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7A447-46FD-4BAC-AF9E-08DFFEDC44EF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D6E4D628-27BC-4A94-8554-DD353D31D90A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Month</a:t>
          </a:r>
          <a:br>
            <a:rPr lang="en-US" dirty="0" smtClean="0"/>
          </a:br>
          <a:r>
            <a:rPr lang="en-US" dirty="0" smtClean="0"/>
            <a:t>Launch</a:t>
          </a:r>
          <a:endParaRPr lang="en-IN" dirty="0"/>
        </a:p>
      </dgm:t>
    </dgm:pt>
    <dgm:pt modelId="{5F2ABD55-2DD3-479C-8D59-3B4228BE2C1F}" type="parTrans" cxnId="{FC459037-1831-4547-B95C-5D059482BFA1}">
      <dgm:prSet/>
      <dgm:spPr/>
      <dgm:t>
        <a:bodyPr/>
        <a:lstStyle/>
        <a:p>
          <a:endParaRPr lang="en-IN"/>
        </a:p>
      </dgm:t>
    </dgm:pt>
    <dgm:pt modelId="{4A37A9BE-1F13-4DE3-8B79-1C2C5367E077}" type="sibTrans" cxnId="{FC459037-1831-4547-B95C-5D059482BFA1}">
      <dgm:prSet/>
      <dgm:spPr/>
      <dgm:t>
        <a:bodyPr/>
        <a:lstStyle/>
        <a:p>
          <a:endParaRPr lang="en-IN"/>
        </a:p>
      </dgm:t>
    </dgm:pt>
    <dgm:pt modelId="{9A96B990-3889-43C7-B84D-1CF241084805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Month Hit first 10000 Registrations</a:t>
          </a:r>
          <a:endParaRPr lang="en-IN" dirty="0"/>
        </a:p>
      </dgm:t>
    </dgm:pt>
    <dgm:pt modelId="{88ECB927-4F93-4DE1-915C-40F344A745B1}" type="parTrans" cxnId="{E12DFE35-EB3A-424C-9CFC-BBCE6A52F0BD}">
      <dgm:prSet/>
      <dgm:spPr/>
      <dgm:t>
        <a:bodyPr/>
        <a:lstStyle/>
        <a:p>
          <a:endParaRPr lang="en-IN"/>
        </a:p>
      </dgm:t>
    </dgm:pt>
    <dgm:pt modelId="{9957820C-6F9D-4AE0-A82E-48099856EF46}" type="sibTrans" cxnId="{E12DFE35-EB3A-424C-9CFC-BBCE6A52F0BD}">
      <dgm:prSet/>
      <dgm:spPr/>
      <dgm:t>
        <a:bodyPr/>
        <a:lstStyle/>
        <a:p>
          <a:endParaRPr lang="en-IN"/>
        </a:p>
      </dgm:t>
    </dgm:pt>
    <dgm:pt modelId="{4199911D-8A91-4140-9DAA-2F5764953F88}">
      <dgm:prSet phldrT="[Text]"/>
      <dgm:spPr/>
      <dgm:t>
        <a:bodyPr/>
        <a:lstStyle/>
        <a:p>
          <a:r>
            <a:rPr lang="en-US" dirty="0" smtClean="0"/>
            <a:t>6</a:t>
          </a:r>
          <a:r>
            <a:rPr lang="en-US" baseline="30000" dirty="0" smtClean="0"/>
            <a:t>th</a:t>
          </a:r>
          <a:r>
            <a:rPr lang="en-US" dirty="0" smtClean="0"/>
            <a:t> Month Covert 10% Subscribers as paid customers </a:t>
          </a:r>
          <a:endParaRPr lang="en-IN" dirty="0"/>
        </a:p>
      </dgm:t>
    </dgm:pt>
    <dgm:pt modelId="{09C97D14-3FFB-420F-8C53-25584FD3DB0B}" type="parTrans" cxnId="{63A23C05-669F-4119-82A7-244A017E784B}">
      <dgm:prSet/>
      <dgm:spPr/>
      <dgm:t>
        <a:bodyPr/>
        <a:lstStyle/>
        <a:p>
          <a:endParaRPr lang="en-IN"/>
        </a:p>
      </dgm:t>
    </dgm:pt>
    <dgm:pt modelId="{D2BC1E0A-D362-499C-9A8D-F7614C35C32E}" type="sibTrans" cxnId="{63A23C05-669F-4119-82A7-244A017E784B}">
      <dgm:prSet/>
      <dgm:spPr/>
      <dgm:t>
        <a:bodyPr/>
        <a:lstStyle/>
        <a:p>
          <a:endParaRPr lang="en-IN"/>
        </a:p>
      </dgm:t>
    </dgm:pt>
    <dgm:pt modelId="{DDBF5F01-0FB5-4616-B661-F840BE9FF8A7}">
      <dgm:prSet phldrT="[Text]"/>
      <dgm:spPr/>
      <dgm:t>
        <a:bodyPr/>
        <a:lstStyle/>
        <a:p>
          <a:r>
            <a:rPr lang="en-US" dirty="0" smtClean="0"/>
            <a:t>6th-12th Month Pilot run of Freemium model 1</a:t>
          </a:r>
          <a:endParaRPr lang="en-IN" dirty="0"/>
        </a:p>
      </dgm:t>
    </dgm:pt>
    <dgm:pt modelId="{C9659C65-6B86-4308-BD5E-44BA7CA8209D}" type="parTrans" cxnId="{FBB6A6C7-310B-45FA-815F-7EC13AFC577E}">
      <dgm:prSet/>
      <dgm:spPr/>
      <dgm:t>
        <a:bodyPr/>
        <a:lstStyle/>
        <a:p>
          <a:endParaRPr lang="en-IN"/>
        </a:p>
      </dgm:t>
    </dgm:pt>
    <dgm:pt modelId="{D4084351-B0D3-473E-877C-C27C86AA86C1}" type="sibTrans" cxnId="{FBB6A6C7-310B-45FA-815F-7EC13AFC577E}">
      <dgm:prSet/>
      <dgm:spPr/>
      <dgm:t>
        <a:bodyPr/>
        <a:lstStyle/>
        <a:p>
          <a:endParaRPr lang="en-IN"/>
        </a:p>
      </dgm:t>
    </dgm:pt>
    <dgm:pt modelId="{C37764A2-5F4D-4BAA-8BB2-977AE524C314}" type="pres">
      <dgm:prSet presAssocID="{3587A447-46FD-4BAC-AF9E-08DFFEDC44EF}" presName="Name0" presStyleCnt="0">
        <dgm:presLayoutVars>
          <dgm:dir/>
          <dgm:animLvl val="lvl"/>
          <dgm:resizeHandles val="exact"/>
        </dgm:presLayoutVars>
      </dgm:prSet>
      <dgm:spPr/>
    </dgm:pt>
    <dgm:pt modelId="{C66EC8A3-0808-4A58-B04E-15A585895BEE}" type="pres">
      <dgm:prSet presAssocID="{D6E4D628-27BC-4A94-8554-DD353D31D90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EFFB4D-C257-45CB-B848-4B6FD730824D}" type="pres">
      <dgm:prSet presAssocID="{4A37A9BE-1F13-4DE3-8B79-1C2C5367E077}" presName="parTxOnlySpace" presStyleCnt="0"/>
      <dgm:spPr/>
    </dgm:pt>
    <dgm:pt modelId="{22D385F6-7A52-4E7E-A1D7-593046188EA1}" type="pres">
      <dgm:prSet presAssocID="{9A96B990-3889-43C7-B84D-1CF24108480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4ED6F6-7FF6-481D-9BD2-DDAFB7233C9E}" type="pres">
      <dgm:prSet presAssocID="{9957820C-6F9D-4AE0-A82E-48099856EF46}" presName="parTxOnlySpace" presStyleCnt="0"/>
      <dgm:spPr/>
    </dgm:pt>
    <dgm:pt modelId="{6C50606E-5DF9-491E-B1B7-19D1FF9CFD09}" type="pres">
      <dgm:prSet presAssocID="{4199911D-8A91-4140-9DAA-2F5764953F8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D049A7-A2E2-4B10-93CC-738980C2DCDB}" type="pres">
      <dgm:prSet presAssocID="{D2BC1E0A-D362-499C-9A8D-F7614C35C32E}" presName="parTxOnlySpace" presStyleCnt="0"/>
      <dgm:spPr/>
    </dgm:pt>
    <dgm:pt modelId="{F56BAD9D-38D0-4215-A2A9-3320CDEE934B}" type="pres">
      <dgm:prSet presAssocID="{DDBF5F01-0FB5-4616-B661-F840BE9FF8A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C459037-1831-4547-B95C-5D059482BFA1}" srcId="{3587A447-46FD-4BAC-AF9E-08DFFEDC44EF}" destId="{D6E4D628-27BC-4A94-8554-DD353D31D90A}" srcOrd="0" destOrd="0" parTransId="{5F2ABD55-2DD3-479C-8D59-3B4228BE2C1F}" sibTransId="{4A37A9BE-1F13-4DE3-8B79-1C2C5367E077}"/>
    <dgm:cxn modelId="{E12DFE35-EB3A-424C-9CFC-BBCE6A52F0BD}" srcId="{3587A447-46FD-4BAC-AF9E-08DFFEDC44EF}" destId="{9A96B990-3889-43C7-B84D-1CF241084805}" srcOrd="1" destOrd="0" parTransId="{88ECB927-4F93-4DE1-915C-40F344A745B1}" sibTransId="{9957820C-6F9D-4AE0-A82E-48099856EF46}"/>
    <dgm:cxn modelId="{FBB6A6C7-310B-45FA-815F-7EC13AFC577E}" srcId="{3587A447-46FD-4BAC-AF9E-08DFFEDC44EF}" destId="{DDBF5F01-0FB5-4616-B661-F840BE9FF8A7}" srcOrd="3" destOrd="0" parTransId="{C9659C65-6B86-4308-BD5E-44BA7CA8209D}" sibTransId="{D4084351-B0D3-473E-877C-C27C86AA86C1}"/>
    <dgm:cxn modelId="{0A52668C-A92D-4AFA-AC2F-900BEDD912BD}" type="presOf" srcId="{3587A447-46FD-4BAC-AF9E-08DFFEDC44EF}" destId="{C37764A2-5F4D-4BAA-8BB2-977AE524C314}" srcOrd="0" destOrd="0" presId="urn:microsoft.com/office/officeart/2005/8/layout/chevron1"/>
    <dgm:cxn modelId="{46521ED3-1242-40B2-80DD-6ED3D2B9B8BD}" type="presOf" srcId="{DDBF5F01-0FB5-4616-B661-F840BE9FF8A7}" destId="{F56BAD9D-38D0-4215-A2A9-3320CDEE934B}" srcOrd="0" destOrd="0" presId="urn:microsoft.com/office/officeart/2005/8/layout/chevron1"/>
    <dgm:cxn modelId="{5128FB2C-F0D4-4DAE-AC07-44045A040A61}" type="presOf" srcId="{9A96B990-3889-43C7-B84D-1CF241084805}" destId="{22D385F6-7A52-4E7E-A1D7-593046188EA1}" srcOrd="0" destOrd="0" presId="urn:microsoft.com/office/officeart/2005/8/layout/chevron1"/>
    <dgm:cxn modelId="{A9FB639E-4595-4B53-8B3D-D407031624FC}" type="presOf" srcId="{4199911D-8A91-4140-9DAA-2F5764953F88}" destId="{6C50606E-5DF9-491E-B1B7-19D1FF9CFD09}" srcOrd="0" destOrd="0" presId="urn:microsoft.com/office/officeart/2005/8/layout/chevron1"/>
    <dgm:cxn modelId="{783AC4EC-65B7-41A5-ABF1-B9DF9786E882}" type="presOf" srcId="{D6E4D628-27BC-4A94-8554-DD353D31D90A}" destId="{C66EC8A3-0808-4A58-B04E-15A585895BEE}" srcOrd="0" destOrd="0" presId="urn:microsoft.com/office/officeart/2005/8/layout/chevron1"/>
    <dgm:cxn modelId="{63A23C05-669F-4119-82A7-244A017E784B}" srcId="{3587A447-46FD-4BAC-AF9E-08DFFEDC44EF}" destId="{4199911D-8A91-4140-9DAA-2F5764953F88}" srcOrd="2" destOrd="0" parTransId="{09C97D14-3FFB-420F-8C53-25584FD3DB0B}" sibTransId="{D2BC1E0A-D362-499C-9A8D-F7614C35C32E}"/>
    <dgm:cxn modelId="{1CD4E5A5-9EC4-4620-98B2-728B19A165B5}" type="presParOf" srcId="{C37764A2-5F4D-4BAA-8BB2-977AE524C314}" destId="{C66EC8A3-0808-4A58-B04E-15A585895BEE}" srcOrd="0" destOrd="0" presId="urn:microsoft.com/office/officeart/2005/8/layout/chevron1"/>
    <dgm:cxn modelId="{BD39A811-6098-4688-BBB2-3FCA0E5938CF}" type="presParOf" srcId="{C37764A2-5F4D-4BAA-8BB2-977AE524C314}" destId="{0AEFFB4D-C257-45CB-B848-4B6FD730824D}" srcOrd="1" destOrd="0" presId="urn:microsoft.com/office/officeart/2005/8/layout/chevron1"/>
    <dgm:cxn modelId="{52DF542C-BFB7-49DE-B243-46B6E3468610}" type="presParOf" srcId="{C37764A2-5F4D-4BAA-8BB2-977AE524C314}" destId="{22D385F6-7A52-4E7E-A1D7-593046188EA1}" srcOrd="2" destOrd="0" presId="urn:microsoft.com/office/officeart/2005/8/layout/chevron1"/>
    <dgm:cxn modelId="{51F3BA44-1618-49AA-AC97-4D4BD2282289}" type="presParOf" srcId="{C37764A2-5F4D-4BAA-8BB2-977AE524C314}" destId="{854ED6F6-7FF6-481D-9BD2-DDAFB7233C9E}" srcOrd="3" destOrd="0" presId="urn:microsoft.com/office/officeart/2005/8/layout/chevron1"/>
    <dgm:cxn modelId="{72207852-A15C-499D-A44F-7324CF788215}" type="presParOf" srcId="{C37764A2-5F4D-4BAA-8BB2-977AE524C314}" destId="{6C50606E-5DF9-491E-B1B7-19D1FF9CFD09}" srcOrd="4" destOrd="0" presId="urn:microsoft.com/office/officeart/2005/8/layout/chevron1"/>
    <dgm:cxn modelId="{5C6BCB9A-2278-4C6E-B60B-6A7AD1C05CE5}" type="presParOf" srcId="{C37764A2-5F4D-4BAA-8BB2-977AE524C314}" destId="{92D049A7-A2E2-4B10-93CC-738980C2DCDB}" srcOrd="5" destOrd="0" presId="urn:microsoft.com/office/officeart/2005/8/layout/chevron1"/>
    <dgm:cxn modelId="{A598202E-FC55-4E81-B596-8EC3F852AB0A}" type="presParOf" srcId="{C37764A2-5F4D-4BAA-8BB2-977AE524C314}" destId="{F56BAD9D-38D0-4215-A2A9-3320CDEE934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C8A3-0808-4A58-B04E-15A585895BEE}">
      <dsp:nvSpPr>
        <dsp:cNvPr id="0" name=""/>
        <dsp:cNvSpPr/>
      </dsp:nvSpPr>
      <dsp:spPr>
        <a:xfrm>
          <a:off x="4541" y="2734603"/>
          <a:ext cx="2643460" cy="105738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r>
            <a:rPr lang="en-US" sz="1800" kern="1200" baseline="30000" dirty="0" smtClean="0"/>
            <a:t>st</a:t>
          </a:r>
          <a:r>
            <a:rPr lang="en-US" sz="1800" kern="1200" dirty="0" smtClean="0"/>
            <a:t> Month</a:t>
          </a:r>
          <a:br>
            <a:rPr lang="en-US" sz="1800" kern="1200" dirty="0" smtClean="0"/>
          </a:br>
          <a:r>
            <a:rPr lang="en-US" sz="1800" kern="1200" dirty="0" smtClean="0"/>
            <a:t>Launch</a:t>
          </a:r>
          <a:endParaRPr lang="en-IN" sz="1800" kern="1200" dirty="0"/>
        </a:p>
      </dsp:txBody>
      <dsp:txXfrm>
        <a:off x="533233" y="2734603"/>
        <a:ext cx="1586076" cy="1057384"/>
      </dsp:txXfrm>
    </dsp:sp>
    <dsp:sp modelId="{22D385F6-7A52-4E7E-A1D7-593046188EA1}">
      <dsp:nvSpPr>
        <dsp:cNvPr id="0" name=""/>
        <dsp:cNvSpPr/>
      </dsp:nvSpPr>
      <dsp:spPr>
        <a:xfrm>
          <a:off x="2383655" y="2734603"/>
          <a:ext cx="2643460" cy="105738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r>
            <a:rPr lang="en-US" sz="1800" kern="1200" baseline="30000" dirty="0" smtClean="0"/>
            <a:t>rd</a:t>
          </a:r>
          <a:r>
            <a:rPr lang="en-US" sz="1800" kern="1200" dirty="0" smtClean="0"/>
            <a:t> Month Hit first 10000 Registrations</a:t>
          </a:r>
          <a:endParaRPr lang="en-IN" sz="1800" kern="1200" dirty="0"/>
        </a:p>
      </dsp:txBody>
      <dsp:txXfrm>
        <a:off x="2912347" y="2734603"/>
        <a:ext cx="1586076" cy="1057384"/>
      </dsp:txXfrm>
    </dsp:sp>
    <dsp:sp modelId="{6C50606E-5DF9-491E-B1B7-19D1FF9CFD09}">
      <dsp:nvSpPr>
        <dsp:cNvPr id="0" name=""/>
        <dsp:cNvSpPr/>
      </dsp:nvSpPr>
      <dsp:spPr>
        <a:xfrm>
          <a:off x="4762769" y="2734603"/>
          <a:ext cx="2643460" cy="105738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6</a:t>
          </a:r>
          <a:r>
            <a:rPr lang="en-US" sz="1800" kern="1200" baseline="30000" dirty="0" smtClean="0"/>
            <a:t>th</a:t>
          </a:r>
          <a:r>
            <a:rPr lang="en-US" sz="1800" kern="1200" dirty="0" smtClean="0"/>
            <a:t> Month Covert 10% Subscribers as paid customers </a:t>
          </a:r>
          <a:endParaRPr lang="en-IN" sz="1800" kern="1200" dirty="0"/>
        </a:p>
      </dsp:txBody>
      <dsp:txXfrm>
        <a:off x="5291461" y="2734603"/>
        <a:ext cx="1586076" cy="1057384"/>
      </dsp:txXfrm>
    </dsp:sp>
    <dsp:sp modelId="{F56BAD9D-38D0-4215-A2A9-3320CDEE934B}">
      <dsp:nvSpPr>
        <dsp:cNvPr id="0" name=""/>
        <dsp:cNvSpPr/>
      </dsp:nvSpPr>
      <dsp:spPr>
        <a:xfrm>
          <a:off x="7141884" y="2734603"/>
          <a:ext cx="2643460" cy="105738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6th-12th Month Pilot run of Freemium model 1</a:t>
          </a:r>
          <a:endParaRPr lang="en-IN" sz="1800" kern="1200" dirty="0"/>
        </a:p>
      </dsp:txBody>
      <dsp:txXfrm>
        <a:off x="7670576" y="2734603"/>
        <a:ext cx="1586076" cy="1057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1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8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14865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6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80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5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9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99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8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7820C-B269-429C-BA44-0D9426F0CE3C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158B-0EE2-4EB6-B17F-41D617F84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6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192087" y="1835641"/>
            <a:ext cx="118274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 err="1" smtClean="0">
                <a:solidFill>
                  <a:srgbClr val="FF0000"/>
                </a:solidFill>
              </a:rPr>
              <a:t>MerchantSaheb</a:t>
            </a:r>
            <a:r>
              <a:rPr lang="en-US" altLang="en-US" sz="3200" dirty="0" smtClean="0"/>
              <a:t> provides </a:t>
            </a:r>
            <a:r>
              <a:rPr lang="en-US" altLang="en-US" sz="3200" b="1" dirty="0" smtClean="0"/>
              <a:t>Freelance consultants</a:t>
            </a:r>
            <a:r>
              <a:rPr lang="en-US" altLang="en-US" sz="3200" dirty="0" smtClean="0"/>
              <a:t> to </a:t>
            </a:r>
            <a:r>
              <a:rPr lang="en-US" altLang="en-US" sz="3200" b="1" dirty="0" smtClean="0"/>
              <a:t>Startups/ SMBs &amp; individuals </a:t>
            </a:r>
            <a:r>
              <a:rPr lang="en-US" altLang="en-US" sz="3200" dirty="0" smtClean="0"/>
              <a:t>in a </a:t>
            </a:r>
            <a:r>
              <a:rPr lang="en-US" altLang="en-US" sz="3200" b="1" dirty="0" smtClean="0"/>
              <a:t>resource efficient environment </a:t>
            </a:r>
            <a:r>
              <a:rPr lang="en-US" altLang="en-US" sz="3200" dirty="0" smtClean="0"/>
              <a:t>with a </a:t>
            </a:r>
            <a:r>
              <a:rPr lang="en-US" altLang="en-US" sz="3200" b="1" dirty="0" smtClean="0"/>
              <a:t>highly professional </a:t>
            </a:r>
            <a:r>
              <a:rPr lang="en-US" altLang="en-US" sz="3200" dirty="0" smtClean="0"/>
              <a:t>Voice. </a:t>
            </a:r>
            <a:endParaRPr lang="en-IN" alt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588" y="631337"/>
            <a:ext cx="5156200" cy="849148"/>
          </a:xfrm>
          <a:prstGeom prst="rect">
            <a:avLst/>
          </a:prstGeom>
          <a:solidFill>
            <a:srgbClr val="242C35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inkin Sans 300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088" y="765463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Sinkin Sans 700" charset="0"/>
                <a:ea typeface="Sinkin Sans 700" charset="0"/>
                <a:cs typeface="Sinkin Sans 700" charset="0"/>
              </a:rPr>
              <a:t>MVP </a:t>
            </a:r>
            <a:endParaRPr lang="en-US" sz="3600" b="1" dirty="0">
              <a:solidFill>
                <a:schemeClr val="bg1"/>
              </a:solidFill>
              <a:latin typeface="Sinkin Sans 700" charset="0"/>
              <a:ea typeface="Sinkin Sans 700" charset="0"/>
              <a:cs typeface="Sinkin Sans 700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92087" y="5970494"/>
            <a:ext cx="118274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Note: let ‘</a:t>
            </a:r>
            <a:r>
              <a:rPr lang="en-US" altLang="en-US" dirty="0" err="1" smtClean="0"/>
              <a:t>MerchantSaheb</a:t>
            </a:r>
            <a:r>
              <a:rPr lang="en-US" altLang="en-US" dirty="0" smtClean="0"/>
              <a:t>’ is our initial MVP name, for better explanation let’s call </a:t>
            </a:r>
            <a:r>
              <a:rPr lang="en-US" altLang="en-US" u="sng" dirty="0" smtClean="0"/>
              <a:t>‘Service provider’ – ‘Merchant’</a:t>
            </a:r>
            <a:r>
              <a:rPr lang="en-US" altLang="en-US" dirty="0" smtClean="0"/>
              <a:t> &amp;	 </a:t>
            </a:r>
            <a:r>
              <a:rPr lang="en-US" altLang="en-US" u="sng" dirty="0" smtClean="0"/>
              <a:t>‘Service </a:t>
            </a:r>
            <a:r>
              <a:rPr lang="en-US" altLang="en-US" u="sng" dirty="0" err="1" smtClean="0"/>
              <a:t>reciever</a:t>
            </a:r>
            <a:r>
              <a:rPr lang="en-US" altLang="en-US" u="sng" dirty="0" smtClean="0"/>
              <a:t>‘ – ‘</a:t>
            </a:r>
            <a:r>
              <a:rPr lang="en-US" altLang="en-US" u="sng" dirty="0" err="1" smtClean="0"/>
              <a:t>Saheb</a:t>
            </a:r>
            <a:r>
              <a:rPr lang="en-US" altLang="en-US" u="sng" dirty="0" smtClean="0"/>
              <a:t> ‘</a:t>
            </a:r>
            <a:endParaRPr lang="en-IN" altLang="en-US" u="sng" dirty="0"/>
          </a:p>
        </p:txBody>
      </p:sp>
    </p:spTree>
    <p:extLst>
      <p:ext uri="{BB962C8B-B14F-4D97-AF65-F5344CB8AC3E}">
        <p14:creationId xmlns:p14="http://schemas.microsoft.com/office/powerpoint/2010/main" val="28652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631337"/>
            <a:ext cx="5156200" cy="849148"/>
          </a:xfrm>
          <a:prstGeom prst="rect">
            <a:avLst/>
          </a:prstGeom>
          <a:solidFill>
            <a:srgbClr val="242C35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inkin Sans 300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088" y="765463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Sinkin Sans 700" charset="0"/>
                <a:ea typeface="Sinkin Sans 700" charset="0"/>
                <a:cs typeface="Sinkin Sans 700" charset="0"/>
              </a:rPr>
              <a:t>Revenue</a:t>
            </a:r>
            <a:endParaRPr lang="en-US" sz="3600" b="1" dirty="0">
              <a:solidFill>
                <a:schemeClr val="bg1"/>
              </a:solidFill>
              <a:latin typeface="Sinkin Sans 700" charset="0"/>
              <a:ea typeface="Sinkin Sans 700" charset="0"/>
              <a:cs typeface="Sinkin Sans 70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088" y="1685109"/>
            <a:ext cx="11551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Service Receivers :</a:t>
            </a:r>
          </a:p>
          <a:p>
            <a:r>
              <a:rPr lang="en-US" dirty="0"/>
              <a:t>	</a:t>
            </a:r>
            <a:r>
              <a:rPr lang="en-US" dirty="0" smtClean="0"/>
              <a:t>1. Freemium model initially(validation stage- no commission ) </a:t>
            </a:r>
          </a:p>
          <a:p>
            <a:r>
              <a:rPr lang="en-US" dirty="0"/>
              <a:t>	</a:t>
            </a:r>
            <a:r>
              <a:rPr lang="en-US" dirty="0" smtClean="0"/>
              <a:t>2. Subscription offering priority service, higher experience profile, fast hiring (after Successful validation)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2087" y="3078481"/>
            <a:ext cx="11551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Service Providers (Consultants):</a:t>
            </a:r>
          </a:p>
          <a:p>
            <a:r>
              <a:rPr lang="en-US" dirty="0"/>
              <a:t>	</a:t>
            </a:r>
            <a:r>
              <a:rPr lang="en-US" dirty="0" smtClean="0"/>
              <a:t>1. Freemium model initially(validation stage- no commission ) </a:t>
            </a:r>
          </a:p>
          <a:p>
            <a:r>
              <a:rPr lang="en-US" dirty="0"/>
              <a:t>	</a:t>
            </a:r>
            <a:r>
              <a:rPr lang="en-US" dirty="0" smtClean="0"/>
              <a:t>2. 20% commission after getting 2 project (06-12 months)</a:t>
            </a:r>
          </a:p>
          <a:p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smtClean="0"/>
              <a:t>20% commission Straight (after 12 months )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631337"/>
            <a:ext cx="5156200" cy="849148"/>
          </a:xfrm>
          <a:prstGeom prst="rect">
            <a:avLst/>
          </a:prstGeom>
          <a:solidFill>
            <a:srgbClr val="242C35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inkin Sans 300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088" y="765463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Sinkin Sans 700" charset="0"/>
                <a:ea typeface="Sinkin Sans 700" charset="0"/>
                <a:cs typeface="Sinkin Sans 700" charset="0"/>
              </a:rPr>
              <a:t>Future Scope</a:t>
            </a:r>
            <a:endParaRPr lang="en-US" sz="3600" b="1" dirty="0">
              <a:solidFill>
                <a:schemeClr val="bg1"/>
              </a:solidFill>
              <a:latin typeface="Sinkin Sans 700" charset="0"/>
              <a:ea typeface="Sinkin Sans 700" charset="0"/>
              <a:cs typeface="Sinkin Sans 70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088" y="1685109"/>
            <a:ext cx="11551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1.Mobile Application</a:t>
            </a:r>
            <a:br>
              <a:rPr lang="en-US" dirty="0" smtClean="0"/>
            </a:br>
            <a:r>
              <a:rPr lang="en-US" dirty="0" smtClean="0"/>
              <a:t>2. After having  enough data we’ll have access to our most selling categories and we can maintain a self inventory kind thing which will increase in revenue and service availability </a:t>
            </a:r>
          </a:p>
          <a:p>
            <a:r>
              <a:rPr lang="en-US" dirty="0" smtClean="0"/>
              <a:t>3. A career website </a:t>
            </a:r>
          </a:p>
          <a:p>
            <a:r>
              <a:rPr lang="en-US" dirty="0" smtClean="0"/>
              <a:t>4. A community of consultants</a:t>
            </a:r>
          </a:p>
        </p:txBody>
      </p:sp>
    </p:spTree>
    <p:extLst>
      <p:ext uri="{BB962C8B-B14F-4D97-AF65-F5344CB8AC3E}">
        <p14:creationId xmlns:p14="http://schemas.microsoft.com/office/powerpoint/2010/main" val="16919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8" y="631337"/>
            <a:ext cx="5156200" cy="849148"/>
          </a:xfrm>
          <a:prstGeom prst="rect">
            <a:avLst/>
          </a:prstGeom>
          <a:solidFill>
            <a:srgbClr val="242C35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inkin Sans 300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088" y="765463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Sinkin Sans 700" charset="0"/>
                <a:ea typeface="Sinkin Sans 700" charset="0"/>
                <a:cs typeface="Sinkin Sans 700" charset="0"/>
              </a:rPr>
              <a:t>User Flow</a:t>
            </a:r>
            <a:endParaRPr lang="en-US" sz="3600" b="1" dirty="0">
              <a:solidFill>
                <a:schemeClr val="bg1"/>
              </a:solidFill>
              <a:latin typeface="Sinkin Sans 700" charset="0"/>
              <a:ea typeface="Sinkin Sans 700" charset="0"/>
              <a:cs typeface="Sinkin Sans 7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" y="1614611"/>
            <a:ext cx="6835705" cy="2644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6" y="4461995"/>
            <a:ext cx="5805467" cy="2131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845" y="1614611"/>
            <a:ext cx="4410573" cy="46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631337"/>
            <a:ext cx="5156200" cy="849148"/>
          </a:xfrm>
          <a:prstGeom prst="rect">
            <a:avLst/>
          </a:prstGeom>
          <a:solidFill>
            <a:srgbClr val="242C35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inkin Sans 300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088" y="765463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Sinkin Sans 700" charset="0"/>
                <a:ea typeface="Sinkin Sans 700" charset="0"/>
                <a:cs typeface="Sinkin Sans 700" charset="0"/>
              </a:rPr>
              <a:t>Resource Required </a:t>
            </a:r>
            <a:endParaRPr lang="en-US" sz="3600" b="1" dirty="0">
              <a:solidFill>
                <a:schemeClr val="bg1"/>
              </a:solidFill>
              <a:latin typeface="Sinkin Sans 700" charset="0"/>
              <a:ea typeface="Sinkin Sans 700" charset="0"/>
              <a:cs typeface="Sinkin Sans 70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167" y="1840832"/>
            <a:ext cx="113578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an MVP a product should be launched as soon as possible with the minimal features so it will be the best idea to have a working channel of interaction. We can create a </a:t>
            </a:r>
            <a:r>
              <a:rPr lang="en-US" b="1" dirty="0" err="1"/>
              <a:t>W</a:t>
            </a:r>
            <a:r>
              <a:rPr lang="en-US" b="1" dirty="0" err="1" smtClean="0"/>
              <a:t>ebapp</a:t>
            </a:r>
            <a:r>
              <a:rPr lang="en-US" dirty="0" smtClean="0"/>
              <a:t> in less time. For this we’ll need only 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Web hosting &amp; domain (₹3000/- approx.)</a:t>
            </a:r>
          </a:p>
          <a:p>
            <a:pPr marL="342900" indent="-342900">
              <a:buAutoNum type="arabicPeriod"/>
            </a:pPr>
            <a:r>
              <a:rPr lang="en-US" dirty="0" smtClean="0"/>
              <a:t>Any cloud Spreadsheet (Free of cost)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Required time to design a landing page : 2 -3 days with proper content research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8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631337"/>
            <a:ext cx="5156200" cy="849148"/>
          </a:xfrm>
          <a:prstGeom prst="rect">
            <a:avLst/>
          </a:prstGeom>
          <a:solidFill>
            <a:srgbClr val="242C35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inkin Sans 300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088" y="765463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Sinkin Sans 700" charset="0"/>
                <a:ea typeface="Sinkin Sans 700" charset="0"/>
                <a:cs typeface="Sinkin Sans 700" charset="0"/>
              </a:rPr>
              <a:t>MVP Validation </a:t>
            </a:r>
            <a:endParaRPr lang="en-US" sz="3600" b="1" dirty="0">
              <a:solidFill>
                <a:schemeClr val="bg1"/>
              </a:solidFill>
              <a:latin typeface="Sinkin Sans 700" charset="0"/>
              <a:ea typeface="Sinkin Sans 700" charset="0"/>
              <a:cs typeface="Sinkin Sans 700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98621" y="1828802"/>
            <a:ext cx="0" cy="4894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0913" y="6341916"/>
            <a:ext cx="6390042" cy="34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5934" y="6410607"/>
            <a:ext cx="74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Effort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396" y="3906833"/>
            <a:ext cx="9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Impact</a:t>
            </a:r>
            <a:endParaRPr lang="en-IN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58814" y="1828802"/>
            <a:ext cx="0" cy="44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33948" y="3906833"/>
            <a:ext cx="5637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8975" y="2029170"/>
            <a:ext cx="2166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User dashboards </a:t>
            </a:r>
          </a:p>
          <a:p>
            <a:r>
              <a:rPr lang="en-US" dirty="0" smtClean="0"/>
              <a:t>Mobile Applications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5561" y="1810634"/>
            <a:ext cx="16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Would have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2174" y="1818611"/>
            <a:ext cx="16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Must have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25561" y="4034118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CRM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106198" y="2172149"/>
            <a:ext cx="155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Landing page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106198" y="2510275"/>
            <a:ext cx="155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Interesting UI 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770709" y="1760111"/>
            <a:ext cx="3448594" cy="191055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8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631337"/>
            <a:ext cx="5156200" cy="849148"/>
          </a:xfrm>
          <a:prstGeom prst="rect">
            <a:avLst/>
          </a:prstGeom>
          <a:solidFill>
            <a:srgbClr val="242C35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inkin Sans 300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088" y="765463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Sinkin Sans 700" charset="0"/>
                <a:ea typeface="Sinkin Sans 700" charset="0"/>
                <a:cs typeface="Sinkin Sans 700" charset="0"/>
              </a:rPr>
              <a:t>User Story</a:t>
            </a:r>
            <a:endParaRPr lang="en-US" sz="3600" b="1" dirty="0">
              <a:solidFill>
                <a:schemeClr val="bg1"/>
              </a:solidFill>
              <a:latin typeface="Sinkin Sans 700" charset="0"/>
              <a:ea typeface="Sinkin Sans 700" charset="0"/>
              <a:cs typeface="Sinkin Sans 70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8" y="1624405"/>
            <a:ext cx="11960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receiver</a:t>
            </a:r>
            <a:br>
              <a:rPr lang="en-US" dirty="0" smtClean="0"/>
            </a:br>
            <a:r>
              <a:rPr lang="en-US" dirty="0" smtClean="0"/>
              <a:t>	1. As an Service receiver user I should be able to </a:t>
            </a:r>
            <a:r>
              <a:rPr lang="en-US" u="sng" dirty="0" smtClean="0"/>
              <a:t>search consultants according to my requirement</a:t>
            </a:r>
          </a:p>
          <a:p>
            <a:r>
              <a:rPr lang="en-US" dirty="0"/>
              <a:t>	</a:t>
            </a:r>
            <a:r>
              <a:rPr lang="en-US" dirty="0" smtClean="0"/>
              <a:t>2. As an Service receiver user I should be able to </a:t>
            </a:r>
            <a:r>
              <a:rPr lang="en-US" u="sng" dirty="0" smtClean="0"/>
              <a:t>book an Query</a:t>
            </a:r>
          </a:p>
          <a:p>
            <a:r>
              <a:rPr lang="en-US" dirty="0"/>
              <a:t>	</a:t>
            </a:r>
            <a:r>
              <a:rPr lang="en-US" dirty="0" smtClean="0"/>
              <a:t>3. As an Service receiver user I should be </a:t>
            </a:r>
            <a:r>
              <a:rPr lang="en-US" u="sng" dirty="0" smtClean="0"/>
              <a:t>getting response from website’s admin  </a:t>
            </a:r>
          </a:p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9442" y="3245653"/>
            <a:ext cx="11960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Provider </a:t>
            </a:r>
            <a:br>
              <a:rPr lang="en-US" dirty="0" smtClean="0"/>
            </a:br>
            <a:r>
              <a:rPr lang="en-US" dirty="0" smtClean="0"/>
              <a:t>	1. As an Service provider user (consultant) I should be able to </a:t>
            </a:r>
            <a:r>
              <a:rPr lang="en-US" u="sng" dirty="0" smtClean="0"/>
              <a:t>register myself as a service provider</a:t>
            </a:r>
          </a:p>
          <a:p>
            <a:r>
              <a:rPr lang="en-US" dirty="0" smtClean="0"/>
              <a:t>	2. As an </a:t>
            </a:r>
            <a:r>
              <a:rPr lang="en-US" dirty="0" smtClean="0"/>
              <a:t>Service provider user (consultant)</a:t>
            </a:r>
            <a:r>
              <a:rPr lang="en-US" dirty="0" smtClean="0"/>
              <a:t> I should be contacted or informed  whenever my service request receive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631337"/>
            <a:ext cx="5156200" cy="849148"/>
          </a:xfrm>
          <a:prstGeom prst="rect">
            <a:avLst/>
          </a:prstGeom>
          <a:solidFill>
            <a:srgbClr val="242C35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inkin Sans 300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088" y="765463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Sinkin Sans 700" charset="0"/>
                <a:ea typeface="Sinkin Sans 700" charset="0"/>
                <a:cs typeface="Sinkin Sans 700" charset="0"/>
              </a:rPr>
              <a:t>Wireframes </a:t>
            </a:r>
            <a:endParaRPr lang="en-US" sz="3600" b="1" dirty="0">
              <a:solidFill>
                <a:schemeClr val="bg1"/>
              </a:solidFill>
              <a:latin typeface="Sinkin Sans 700" charset="0"/>
              <a:ea typeface="Sinkin Sans 700" charset="0"/>
              <a:cs typeface="Sinkin Sans 7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784428"/>
            <a:ext cx="8410070" cy="4394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967" y="98098"/>
            <a:ext cx="2419688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7" y="1000806"/>
            <a:ext cx="7160151" cy="4276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510" y="333229"/>
            <a:ext cx="2419688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5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3" y="685703"/>
            <a:ext cx="6516009" cy="5277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5" y="1063363"/>
            <a:ext cx="4971466" cy="39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631337"/>
            <a:ext cx="5156200" cy="849148"/>
          </a:xfrm>
          <a:prstGeom prst="rect">
            <a:avLst/>
          </a:prstGeom>
          <a:solidFill>
            <a:srgbClr val="242C35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inkin Sans 300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088" y="765463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Sinkin Sans 700" charset="0"/>
                <a:ea typeface="Sinkin Sans 700" charset="0"/>
                <a:cs typeface="Sinkin Sans 700" charset="0"/>
              </a:rPr>
              <a:t>Milestones </a:t>
            </a:r>
            <a:endParaRPr lang="en-US" sz="3600" b="1" dirty="0">
              <a:solidFill>
                <a:schemeClr val="bg1"/>
              </a:solidFill>
              <a:latin typeface="Sinkin Sans 700" charset="0"/>
              <a:ea typeface="Sinkin Sans 700" charset="0"/>
              <a:cs typeface="Sinkin Sans 700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8351495"/>
              </p:ext>
            </p:extLst>
          </p:nvPr>
        </p:nvGraphicFramePr>
        <p:xfrm>
          <a:off x="1300480" y="121194"/>
          <a:ext cx="9789886" cy="6526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1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Sinkin Sans 300 Light</vt:lpstr>
      <vt:lpstr>Sinkin Sans 700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2022-08-24T18:11:46Z</dcterms:created>
  <dcterms:modified xsi:type="dcterms:W3CDTF">2022-08-24T20:52:59Z</dcterms:modified>
</cp:coreProperties>
</file>