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4"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36"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37"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2"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3"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5"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47"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4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0"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1"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53"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4"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56"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7"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8"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59"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61"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2"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3"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4"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5"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66"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86"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88"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89"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93"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4"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5"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97"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99"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0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3"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05"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6"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08"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09"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0"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1"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13"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4"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5"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6"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7"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18"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360" y="-8640"/>
            <a:ext cx="12191400" cy="6866640"/>
            <a:chOff x="360" y="-8640"/>
            <a:chExt cx="1219140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3" name="PlaceHolder 24"/>
          <p:cNvSpPr>
            <a:spLocks noGrp="1"/>
          </p:cNvSpPr>
          <p:nvPr>
            <p:ph type="dt"/>
          </p:nvPr>
        </p:nvSpPr>
        <p:spPr>
          <a:xfrm>
            <a:off x="7205040" y="6041520"/>
            <a:ext cx="911520" cy="364680"/>
          </a:xfrm>
          <a:prstGeom prst="rect">
            <a:avLst/>
          </a:prstGeom>
        </p:spPr>
        <p:txBody>
          <a:bodyPr anchor="ctr"/>
          <a:p>
            <a:pPr algn="r">
              <a:lnSpc>
                <a:spcPct val="100000"/>
              </a:lnSpc>
            </a:pPr>
            <a:fld id="{6F14AC76-108A-456A-9F74-DA1FCB48904A}" type="datetime">
              <a:rPr b="0" lang="en-IN" sz="900" spc="-1" strike="noStrike">
                <a:solidFill>
                  <a:srgbClr val="8b8b8b"/>
                </a:solidFill>
                <a:latin typeface="Trebuchet MS"/>
              </a:rPr>
              <a:t>08/07/20</a:t>
            </a:fld>
            <a:endParaRPr b="0" lang="en-IN" sz="900" spc="-1" strike="noStrike">
              <a:latin typeface="Times New Roman"/>
            </a:endParaRPr>
          </a:p>
        </p:txBody>
      </p:sp>
      <p:sp>
        <p:nvSpPr>
          <p:cNvPr id="24" name="PlaceHolder 2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25" name="PlaceHolder 26"/>
          <p:cNvSpPr>
            <a:spLocks noGrp="1"/>
          </p:cNvSpPr>
          <p:nvPr>
            <p:ph type="sldNum"/>
          </p:nvPr>
        </p:nvSpPr>
        <p:spPr>
          <a:xfrm>
            <a:off x="8590680" y="6041520"/>
            <a:ext cx="682920" cy="364680"/>
          </a:xfrm>
          <a:prstGeom prst="rect">
            <a:avLst/>
          </a:prstGeom>
        </p:spPr>
        <p:txBody>
          <a:bodyPr anchor="ctr"/>
          <a:p>
            <a:pPr algn="r">
              <a:lnSpc>
                <a:spcPct val="100000"/>
              </a:lnSpc>
            </a:pPr>
            <a:fld id="{26B0BCAA-603E-45AE-978F-0A6D173089B8}"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
          <p:cNvGrpSpPr/>
          <p:nvPr/>
        </p:nvGrpSpPr>
        <p:grpSpPr>
          <a:xfrm>
            <a:off x="0" y="-8640"/>
            <a:ext cx="12191760" cy="6866640"/>
            <a:chOff x="0" y="-8640"/>
            <a:chExt cx="12191760" cy="6866640"/>
          </a:xfrm>
        </p:grpSpPr>
        <p:sp>
          <p:nvSpPr>
            <p:cNvPr id="6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2"/>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5" name="PlaceHolder 13"/>
          <p:cNvSpPr>
            <a:spLocks noGrp="1"/>
          </p:cNvSpPr>
          <p:nvPr>
            <p:ph type="dt"/>
          </p:nvPr>
        </p:nvSpPr>
        <p:spPr>
          <a:xfrm>
            <a:off x="7205040" y="6041520"/>
            <a:ext cx="911520" cy="364680"/>
          </a:xfrm>
          <a:prstGeom prst="rect">
            <a:avLst/>
          </a:prstGeom>
        </p:spPr>
        <p:txBody>
          <a:bodyPr anchor="ctr"/>
          <a:p>
            <a:pPr algn="r">
              <a:lnSpc>
                <a:spcPct val="100000"/>
              </a:lnSpc>
            </a:pPr>
            <a:fld id="{908C0C87-1335-4FD6-BBB9-3F7D0C6B1B1B}" type="datetime">
              <a:rPr b="0" lang="en-IN" sz="900" spc="-1" strike="noStrike">
                <a:solidFill>
                  <a:srgbClr val="8b8b8b"/>
                </a:solidFill>
                <a:latin typeface="Trebuchet MS"/>
              </a:rPr>
              <a:t>08/07/20</a:t>
            </a:fld>
            <a:endParaRPr b="0" lang="en-IN" sz="900" spc="-1" strike="noStrike">
              <a:latin typeface="Times New Roman"/>
            </a:endParaRPr>
          </a:p>
        </p:txBody>
      </p:sp>
      <p:sp>
        <p:nvSpPr>
          <p:cNvPr id="76" name="PlaceHolder 14"/>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77" name="PlaceHolder 15"/>
          <p:cNvSpPr>
            <a:spLocks noGrp="1"/>
          </p:cNvSpPr>
          <p:nvPr>
            <p:ph type="sldNum"/>
          </p:nvPr>
        </p:nvSpPr>
        <p:spPr>
          <a:xfrm>
            <a:off x="8590680" y="6041520"/>
            <a:ext cx="682920" cy="364680"/>
          </a:xfrm>
          <a:prstGeom prst="rect">
            <a:avLst/>
          </a:prstGeom>
        </p:spPr>
        <p:txBody>
          <a:bodyPr anchor="ctr"/>
          <a:p>
            <a:pPr algn="r">
              <a:lnSpc>
                <a:spcPct val="100000"/>
              </a:lnSpc>
            </a:pPr>
            <a:fld id="{F464A2D7-693A-4128-8F81-162AC5CC22B6}"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78"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
          <p:cNvGrpSpPr/>
          <p:nvPr/>
        </p:nvGrpSpPr>
        <p:grpSpPr>
          <a:xfrm>
            <a:off x="0" y="-8640"/>
            <a:ext cx="12191760" cy="6866640"/>
            <a:chOff x="0" y="-8640"/>
            <a:chExt cx="12191760" cy="6866640"/>
          </a:xfrm>
        </p:grpSpPr>
        <p:sp>
          <p:nvSpPr>
            <p:cNvPr id="116"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7"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8"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127"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28" name="PlaceHolder 14"/>
          <p:cNvSpPr>
            <a:spLocks noGrp="1"/>
          </p:cNvSpPr>
          <p:nvPr>
            <p:ph type="dt"/>
          </p:nvPr>
        </p:nvSpPr>
        <p:spPr>
          <a:xfrm>
            <a:off x="7205040" y="6041520"/>
            <a:ext cx="911520" cy="364680"/>
          </a:xfrm>
          <a:prstGeom prst="rect">
            <a:avLst/>
          </a:prstGeom>
        </p:spPr>
        <p:txBody>
          <a:bodyPr anchor="ctr"/>
          <a:p>
            <a:pPr algn="r">
              <a:lnSpc>
                <a:spcPct val="100000"/>
              </a:lnSpc>
            </a:pPr>
            <a:fld id="{CE7FE9C1-7C3F-4753-8408-F1422EB7F449}" type="datetime">
              <a:rPr b="0" lang="en-IN" sz="900" spc="-1" strike="noStrike">
                <a:solidFill>
                  <a:srgbClr val="8b8b8b"/>
                </a:solidFill>
                <a:latin typeface="Trebuchet MS"/>
              </a:rPr>
              <a:t>08/07/20</a:t>
            </a:fld>
            <a:endParaRPr b="0" lang="en-IN" sz="900" spc="-1" strike="noStrike">
              <a:latin typeface="Times New Roman"/>
            </a:endParaRPr>
          </a:p>
        </p:txBody>
      </p:sp>
      <p:sp>
        <p:nvSpPr>
          <p:cNvPr id="129" name="PlaceHolder 1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130" name="PlaceHolder 16"/>
          <p:cNvSpPr>
            <a:spLocks noGrp="1"/>
          </p:cNvSpPr>
          <p:nvPr>
            <p:ph type="sldNum"/>
          </p:nvPr>
        </p:nvSpPr>
        <p:spPr>
          <a:xfrm>
            <a:off x="8590680" y="6041520"/>
            <a:ext cx="682920" cy="364680"/>
          </a:xfrm>
          <a:prstGeom prst="rect">
            <a:avLst/>
          </a:prstGeom>
        </p:spPr>
        <p:txBody>
          <a:bodyPr anchor="ctr"/>
          <a:p>
            <a:pPr algn="r">
              <a:lnSpc>
                <a:spcPct val="100000"/>
              </a:lnSpc>
            </a:pPr>
            <a:fld id="{DD98EF25-AD8F-437E-B47B-46DB19A6FF24}"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7" name="Group 1"/>
          <p:cNvGrpSpPr/>
          <p:nvPr/>
        </p:nvGrpSpPr>
        <p:grpSpPr>
          <a:xfrm>
            <a:off x="0" y="-8640"/>
            <a:ext cx="12191760" cy="6866640"/>
            <a:chOff x="0" y="-8640"/>
            <a:chExt cx="12191760" cy="6866640"/>
          </a:xfrm>
        </p:grpSpPr>
        <p:sp>
          <p:nvSpPr>
            <p:cNvPr id="168"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69"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70"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2"/>
          <p:cNvSpPr>
            <a:spLocks noGrp="1"/>
          </p:cNvSpPr>
          <p:nvPr>
            <p:ph type="dt"/>
          </p:nvPr>
        </p:nvSpPr>
        <p:spPr>
          <a:xfrm>
            <a:off x="7205040" y="6041520"/>
            <a:ext cx="911520" cy="364680"/>
          </a:xfrm>
          <a:prstGeom prst="rect">
            <a:avLst/>
          </a:prstGeom>
        </p:spPr>
        <p:txBody>
          <a:bodyPr anchor="ctr"/>
          <a:p>
            <a:pPr algn="r">
              <a:lnSpc>
                <a:spcPct val="100000"/>
              </a:lnSpc>
            </a:pPr>
            <a:fld id="{2931831E-938F-4864-BB2A-CEFC5A70C49F}" type="datetime">
              <a:rPr b="0" lang="en-IN" sz="900" spc="-1" strike="noStrike">
                <a:solidFill>
                  <a:srgbClr val="8b8b8b"/>
                </a:solidFill>
                <a:latin typeface="Trebuchet MS"/>
              </a:rPr>
              <a:t>08/07/20</a:t>
            </a:fld>
            <a:endParaRPr b="0" lang="en-IN" sz="900" spc="-1" strike="noStrike">
              <a:latin typeface="Times New Roman"/>
            </a:endParaRPr>
          </a:p>
        </p:txBody>
      </p:sp>
      <p:sp>
        <p:nvSpPr>
          <p:cNvPr id="179" name="PlaceHolder 13"/>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180" name="PlaceHolder 14"/>
          <p:cNvSpPr>
            <a:spLocks noGrp="1"/>
          </p:cNvSpPr>
          <p:nvPr>
            <p:ph type="sldNum"/>
          </p:nvPr>
        </p:nvSpPr>
        <p:spPr>
          <a:xfrm>
            <a:off x="8590680" y="6041520"/>
            <a:ext cx="682920" cy="364680"/>
          </a:xfrm>
          <a:prstGeom prst="rect">
            <a:avLst/>
          </a:prstGeom>
        </p:spPr>
        <p:txBody>
          <a:bodyPr anchor="ctr"/>
          <a:p>
            <a:pPr algn="r">
              <a:lnSpc>
                <a:spcPct val="100000"/>
              </a:lnSpc>
            </a:pPr>
            <a:fld id="{4A3E1E70-0D74-4BC2-A987-90CC87A51012}"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181" name="PlaceHolder 1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Trebuchet MS"/>
              </a:rPr>
              <a:t>Click to edit the title text format</a:t>
            </a:r>
            <a:endParaRPr b="0" lang="en-US" sz="1800" spc="-1" strike="noStrike">
              <a:solidFill>
                <a:srgbClr val="000000"/>
              </a:solidFill>
              <a:latin typeface="Trebuchet MS"/>
            </a:endParaRPr>
          </a:p>
        </p:txBody>
      </p:sp>
      <p:sp>
        <p:nvSpPr>
          <p:cNvPr id="182"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hyperlink" Target="https://archive.ics.uci.edu/ml/datasets/Automobile" TargetMode="External"/><Relationship Id="rId2" Type="http://schemas.openxmlformats.org/officeDocument/2006/relationships/hyperlink" Target="https://archive.ics.uci.edu/ml/datasets/Automobile" TargetMode="External"/><Relationship Id="rId3"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506960" y="2404440"/>
            <a:ext cx="7766640" cy="1645920"/>
          </a:xfrm>
          <a:prstGeom prst="rect">
            <a:avLst/>
          </a:prstGeom>
          <a:noFill/>
          <a:ln>
            <a:noFill/>
          </a:ln>
        </p:spPr>
        <p:txBody>
          <a:bodyPr anchor="b"/>
          <a:p>
            <a:pPr algn="r">
              <a:lnSpc>
                <a:spcPct val="100000"/>
              </a:lnSpc>
            </a:pPr>
            <a:r>
              <a:rPr b="0" lang="en-US" sz="5400" spc="-1" strike="noStrike">
                <a:solidFill>
                  <a:srgbClr val="90c226"/>
                </a:solidFill>
                <a:latin typeface="Trebuchet MS"/>
              </a:rPr>
              <a:t>DATA SCIENCE PROJECT</a:t>
            </a:r>
            <a:endParaRPr b="0" lang="en-US" sz="5400" spc="-1" strike="noStrike">
              <a:solidFill>
                <a:srgbClr val="000000"/>
              </a:solidFill>
              <a:latin typeface="Trebuchet MS"/>
            </a:endParaRPr>
          </a:p>
        </p:txBody>
      </p:sp>
      <p:sp>
        <p:nvSpPr>
          <p:cNvPr id="220" name="TextShape 2"/>
          <p:cNvSpPr txBox="1"/>
          <p:nvPr/>
        </p:nvSpPr>
        <p:spPr>
          <a:xfrm>
            <a:off x="1506960" y="4050720"/>
            <a:ext cx="7766640" cy="1096560"/>
          </a:xfrm>
          <a:prstGeom prst="rect">
            <a:avLst/>
          </a:prstGeom>
          <a:noFill/>
          <a:ln>
            <a:noFill/>
          </a:ln>
        </p:spPr>
        <p:txBody>
          <a:bodyPr/>
          <a:p>
            <a:pPr algn="r">
              <a:lnSpc>
                <a:spcPct val="100000"/>
              </a:lnSpc>
              <a:spcBef>
                <a:spcPts val="1001"/>
              </a:spcBef>
            </a:pPr>
            <a:r>
              <a:rPr b="0" lang="en-IN" sz="1800" spc="-1" strike="noStrike">
                <a:solidFill>
                  <a:srgbClr val="808080"/>
                </a:solidFill>
                <a:latin typeface="Trebuchet MS"/>
              </a:rPr>
              <a:t>AUTOMOBILES DATASET</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2191680" y="257040"/>
            <a:ext cx="8596440" cy="1320480"/>
          </a:xfrm>
          <a:prstGeom prst="rect">
            <a:avLst/>
          </a:prstGeom>
          <a:noFill/>
          <a:ln>
            <a:noFill/>
          </a:ln>
        </p:spPr>
        <p:txBody>
          <a:bodyPr/>
          <a:p>
            <a:pPr>
              <a:lnSpc>
                <a:spcPct val="100000"/>
              </a:lnSpc>
            </a:pPr>
            <a:r>
              <a:rPr b="0" lang="en-US" sz="3600" spc="-1" strike="noStrike">
                <a:solidFill>
                  <a:srgbClr val="90c226"/>
                </a:solidFill>
                <a:latin typeface="Inter"/>
              </a:rPr>
              <a:t>Covariance and correlation</a:t>
            </a:r>
            <a:endParaRPr b="0" lang="en-US" sz="3600" spc="-1" strike="noStrike">
              <a:solidFill>
                <a:srgbClr val="000000"/>
              </a:solidFill>
              <a:latin typeface="Trebuchet MS"/>
            </a:endParaRPr>
          </a:p>
        </p:txBody>
      </p:sp>
      <p:sp>
        <p:nvSpPr>
          <p:cNvPr id="238" name="TextShape 2"/>
          <p:cNvSpPr txBox="1"/>
          <p:nvPr/>
        </p:nvSpPr>
        <p:spPr>
          <a:xfrm>
            <a:off x="887040" y="557640"/>
            <a:ext cx="8704440" cy="6654600"/>
          </a:xfrm>
          <a:prstGeom prst="rect">
            <a:avLst/>
          </a:prstGeom>
          <a:noFill/>
          <a:ln>
            <a:noFill/>
          </a:ln>
        </p:spPr>
        <p:txBody>
          <a:bodyPr lIns="0" rIns="0" tIns="203040" bIns="50760" anchor="ctr"/>
          <a:p>
            <a:pPr>
              <a:lnSpc>
                <a:spcPct val="100000"/>
              </a:lnSpc>
            </a:pPr>
            <a:r>
              <a:rPr b="0" lang="en-US" sz="1800" spc="-1" strike="noStrike">
                <a:solidFill>
                  <a:srgbClr val="000000"/>
                </a:solidFill>
                <a:latin typeface="Inter"/>
              </a:rPr>
              <a:t>Covariance is a measure of how much two random variables change together. Covariance is defined as follows:</a:t>
            </a:r>
            <a:endParaRPr b="0" lang="en-US" sz="1800" spc="-1" strike="noStrike">
              <a:solidFill>
                <a:srgbClr val="404040"/>
              </a:solidFill>
              <a:latin typeface="Trebuchet MS"/>
            </a:endParaRPr>
          </a:p>
          <a:p>
            <a:pPr>
              <a:lnSpc>
                <a:spcPct val="100000"/>
              </a:lnSpc>
            </a:pPr>
            <a:endParaRPr b="0" lang="en-US" sz="1800" spc="-1" strike="noStrike">
              <a:solidFill>
                <a:srgbClr val="404040"/>
              </a:solidFill>
              <a:latin typeface="Trebuchet MS"/>
            </a:endParaRPr>
          </a:p>
          <a:p>
            <a:pPr>
              <a:lnSpc>
                <a:spcPct val="100000"/>
              </a:lnSpc>
            </a:pPr>
            <a:r>
              <a:rPr b="0" lang="en-US" sz="2400" spc="-1" strike="noStrike">
                <a:solidFill>
                  <a:srgbClr val="000000"/>
                </a:solidFill>
                <a:latin typeface="MathJax_Math-italic"/>
              </a:rPr>
              <a:t>                                        </a:t>
            </a:r>
            <a:r>
              <a:rPr b="0" lang="en-US" sz="2400" spc="-1" strike="noStrike">
                <a:solidFill>
                  <a:srgbClr val="000000"/>
                </a:solidFill>
                <a:latin typeface="MathJax_Math-italic"/>
              </a:rPr>
              <a:t>cov</a:t>
            </a:r>
            <a:r>
              <a:rPr b="0" lang="en-US" sz="2400" spc="-1" strike="noStrike">
                <a:solidFill>
                  <a:srgbClr val="000000"/>
                </a:solidFill>
                <a:latin typeface="MathJax_Main"/>
              </a:rPr>
              <a:t>(</a:t>
            </a:r>
            <a:r>
              <a:rPr b="0" lang="en-US" sz="2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y</a:t>
            </a:r>
            <a:r>
              <a:rPr b="0" lang="en-US" sz="2400" spc="-1" strike="noStrike">
                <a:solidFill>
                  <a:srgbClr val="000000"/>
                </a:solidFill>
                <a:latin typeface="MathJax_Main"/>
              </a:rPr>
              <a:t>)=</a:t>
            </a:r>
            <a:r>
              <a:rPr b="0" lang="en-US" sz="2400" spc="-1" strike="noStrike">
                <a:solidFill>
                  <a:srgbClr val="000000"/>
                </a:solidFill>
                <a:latin typeface="MathJax_Math-italic"/>
              </a:rPr>
              <a:t>E</a:t>
            </a:r>
            <a:r>
              <a:rPr b="0" lang="en-US" sz="2400" spc="-1" strike="noStrike">
                <a:solidFill>
                  <a:srgbClr val="000000"/>
                </a:solidFill>
                <a:latin typeface="MathJax_Main"/>
              </a:rPr>
              <a:t>((</a:t>
            </a:r>
            <a:r>
              <a:rPr b="0" lang="en-US" sz="2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μ</a:t>
            </a:r>
            <a:r>
              <a:rPr b="0" lang="en-US" sz="1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y</a:t>
            </a:r>
            <a:r>
              <a:rPr b="0" lang="en-US" sz="2400" spc="-1" strike="noStrike">
                <a:solidFill>
                  <a:srgbClr val="000000"/>
                </a:solidFill>
                <a:latin typeface="MathJax_Main"/>
              </a:rPr>
              <a:t>−</a:t>
            </a:r>
            <a:r>
              <a:rPr b="0" lang="en-US" sz="2400" spc="-1" strike="noStrike">
                <a:solidFill>
                  <a:srgbClr val="000000"/>
                </a:solidFill>
                <a:latin typeface="MathJax_Math-italic"/>
              </a:rPr>
              <a:t>μ</a:t>
            </a:r>
            <a:r>
              <a:rPr b="0" lang="en-US" sz="1400" spc="-1" strike="noStrike">
                <a:solidFill>
                  <a:srgbClr val="000000"/>
                </a:solidFill>
                <a:latin typeface="MathJax_Math-italic"/>
              </a:rPr>
              <a:t>y</a:t>
            </a:r>
            <a:r>
              <a:rPr b="0" lang="en-US" sz="2400" spc="-1" strike="noStrike">
                <a:solidFill>
                  <a:srgbClr val="000000"/>
                </a:solidFill>
                <a:latin typeface="MathJax_Main"/>
              </a:rPr>
              <a:t>))</a:t>
            </a:r>
            <a:endParaRPr b="0" lang="en-US" sz="2400" spc="-1" strike="noStrike">
              <a:solidFill>
                <a:srgbClr val="404040"/>
              </a:solidFill>
              <a:latin typeface="Trebuchet MS"/>
            </a:endParaRPr>
          </a:p>
          <a:p>
            <a:pPr>
              <a:lnSpc>
                <a:spcPct val="100000"/>
              </a:lnSpc>
            </a:pPr>
            <a:endParaRPr b="0" lang="en-US" sz="2400" spc="-1" strike="noStrike">
              <a:solidFill>
                <a:srgbClr val="404040"/>
              </a:solidFill>
              <a:latin typeface="Trebuchet MS"/>
            </a:endParaRPr>
          </a:p>
          <a:p>
            <a:pPr>
              <a:lnSpc>
                <a:spcPct val="100000"/>
              </a:lnSpc>
            </a:pPr>
            <a:r>
              <a:rPr b="0" lang="en-US" sz="1800" spc="-1" strike="noStrike">
                <a:solidFill>
                  <a:srgbClr val="000000"/>
                </a:solidFill>
                <a:latin typeface="Inter"/>
              </a:rPr>
              <a:t>If the greater values of one variable mainly correspond with the greater values of the other variable, and the same holds for the lesser values, i.e., the variables tend to show similar behavior, the covariance is positive. In the opposite case, when the greater values of one variable mainly correspond to the lesser values of the other, i.e., the variables tend to show opposite behavior, the covariance is negative. The sign of the covariance therefore shows the tendency in the linear relationship between the variables. The magnitude of the covariance is not easy to interpret because it is not normalized. The normalized version of the covariance is called the correlation coefficient.</a:t>
            </a:r>
            <a:endParaRPr b="0" lang="en-US" sz="1800" spc="-1" strike="noStrike">
              <a:solidFill>
                <a:srgbClr val="404040"/>
              </a:solidFill>
              <a:latin typeface="Trebuchet MS"/>
            </a:endParaRPr>
          </a:p>
          <a:p>
            <a:pPr>
              <a:lnSpc>
                <a:spcPct val="100000"/>
              </a:lnSpc>
            </a:pPr>
            <a:endParaRPr b="0" lang="en-US" sz="1800" spc="-1" strike="noStrike">
              <a:solidFill>
                <a:srgbClr val="404040"/>
              </a:solidFill>
              <a:latin typeface="Trebuchet MS"/>
            </a:endParaRPr>
          </a:p>
          <a:p>
            <a:pPr>
              <a:lnSpc>
                <a:spcPct val="100000"/>
              </a:lnSpc>
            </a:pPr>
            <a:r>
              <a:rPr b="0" lang="en-US" sz="1800" spc="-1" strike="noStrike">
                <a:solidFill>
                  <a:srgbClr val="000000"/>
                </a:solidFill>
                <a:latin typeface="Inter"/>
              </a:rPr>
              <a:t>Pearson's correlation coefficient is similar to covariance, but with normalization by the variance, and is defined as follows:</a:t>
            </a:r>
            <a:endParaRPr b="0" lang="en-US" sz="1800" spc="-1" strike="noStrike">
              <a:solidFill>
                <a:srgbClr val="404040"/>
              </a:solidFill>
              <a:latin typeface="Trebuchet MS"/>
            </a:endParaRPr>
          </a:p>
          <a:p>
            <a:pPr>
              <a:lnSpc>
                <a:spcPct val="100000"/>
              </a:lnSpc>
            </a:pPr>
            <a:r>
              <a:rPr b="0" lang="en-US" sz="2400" spc="-1" strike="noStrike">
                <a:solidFill>
                  <a:srgbClr val="000000"/>
                </a:solidFill>
                <a:latin typeface="MathJax_Math-italic"/>
              </a:rPr>
              <a:t>                                       </a:t>
            </a:r>
            <a:r>
              <a:rPr b="0" lang="en-US" sz="2400" spc="-1" strike="noStrike">
                <a:solidFill>
                  <a:srgbClr val="000000"/>
                </a:solidFill>
                <a:latin typeface="MathJax_Math-italic"/>
              </a:rPr>
              <a:t>cor</a:t>
            </a:r>
            <a:r>
              <a:rPr b="0" lang="en-US" sz="2400" spc="-1" strike="noStrike">
                <a:solidFill>
                  <a:srgbClr val="000000"/>
                </a:solidFill>
                <a:latin typeface="MathJax_Main"/>
              </a:rPr>
              <a:t>(</a:t>
            </a:r>
            <a:r>
              <a:rPr b="0" lang="en-US" sz="2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y</a:t>
            </a:r>
            <a:r>
              <a:rPr b="0" lang="en-US" sz="2400" spc="-1" strike="noStrike">
                <a:solidFill>
                  <a:srgbClr val="000000"/>
                </a:solidFill>
                <a:latin typeface="MathJax_Main"/>
              </a:rPr>
              <a:t>)=</a:t>
            </a:r>
            <a:r>
              <a:rPr b="0" lang="en-US" sz="2400" spc="-1" strike="noStrike">
                <a:solidFill>
                  <a:srgbClr val="000000"/>
                </a:solidFill>
                <a:latin typeface="MathJax_Math-italic"/>
              </a:rPr>
              <a:t>E</a:t>
            </a:r>
            <a:r>
              <a:rPr b="0" lang="en-US" sz="2400" spc="-1" strike="noStrike">
                <a:solidFill>
                  <a:srgbClr val="000000"/>
                </a:solidFill>
                <a:latin typeface="MathJax_Main"/>
              </a:rPr>
              <a:t>((</a:t>
            </a:r>
            <a:r>
              <a:rPr b="0" lang="en-US" sz="2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μ</a:t>
            </a:r>
            <a:r>
              <a:rPr b="0" lang="en-US" sz="1400" spc="-1" strike="noStrike">
                <a:solidFill>
                  <a:srgbClr val="000000"/>
                </a:solidFill>
                <a:latin typeface="MathJax_Math-italic"/>
              </a:rPr>
              <a:t>x</a:t>
            </a:r>
            <a:r>
              <a:rPr b="0" lang="en-US" sz="2400" spc="-1" strike="noStrike">
                <a:solidFill>
                  <a:srgbClr val="000000"/>
                </a:solidFill>
                <a:latin typeface="MathJax_Main"/>
              </a:rPr>
              <a:t>)(</a:t>
            </a:r>
            <a:r>
              <a:rPr b="0" lang="en-US" sz="2400" spc="-1" strike="noStrike">
                <a:solidFill>
                  <a:srgbClr val="000000"/>
                </a:solidFill>
                <a:latin typeface="MathJax_Math-italic"/>
              </a:rPr>
              <a:t>y</a:t>
            </a:r>
            <a:r>
              <a:rPr b="0" lang="en-US" sz="2400" spc="-1" strike="noStrike">
                <a:solidFill>
                  <a:srgbClr val="000000"/>
                </a:solidFill>
                <a:latin typeface="MathJax_Main"/>
              </a:rPr>
              <a:t>−</a:t>
            </a:r>
            <a:r>
              <a:rPr b="0" lang="en-US" sz="2400" spc="-1" strike="noStrike">
                <a:solidFill>
                  <a:srgbClr val="000000"/>
                </a:solidFill>
                <a:latin typeface="MathJax_Math-italic"/>
              </a:rPr>
              <a:t>μ</a:t>
            </a:r>
            <a:r>
              <a:rPr b="0" lang="en-US" sz="1400" spc="-1" strike="noStrike">
                <a:solidFill>
                  <a:srgbClr val="000000"/>
                </a:solidFill>
                <a:latin typeface="MathJax_Math-italic"/>
              </a:rPr>
              <a:t>y</a:t>
            </a:r>
            <a:r>
              <a:rPr b="0" lang="en-US" sz="2400" spc="-1" strike="noStrike">
                <a:solidFill>
                  <a:srgbClr val="000000"/>
                </a:solidFill>
                <a:latin typeface="MathJax_Main"/>
              </a:rPr>
              <a:t>))</a:t>
            </a:r>
            <a:r>
              <a:rPr b="0" lang="en-US" sz="2400" spc="-1" strike="noStrike">
                <a:solidFill>
                  <a:srgbClr val="000000"/>
                </a:solidFill>
                <a:latin typeface="MathJax_Math-italic"/>
              </a:rPr>
              <a:t>σ</a:t>
            </a:r>
            <a:r>
              <a:rPr b="0" lang="en-US" sz="1400" spc="-1" strike="noStrike">
                <a:solidFill>
                  <a:srgbClr val="000000"/>
                </a:solidFill>
                <a:latin typeface="MathJax_Math-italic"/>
              </a:rPr>
              <a:t>x</a:t>
            </a:r>
            <a:r>
              <a:rPr b="0" lang="en-US" sz="2400" spc="-1" strike="noStrike">
                <a:solidFill>
                  <a:srgbClr val="000000"/>
                </a:solidFill>
                <a:latin typeface="MathJax_Math-italic"/>
              </a:rPr>
              <a:t>σ</a:t>
            </a:r>
            <a:r>
              <a:rPr b="0" lang="en-US" sz="1400" spc="-1" strike="noStrike">
                <a:solidFill>
                  <a:srgbClr val="000000"/>
                </a:solidFill>
                <a:latin typeface="MathJax_Math-italic"/>
              </a:rPr>
              <a:t>y</a:t>
            </a:r>
            <a:endParaRPr b="0" lang="en-US" sz="1400" spc="-1" strike="noStrike">
              <a:solidFill>
                <a:srgbClr val="404040"/>
              </a:solidFill>
              <a:latin typeface="Trebuchet MS"/>
            </a:endParaRPr>
          </a:p>
          <a:p>
            <a:pPr>
              <a:lnSpc>
                <a:spcPct val="100000"/>
              </a:lnSpc>
            </a:pPr>
            <a:br/>
            <a:endParaRPr b="0" lang="en-US" sz="1400" spc="-1" strike="noStrike">
              <a:solidFill>
                <a:srgbClr val="404040"/>
              </a:solidFill>
              <a:latin typeface="Trebuchet MS"/>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Picture 2" descr=""/>
          <p:cNvPicPr/>
          <p:nvPr/>
        </p:nvPicPr>
        <p:blipFill>
          <a:blip r:embed="rId1"/>
          <a:stretch/>
        </p:blipFill>
        <p:spPr>
          <a:xfrm>
            <a:off x="404640" y="471960"/>
            <a:ext cx="4172040" cy="4519440"/>
          </a:xfrm>
          <a:prstGeom prst="rect">
            <a:avLst/>
          </a:prstGeom>
          <a:ln>
            <a:noFill/>
          </a:ln>
        </p:spPr>
      </p:pic>
      <p:pic>
        <p:nvPicPr>
          <p:cNvPr id="240" name="Picture 4" descr=""/>
          <p:cNvPicPr/>
          <p:nvPr/>
        </p:nvPicPr>
        <p:blipFill>
          <a:blip r:embed="rId2"/>
          <a:stretch/>
        </p:blipFill>
        <p:spPr>
          <a:xfrm>
            <a:off x="5143320" y="390600"/>
            <a:ext cx="4248360" cy="4600800"/>
          </a:xfrm>
          <a:prstGeom prst="rect">
            <a:avLst/>
          </a:prstGeom>
          <a:ln>
            <a:noFill/>
          </a:ln>
        </p:spPr>
      </p:pic>
      <p:sp>
        <p:nvSpPr>
          <p:cNvPr id="241" name="CustomShape 1"/>
          <p:cNvSpPr/>
          <p:nvPr/>
        </p:nvSpPr>
        <p:spPr>
          <a:xfrm>
            <a:off x="1228680" y="5286240"/>
            <a:ext cx="2523600" cy="11869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Inter"/>
              </a:rPr>
              <a:t>Covariance</a:t>
            </a:r>
            <a:endParaRPr b="0" lang="en-IN" sz="3600" spc="-1" strike="noStrike">
              <a:latin typeface="Arial"/>
            </a:endParaRPr>
          </a:p>
        </p:txBody>
      </p:sp>
      <p:sp>
        <p:nvSpPr>
          <p:cNvPr id="242" name="CustomShape 2"/>
          <p:cNvSpPr/>
          <p:nvPr/>
        </p:nvSpPr>
        <p:spPr>
          <a:xfrm>
            <a:off x="5962680" y="5286240"/>
            <a:ext cx="282852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90c226"/>
                </a:solidFill>
                <a:latin typeface="Inter"/>
              </a:rPr>
              <a:t>Correlation</a:t>
            </a:r>
            <a:endParaRPr b="0" lang="en-IN" sz="3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Inter"/>
              </a:rPr>
              <a:t>Covariance and correlation</a:t>
            </a:r>
            <a:endParaRPr b="0" lang="en-US" sz="3600" spc="-1" strike="noStrike">
              <a:solidFill>
                <a:srgbClr val="000000"/>
              </a:solidFill>
              <a:latin typeface="Trebuchet MS"/>
            </a:endParaRPr>
          </a:p>
        </p:txBody>
      </p:sp>
      <p:sp>
        <p:nvSpPr>
          <p:cNvPr id="244"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correlation matrix is a bit easier to understand, since the values are normalized. The diagonal values of the correlation matrix are all 1.0, as a result of the normalization. The magnitudes of the correlation values between the variables range between -1.0 and +1.0. A magnitude closer to +1.0 or -1.0 indicates a high correlation.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Some pairs of variables are weakly correlated, with small magnitudes. For example, </a:t>
            </a:r>
            <a:r>
              <a:rPr b="1" lang="en-US" sz="1800" spc="-1" strike="noStrike">
                <a:solidFill>
                  <a:srgbClr val="404040"/>
                </a:solidFill>
                <a:latin typeface="Trebuchet MS"/>
              </a:rPr>
              <a:t>wheel base</a:t>
            </a:r>
            <a:r>
              <a:rPr b="0" lang="en-US" sz="1800" spc="-1" strike="noStrike">
                <a:solidFill>
                  <a:srgbClr val="404040"/>
                </a:solidFill>
                <a:latin typeface="Trebuchet MS"/>
              </a:rPr>
              <a:t> and </a:t>
            </a:r>
            <a:r>
              <a:rPr b="1" lang="en-US" sz="1800" spc="-1" strike="noStrike">
                <a:solidFill>
                  <a:srgbClr val="404040"/>
                </a:solidFill>
                <a:latin typeface="Trebuchet MS"/>
              </a:rPr>
              <a:t>horsepower</a:t>
            </a:r>
            <a:r>
              <a:rPr b="0" lang="en-US" sz="1800" spc="-1" strike="noStrike">
                <a:solidFill>
                  <a:srgbClr val="404040"/>
                </a:solidFill>
                <a:latin typeface="Trebuchet MS"/>
              </a:rPr>
              <a:t> are weakly correlated, whereas </a:t>
            </a:r>
            <a:r>
              <a:rPr b="1" lang="en-US" sz="1800" spc="-1" strike="noStrike">
                <a:solidFill>
                  <a:srgbClr val="404040"/>
                </a:solidFill>
                <a:latin typeface="Trebuchet MS"/>
              </a:rPr>
              <a:t>engine size</a:t>
            </a:r>
            <a:r>
              <a:rPr b="0" lang="en-US" sz="1800" spc="-1" strike="noStrike">
                <a:solidFill>
                  <a:srgbClr val="404040"/>
                </a:solidFill>
                <a:latin typeface="Trebuchet MS"/>
              </a:rPr>
              <a:t> and </a:t>
            </a:r>
            <a:r>
              <a:rPr b="1" lang="en-US" sz="1800" spc="-1" strike="noStrike">
                <a:solidFill>
                  <a:srgbClr val="404040"/>
                </a:solidFill>
                <a:latin typeface="Trebuchet MS"/>
              </a:rPr>
              <a:t>curb weight</a:t>
            </a:r>
            <a:r>
              <a:rPr b="0" lang="en-US" sz="1800" spc="-1" strike="noStrike">
                <a:solidFill>
                  <a:srgbClr val="404040"/>
                </a:solidFill>
                <a:latin typeface="Trebuchet MS"/>
              </a:rPr>
              <a:t> are strongly correlated.</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Data Visualization</a:t>
            </a:r>
            <a:br/>
            <a:endParaRPr b="0" lang="en-US" sz="3600" spc="-1" strike="noStrike">
              <a:solidFill>
                <a:srgbClr val="000000"/>
              </a:solidFill>
              <a:latin typeface="Trebuchet MS"/>
            </a:endParaRPr>
          </a:p>
        </p:txBody>
      </p:sp>
      <p:sp>
        <p:nvSpPr>
          <p:cNvPr id="246" name="TextShape 2"/>
          <p:cNvSpPr txBox="1"/>
          <p:nvPr/>
        </p:nvSpPr>
        <p:spPr>
          <a:xfrm>
            <a:off x="439200" y="1638360"/>
            <a:ext cx="9095040" cy="4828680"/>
          </a:xfrm>
          <a:prstGeom prst="rect">
            <a:avLst/>
          </a:prstGeom>
          <a:noFill/>
          <a:ln>
            <a:noFill/>
          </a:ln>
        </p:spPr>
        <p:txBody>
          <a:bodyPr>
            <a:normAutofit/>
          </a:bodyPr>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Bar plots</a:t>
            </a:r>
            <a:r>
              <a:rPr b="0" lang="en-US" sz="2900" spc="-1" strike="noStrike">
                <a:solidFill>
                  <a:srgbClr val="404040"/>
                </a:solidFill>
                <a:latin typeface="Trebuchet MS"/>
              </a:rPr>
              <a:t>: Bar plots are used to display the counts or frequency of unique values of a categorical variable. The height of the bar represents the count for each unique category of the variable.</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Histograms</a:t>
            </a:r>
            <a:r>
              <a:rPr b="0" lang="en-US" sz="2900" spc="-1" strike="noStrike">
                <a:solidFill>
                  <a:srgbClr val="404040"/>
                </a:solidFill>
                <a:latin typeface="Trebuchet MS"/>
              </a:rPr>
              <a:t>: Histograms are similar to bar plots, except that they are used for numeric variables</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Box plots</a:t>
            </a:r>
            <a:r>
              <a:rPr b="0" lang="en-US" sz="2900" spc="-1" strike="noStrike">
                <a:solidFill>
                  <a:srgbClr val="404040"/>
                </a:solidFill>
                <a:latin typeface="Trebuchet MS"/>
              </a:rPr>
              <a:t>: Box plots, also known as box and whisker plots, were introduced by John Tukey in 1970. Box plots are another way to visualize the distribution of data values. In this respect, box plots are comparable to histograms, but are quite different in presentation.</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Kernel Density Estimation Plots</a:t>
            </a:r>
            <a:r>
              <a:rPr b="0" lang="en-US" sz="2900" spc="-1" strike="noStrike">
                <a:solidFill>
                  <a:srgbClr val="404040"/>
                </a:solidFill>
                <a:latin typeface="Trebuchet MS"/>
              </a:rPr>
              <a:t>: Kernel density estimation uses a moving denisty kernel to average the density of the distribution. These are similar to Histogram, except that they show a smooth curve.</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Scatter plots</a:t>
            </a:r>
            <a:r>
              <a:rPr b="0" lang="en-US" sz="2900" spc="-1" strike="noStrike">
                <a:solidFill>
                  <a:srgbClr val="404040"/>
                </a:solidFill>
                <a:latin typeface="Trebuchet MS"/>
              </a:rPr>
              <a:t>: A basic scatter plot shows the relationship between two variables. Points are ploted at the x-y coordinates of each value pair. Pair wise plots, also know as plot matrices, allow you to view multiple dimensions of a data set on one plot. A scatter plot is shown of each variable versus all other variables, arranged in an array</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Line plots</a:t>
            </a:r>
            <a:r>
              <a:rPr b="0" lang="en-US" sz="2900" spc="-1" strike="noStrike">
                <a:solidFill>
                  <a:srgbClr val="404040"/>
                </a:solidFill>
                <a:latin typeface="Trebuchet MS"/>
              </a:rPr>
              <a:t>: Line plots are used to show the relationship between variables with ordered values.</a:t>
            </a:r>
            <a:endParaRPr b="0" lang="en-US" sz="2900" spc="-1" strike="noStrike">
              <a:solidFill>
                <a:srgbClr val="404040"/>
              </a:solidFill>
              <a:latin typeface="Trebuchet MS"/>
            </a:endParaRPr>
          </a:p>
          <a:p>
            <a:pPr marL="343080" indent="-342720">
              <a:lnSpc>
                <a:spcPct val="120000"/>
              </a:lnSpc>
              <a:spcBef>
                <a:spcPts val="1001"/>
              </a:spcBef>
              <a:buClr>
                <a:srgbClr val="90c226"/>
              </a:buClr>
              <a:buSzPct val="80000"/>
              <a:buFont typeface="Wingdings 3" charset="2"/>
              <a:buChar char=""/>
            </a:pPr>
            <a:r>
              <a:rPr b="1" lang="en-US" sz="2900" spc="-1" strike="noStrike" u="sng">
                <a:solidFill>
                  <a:srgbClr val="404040"/>
                </a:solidFill>
                <a:uFillTx/>
                <a:latin typeface="Trebuchet MS"/>
              </a:rPr>
              <a:t>Correlation plots</a:t>
            </a:r>
            <a:r>
              <a:rPr b="0" lang="en-US" sz="2900" spc="-1" strike="noStrike">
                <a:solidFill>
                  <a:srgbClr val="404040"/>
                </a:solidFill>
                <a:latin typeface="Trebuchet MS"/>
              </a:rPr>
              <a:t>: The correlation structure of a multivariate data set can provide some useful insight. However, it is hard to derive much insight by just looking at the matrix of numbers. A visualization can be useful in getting an overall impression of which variables have siginificant correlation.</a:t>
            </a:r>
            <a:endParaRPr b="0" lang="en-US" sz="2900" spc="-1" strike="noStrike">
              <a:solidFill>
                <a:srgbClr val="404040"/>
              </a:solidFill>
              <a:latin typeface="Trebuchet MS"/>
            </a:endParaRPr>
          </a:p>
          <a:p>
            <a:pPr>
              <a:lnSpc>
                <a:spcPct val="100000"/>
              </a:lnSpc>
              <a:spcBef>
                <a:spcPts val="1001"/>
              </a:spcBef>
            </a:pPr>
            <a:endParaRPr b="0" lang="en-US" sz="2900" spc="-1" strike="noStrike">
              <a:solidFill>
                <a:srgbClr val="404040"/>
              </a:solidFill>
              <a:latin typeface="Trebuchet MS"/>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Picture 4" descr=""/>
          <p:cNvPicPr/>
          <p:nvPr/>
        </p:nvPicPr>
        <p:blipFill>
          <a:blip r:embed="rId1"/>
          <a:stretch/>
        </p:blipFill>
        <p:spPr>
          <a:xfrm>
            <a:off x="0" y="828720"/>
            <a:ext cx="5876640" cy="5047920"/>
          </a:xfrm>
          <a:prstGeom prst="rect">
            <a:avLst/>
          </a:prstGeom>
          <a:ln>
            <a:noFill/>
          </a:ln>
        </p:spPr>
      </p:pic>
      <p:sp>
        <p:nvSpPr>
          <p:cNvPr id="248" name="CustomShape 1"/>
          <p:cNvSpPr/>
          <p:nvPr/>
        </p:nvSpPr>
        <p:spPr>
          <a:xfrm flipH="1">
            <a:off x="5553000" y="301680"/>
            <a:ext cx="3847680" cy="5762880"/>
          </a:xfrm>
          <a:prstGeom prst="rect">
            <a:avLst/>
          </a:prstGeom>
          <a:noFill/>
          <a:ln>
            <a:noFill/>
          </a:ln>
        </p:spPr>
        <p:style>
          <a:lnRef idx="0"/>
          <a:fillRef idx="0"/>
          <a:effectRef idx="0"/>
          <a:fontRef idx="minor"/>
        </p:style>
        <p:txBody>
          <a:bodyPr anchor="ctr"/>
          <a:p>
            <a:pPr>
              <a:lnSpc>
                <a:spcPct val="100000"/>
              </a:lnSpc>
            </a:pPr>
            <a:r>
              <a:rPr b="0" lang="en-IN" sz="2000" spc="-1" strike="noStrike">
                <a:solidFill>
                  <a:srgbClr val="90c226"/>
                </a:solidFill>
                <a:latin typeface="Inter"/>
              </a:rPr>
              <a:t>In the plot, the length of the minor axis is computed as </a:t>
            </a:r>
            <a:r>
              <a:rPr b="0" lang="en-IN" sz="3200" spc="-1" strike="noStrike">
                <a:solidFill>
                  <a:srgbClr val="90c226"/>
                </a:solidFill>
                <a:latin typeface="MathJax_Main"/>
              </a:rPr>
              <a:t>1−</a:t>
            </a:r>
            <a:r>
              <a:rPr b="0" lang="en-IN" sz="3200" spc="-1" strike="noStrike">
                <a:solidFill>
                  <a:srgbClr val="90c226"/>
                </a:solidFill>
                <a:latin typeface="MathJax_Math-italic"/>
              </a:rPr>
              <a:t>correlation</a:t>
            </a:r>
            <a:r>
              <a:rPr b="0" lang="en-IN" sz="2000" spc="-1" strike="noStrike">
                <a:solidFill>
                  <a:srgbClr val="90c226"/>
                </a:solidFill>
                <a:latin typeface="Inter"/>
              </a:rPr>
              <a:t>. A correlation of 1 gives a line, with the minor axis set to 0. Correlation of zero results in a circle. The intensity of the color used on the plot indicates the magnitude of the correlation. Additionally, orientation of the ellipse is used to highlight the positive or negative correlation value. For positive correlation the ellipse tilts right, with the opposite being true for negative correlation.</a:t>
            </a:r>
            <a:r>
              <a:rPr b="0" lang="en-IN" sz="1600" spc="-1" strike="noStrike">
                <a:solidFill>
                  <a:srgbClr val="90c226"/>
                </a:solidFill>
                <a:latin typeface="Arial"/>
              </a:rPr>
              <a:t> </a:t>
            </a:r>
            <a:endParaRPr b="0" lang="en-IN"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9" name="Group 1"/>
          <p:cNvGrpSpPr/>
          <p:nvPr/>
        </p:nvGrpSpPr>
        <p:grpSpPr>
          <a:xfrm>
            <a:off x="360" y="-8640"/>
            <a:ext cx="12191400" cy="6866640"/>
            <a:chOff x="360" y="-8640"/>
            <a:chExt cx="12191400" cy="6866640"/>
          </a:xfrm>
        </p:grpSpPr>
        <p:sp>
          <p:nvSpPr>
            <p:cNvPr id="250"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51"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52"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3"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4"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5"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6"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7"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8"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9" name="CustomShape 11"/>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60" name="TextShape 12"/>
          <p:cNvSpPr txBox="1"/>
          <p:nvPr/>
        </p:nvSpPr>
        <p:spPr>
          <a:xfrm>
            <a:off x="6094800" y="1261440"/>
            <a:ext cx="3497040" cy="3002400"/>
          </a:xfrm>
          <a:prstGeom prst="rect">
            <a:avLst/>
          </a:prstGeom>
          <a:noFill/>
          <a:ln>
            <a:noFill/>
          </a:ln>
        </p:spPr>
        <p:txBody>
          <a:bodyPr anchor="b">
            <a:normAutofit/>
          </a:bodyPr>
          <a:p>
            <a:pPr>
              <a:lnSpc>
                <a:spcPct val="90000"/>
              </a:lnSpc>
            </a:pPr>
            <a:r>
              <a:rPr b="0" lang="en-US" sz="3100" spc="-1" strike="noStrike">
                <a:solidFill>
                  <a:srgbClr val="90c226"/>
                </a:solidFill>
                <a:latin typeface="Trebuchet MS"/>
              </a:rPr>
              <a:t> </a:t>
            </a:r>
            <a:r>
              <a:rPr b="0" lang="en-US" sz="3100" spc="-1" strike="noStrike">
                <a:solidFill>
                  <a:srgbClr val="90c226"/>
                </a:solidFill>
                <a:latin typeface="Trebuchet MS"/>
              </a:rPr>
              <a:t>Relationship of automobile </a:t>
            </a:r>
            <a:r>
              <a:rPr b="1" lang="en-US" sz="3100" spc="-1" strike="noStrike">
                <a:solidFill>
                  <a:srgbClr val="90c226"/>
                </a:solidFill>
                <a:latin typeface="Trebuchet MS"/>
              </a:rPr>
              <a:t>price</a:t>
            </a:r>
            <a:r>
              <a:rPr b="0" lang="en-US" sz="3100" spc="-1" strike="noStrike">
                <a:solidFill>
                  <a:srgbClr val="90c226"/>
                </a:solidFill>
                <a:latin typeface="Trebuchet MS"/>
              </a:rPr>
              <a:t> </a:t>
            </a:r>
            <a:br/>
            <a:r>
              <a:rPr b="0" lang="en-US" sz="3100" spc="-1" strike="noStrike">
                <a:solidFill>
                  <a:srgbClr val="90c226"/>
                </a:solidFill>
                <a:latin typeface="Trebuchet MS"/>
              </a:rPr>
              <a:t>with other numeric variables </a:t>
            </a:r>
            <a:endParaRPr b="0" lang="en-US" sz="3100" spc="-1" strike="noStrike">
              <a:solidFill>
                <a:srgbClr val="000000"/>
              </a:solidFill>
              <a:latin typeface="Trebuchet MS"/>
            </a:endParaRPr>
          </a:p>
        </p:txBody>
      </p:sp>
      <p:sp>
        <p:nvSpPr>
          <p:cNvPr id="261" name="CustomShape 13"/>
          <p:cNvSpPr/>
          <p:nvPr/>
        </p:nvSpPr>
        <p:spPr>
          <a:xfrm rot="10800000">
            <a:off x="845640" y="567900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62" name="Picture 6" descr=""/>
          <p:cNvPicPr/>
          <p:nvPr/>
        </p:nvPicPr>
        <p:blipFill>
          <a:blip r:embed="rId1"/>
          <a:stretch/>
        </p:blipFill>
        <p:spPr>
          <a:xfrm>
            <a:off x="1440720" y="1261440"/>
            <a:ext cx="4335120" cy="43351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77160" y="1407960"/>
            <a:ext cx="8647200" cy="5385960"/>
          </a:xfrm>
          <a:prstGeom prst="rect">
            <a:avLst/>
          </a:prstGeom>
          <a:noFill/>
          <a:ln>
            <a:noFill/>
          </a:ln>
        </p:spPr>
        <p:style>
          <a:lnRef idx="0"/>
          <a:fillRef idx="0"/>
          <a:effectRef idx="0"/>
          <a:fontRef idx="minor"/>
        </p:style>
        <p:txBody>
          <a:bodyPr lIns="317520" rIns="317520" tIns="101520" bIns="101520" anchor="ctr"/>
          <a:p>
            <a:pPr>
              <a:lnSpc>
                <a:spcPct val="100000"/>
              </a:lnSpc>
            </a:pPr>
            <a:r>
              <a:rPr b="0" lang="en-IN" sz="2000" spc="-1" strike="noStrike">
                <a:solidFill>
                  <a:srgbClr val="000000"/>
                </a:solidFill>
                <a:latin typeface="Inter"/>
              </a:rPr>
              <a:t>The pair wise scatter plot matrix below contains a number of elements, which are useful for understanding the relationships in the data sets.</a:t>
            </a:r>
            <a:endParaRPr b="0" lang="en-IN" sz="2000" spc="-1" strike="noStrike">
              <a:latin typeface="Arial"/>
            </a:endParaRPr>
          </a:p>
          <a:p>
            <a:pPr>
              <a:lnSpc>
                <a:spcPct val="100000"/>
              </a:lnSpc>
              <a:buClr>
                <a:srgbClr val="000000"/>
              </a:buClr>
              <a:buFont typeface="Wingdings 3" charset="2"/>
              <a:buChar char=""/>
            </a:pPr>
            <a:r>
              <a:rPr b="0" lang="en-IN" sz="2000" spc="-1" strike="noStrike">
                <a:solidFill>
                  <a:srgbClr val="000000"/>
                </a:solidFill>
                <a:latin typeface="Inter"/>
              </a:rPr>
              <a:t>There are Kernel Density Estimation plots for each variable along the diagonal of the matrix.</a:t>
            </a:r>
            <a:endParaRPr b="0" lang="en-IN" sz="2000" spc="-1" strike="noStrike">
              <a:latin typeface="Arial"/>
            </a:endParaRPr>
          </a:p>
          <a:p>
            <a:pPr>
              <a:lnSpc>
                <a:spcPct val="100000"/>
              </a:lnSpc>
              <a:buClr>
                <a:srgbClr val="000000"/>
              </a:buClr>
              <a:buFont typeface="Wingdings 3" charset="2"/>
              <a:buChar char=""/>
            </a:pPr>
            <a:r>
              <a:rPr b="0" lang="en-IN" sz="2000" spc="-1" strike="noStrike">
                <a:solidFill>
                  <a:srgbClr val="000000"/>
                </a:solidFill>
                <a:latin typeface="Inter"/>
              </a:rPr>
              <a:t>A pair of scatter plots for each variable pair is displayed. These two scatter plots show the axes in both possible orientations.</a:t>
            </a:r>
            <a:endParaRPr b="0" lang="en-IN" sz="2000" spc="-1" strike="noStrike">
              <a:latin typeface="Arial"/>
            </a:endParaRPr>
          </a:p>
          <a:p>
            <a:pPr>
              <a:lnSpc>
                <a:spcPct val="100000"/>
              </a:lnSpc>
              <a:buClr>
                <a:srgbClr val="000000"/>
              </a:buClr>
              <a:buFont typeface="Wingdings 3" charset="2"/>
              <a:buChar char=""/>
            </a:pPr>
            <a:r>
              <a:rPr b="0" lang="en-IN" sz="2000" spc="-1" strike="noStrike">
                <a:solidFill>
                  <a:srgbClr val="000000"/>
                </a:solidFill>
                <a:latin typeface="Inter"/>
              </a:rPr>
              <a:t>A linear regression line is shown in green on each scatter plot. This regression line gives an indiction of trend.</a:t>
            </a:r>
            <a:endParaRPr b="0" lang="en-IN" sz="2000" spc="-1" strike="noStrike">
              <a:latin typeface="Arial"/>
            </a:endParaRPr>
          </a:p>
          <a:p>
            <a:pPr>
              <a:lnSpc>
                <a:spcPct val="100000"/>
              </a:lnSpc>
              <a:buClr>
                <a:srgbClr val="000000"/>
              </a:buClr>
              <a:buFont typeface="Wingdings 3" charset="2"/>
              <a:buChar char=""/>
            </a:pPr>
            <a:r>
              <a:rPr b="0" lang="en-IN" sz="2000" spc="-1" strike="noStrike">
                <a:solidFill>
                  <a:srgbClr val="000000"/>
                </a:solidFill>
                <a:latin typeface="Inter"/>
              </a:rPr>
              <a:t>A nonlinear regression line with confidence intervals is shown in solid red. The nonlinear regression line can highlight more complex relationships in the data set. The confidence intervals, shown as dotted red lines, give some indication of the likely range of regression lines, given the uncertainty in the data.</a:t>
            </a:r>
            <a:endParaRPr b="0" lang="en-IN" sz="2000" spc="-1" strike="noStrike">
              <a:latin typeface="Arial"/>
            </a:endParaRPr>
          </a:p>
          <a:p>
            <a:pPr>
              <a:lnSpc>
                <a:spcPct val="100000"/>
              </a:lnSpc>
            </a:pPr>
            <a:endParaRPr b="0" lang="en-IN" sz="2000" spc="-1" strike="noStrike">
              <a:latin typeface="Arial"/>
            </a:endParaRPr>
          </a:p>
        </p:txBody>
      </p:sp>
      <p:sp>
        <p:nvSpPr>
          <p:cNvPr id="264" name="CustomShape 2"/>
          <p:cNvSpPr/>
          <p:nvPr/>
        </p:nvSpPr>
        <p:spPr>
          <a:xfrm>
            <a:off x="1380960" y="476280"/>
            <a:ext cx="7581600" cy="10652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90c226"/>
                </a:solidFill>
                <a:latin typeface="Trebuchet MS"/>
              </a:rPr>
              <a:t>Relationship of automobile </a:t>
            </a:r>
            <a:r>
              <a:rPr b="1" lang="en-IN" sz="3200" spc="-1" strike="noStrike">
                <a:solidFill>
                  <a:srgbClr val="90c226"/>
                </a:solidFill>
                <a:latin typeface="Trebuchet MS"/>
              </a:rPr>
              <a:t>price</a:t>
            </a:r>
            <a:r>
              <a:rPr b="0" lang="en-IN" sz="3200" spc="-1" strike="noStrike">
                <a:solidFill>
                  <a:srgbClr val="90c226"/>
                </a:solidFill>
                <a:latin typeface="Trebuchet MS"/>
              </a:rPr>
              <a:t> </a:t>
            </a:r>
            <a:br/>
            <a:r>
              <a:rPr b="0" lang="en-IN" sz="3200" spc="-1" strike="noStrike">
                <a:solidFill>
                  <a:srgbClr val="90c226"/>
                </a:solidFill>
                <a:latin typeface="Trebuchet MS"/>
              </a:rPr>
              <a:t>with other numeric variables</a:t>
            </a:r>
            <a:endParaRPr b="0" lang="en-IN"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Hypothesis Tests</a:t>
            </a:r>
            <a:br/>
            <a:endParaRPr b="0" lang="en-US" sz="3600" spc="-1" strike="noStrike">
              <a:solidFill>
                <a:srgbClr val="000000"/>
              </a:solidFill>
              <a:latin typeface="Trebuchet MS"/>
            </a:endParaRPr>
          </a:p>
        </p:txBody>
      </p:sp>
      <p:sp>
        <p:nvSpPr>
          <p:cNvPr id="266" name="TextShape 2"/>
          <p:cNvSpPr txBox="1"/>
          <p:nvPr/>
        </p:nvSpPr>
        <p:spPr>
          <a:xfrm>
            <a:off x="601200" y="184644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  statistical </a:t>
            </a:r>
            <a:r>
              <a:rPr b="1" lang="en-US" sz="1800" spc="-1" strike="noStrike">
                <a:solidFill>
                  <a:srgbClr val="404040"/>
                </a:solidFill>
                <a:latin typeface="Trebuchet MS"/>
              </a:rPr>
              <a:t>hypothesis</a:t>
            </a:r>
            <a:r>
              <a:rPr b="0" lang="en-US" sz="1800" spc="-1" strike="noStrike">
                <a:solidFill>
                  <a:srgbClr val="404040"/>
                </a:solidFill>
                <a:latin typeface="Trebuchet MS"/>
              </a:rPr>
              <a:t>, sometimes called confirmatory data analysis, is a hypothesis that is testable on the basis of observing a process that is modeled via a set of random variables. A statistical hypothesis test is a method of statistical inference. Commonly, two statistical data sets are compared, or a data set obtained by sampling is compared against a synthetic data set from an idealized model. A hypothesis is proposed for the statistical relationship between the two data sets, and this is compared as an </a:t>
            </a:r>
            <a:r>
              <a:rPr b="1" lang="en-US" sz="1800" spc="-1" strike="noStrike">
                <a:solidFill>
                  <a:srgbClr val="404040"/>
                </a:solidFill>
                <a:latin typeface="Trebuchet MS"/>
              </a:rPr>
              <a:t>alternative</a:t>
            </a:r>
            <a:r>
              <a:rPr b="0" lang="en-US" sz="1800" spc="-1" strike="noStrike">
                <a:solidFill>
                  <a:srgbClr val="404040"/>
                </a:solidFill>
                <a:latin typeface="Trebuchet MS"/>
              </a:rPr>
              <a:t> to an idealized </a:t>
            </a:r>
            <a:r>
              <a:rPr b="1" lang="en-US" sz="1800" spc="-1" strike="noStrike">
                <a:solidFill>
                  <a:srgbClr val="404040"/>
                </a:solidFill>
                <a:latin typeface="Trebuchet MS"/>
              </a:rPr>
              <a:t>null hypothesis</a:t>
            </a:r>
            <a:r>
              <a:rPr b="0" lang="en-US" sz="1800" spc="-1" strike="noStrike">
                <a:solidFill>
                  <a:srgbClr val="404040"/>
                </a:solidFill>
                <a:latin typeface="Trebuchet MS"/>
              </a:rPr>
              <a:t> that proposes no relationship between two data sets. The comparison is deemed statistically significant if the relationship between the data sets would be an unlikely realization of the null hypothesis according to a threshold probability—the significance level. Hypothesis tests are used in determining what outcomes of a study would lead to a rejection of the null hypothesis for a pre-specified level of significance.</a:t>
            </a:r>
            <a:endParaRPr b="0" lang="en-US" sz="1800" spc="-1" strike="noStrike">
              <a:solidFill>
                <a:srgbClr val="404040"/>
              </a:solidFill>
              <a:latin typeface="Trebuchet MS"/>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Hypothesis testing steps</a:t>
            </a:r>
            <a:br/>
            <a:endParaRPr b="0" lang="en-US" sz="3600" spc="-1" strike="noStrike">
              <a:solidFill>
                <a:srgbClr val="000000"/>
              </a:solidFill>
              <a:latin typeface="Trebuchet MS"/>
            </a:endParaRPr>
          </a:p>
        </p:txBody>
      </p:sp>
      <p:sp>
        <p:nvSpPr>
          <p:cNvPr id="268" name="TextShape 2"/>
          <p:cNvSpPr txBox="1"/>
          <p:nvPr/>
        </p:nvSpPr>
        <p:spPr>
          <a:xfrm>
            <a:off x="677160" y="1621800"/>
            <a:ext cx="8596440" cy="4957920"/>
          </a:xfrm>
          <a:prstGeom prst="rect">
            <a:avLst/>
          </a:prstGeom>
          <a:noFill/>
          <a:ln>
            <a:noFill/>
          </a:ln>
        </p:spPr>
        <p:txBody>
          <a:bodyPr lIns="317520" rIns="317520" tIns="101520" bIns="101520" anchor="ctr"/>
          <a:p>
            <a:pPr>
              <a:lnSpc>
                <a:spcPct val="100000"/>
              </a:lnSpc>
            </a:pPr>
            <a:r>
              <a:rPr b="0" lang="en-US" sz="2400" spc="-1" strike="noStrike">
                <a:solidFill>
                  <a:srgbClr val="000000"/>
                </a:solidFill>
                <a:latin typeface="Inter"/>
              </a:rPr>
              <a:t>Brief description of the steps involved:</a:t>
            </a:r>
            <a:endParaRPr b="0" lang="en-US" sz="2400" spc="-1" strike="noStrike">
              <a:solidFill>
                <a:srgbClr val="404040"/>
              </a:solidFill>
              <a:latin typeface="Trebuchet MS"/>
            </a:endParaRPr>
          </a:p>
          <a:p>
            <a:pPr>
              <a:lnSpc>
                <a:spcPct val="100000"/>
              </a:lnSpc>
              <a:buClr>
                <a:srgbClr val="000000"/>
              </a:buClr>
              <a:buFont typeface="Wingdings 3" charset="2"/>
              <a:buChar char=""/>
            </a:pPr>
            <a:r>
              <a:rPr b="0" lang="en-US" sz="2400" spc="-1" strike="noStrike">
                <a:solidFill>
                  <a:srgbClr val="000000"/>
                </a:solidFill>
                <a:latin typeface="Inter"/>
              </a:rPr>
              <a:t>We first state our population assumptions in the null hypothesis: </a:t>
            </a:r>
            <a:r>
              <a:rPr b="0" lang="en-US" sz="3600" spc="-1" strike="noStrike">
                <a:solidFill>
                  <a:srgbClr val="000000"/>
                </a:solidFill>
                <a:latin typeface="MathJax_Math-italic"/>
              </a:rPr>
              <a:t>H</a:t>
            </a:r>
            <a:r>
              <a:rPr b="0" lang="en-US" sz="2000" spc="-1" strike="noStrike">
                <a:solidFill>
                  <a:srgbClr val="000000"/>
                </a:solidFill>
                <a:latin typeface="MathJax_Main"/>
              </a:rPr>
              <a:t>0</a:t>
            </a:r>
            <a:r>
              <a:rPr b="0" lang="en-US" sz="2400" spc="-1" strike="noStrike">
                <a:solidFill>
                  <a:srgbClr val="000000"/>
                </a:solidFill>
                <a:latin typeface="Inter"/>
              </a:rPr>
              <a:t>H0.</a:t>
            </a:r>
            <a:endParaRPr b="0" lang="en-US" sz="2400" spc="-1" strike="noStrike">
              <a:solidFill>
                <a:srgbClr val="404040"/>
              </a:solidFill>
              <a:latin typeface="Trebuchet MS"/>
            </a:endParaRPr>
          </a:p>
          <a:p>
            <a:pPr>
              <a:lnSpc>
                <a:spcPct val="100000"/>
              </a:lnSpc>
              <a:buClr>
                <a:srgbClr val="000000"/>
              </a:buClr>
              <a:buFont typeface="Wingdings 3" charset="2"/>
              <a:buChar char=""/>
            </a:pPr>
            <a:r>
              <a:rPr b="0" lang="en-US" sz="2400" spc="-1" strike="noStrike">
                <a:solidFill>
                  <a:srgbClr val="000000"/>
                </a:solidFill>
                <a:latin typeface="Inter"/>
              </a:rPr>
              <a:t>We state a new hypothesis as an alternative to the null: </a:t>
            </a:r>
            <a:r>
              <a:rPr b="0" lang="en-US" sz="3600" spc="-1" strike="noStrike">
                <a:solidFill>
                  <a:srgbClr val="000000"/>
                </a:solidFill>
                <a:latin typeface="MathJax_Math-italic"/>
              </a:rPr>
              <a:t>H</a:t>
            </a:r>
            <a:r>
              <a:rPr b="0" lang="en-US" sz="2000" spc="-1" strike="noStrike">
                <a:solidFill>
                  <a:srgbClr val="000000"/>
                </a:solidFill>
                <a:latin typeface="MathJax_Math-italic"/>
              </a:rPr>
              <a:t>a</a:t>
            </a:r>
            <a:r>
              <a:rPr b="0" lang="en-US" sz="2400" spc="-1" strike="noStrike">
                <a:solidFill>
                  <a:srgbClr val="000000"/>
                </a:solidFill>
                <a:latin typeface="Inter"/>
              </a:rPr>
              <a:t>Ha.</a:t>
            </a:r>
            <a:endParaRPr b="0" lang="en-US" sz="2400" spc="-1" strike="noStrike">
              <a:solidFill>
                <a:srgbClr val="404040"/>
              </a:solidFill>
              <a:latin typeface="Trebuchet MS"/>
            </a:endParaRPr>
          </a:p>
          <a:p>
            <a:pPr>
              <a:lnSpc>
                <a:spcPct val="100000"/>
              </a:lnSpc>
              <a:buClr>
                <a:srgbClr val="000000"/>
              </a:buClr>
              <a:buFont typeface="Wingdings 3" charset="2"/>
              <a:buChar char=""/>
            </a:pPr>
            <a:r>
              <a:rPr b="0" lang="en-US" sz="2400" spc="-1" strike="noStrike">
                <a:solidFill>
                  <a:srgbClr val="000000"/>
                </a:solidFill>
                <a:latin typeface="Inter"/>
              </a:rPr>
              <a:t>The null + alternative should make up all possible outcomes and be mutually exclusive.</a:t>
            </a:r>
            <a:endParaRPr b="0" lang="en-US" sz="2400" spc="-1" strike="noStrike">
              <a:solidFill>
                <a:srgbClr val="404040"/>
              </a:solidFill>
              <a:latin typeface="Trebuchet MS"/>
            </a:endParaRPr>
          </a:p>
          <a:p>
            <a:pPr>
              <a:lnSpc>
                <a:spcPct val="100000"/>
              </a:lnSpc>
              <a:buClr>
                <a:srgbClr val="000000"/>
              </a:buClr>
              <a:buFont typeface="Wingdings 3" charset="2"/>
              <a:buChar char=""/>
            </a:pPr>
            <a:r>
              <a:rPr b="0" lang="en-US" sz="2400" spc="-1" strike="noStrike">
                <a:solidFill>
                  <a:srgbClr val="000000"/>
                </a:solidFill>
                <a:latin typeface="Inter"/>
              </a:rPr>
              <a:t>Decide on a significance level (probability cutoff): 0.90, 0.95, and 0.99 are common (problem specific).</a:t>
            </a:r>
            <a:endParaRPr b="0" lang="en-US" sz="2400" spc="-1" strike="noStrike">
              <a:solidFill>
                <a:srgbClr val="404040"/>
              </a:solidFill>
              <a:latin typeface="Trebuchet MS"/>
            </a:endParaRPr>
          </a:p>
          <a:p>
            <a:pPr>
              <a:lnSpc>
                <a:spcPct val="100000"/>
              </a:lnSpc>
            </a:pPr>
            <a:endParaRPr b="0" lang="en-US" sz="2400" spc="-1" strike="noStrike">
              <a:solidFill>
                <a:srgbClr val="404040"/>
              </a:solidFill>
              <a:latin typeface="Trebuchet MS"/>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Picture 2" descr=""/>
          <p:cNvPicPr/>
          <p:nvPr/>
        </p:nvPicPr>
        <p:blipFill>
          <a:blip r:embed="rId1"/>
          <a:stretch/>
        </p:blipFill>
        <p:spPr>
          <a:xfrm>
            <a:off x="1019160" y="219240"/>
            <a:ext cx="6857640" cy="4505040"/>
          </a:xfrm>
          <a:prstGeom prst="rect">
            <a:avLst/>
          </a:prstGeom>
          <a:ln>
            <a:noFill/>
          </a:ln>
        </p:spPr>
      </p:pic>
      <p:sp>
        <p:nvSpPr>
          <p:cNvPr id="270" name="CustomShape 1"/>
          <p:cNvSpPr/>
          <p:nvPr/>
        </p:nvSpPr>
        <p:spPr>
          <a:xfrm>
            <a:off x="771480" y="5105160"/>
            <a:ext cx="8334000" cy="1187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rebuchet MS"/>
              </a:rPr>
              <a:t>Examine these plots. Notice that the distribution is heavily skewed to the left or low side. This confirms our conclusions from looking at the summary statistics above. At first glance, these do not appear to have a normal bell shaped distribution. Let's examine this further</a:t>
            </a: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About the data set</a:t>
            </a:r>
            <a:br/>
            <a:endParaRPr b="0" lang="en-US" sz="3600" spc="-1" strike="noStrike">
              <a:solidFill>
                <a:srgbClr val="000000"/>
              </a:solidFill>
              <a:latin typeface="Trebuchet MS"/>
            </a:endParaRPr>
          </a:p>
        </p:txBody>
      </p:sp>
      <p:sp>
        <p:nvSpPr>
          <p:cNvPr id="222" name="CustomShape 2"/>
          <p:cNvSpPr/>
          <p:nvPr/>
        </p:nvSpPr>
        <p:spPr>
          <a:xfrm>
            <a:off x="819000" y="1809720"/>
            <a:ext cx="7962480" cy="3107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rebuchet MS"/>
              </a:rPr>
              <a:t>This data set is from the </a:t>
            </a:r>
            <a:r>
              <a:rPr b="0" lang="en-IN" sz="1800" spc="-1" strike="noStrike" u="sng">
                <a:solidFill>
                  <a:srgbClr val="99ca3c"/>
                </a:solidFill>
                <a:uFillTx/>
                <a:latin typeface="Trebuchet MS"/>
                <a:hlinkClick r:id="rId1"/>
              </a:rPr>
              <a:t>Univerisity</a:t>
            </a:r>
            <a:r>
              <a:rPr b="0" lang="en-IN" sz="1800" spc="-1" strike="noStrike" u="sng">
                <a:solidFill>
                  <a:srgbClr val="99ca3c"/>
                </a:solidFill>
                <a:uFillTx/>
                <a:latin typeface="Trebuchet MS"/>
                <a:hlinkClick r:id="rId2"/>
              </a:rPr>
              <a:t> of California Irvine Machine Learning Repository</a:t>
            </a:r>
            <a:r>
              <a:rPr b="0" lang="en-IN" sz="1800" spc="-1" strike="noStrike">
                <a:solidFill>
                  <a:srgbClr val="000000"/>
                </a:solidFill>
                <a:latin typeface="Trebuchet MS"/>
              </a:rPr>
              <a:t> The data was compiled by Jeffrey C. Schlimmer from the following sources:</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rebuchet MS"/>
              </a:rPr>
              <a:t>1985 Model Import Car and Truck Specifications, 1985 Ward's Automotive Yearbook.</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rebuchet MS"/>
              </a:rPr>
              <a:t>Personal Auto Manuals, Insurance Services Office, 160 Water Street, New York, NY 10038</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Trebuchet MS"/>
              </a:rPr>
              <a:t>Insurance Collision Report, Insurance Institute for Highway Safety, Watergate 600, Washington, DC 20037</a:t>
            </a:r>
            <a:endParaRPr b="0" lang="en-IN" sz="1800" spc="-1" strike="noStrike">
              <a:latin typeface="Arial"/>
            </a:endParaRPr>
          </a:p>
          <a:p>
            <a:pPr>
              <a:lnSpc>
                <a:spcPct val="100000"/>
              </a:lnSpc>
            </a:pP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1" name="Picture 2" descr=""/>
          <p:cNvPicPr/>
          <p:nvPr/>
        </p:nvPicPr>
        <p:blipFill>
          <a:blip r:embed="rId1"/>
          <a:srcRect l="-2224" t="0" r="0" b="47912"/>
          <a:stretch/>
        </p:blipFill>
        <p:spPr>
          <a:xfrm>
            <a:off x="5114880" y="162000"/>
            <a:ext cx="3504960" cy="3571560"/>
          </a:xfrm>
          <a:prstGeom prst="rect">
            <a:avLst/>
          </a:prstGeom>
          <a:ln>
            <a:noFill/>
          </a:ln>
        </p:spPr>
      </p:pic>
      <p:pic>
        <p:nvPicPr>
          <p:cNvPr id="272" name="Picture 4" descr=""/>
          <p:cNvPicPr/>
          <p:nvPr/>
        </p:nvPicPr>
        <p:blipFill>
          <a:blip r:embed="rId2"/>
          <a:srcRect l="-2224" t="0" r="0" b="46602"/>
          <a:stretch/>
        </p:blipFill>
        <p:spPr>
          <a:xfrm>
            <a:off x="676440" y="162000"/>
            <a:ext cx="3695400" cy="3747600"/>
          </a:xfrm>
          <a:prstGeom prst="rect">
            <a:avLst/>
          </a:prstGeom>
          <a:ln>
            <a:noFill/>
          </a:ln>
        </p:spPr>
      </p:pic>
      <p:sp>
        <p:nvSpPr>
          <p:cNvPr id="273" name="CustomShape 1"/>
          <p:cNvSpPr/>
          <p:nvPr/>
        </p:nvSpPr>
        <p:spPr>
          <a:xfrm>
            <a:off x="847800" y="3909960"/>
            <a:ext cx="8743680" cy="26499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90c226"/>
                </a:solidFill>
                <a:latin typeface="Trebuchet MS"/>
              </a:rPr>
              <a:t>Here, we have plotted the histogram of price (figure above) &amp; log(price) (figure below) againt respective normal distributions with mean and standard deviations of price &amp; log(price) respectively. We see here that log(price) looks closer to having a normal distribution than just the price. Let's go a step further and check with Q-Q plots.</a:t>
            </a:r>
            <a:endParaRPr b="0" lang="en-IN" sz="2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5"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6" name="Line 3"/>
          <p:cNvSpPr/>
          <p:nvPr/>
        </p:nvSpPr>
        <p:spPr>
          <a:xfrm>
            <a:off x="5111280" y="0"/>
            <a:ext cx="1218960" cy="6858000"/>
          </a:xfrm>
          <a:prstGeom prst="line">
            <a:avLst/>
          </a:prstGeom>
          <a:ln w="9360">
            <a:solidFill>
              <a:schemeClr val="accent1">
                <a:lumMod val="75000"/>
              </a:schemeClr>
            </a:solidFill>
            <a:round/>
          </a:ln>
        </p:spPr>
        <p:style>
          <a:lnRef idx="2">
            <a:schemeClr val="accent1"/>
          </a:lnRef>
          <a:fillRef idx="0">
            <a:schemeClr val="accent1"/>
          </a:fillRef>
          <a:effectRef idx="1">
            <a:schemeClr val="accent1"/>
          </a:effectRef>
          <a:fontRef idx="minor"/>
        </p:style>
      </p:sp>
      <p:sp>
        <p:nvSpPr>
          <p:cNvPr id="277" name="Line 4"/>
          <p:cNvSpPr/>
          <p:nvPr/>
        </p:nvSpPr>
        <p:spPr>
          <a:xfrm flipH="1">
            <a:off x="3290760" y="3681360"/>
            <a:ext cx="4763520" cy="3176640"/>
          </a:xfrm>
          <a:prstGeom prst="line">
            <a:avLst/>
          </a:prstGeom>
          <a:ln w="9360">
            <a:solidFill>
              <a:schemeClr val="tx1">
                <a:lumMod val="50000"/>
                <a:lumOff val="50000"/>
                <a:alpha val="80000"/>
              </a:schemeClr>
            </a:solidFill>
            <a:round/>
          </a:ln>
        </p:spPr>
        <p:style>
          <a:lnRef idx="2">
            <a:schemeClr val="accent1"/>
          </a:lnRef>
          <a:fillRef idx="0">
            <a:schemeClr val="accent1"/>
          </a:fillRef>
          <a:effectRef idx="1">
            <a:schemeClr val="accent1"/>
          </a:effectRef>
          <a:fontRef idx="minor"/>
        </p:style>
      </p:sp>
      <p:sp>
        <p:nvSpPr>
          <p:cNvPr id="278" name="CustomShape 5"/>
          <p:cNvSpPr/>
          <p:nvPr/>
        </p:nvSpPr>
        <p:spPr>
          <a:xfrm>
            <a:off x="448272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CustomShape 6"/>
          <p:cNvSpPr/>
          <p:nvPr/>
        </p:nvSpPr>
        <p:spPr>
          <a:xfrm>
            <a:off x="490464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CustomShape 7"/>
          <p:cNvSpPr/>
          <p:nvPr/>
        </p:nvSpPr>
        <p:spPr>
          <a:xfrm>
            <a:off x="423360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CustomShape 8"/>
          <p:cNvSpPr/>
          <p:nvPr/>
        </p:nvSpPr>
        <p:spPr>
          <a:xfrm>
            <a:off x="463572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2" name="CustomShape 9"/>
          <p:cNvSpPr/>
          <p:nvPr/>
        </p:nvSpPr>
        <p:spPr>
          <a:xfrm>
            <a:off x="567288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3" name="CustomShape 10"/>
          <p:cNvSpPr/>
          <p:nvPr/>
        </p:nvSpPr>
        <p:spPr>
          <a:xfrm>
            <a:off x="6197760" y="-8640"/>
            <a:ext cx="5994000" cy="6866280"/>
          </a:xfrm>
          <a:custGeom>
            <a:avLst/>
            <a:gdLst/>
            <a:ah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84" name="TextShape 11"/>
          <p:cNvSpPr txBox="1"/>
          <p:nvPr/>
        </p:nvSpPr>
        <p:spPr>
          <a:xfrm>
            <a:off x="7181640" y="609480"/>
            <a:ext cx="4512600" cy="2227320"/>
          </a:xfrm>
          <a:prstGeom prst="rect">
            <a:avLst/>
          </a:prstGeom>
          <a:noFill/>
          <a:ln>
            <a:noFill/>
          </a:ln>
        </p:spPr>
        <p:txBody>
          <a:bodyPr anchor="ctr">
            <a:normAutofit/>
          </a:bodyPr>
          <a:p>
            <a:pPr>
              <a:lnSpc>
                <a:spcPct val="100000"/>
              </a:lnSpc>
            </a:pPr>
            <a:r>
              <a:rPr b="0" lang="en-US" sz="3600" spc="-1" strike="noStrike">
                <a:solidFill>
                  <a:srgbClr val="ffffff"/>
                </a:solidFill>
                <a:latin typeface="Trebuchet MS"/>
              </a:rPr>
              <a:t>Q-Q plot</a:t>
            </a:r>
            <a:br/>
            <a:endParaRPr b="0" lang="en-US" sz="3600" spc="-1" strike="noStrike">
              <a:solidFill>
                <a:srgbClr val="000000"/>
              </a:solidFill>
              <a:latin typeface="Trebuchet MS"/>
            </a:endParaRPr>
          </a:p>
        </p:txBody>
      </p:sp>
      <p:pic>
        <p:nvPicPr>
          <p:cNvPr id="285" name="Picture 4" descr=""/>
          <p:cNvPicPr/>
          <p:nvPr/>
        </p:nvPicPr>
        <p:blipFill>
          <a:blip r:embed="rId1"/>
          <a:stretch/>
        </p:blipFill>
        <p:spPr>
          <a:xfrm>
            <a:off x="603000" y="1550520"/>
            <a:ext cx="4204440" cy="2994840"/>
          </a:xfrm>
          <a:prstGeom prst="rect">
            <a:avLst/>
          </a:prstGeom>
          <a:ln>
            <a:noFill/>
          </a:ln>
        </p:spPr>
      </p:pic>
      <p:sp>
        <p:nvSpPr>
          <p:cNvPr id="286" name="TextShape 12"/>
          <p:cNvSpPr txBox="1"/>
          <p:nvPr/>
        </p:nvSpPr>
        <p:spPr>
          <a:xfrm>
            <a:off x="7181640" y="2837160"/>
            <a:ext cx="4512600" cy="3317400"/>
          </a:xfrm>
          <a:prstGeom prst="rect">
            <a:avLst/>
          </a:prstGeom>
          <a:noFill/>
          <a:ln>
            <a:noFill/>
          </a:ln>
        </p:spPr>
        <p:txBody>
          <a:bodyPr>
            <a:normAutofit/>
          </a:bodyPr>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ffffff"/>
                </a:solidFill>
                <a:latin typeface="Trebuchet MS"/>
              </a:rPr>
              <a:t>The qualtile-quantile (Q-Q) plot provides a handy visual means to inspect the Normality of a data set. If the sample is Normal the data points will fall in a straight line.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2877480" y="7048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Further Analysis </a:t>
            </a:r>
            <a:endParaRPr b="0" lang="en-US" sz="3600" spc="-1" strike="noStrike">
              <a:solidFill>
                <a:srgbClr val="000000"/>
              </a:solidFill>
              <a:latin typeface="Trebuchet MS"/>
            </a:endParaRPr>
          </a:p>
        </p:txBody>
      </p:sp>
      <p:sp>
        <p:nvSpPr>
          <p:cNvPr id="28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Since the Q-Q plot on the left is clearly not a straight line, this (auto price) most likely does not follow a normal distribution.</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rPr>
              <a:t>Although the plot on the right appears less curvier than the Q-Q plot to the left, it is still hard to say if log(auto price) most likely follows a normal distribution or not. Now let's go ahead an run a test to see what we get.</a:t>
            </a:r>
            <a:endParaRPr b="0" lang="en-US" sz="2000" spc="-1" strike="noStrike">
              <a:solidFill>
                <a:srgbClr val="404040"/>
              </a:solidFill>
              <a:latin typeface="Trebuchet MS"/>
            </a:endParaRPr>
          </a:p>
          <a:p>
            <a:pPr>
              <a:lnSpc>
                <a:spcPct val="100000"/>
              </a:lnSpc>
              <a:spcBef>
                <a:spcPts val="1001"/>
              </a:spcBef>
            </a:pPr>
            <a:endParaRPr b="0" lang="en-US" sz="2000" spc="-1" strike="noStrike">
              <a:solidFill>
                <a:srgbClr val="404040"/>
              </a:solidFill>
              <a:latin typeface="Trebuchet MS"/>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77160" y="609480"/>
            <a:ext cx="8596440" cy="1320480"/>
          </a:xfrm>
          <a:prstGeom prst="rect">
            <a:avLst/>
          </a:prstGeom>
          <a:noFill/>
          <a:ln>
            <a:noFill/>
          </a:ln>
        </p:spPr>
        <p:txBody>
          <a:bodyPr>
            <a:normAutofit/>
          </a:bodyPr>
          <a:p>
            <a:pPr>
              <a:lnSpc>
                <a:spcPct val="100000"/>
              </a:lnSpc>
            </a:pPr>
            <a:r>
              <a:rPr b="0" lang="en-US" sz="3600" spc="-1" strike="noStrike">
                <a:solidFill>
                  <a:srgbClr val="90c226"/>
                </a:solidFill>
                <a:latin typeface="Trebuchet MS"/>
              </a:rPr>
              <a:t>The Kolmogorov-Smirnov test for distributions</a:t>
            </a:r>
            <a:br/>
            <a:endParaRPr b="0" lang="en-US" sz="3600" spc="-1" strike="noStrike">
              <a:solidFill>
                <a:srgbClr val="000000"/>
              </a:solidFill>
              <a:latin typeface="Trebuchet MS"/>
            </a:endParaRPr>
          </a:p>
        </p:txBody>
      </p:sp>
      <p:sp>
        <p:nvSpPr>
          <p:cNvPr id="290" name="TextShape 2"/>
          <p:cNvSpPr txBox="1"/>
          <p:nvPr/>
        </p:nvSpPr>
        <p:spPr>
          <a:xfrm>
            <a:off x="1029600" y="1414800"/>
            <a:ext cx="6589800" cy="3978720"/>
          </a:xfrm>
          <a:prstGeom prst="rect">
            <a:avLst/>
          </a:prstGeom>
          <a:noFill/>
          <a:ln>
            <a:noFill/>
          </a:ln>
        </p:spPr>
        <p:txBody>
          <a:bodyPr anchor="ctr"/>
          <a:p>
            <a:pPr>
              <a:lnSpc>
                <a:spcPct val="100000"/>
              </a:lnSpc>
            </a:pPr>
            <a:r>
              <a:rPr b="0" lang="en-US" sz="2400" spc="-1" strike="noStrike">
                <a:solidFill>
                  <a:srgbClr val="000000"/>
                </a:solidFill>
                <a:latin typeface="Inter"/>
              </a:rPr>
              <a:t>The Kolmogorov-Smirnov test a general test of a distribution. The K-S statistic is just the maximum vertical distance between two CDFs. Since it is based on a simple deviation the K-S test can test departure from any hypothetical distribution, not just normal.</a:t>
            </a:r>
            <a:endParaRPr b="0" lang="en-US" sz="2400" spc="-1" strike="noStrike">
              <a:solidFill>
                <a:srgbClr val="404040"/>
              </a:solidFill>
              <a:latin typeface="Trebuchet MS"/>
            </a:endParaRPr>
          </a:p>
          <a:p>
            <a:pPr>
              <a:lnSpc>
                <a:spcPct val="100000"/>
              </a:lnSpc>
            </a:pPr>
            <a:r>
              <a:rPr b="0" lang="en-US" sz="2400" spc="-1" strike="noStrike">
                <a:solidFill>
                  <a:srgbClr val="000000"/>
                </a:solidFill>
                <a:latin typeface="Inter"/>
              </a:rPr>
              <a:t>Here, we are testing if </a:t>
            </a:r>
            <a:r>
              <a:rPr b="1" lang="en-US" sz="2400" spc="-1" strike="noStrike">
                <a:solidFill>
                  <a:srgbClr val="000000"/>
                </a:solidFill>
                <a:latin typeface="Roboto Mono"/>
              </a:rPr>
              <a:t>price</a:t>
            </a:r>
            <a:r>
              <a:rPr b="1" lang="en-US" sz="2400" spc="-1" strike="noStrike">
                <a:solidFill>
                  <a:srgbClr val="000000"/>
                </a:solidFill>
                <a:latin typeface="Inter"/>
              </a:rPr>
              <a:t> ~ </a:t>
            </a:r>
            <a:r>
              <a:rPr b="1" lang="en-US" sz="2400" spc="-1" strike="noStrike">
                <a:solidFill>
                  <a:srgbClr val="000000"/>
                </a:solidFill>
                <a:latin typeface="Roboto Mono"/>
              </a:rPr>
              <a:t>N(mean(price), sd(price))</a:t>
            </a:r>
            <a:endParaRPr b="0" lang="en-US" sz="2400" spc="-1" strike="noStrike">
              <a:solidFill>
                <a:srgbClr val="404040"/>
              </a:solidFill>
              <a:latin typeface="Trebuchet MS"/>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1" name="Picture 2" descr=""/>
          <p:cNvPicPr/>
          <p:nvPr/>
        </p:nvPicPr>
        <p:blipFill>
          <a:blip r:embed="rId1"/>
          <a:stretch/>
        </p:blipFill>
        <p:spPr>
          <a:xfrm>
            <a:off x="638280" y="1499040"/>
            <a:ext cx="7478640" cy="37389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91480" y="130320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Since p-value (chance that the natural logarithm of price observations came from a N(9.35, 0.51) distribution) &gt; 0.05 we </a:t>
            </a:r>
            <a:r>
              <a:rPr b="1" lang="en-US" sz="1800" spc="-1" strike="noStrike">
                <a:solidFill>
                  <a:srgbClr val="404040"/>
                </a:solidFill>
                <a:latin typeface="Trebuchet MS"/>
              </a:rPr>
              <a:t>cannot reject the null hypothesis</a:t>
            </a:r>
            <a:r>
              <a:rPr b="0" lang="en-US" sz="1800" spc="-1" strike="noStrike">
                <a:solidFill>
                  <a:srgbClr val="404040"/>
                </a:solidFill>
                <a:latin typeface="Trebuchet MS"/>
              </a:rPr>
              <a:t>. This means that there is a likelihood that these observations came from a normal population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The K-S test is rather general, as it can be applied to test any distribution. However, this means that the </a:t>
            </a:r>
            <a:r>
              <a:rPr b="0" i="1" lang="en-US" sz="1800" spc="-1" strike="noStrike">
                <a:solidFill>
                  <a:srgbClr val="404040"/>
                </a:solidFill>
                <a:latin typeface="Trebuchet MS"/>
              </a:rPr>
              <a:t>power</a:t>
            </a:r>
            <a:r>
              <a:rPr b="0" lang="en-US" sz="1800" spc="-1" strike="noStrike">
                <a:solidFill>
                  <a:srgbClr val="404040"/>
                </a:solidFill>
                <a:latin typeface="Trebuchet MS"/>
              </a:rPr>
              <a:t> of this test is limited. The </a:t>
            </a:r>
            <a:r>
              <a:rPr b="0" i="1" lang="en-US" sz="1800" spc="-1" strike="noStrike">
                <a:solidFill>
                  <a:srgbClr val="404040"/>
                </a:solidFill>
                <a:latin typeface="Trebuchet MS"/>
              </a:rPr>
              <a:t>power</a:t>
            </a:r>
            <a:r>
              <a:rPr b="0" lang="en-US" sz="1800" spc="-1" strike="noStrike">
                <a:solidFill>
                  <a:srgbClr val="404040"/>
                </a:solidFill>
                <a:latin typeface="Trebuchet MS"/>
              </a:rPr>
              <a:t> of a test is the probability of rejecting a null hypothesis when the alternative is true. There are ways to calculate the power of a test at any given level of significance and sample size, but we will not be delving into it here</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353760" y="67644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Conclusion</a:t>
            </a:r>
            <a:endParaRPr b="0" lang="en-US" sz="3600" spc="-1" strike="noStrike">
              <a:solidFill>
                <a:srgbClr val="000000"/>
              </a:solidFill>
              <a:latin typeface="Trebuchet MS"/>
            </a:endParaRPr>
          </a:p>
        </p:txBody>
      </p:sp>
      <p:sp>
        <p:nvSpPr>
          <p:cNvPr id="294"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conducted brief exploratory analysis of how a car's price varies with other features or attributes of a car. We used summary statistical methods as well as visualization to get a general idea. We also conducted a few tests of hypotheses and found that:</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log(price) follows normal distribution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used t-test and bootstrap method to test the significance of price categorized by 1) fuel type, 2) aspiration &amp; 3) body type and found that the bootstrap method is generally more accurate</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We compared simple linear regression, Stepwise regression, Singular Value Decomposition &amp; Elasticnet regression to find the best model for price and found that: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This data set consists of three types of entities:</a:t>
            </a:r>
            <a:endParaRPr b="0" lang="en-US" sz="3600" spc="-1" strike="noStrike">
              <a:solidFill>
                <a:srgbClr val="000000"/>
              </a:solidFill>
              <a:latin typeface="Trebuchet MS"/>
            </a:endParaRPr>
          </a:p>
        </p:txBody>
      </p:sp>
      <p:sp>
        <p:nvSpPr>
          <p:cNvPr id="224" name="TextShape 2"/>
          <p:cNvSpPr txBox="1"/>
          <p:nvPr/>
        </p:nvSpPr>
        <p:spPr>
          <a:xfrm>
            <a:off x="677160" y="2160720"/>
            <a:ext cx="8596440" cy="3880440"/>
          </a:xfrm>
          <a:prstGeom prst="rect">
            <a:avLst/>
          </a:prstGeom>
          <a:noFill/>
          <a:ln>
            <a:noFill/>
          </a:ln>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The specification of an auto in terms of various characteristics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 </a:t>
            </a:r>
            <a:r>
              <a:rPr b="0" lang="en-US" sz="1800" spc="-1" strike="noStrike">
                <a:solidFill>
                  <a:srgbClr val="404040"/>
                </a:solidFill>
                <a:latin typeface="Trebuchet MS"/>
              </a:rPr>
              <a:t>Tts assigned insurance risk rating. This corresponds to the degree to which the auto is more risky than its price indicates. Cars are initially assigned a risk factor symbol associated with its price. Then, if it is more risky (or less), this symbol is adjusted by moving it up (or down) the scale. Actuaries call this process "symboling".</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Its normalized losses in use as compared to other cars. This is the relative average loss payment per insured vehicle year. This value is normalized for all autos within a particular size classification (two-door small, station wagons, sports/speciality, etc...), and represents the average loss per car per year.</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Objective</a:t>
            </a:r>
            <a:br/>
            <a:endParaRPr b="0" lang="en-US" sz="3600" spc="-1" strike="noStrike">
              <a:solidFill>
                <a:srgbClr val="000000"/>
              </a:solidFill>
              <a:latin typeface="Trebuchet MS"/>
            </a:endParaRPr>
          </a:p>
        </p:txBody>
      </p:sp>
      <p:sp>
        <p:nvSpPr>
          <p:cNvPr id="226" name="TextShape 2"/>
          <p:cNvSpPr txBox="1"/>
          <p:nvPr/>
        </p:nvSpPr>
        <p:spPr>
          <a:xfrm>
            <a:off x="896400" y="1371600"/>
            <a:ext cx="7637760" cy="4115160"/>
          </a:xfrm>
          <a:prstGeom prst="rect">
            <a:avLst/>
          </a:prstGeom>
          <a:noFill/>
          <a:ln>
            <a:noFill/>
          </a:ln>
        </p:spPr>
        <p:txBody>
          <a:bodyPr anchor="ctr"/>
          <a:p>
            <a:pPr>
              <a:lnSpc>
                <a:spcPct val="100000"/>
              </a:lnSpc>
            </a:pPr>
            <a:r>
              <a:rPr b="0" lang="en-US" sz="2400" spc="-1" strike="noStrike">
                <a:solidFill>
                  <a:srgbClr val="000000"/>
                </a:solidFill>
                <a:latin typeface="Inter"/>
              </a:rPr>
              <a:t>The aim here is to explore the data set and find basic relationships of different features with an automobile's price. We will be starting with some brief exploratory analysis involving summary statistics and graphical visualization. We will also be conducting a few tests of hypotheses on the study variable </a:t>
            </a:r>
            <a:r>
              <a:rPr b="0" lang="en-US" sz="2400" spc="-1" strike="noStrike">
                <a:solidFill>
                  <a:srgbClr val="000000"/>
                </a:solidFill>
                <a:latin typeface="Roboto Mono"/>
              </a:rPr>
              <a:t>price</a:t>
            </a:r>
            <a:r>
              <a:rPr b="0" lang="en-US" sz="2400" spc="-1" strike="noStrike">
                <a:solidFill>
                  <a:srgbClr val="000000"/>
                </a:solidFill>
                <a:latin typeface="Inter"/>
              </a:rPr>
              <a:t>. We also want to see if there is a way to predict the price of the automobiles given all the information we have. We will be comparing a few different regression models to find the best one.</a:t>
            </a:r>
            <a:r>
              <a:rPr b="0" lang="en-US" sz="2400" spc="-1" strike="noStrike">
                <a:solidFill>
                  <a:srgbClr val="000000"/>
                </a:solidFill>
                <a:latin typeface="Arial"/>
              </a:rPr>
              <a:t> </a:t>
            </a:r>
            <a:endParaRPr b="0" lang="en-US" sz="2400" spc="-1" strike="noStrike">
              <a:solidFill>
                <a:srgbClr val="40404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72560" y="3142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Loading the Dataset</a:t>
            </a:r>
            <a:endParaRPr b="0" lang="en-US" sz="3600" spc="-1" strike="noStrike">
              <a:solidFill>
                <a:srgbClr val="000000"/>
              </a:solidFill>
              <a:latin typeface="Trebuchet MS"/>
            </a:endParaRPr>
          </a:p>
        </p:txBody>
      </p:sp>
      <p:pic>
        <p:nvPicPr>
          <p:cNvPr id="228" name="Content Placeholder 6" descr=""/>
          <p:cNvPicPr/>
          <p:nvPr/>
        </p:nvPicPr>
        <p:blipFill>
          <a:blip r:embed="rId1"/>
          <a:stretch/>
        </p:blipFill>
        <p:spPr>
          <a:xfrm>
            <a:off x="1352520" y="1108080"/>
            <a:ext cx="7000560" cy="4892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Summary Statistics </a:t>
            </a:r>
            <a:endParaRPr b="0" lang="en-US" sz="3600" spc="-1" strike="noStrike">
              <a:solidFill>
                <a:srgbClr val="000000"/>
              </a:solidFill>
              <a:latin typeface="Trebuchet MS"/>
            </a:endParaRPr>
          </a:p>
        </p:txBody>
      </p:sp>
      <p:sp>
        <p:nvSpPr>
          <p:cNvPr id="230" name="TextShape 2"/>
          <p:cNvSpPr txBox="1"/>
          <p:nvPr/>
        </p:nvSpPr>
        <p:spPr>
          <a:xfrm>
            <a:off x="829800" y="1671480"/>
            <a:ext cx="7952040" cy="4440240"/>
          </a:xfrm>
          <a:prstGeom prst="rect">
            <a:avLst/>
          </a:prstGeom>
          <a:noFill/>
          <a:ln>
            <a:noFill/>
          </a:ln>
        </p:spPr>
        <p:txBody>
          <a:bodyPr lIns="0" rIns="0" tIns="0" bIns="50760" anchor="ctr"/>
          <a:p>
            <a:pPr>
              <a:lnSpc>
                <a:spcPct val="100000"/>
              </a:lnSpc>
            </a:pPr>
            <a:r>
              <a:rPr b="0" lang="en-US" sz="2400" spc="-1" strike="noStrike">
                <a:solidFill>
                  <a:srgbClr val="000000"/>
                </a:solidFill>
                <a:latin typeface="Inter"/>
              </a:rPr>
              <a:t>We can learn a lot about a data set by looking at statistical summaries. The most common ones are Mean &amp; Standard Deviation. The mean is a measure of central tendency and is defined as:</a:t>
            </a:r>
            <a:endParaRPr b="0" lang="en-US" sz="2400" spc="-1" strike="noStrike">
              <a:solidFill>
                <a:srgbClr val="404040"/>
              </a:solidFill>
              <a:latin typeface="Trebuchet MS"/>
            </a:endParaRPr>
          </a:p>
          <a:p>
            <a:pPr>
              <a:lnSpc>
                <a:spcPct val="100000"/>
              </a:lnSpc>
            </a:pPr>
            <a:r>
              <a:rPr b="0" lang="en-US" sz="3600" spc="-1" strike="noStrike">
                <a:solidFill>
                  <a:srgbClr val="000000"/>
                </a:solidFill>
                <a:latin typeface="MathJax_Math-italic"/>
              </a:rPr>
              <a:t>mean</a:t>
            </a:r>
            <a:r>
              <a:rPr b="0" lang="en-US" sz="3600" spc="-1" strike="noStrike">
                <a:solidFill>
                  <a:srgbClr val="000000"/>
                </a:solidFill>
                <a:latin typeface="MathJax_Main"/>
              </a:rPr>
              <a:t>=</a:t>
            </a:r>
            <a:r>
              <a:rPr b="0" lang="en-US" sz="3600" spc="-1" strike="noStrike">
                <a:solidFill>
                  <a:srgbClr val="000000"/>
                </a:solidFill>
                <a:latin typeface="MathJax_Math-italic"/>
              </a:rPr>
              <a:t>μ</a:t>
            </a:r>
            <a:r>
              <a:rPr b="0" lang="en-US" sz="3600" spc="-1" strike="noStrike">
                <a:solidFill>
                  <a:srgbClr val="000000"/>
                </a:solidFill>
                <a:latin typeface="MathJax_Main"/>
              </a:rPr>
              <a:t>=1</a:t>
            </a:r>
            <a:r>
              <a:rPr b="0" lang="en-US" sz="3600" spc="-1" strike="noStrike">
                <a:solidFill>
                  <a:srgbClr val="000000"/>
                </a:solidFill>
                <a:latin typeface="MathJax_Math-italic"/>
              </a:rPr>
              <a:t>n</a:t>
            </a:r>
            <a:r>
              <a:rPr b="0" lang="en-US" sz="3600" spc="-1" strike="noStrike">
                <a:solidFill>
                  <a:srgbClr val="000000"/>
                </a:solidFill>
                <a:latin typeface="MathJax_Main"/>
              </a:rPr>
              <a:t>Σ</a:t>
            </a:r>
            <a:r>
              <a:rPr b="0" lang="en-US" sz="2000" spc="-1" strike="noStrike">
                <a:solidFill>
                  <a:srgbClr val="000000"/>
                </a:solidFill>
                <a:latin typeface="MathJax_Math-italic"/>
              </a:rPr>
              <a:t>i</a:t>
            </a:r>
            <a:r>
              <a:rPr b="0" lang="en-US" sz="3600" spc="-1" strike="noStrike">
                <a:solidFill>
                  <a:srgbClr val="000000"/>
                </a:solidFill>
                <a:latin typeface="MathJax_Math-italic"/>
              </a:rPr>
              <a:t>x</a:t>
            </a:r>
            <a:r>
              <a:rPr b="0" lang="en-US" sz="2000" spc="-1" strike="noStrike">
                <a:solidFill>
                  <a:srgbClr val="000000"/>
                </a:solidFill>
                <a:latin typeface="MathJax_Math-italic"/>
              </a:rPr>
              <a:t>i</a:t>
            </a:r>
            <a:r>
              <a:rPr b="0" lang="en-US" sz="2400" spc="-1" strike="noStrike">
                <a:solidFill>
                  <a:srgbClr val="000000"/>
                </a:solidFill>
                <a:latin typeface="Arial"/>
              </a:rPr>
              <a:t>mean=μ=1nΣixi</a:t>
            </a:r>
            <a:endParaRPr b="0" lang="en-US" sz="2400" spc="-1" strike="noStrike">
              <a:solidFill>
                <a:srgbClr val="404040"/>
              </a:solidFill>
              <a:latin typeface="Trebuchet MS"/>
            </a:endParaRPr>
          </a:p>
          <a:p>
            <a:pPr>
              <a:lnSpc>
                <a:spcPct val="100000"/>
              </a:lnSpc>
            </a:pPr>
            <a:r>
              <a:rPr b="0" lang="en-US" sz="2400" spc="-1" strike="noStrike">
                <a:solidFill>
                  <a:srgbClr val="000000"/>
                </a:solidFill>
                <a:latin typeface="Inter"/>
              </a:rPr>
              <a:t>The standard deviation is a measure of the dispersion of a distribution defined as:</a:t>
            </a:r>
            <a:endParaRPr b="0" lang="en-US" sz="2400" spc="-1" strike="noStrike">
              <a:solidFill>
                <a:srgbClr val="404040"/>
              </a:solidFill>
              <a:latin typeface="Trebuchet MS"/>
            </a:endParaRPr>
          </a:p>
          <a:p>
            <a:pPr>
              <a:lnSpc>
                <a:spcPct val="100000"/>
              </a:lnSpc>
            </a:pPr>
            <a:r>
              <a:rPr b="0" lang="en-US" sz="3600" spc="-1" strike="noStrike">
                <a:solidFill>
                  <a:srgbClr val="000000"/>
                </a:solidFill>
                <a:latin typeface="MathJax_Math-italic"/>
              </a:rPr>
              <a:t>SD</a:t>
            </a:r>
            <a:r>
              <a:rPr b="0" lang="en-US" sz="3600" spc="-1" strike="noStrike">
                <a:solidFill>
                  <a:srgbClr val="000000"/>
                </a:solidFill>
                <a:latin typeface="MathJax_Main"/>
              </a:rPr>
              <a:t>=</a:t>
            </a:r>
            <a:r>
              <a:rPr b="0" lang="en-US" sz="3600" spc="-1" strike="noStrike">
                <a:solidFill>
                  <a:srgbClr val="000000"/>
                </a:solidFill>
                <a:latin typeface="MathJax_Math-italic"/>
              </a:rPr>
              <a:t>σ</a:t>
            </a:r>
            <a:r>
              <a:rPr b="0" lang="en-US" sz="3600" spc="-1" strike="noStrike">
                <a:solidFill>
                  <a:srgbClr val="000000"/>
                </a:solidFill>
                <a:latin typeface="MathJax_Main"/>
              </a:rPr>
              <a:t>=</a:t>
            </a:r>
            <a:r>
              <a:rPr b="0" lang="en-US" sz="3600" spc="-1" strike="noStrike">
                <a:solidFill>
                  <a:srgbClr val="000000"/>
                </a:solidFill>
                <a:latin typeface="MathJax_Math-italic"/>
              </a:rPr>
              <a:t>sqrt</a:t>
            </a:r>
            <a:r>
              <a:rPr b="0" lang="en-US" sz="3600" spc="-1" strike="noStrike">
                <a:solidFill>
                  <a:srgbClr val="000000"/>
                </a:solidFill>
                <a:latin typeface="MathJax_Main"/>
              </a:rPr>
              <a:t>(11−</a:t>
            </a:r>
            <a:r>
              <a:rPr b="0" lang="en-US" sz="3600" spc="-1" strike="noStrike">
                <a:solidFill>
                  <a:srgbClr val="000000"/>
                </a:solidFill>
                <a:latin typeface="MathJax_Math-italic"/>
              </a:rPr>
              <a:t>n</a:t>
            </a:r>
            <a:r>
              <a:rPr b="0" lang="en-US" sz="3600" spc="-1" strike="noStrike">
                <a:solidFill>
                  <a:srgbClr val="000000"/>
                </a:solidFill>
                <a:latin typeface="MathJax_Main"/>
              </a:rPr>
              <a:t>Σ</a:t>
            </a:r>
            <a:r>
              <a:rPr b="0" lang="en-US" sz="2000" spc="-1" strike="noStrike">
                <a:solidFill>
                  <a:srgbClr val="000000"/>
                </a:solidFill>
                <a:latin typeface="MathJax_Math-italic"/>
              </a:rPr>
              <a:t>i</a:t>
            </a:r>
            <a:r>
              <a:rPr b="0" lang="en-US" sz="3600" spc="-1" strike="noStrike">
                <a:solidFill>
                  <a:srgbClr val="000000"/>
                </a:solidFill>
                <a:latin typeface="MathJax_Main"/>
              </a:rPr>
              <a:t>(</a:t>
            </a:r>
            <a:r>
              <a:rPr b="0" lang="en-US" sz="3600" spc="-1" strike="noStrike">
                <a:solidFill>
                  <a:srgbClr val="000000"/>
                </a:solidFill>
                <a:latin typeface="MathJax_Math-italic"/>
              </a:rPr>
              <a:t>μ</a:t>
            </a:r>
            <a:r>
              <a:rPr b="0" lang="en-US" sz="3600" spc="-1" strike="noStrike">
                <a:solidFill>
                  <a:srgbClr val="000000"/>
                </a:solidFill>
                <a:latin typeface="MathJax_Main"/>
              </a:rPr>
              <a:t>−</a:t>
            </a:r>
            <a:r>
              <a:rPr b="0" lang="en-US" sz="3600" spc="-1" strike="noStrike">
                <a:solidFill>
                  <a:srgbClr val="000000"/>
                </a:solidFill>
                <a:latin typeface="MathJax_Math-italic"/>
              </a:rPr>
              <a:t>x</a:t>
            </a:r>
            <a:r>
              <a:rPr b="0" lang="en-US" sz="2000" spc="-1" strike="noStrike">
                <a:solidFill>
                  <a:srgbClr val="000000"/>
                </a:solidFill>
                <a:latin typeface="MathJax_Math-italic"/>
              </a:rPr>
              <a:t>i</a:t>
            </a:r>
            <a:r>
              <a:rPr b="0" lang="en-US" sz="3600" spc="-1" strike="noStrike">
                <a:solidFill>
                  <a:srgbClr val="000000"/>
                </a:solidFill>
                <a:latin typeface="MathJax_Main"/>
              </a:rPr>
              <a:t>)</a:t>
            </a:r>
            <a:r>
              <a:rPr b="0" lang="en-US" sz="2000" spc="-1" strike="noStrike">
                <a:solidFill>
                  <a:srgbClr val="000000"/>
                </a:solidFill>
                <a:latin typeface="MathJax_Main"/>
              </a:rPr>
              <a:t>2</a:t>
            </a:r>
            <a:r>
              <a:rPr b="0" lang="en-US" sz="2400" spc="-1" strike="noStrike">
                <a:solidFill>
                  <a:srgbClr val="000000"/>
                </a:solidFill>
                <a:latin typeface="Arial"/>
              </a:rPr>
              <a:t>sd=σ=sqrt(11−nΣi(μ−xi)2</a:t>
            </a:r>
            <a:endParaRPr b="0" lang="en-US" sz="2400" spc="-1" strike="noStrike">
              <a:solidFill>
                <a:srgbClr val="404040"/>
              </a:solidFill>
              <a:latin typeface="Trebuchet MS"/>
            </a:endParaRPr>
          </a:p>
          <a:p>
            <a:pPr>
              <a:lnSpc>
                <a:spcPct val="100000"/>
              </a:lnSpc>
            </a:pPr>
            <a:r>
              <a:rPr b="0" lang="en-US" sz="2400" spc="-1" strike="noStrike">
                <a:solidFill>
                  <a:srgbClr val="000000"/>
                </a:solidFill>
                <a:latin typeface="Inter"/>
              </a:rPr>
              <a:t>Let's look at the summaries for the numeric attributes of the data set below:</a:t>
            </a:r>
            <a:endParaRPr b="0" lang="en-US" sz="2400" spc="-1" strike="noStrike">
              <a:solidFill>
                <a:srgbClr val="404040"/>
              </a:solidFill>
              <a:latin typeface="Trebuchet M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Picture 2" descr=""/>
          <p:cNvPicPr/>
          <p:nvPr/>
        </p:nvPicPr>
        <p:blipFill>
          <a:blip r:embed="rId1"/>
          <a:stretch/>
        </p:blipFill>
        <p:spPr>
          <a:xfrm>
            <a:off x="533520" y="75960"/>
            <a:ext cx="8529840" cy="4637880"/>
          </a:xfrm>
          <a:prstGeom prst="rect">
            <a:avLst/>
          </a:prstGeom>
          <a:ln>
            <a:noFill/>
          </a:ln>
        </p:spPr>
      </p:pic>
      <p:sp>
        <p:nvSpPr>
          <p:cNvPr id="232" name="CustomShape 1"/>
          <p:cNvSpPr/>
          <p:nvPr/>
        </p:nvSpPr>
        <p:spPr>
          <a:xfrm>
            <a:off x="1009800" y="5343480"/>
            <a:ext cx="7467120" cy="11876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IN" sz="1800" spc="-1" strike="noStrike">
                <a:solidFill>
                  <a:srgbClr val="000000"/>
                </a:solidFill>
                <a:latin typeface="Trebuchet MS"/>
              </a:rPr>
              <a:t>The upper interquartile ranges are different from the lower IQR, indicating the distributions are skewed. The mean and the median are also quite different. Again this is a sign of a skewed distribution.</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77160" y="609480"/>
            <a:ext cx="8596440" cy="1320480"/>
          </a:xfrm>
          <a:prstGeom prst="rect">
            <a:avLst/>
          </a:prstGeom>
          <a:noFill/>
          <a:ln>
            <a:noFill/>
          </a:ln>
        </p:spPr>
        <p:txBody>
          <a:bodyPr/>
          <a:p>
            <a:pPr>
              <a:lnSpc>
                <a:spcPct val="100000"/>
              </a:lnSpc>
            </a:pPr>
            <a:r>
              <a:rPr b="0" lang="en-US" sz="3600" spc="-1" strike="noStrike">
                <a:solidFill>
                  <a:srgbClr val="90c226"/>
                </a:solidFill>
                <a:latin typeface="Trebuchet MS"/>
              </a:rPr>
              <a:t>Frequency tables</a:t>
            </a:r>
            <a:br/>
            <a:endParaRPr b="0" lang="en-US" sz="3600" spc="-1" strike="noStrike">
              <a:solidFill>
                <a:srgbClr val="000000"/>
              </a:solidFill>
              <a:latin typeface="Trebuchet MS"/>
            </a:endParaRPr>
          </a:p>
        </p:txBody>
      </p:sp>
      <p:sp>
        <p:nvSpPr>
          <p:cNvPr id="234"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rPr>
              <a:t>The summary techniques we have used so far are suitable only for numeric variables. Categorical variables have values which are typically unordered. Therefore, we need a method to summarize categorical variables based on counts. Frequency tabulation is one way of getting a better idea of the distribution of categorical variables.</a:t>
            </a:r>
            <a:endParaRPr b="0" lang="en-US" sz="2400" spc="-1" strike="noStrike">
              <a:solidFill>
                <a:srgbClr val="404040"/>
              </a:solidFill>
              <a:latin typeface="Trebuchet MS"/>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Picture 3" descr=""/>
          <p:cNvPicPr/>
          <p:nvPr/>
        </p:nvPicPr>
        <p:blipFill>
          <a:blip r:embed="rId1"/>
          <a:stretch/>
        </p:blipFill>
        <p:spPr>
          <a:xfrm>
            <a:off x="927360" y="540360"/>
            <a:ext cx="5168520" cy="5469480"/>
          </a:xfrm>
          <a:prstGeom prst="rect">
            <a:avLst/>
          </a:prstGeom>
          <a:ln>
            <a:noFill/>
          </a:ln>
        </p:spPr>
      </p:pic>
      <p:sp>
        <p:nvSpPr>
          <p:cNvPr id="236" name="CustomShape 1"/>
          <p:cNvSpPr/>
          <p:nvPr/>
        </p:nvSpPr>
        <p:spPr>
          <a:xfrm>
            <a:off x="6534000" y="1013040"/>
            <a:ext cx="2228400" cy="648864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000000"/>
              </a:buClr>
              <a:buFont typeface="Wingdings" charset="2"/>
              <a:buChar char=""/>
            </a:pPr>
            <a:r>
              <a:rPr b="0" lang="en-IN" sz="2800" spc="-1" strike="noStrike">
                <a:solidFill>
                  <a:srgbClr val="000000"/>
                </a:solidFill>
                <a:latin typeface="Trebuchet MS"/>
              </a:rPr>
              <a:t>Notice that there are more Standard cars than there are Turbo &amp; that most are Gasoline!</a:t>
            </a:r>
            <a:endParaRPr b="0" lang="en-IN" sz="2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LibreOffice/6.0.7.3$Linux_X86_64 LibreOffice_project/00m0$Build-3</Application>
  <Words>1675</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2020-04-14T15:50:17Z</dcterms:created>
  <dc:creator>Khatri, Dinky</dc:creator>
  <dc:description/>
  <dc:language>en-IN</dc:language>
  <cp:lastModifiedBy/>
  <dcterms:modified xsi:type="dcterms:W3CDTF">2020-07-08T00:23:17Z</dcterms:modified>
  <cp:revision>2</cp:revision>
  <dc:subject/>
  <dc:title>DATA SCIENCE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