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T Sans Narrow"/>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TSansNarrow-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TSansNarr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ecbeee31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ecbeee3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ecbeee3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ecbeee3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ecbeee31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ecbeee31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eceec6e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eceec6e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cbeee31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ecbeee31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ecbeee31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ecbeee31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ecbeee31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ecbeee31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ecbeee31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ecbeee31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ecbeee31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ecbeee31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ecbeee318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ecbeee318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3c7b6e1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3c7b6e1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ecbeee318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ecbeee31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ecbeee3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ecbeee3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ecbeee31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ecbeee31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ecbeee318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ecbeee318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ecbeee31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ecbeee31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cbeee31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ecbeee31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ecbeee31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ecbeee31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ecbeee31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ecbeee31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ecbeee31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ecbeee318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ecbeee31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ecbeee31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110ac74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110ac74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ecbeee31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ecbeee31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ecbeee318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ecbeee318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ec99dc0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ec99dc0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ec99dc07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ec99dc07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cbeee3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ecbeee3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ecbeee31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ecbeee31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ecbeee318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ecbeee318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ecbeee31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ecbeee31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upport.google.com/docs?p=live_pointer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26" name="Google Shape;126;p22"/>
          <p:cNvSpPr txBox="1"/>
          <p:nvPr>
            <p:ph idx="1" type="body"/>
          </p:nvPr>
        </p:nvSpPr>
        <p:spPr>
          <a:xfrm>
            <a:off x="311700" y="809125"/>
            <a:ext cx="8520600" cy="42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D</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 </a:t>
            </a:r>
            <a:r>
              <a:rPr lang="en-GB">
                <a:solidFill>
                  <a:srgbClr val="000000"/>
                </a:solidFill>
                <a:latin typeface="Arial"/>
                <a:ea typeface="Arial"/>
                <a:cs typeface="Arial"/>
                <a:sym typeface="Arial"/>
              </a:rPr>
              <a:t>Given: S → aSb|D,  D → Dc|ε</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AutoNum type="arabicPeriod"/>
            </a:pPr>
            <a:r>
              <a:rPr lang="en-GB">
                <a:solidFill>
                  <a:srgbClr val="000000"/>
                </a:solidFill>
                <a:latin typeface="Arial"/>
                <a:ea typeface="Arial"/>
                <a:cs typeface="Arial"/>
                <a:sym typeface="Arial"/>
              </a:rPr>
              <a:t>Since the start symbol S occurs on the right side of a production rule, we create a new start symbol S’ and a new production rule S’ → S.</a:t>
            </a:r>
            <a:endParaRPr>
              <a:solidFill>
                <a:srgbClr val="000000"/>
              </a:solidFill>
              <a:latin typeface="Arial"/>
              <a:ea typeface="Arial"/>
              <a:cs typeface="Arial"/>
              <a:sym typeface="Arial"/>
            </a:endParaRPr>
          </a:p>
          <a:p>
            <a:pPr indent="0" lvl="0" marL="457200" rtl="0" algn="l">
              <a:spcBef>
                <a:spcPts val="1200"/>
              </a:spcBef>
              <a:spcAft>
                <a:spcPts val="0"/>
              </a:spcAft>
              <a:buNone/>
            </a:pPr>
            <a:r>
              <a:rPr lang="en-GB">
                <a:solidFill>
                  <a:srgbClr val="000000"/>
                </a:solidFill>
                <a:latin typeface="Arial"/>
                <a:ea typeface="Arial"/>
                <a:cs typeface="Arial"/>
                <a:sym typeface="Arial"/>
              </a:rPr>
              <a:t>S’ → S, S → aSb|D,  D → Dc|ε</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AutoNum type="arabicPeriod"/>
            </a:pPr>
            <a:r>
              <a:rPr lang="en-GB">
                <a:solidFill>
                  <a:srgbClr val="000000"/>
                </a:solidFill>
                <a:latin typeface="Arial"/>
                <a:ea typeface="Arial"/>
                <a:cs typeface="Arial"/>
                <a:sym typeface="Arial"/>
              </a:rPr>
              <a:t>Remove the null productions: D → ε, S → ε</a:t>
            </a:r>
            <a:endParaRPr>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AutoNum type="alphaLcPeriod"/>
            </a:pPr>
            <a:r>
              <a:rPr lang="en-GB" sz="1800">
                <a:solidFill>
                  <a:srgbClr val="000000"/>
                </a:solidFill>
                <a:latin typeface="Arial"/>
                <a:ea typeface="Arial"/>
                <a:cs typeface="Arial"/>
                <a:sym typeface="Arial"/>
              </a:rPr>
              <a:t>After removing D → ε: S’ → S, S → aSb|D|ε, D → Dc|c</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AutoNum type="alphaLcPeriod"/>
            </a:pPr>
            <a:r>
              <a:rPr lang="en-GB" sz="1800">
                <a:solidFill>
                  <a:srgbClr val="000000"/>
                </a:solidFill>
                <a:latin typeface="Arial"/>
                <a:ea typeface="Arial"/>
                <a:cs typeface="Arial"/>
                <a:sym typeface="Arial"/>
              </a:rPr>
              <a:t>After removing S → ε: S’ → S, S → aSb|D|ab, D → Dc|c</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GB">
                <a:solidFill>
                  <a:srgbClr val="000000"/>
                </a:solidFill>
                <a:latin typeface="Arial"/>
                <a:ea typeface="Arial"/>
                <a:cs typeface="Arial"/>
                <a:sym typeface="Arial"/>
              </a:rPr>
              <a:t>Remove the unit productions: S → D, S’ → S</a:t>
            </a:r>
            <a:endParaRPr>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AutoNum type="alphaLcPeriod"/>
            </a:pPr>
            <a:r>
              <a:rPr lang="en-GB" sz="1800">
                <a:solidFill>
                  <a:srgbClr val="000000"/>
                </a:solidFill>
                <a:latin typeface="Arial"/>
                <a:ea typeface="Arial"/>
                <a:cs typeface="Arial"/>
                <a:sym typeface="Arial"/>
              </a:rPr>
              <a:t>After removing S → D: S’ → S, S → aSb|ab|Dc|c, D → Dc|c</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AutoNum type="alphaLcPeriod"/>
            </a:pPr>
            <a:r>
              <a:rPr lang="en-GB" sz="1800">
                <a:solidFill>
                  <a:srgbClr val="000000"/>
                </a:solidFill>
                <a:latin typeface="Arial"/>
                <a:ea typeface="Arial"/>
                <a:cs typeface="Arial"/>
                <a:sym typeface="Arial"/>
              </a:rPr>
              <a:t>After removing S’ → S: S’ → aSb|ab|Dc|c, S → aSb|ab|Dc|c, D → Dc|c</a:t>
            </a:r>
            <a:endParaRPr sz="18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32" name="Google Shape;132;p23"/>
          <p:cNvSpPr txBox="1"/>
          <p:nvPr>
            <p:ph idx="1" type="body"/>
          </p:nvPr>
        </p:nvSpPr>
        <p:spPr>
          <a:xfrm>
            <a:off x="311700" y="885325"/>
            <a:ext cx="8520600" cy="42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S’ → aSb|ab|Dc|c, S → aSb|ab|Dc|c, D → Dc|c</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4. Since the right-side of the production rules contain both terminal and non-terminal, we add the following rules: A → a, B → b, C → c</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S’ → ASB|AB|DC|c, S → ASB|AB|DC|c, D → DC|c, A → a, B → b, C → c</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5. Handling the cases where there are more than two non-terminals on the right-hand side by adding the rule E → SB:</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a:t>
            </a:r>
            <a:r>
              <a:rPr lang="en-GB">
                <a:solidFill>
                  <a:srgbClr val="000000"/>
                </a:solidFill>
                <a:latin typeface="Arial"/>
                <a:ea typeface="Arial"/>
                <a:cs typeface="Arial"/>
                <a:sym typeface="Arial"/>
              </a:rPr>
              <a:t> → AE|AB|DC|c, S → AE|AB|DC|</a:t>
            </a:r>
            <a:r>
              <a:rPr lang="en-GB">
                <a:solidFill>
                  <a:srgbClr val="202124"/>
                </a:solidFill>
                <a:highlight>
                  <a:srgbClr val="FFFFFF"/>
                </a:highlight>
                <a:latin typeface="Arial"/>
                <a:ea typeface="Arial"/>
                <a:cs typeface="Arial"/>
                <a:sym typeface="Arial"/>
              </a:rPr>
              <a:t>c</a:t>
            </a:r>
            <a:r>
              <a:rPr lang="en-GB">
                <a:solidFill>
                  <a:srgbClr val="000000"/>
                </a:solidFill>
                <a:latin typeface="Arial"/>
                <a:ea typeface="Arial"/>
                <a:cs typeface="Arial"/>
                <a:sym typeface="Arial"/>
              </a:rPr>
              <a:t>, </a:t>
            </a:r>
            <a:r>
              <a:rPr b="1" lang="en-GB">
                <a:solidFill>
                  <a:srgbClr val="000000"/>
                </a:solidFill>
                <a:latin typeface="Arial"/>
                <a:ea typeface="Arial"/>
                <a:cs typeface="Arial"/>
                <a:sym typeface="Arial"/>
              </a:rPr>
              <a:t>E</a:t>
            </a:r>
            <a:r>
              <a:rPr lang="en-GB">
                <a:solidFill>
                  <a:srgbClr val="000000"/>
                </a:solidFill>
                <a:latin typeface="Arial"/>
                <a:ea typeface="Arial"/>
                <a:cs typeface="Arial"/>
                <a:sym typeface="Arial"/>
              </a:rPr>
              <a:t> → SB, D → DC|</a:t>
            </a:r>
            <a:r>
              <a:rPr lang="en-GB">
                <a:solidFill>
                  <a:srgbClr val="202124"/>
                </a:solidFill>
                <a:highlight>
                  <a:srgbClr val="FFFFFF"/>
                </a:highlight>
                <a:latin typeface="Arial"/>
                <a:ea typeface="Arial"/>
                <a:cs typeface="Arial"/>
                <a:sym typeface="Arial"/>
              </a:rPr>
              <a:t>c</a:t>
            </a:r>
            <a:r>
              <a:rPr lang="en-GB">
                <a:solidFill>
                  <a:srgbClr val="000000"/>
                </a:solidFill>
                <a:latin typeface="Arial"/>
                <a:ea typeface="Arial"/>
                <a:cs typeface="Arial"/>
                <a:sym typeface="Arial"/>
              </a:rPr>
              <a:t>, </a:t>
            </a:r>
            <a:r>
              <a:rPr b="1" lang="en-GB">
                <a:solidFill>
                  <a:srgbClr val="000000"/>
                </a:solidFill>
                <a:latin typeface="Arial"/>
                <a:ea typeface="Arial"/>
                <a:cs typeface="Arial"/>
                <a:sym typeface="Arial"/>
              </a:rPr>
              <a:t>A</a:t>
            </a:r>
            <a:r>
              <a:rPr lang="en-GB">
                <a:solidFill>
                  <a:srgbClr val="000000"/>
                </a:solidFill>
                <a:latin typeface="Arial"/>
                <a:ea typeface="Arial"/>
                <a:cs typeface="Arial"/>
                <a:sym typeface="Arial"/>
              </a:rPr>
              <a:t> → a, </a:t>
            </a:r>
            <a:r>
              <a:rPr b="1" lang="en-GB">
                <a:solidFill>
                  <a:srgbClr val="000000"/>
                </a:solidFill>
                <a:latin typeface="Arial"/>
                <a:ea typeface="Arial"/>
                <a:cs typeface="Arial"/>
                <a:sym typeface="Arial"/>
              </a:rPr>
              <a:t>B</a:t>
            </a:r>
            <a:r>
              <a:rPr lang="en-GB">
                <a:solidFill>
                  <a:srgbClr val="000000"/>
                </a:solidFill>
                <a:latin typeface="Arial"/>
                <a:ea typeface="Arial"/>
                <a:cs typeface="Arial"/>
                <a:sym typeface="Arial"/>
              </a:rPr>
              <a:t> → b, </a:t>
            </a:r>
            <a:r>
              <a:rPr b="1" lang="en-GB">
                <a:solidFill>
                  <a:srgbClr val="000000"/>
                </a:solidFill>
                <a:latin typeface="Arial"/>
                <a:ea typeface="Arial"/>
                <a:cs typeface="Arial"/>
                <a:sym typeface="Arial"/>
              </a:rPr>
              <a:t>C</a:t>
            </a:r>
            <a:r>
              <a:rPr lang="en-GB">
                <a:solidFill>
                  <a:srgbClr val="000000"/>
                </a:solidFill>
                <a:latin typeface="Arial"/>
                <a:ea typeface="Arial"/>
                <a:cs typeface="Arial"/>
                <a:sym typeface="Arial"/>
              </a:rPr>
              <a:t> → c</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539300" y="609600"/>
            <a:ext cx="8071301" cy="357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808725" y="627800"/>
            <a:ext cx="7847800" cy="388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a:blip r:embed="rId3">
            <a:alphaModFix/>
          </a:blip>
          <a:stretch>
            <a:fillRect/>
          </a:stretch>
        </p:blipFill>
        <p:spPr>
          <a:xfrm>
            <a:off x="152400" y="1066800"/>
            <a:ext cx="8839201" cy="26463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152400" y="914400"/>
            <a:ext cx="8839201" cy="2751106"/>
          </a:xfrm>
          <a:prstGeom prst="rect">
            <a:avLst/>
          </a:prstGeom>
          <a:noFill/>
          <a:ln>
            <a:noFill/>
          </a:ln>
        </p:spPr>
      </p:pic>
      <p:sp>
        <p:nvSpPr>
          <p:cNvPr id="153" name="Google Shape;153;p27"/>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59" name="Google Shape;159;p28"/>
          <p:cNvSpPr txBox="1"/>
          <p:nvPr>
            <p:ph idx="1" type="body"/>
          </p:nvPr>
        </p:nvSpPr>
        <p:spPr>
          <a:xfrm>
            <a:off x="2355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C</a:t>
            </a:r>
            <a:endParaRPr>
              <a:solidFill>
                <a:srgbClr val="000000"/>
              </a:solidFill>
              <a:latin typeface="Arial"/>
              <a:ea typeface="Arial"/>
              <a:cs typeface="Arial"/>
              <a:sym typeface="Arial"/>
            </a:endParaRPr>
          </a:p>
          <a:p>
            <a:pPr indent="0" lvl="0" marL="0" rtl="0" algn="l">
              <a:spcBef>
                <a:spcPts val="1200"/>
              </a:spcBef>
              <a:spcAft>
                <a:spcPts val="1200"/>
              </a:spcAft>
              <a:buNone/>
            </a:pPr>
            <a:r>
              <a:rPr b="1" lang="en-GB">
                <a:solidFill>
                  <a:srgbClr val="000000"/>
                </a:solidFill>
                <a:latin typeface="Arial"/>
                <a:ea typeface="Arial"/>
                <a:cs typeface="Arial"/>
                <a:sym typeface="Arial"/>
              </a:rPr>
              <a:t>Solution: </a:t>
            </a:r>
            <a:endParaRPr>
              <a:solidFill>
                <a:srgbClr val="000000"/>
              </a:solidFill>
              <a:latin typeface="Arial"/>
              <a:ea typeface="Arial"/>
              <a:cs typeface="Arial"/>
              <a:sym typeface="Arial"/>
            </a:endParaRPr>
          </a:p>
        </p:txBody>
      </p:sp>
      <p:pic>
        <p:nvPicPr>
          <p:cNvPr id="160" name="Google Shape;160;p28"/>
          <p:cNvPicPr preferRelativeResize="0"/>
          <p:nvPr/>
        </p:nvPicPr>
        <p:blipFill>
          <a:blip r:embed="rId3">
            <a:alphaModFix/>
          </a:blip>
          <a:stretch>
            <a:fillRect/>
          </a:stretch>
        </p:blipFill>
        <p:spPr>
          <a:xfrm>
            <a:off x="4738688" y="400050"/>
            <a:ext cx="4391025" cy="4648200"/>
          </a:xfrm>
          <a:prstGeom prst="rect">
            <a:avLst/>
          </a:prstGeom>
          <a:noFill/>
          <a:ln>
            <a:noFill/>
          </a:ln>
        </p:spPr>
      </p:pic>
      <p:pic>
        <p:nvPicPr>
          <p:cNvPr id="161" name="Google Shape;161;p28"/>
          <p:cNvPicPr preferRelativeResize="0"/>
          <p:nvPr/>
        </p:nvPicPr>
        <p:blipFill>
          <a:blip r:embed="rId4">
            <a:alphaModFix/>
          </a:blip>
          <a:stretch>
            <a:fillRect/>
          </a:stretch>
        </p:blipFill>
        <p:spPr>
          <a:xfrm>
            <a:off x="71438" y="1824038"/>
            <a:ext cx="4733925" cy="2257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Formal conditions on Dependency Graphs </a:t>
            </a:r>
            <a:endParaRPr/>
          </a:p>
        </p:txBody>
      </p:sp>
      <p:pic>
        <p:nvPicPr>
          <p:cNvPr id="167" name="Google Shape;167;p29"/>
          <p:cNvPicPr preferRelativeResize="0"/>
          <p:nvPr/>
        </p:nvPicPr>
        <p:blipFill>
          <a:blip r:embed="rId3">
            <a:alphaModFix/>
          </a:blip>
          <a:stretch>
            <a:fillRect/>
          </a:stretch>
        </p:blipFill>
        <p:spPr>
          <a:xfrm>
            <a:off x="1042450" y="848275"/>
            <a:ext cx="6881001" cy="383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Formal conditions on Dependency Graphs </a:t>
            </a:r>
            <a:endParaRPr/>
          </a:p>
        </p:txBody>
      </p:sp>
      <p:pic>
        <p:nvPicPr>
          <p:cNvPr id="173" name="Google Shape;173;p30"/>
          <p:cNvPicPr preferRelativeResize="0"/>
          <p:nvPr/>
        </p:nvPicPr>
        <p:blipFill>
          <a:blip r:embed="rId3">
            <a:alphaModFix/>
          </a:blip>
          <a:stretch>
            <a:fillRect/>
          </a:stretch>
        </p:blipFill>
        <p:spPr>
          <a:xfrm>
            <a:off x="386400" y="1470925"/>
            <a:ext cx="8376599" cy="201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Transition-Based Parsing</a:t>
            </a:r>
            <a:endParaRPr/>
          </a:p>
        </p:txBody>
      </p:sp>
      <p:pic>
        <p:nvPicPr>
          <p:cNvPr id="179" name="Google Shape;179;p31"/>
          <p:cNvPicPr preferRelativeResize="0"/>
          <p:nvPr/>
        </p:nvPicPr>
        <p:blipFill>
          <a:blip r:embed="rId3">
            <a:alphaModFix/>
          </a:blip>
          <a:stretch>
            <a:fillRect/>
          </a:stretch>
        </p:blipFill>
        <p:spPr>
          <a:xfrm>
            <a:off x="929750" y="1304825"/>
            <a:ext cx="7515251" cy="3535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037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Good evening, everyone. Welcome to the live session.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Today, we will be practicing problems from the current week’s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will wait 5 minutes for everyone to join in and start at 7:05 pm.</a:t>
            </a:r>
            <a:endParaRPr/>
          </a:p>
          <a:p>
            <a:pPr indent="0" lvl="0" marL="0" rtl="0" algn="l">
              <a:spcBef>
                <a:spcPts val="1200"/>
              </a:spcBef>
              <a:spcAft>
                <a:spcPts val="1200"/>
              </a:spcAft>
              <a:buNone/>
            </a:pPr>
            <a:r>
              <a:t/>
            </a:r>
            <a:endParaRPr/>
          </a:p>
        </p:txBody>
      </p:sp>
      <p:sp>
        <p:nvSpPr>
          <p:cNvPr id="72" name="Google Shape;72;p14"/>
          <p:cNvSpPr txBox="1"/>
          <p:nvPr/>
        </p:nvSpPr>
        <p:spPr>
          <a:xfrm>
            <a:off x="11081900" y="24538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3"/>
              </a:rPr>
              <a:t>Learn more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1" type="body"/>
          </p:nvPr>
        </p:nvSpPr>
        <p:spPr>
          <a:xfrm>
            <a:off x="193950" y="36450"/>
            <a:ext cx="8756100" cy="491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829">
                <a:solidFill>
                  <a:srgbClr val="000000"/>
                </a:solidFill>
                <a:latin typeface="Arial"/>
                <a:ea typeface="Arial"/>
                <a:cs typeface="Arial"/>
                <a:sym typeface="Arial"/>
              </a:rPr>
              <a:t>Assume that you are learning a classifier for the data-driven deterministic parsing and the sentence ‘I prefer ChatGPT course’ is a gold-standard parse in your training data. You are also given that ‘ChatGPT’ and ‘course’ are ‘Nouns’, ‘I’ is a ‘Pronoun’ while the POS tag of ‘prefer’ is ‘Verb’. Obtain the dependency graph for this sentence on your own. Assume that your features correspond to the following conditions: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1. The stack is empty.</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2. Top of stack is Noun and Top of buffer is Verb.</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3. Top of stack is Pronoun and Top of buffer is Verb.</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4. The word at the top of stack occurs before word at the top of the buffer in the sentence</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The initial weights of your features are [2,2,2,2 | 3,3,3,2| 2,2,2,2 | 2,2,2,2] where the first four features correspond to LA, and then to RA, SH and RE, respectively. Use this gold standard parse during online learning. What will be the weights after completing two iteration of Arc-Eager parsing over this sentence:</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829">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3"/>
          <p:cNvPicPr preferRelativeResize="0"/>
          <p:nvPr/>
        </p:nvPicPr>
        <p:blipFill>
          <a:blip r:embed="rId3">
            <a:alphaModFix/>
          </a:blip>
          <a:stretch>
            <a:fillRect/>
          </a:stretch>
        </p:blipFill>
        <p:spPr>
          <a:xfrm>
            <a:off x="381000" y="76200"/>
            <a:ext cx="8479319"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95" name="Google Shape;195;p34"/>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Given - The first four features correspond to LA, and then to RA, SH and RE, respectively.</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f(c,t)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&amp;&amp;LA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&amp;&amp;SH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Initial weight: w = [2,2,2,2 | 3,3,3,2| 2,2,2,2 | 2,2,2,2]</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196" name="Google Shape;196;p34"/>
          <p:cNvPicPr preferRelativeResize="0"/>
          <p:nvPr/>
        </p:nvPicPr>
        <p:blipFill>
          <a:blip r:embed="rId3">
            <a:alphaModFix/>
          </a:blip>
          <a:stretch>
            <a:fillRect/>
          </a:stretch>
        </p:blipFill>
        <p:spPr>
          <a:xfrm>
            <a:off x="1559774" y="975975"/>
            <a:ext cx="6697525" cy="1138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02" name="Google Shape;202;p35"/>
          <p:cNvSpPr txBox="1"/>
          <p:nvPr>
            <p:ph idx="1" type="body"/>
          </p:nvPr>
        </p:nvSpPr>
        <p:spPr>
          <a:xfrm>
            <a:off x="311700" y="732925"/>
            <a:ext cx="8520600" cy="43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Current configuration = []</a:t>
            </a:r>
            <a:r>
              <a:rPr baseline="-25000" lang="en-GB">
                <a:solidFill>
                  <a:srgbClr val="000000"/>
                </a:solidFill>
                <a:latin typeface="Arial"/>
                <a:ea typeface="Arial"/>
                <a:cs typeface="Arial"/>
                <a:sym typeface="Arial"/>
              </a:rPr>
              <a:t>S</a:t>
            </a:r>
            <a:r>
              <a:rPr lang="en-GB">
                <a:solidFill>
                  <a:srgbClr val="000000"/>
                </a:solidFill>
                <a:latin typeface="Arial"/>
                <a:ea typeface="Arial"/>
                <a:cs typeface="Arial"/>
                <a:sym typeface="Arial"/>
              </a:rPr>
              <a:t>, [I,prefer,ChatGPT,course]</a:t>
            </a:r>
            <a:r>
              <a:rPr baseline="-25000" lang="en-GB">
                <a:solidFill>
                  <a:srgbClr val="000000"/>
                </a:solidFill>
                <a:latin typeface="Arial"/>
                <a:ea typeface="Arial"/>
                <a:cs typeface="Arial"/>
                <a:sym typeface="Arial"/>
              </a:rPr>
              <a:t>B</a:t>
            </a:r>
            <a:r>
              <a:rPr lang="en-GB">
                <a:solidFill>
                  <a:srgbClr val="000000"/>
                </a:solidFill>
                <a:latin typeface="Arial"/>
                <a:ea typeface="Arial"/>
                <a:cs typeface="Arial"/>
                <a:sym typeface="Arial"/>
              </a:rPr>
              <a:t>,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Conditions: 1. The stack is empty. 2. Top of stack is Noun and Top of buffer is Verb. 3. Top of stack is Pronoun and Top of buffer is Verb. 4. The word at the top of stack occurs before word at the top of the buffer in the sentence.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f(c,t)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&amp;&amp;LA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&amp;&amp;SH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f(c,LA) = [ 1, 0, 0, 0 | 0, 0, 0, 0 | 0,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f(c,RA) = [ 0, 0, 0, 0 | 1, 0, 0, 0 | 0,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f(c,SH) = [ 0, 0, 0, 0 | 0, 0, 0, 0 | 1,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f(c,RE) = [ 0, 0, 0, 0 | 0, 0, 0, 0 | 0, 0, 0, 0 | 1, 0, 0, 0]</a:t>
            </a:r>
            <a:endParaRPr>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08" name="Google Shape;208;p36"/>
          <p:cNvSpPr txBox="1"/>
          <p:nvPr>
            <p:ph idx="1" type="body"/>
          </p:nvPr>
        </p:nvSpPr>
        <p:spPr>
          <a:xfrm>
            <a:off x="311700" y="732925"/>
            <a:ext cx="8520600" cy="43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w = [2,2,2,2 | 3,3,3,2| 2,2,2,2 | 2,2,2,2]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f(c,LA) = w * [ 1, 0, 0, 0 | 0, 0, 0, 0 | 0, 0, 0, 0 | 0, 0, 0, 0] = 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f(c,RA) = w * [ 0, 0, 0, 0 | 1, 0, 0, 0 | 0, 0, 0, 0 | 0, 0, 0, 0] = 3</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f(c,SH) = w * [ 0, 0, 0, 0 | 0, 0, 0, 0 | 1, 0, 0, 0 | 0, 0, 0, 0] = 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f(c,RE) = w * [ 0, 0, 0, 0 | 0, 0, 0, 0 | 0, 0, 0, 0 | 1, 0, 0, 0] = 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t* = RA, t</a:t>
            </a:r>
            <a:r>
              <a:rPr baseline="-25000" lang="en-GB">
                <a:solidFill>
                  <a:srgbClr val="000000"/>
                </a:solidFill>
                <a:latin typeface="Arial"/>
                <a:ea typeface="Arial"/>
                <a:cs typeface="Arial"/>
                <a:sym typeface="Arial"/>
              </a:rPr>
              <a:t>0</a:t>
            </a:r>
            <a:r>
              <a:rPr lang="en-GB">
                <a:solidFill>
                  <a:srgbClr val="000000"/>
                </a:solidFill>
                <a:latin typeface="Arial"/>
                <a:ea typeface="Arial"/>
                <a:cs typeface="Arial"/>
                <a:sym typeface="Arial"/>
              </a:rPr>
              <a:t> = SH, t* </a:t>
            </a:r>
            <a:r>
              <a:rPr lang="en-GB">
                <a:solidFill>
                  <a:srgbClr val="202124"/>
                </a:solidFill>
                <a:highlight>
                  <a:srgbClr val="FFFFFF"/>
                </a:highlight>
                <a:latin typeface="Arial"/>
                <a:ea typeface="Arial"/>
                <a:cs typeface="Arial"/>
                <a:sym typeface="Arial"/>
              </a:rPr>
              <a:t>≠ </a:t>
            </a:r>
            <a:r>
              <a:rPr lang="en-GB">
                <a:solidFill>
                  <a:srgbClr val="000000"/>
                </a:solidFill>
                <a:latin typeface="Arial"/>
                <a:ea typeface="Arial"/>
                <a:cs typeface="Arial"/>
                <a:sym typeface="Arial"/>
              </a:rPr>
              <a:t>t</a:t>
            </a:r>
            <a:r>
              <a:rPr baseline="-25000" lang="en-GB">
                <a:solidFill>
                  <a:srgbClr val="000000"/>
                </a:solidFill>
                <a:latin typeface="Arial"/>
                <a:ea typeface="Arial"/>
                <a:cs typeface="Arial"/>
                <a:sym typeface="Arial"/>
              </a:rPr>
              <a:t>0</a:t>
            </a:r>
            <a:endParaRPr>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rPr lang="en-GB">
                <a:solidFill>
                  <a:srgbClr val="202124"/>
                </a:solidFill>
                <a:highlight>
                  <a:srgbClr val="FFFFFF"/>
                </a:highlight>
                <a:latin typeface="Arial"/>
                <a:ea typeface="Arial"/>
                <a:cs typeface="Arial"/>
                <a:sym typeface="Arial"/>
              </a:rPr>
              <a:t>w</a:t>
            </a:r>
            <a:r>
              <a:rPr baseline="-25000" lang="en-GB">
                <a:solidFill>
                  <a:srgbClr val="202124"/>
                </a:solidFill>
                <a:highlight>
                  <a:srgbClr val="FFFFFF"/>
                </a:highlight>
                <a:latin typeface="Arial"/>
                <a:ea typeface="Arial"/>
                <a:cs typeface="Arial"/>
                <a:sym typeface="Arial"/>
              </a:rPr>
              <a:t>new</a:t>
            </a:r>
            <a:r>
              <a:rPr lang="en-GB">
                <a:solidFill>
                  <a:srgbClr val="202124"/>
                </a:solidFill>
                <a:highlight>
                  <a:srgbClr val="FFFFFF"/>
                </a:highlight>
                <a:latin typeface="Arial"/>
                <a:ea typeface="Arial"/>
                <a:cs typeface="Arial"/>
                <a:sym typeface="Arial"/>
              </a:rPr>
              <a:t> = w</a:t>
            </a:r>
            <a:r>
              <a:rPr baseline="-25000" lang="en-GB">
                <a:solidFill>
                  <a:srgbClr val="202124"/>
                </a:solidFill>
                <a:highlight>
                  <a:srgbClr val="FFFFFF"/>
                </a:highlight>
                <a:latin typeface="Arial"/>
                <a:ea typeface="Arial"/>
                <a:cs typeface="Arial"/>
                <a:sym typeface="Arial"/>
              </a:rPr>
              <a:t>old</a:t>
            </a:r>
            <a:r>
              <a:rPr lang="en-GB">
                <a:solidFill>
                  <a:srgbClr val="202124"/>
                </a:solidFill>
                <a:highlight>
                  <a:srgbClr val="FFFFFF"/>
                </a:highlight>
                <a:latin typeface="Arial"/>
                <a:ea typeface="Arial"/>
                <a:cs typeface="Arial"/>
                <a:sym typeface="Arial"/>
              </a:rPr>
              <a:t> + f(c, </a:t>
            </a:r>
            <a:r>
              <a:rPr lang="en-GB">
                <a:solidFill>
                  <a:srgbClr val="000000"/>
                </a:solidFill>
                <a:latin typeface="Arial"/>
                <a:ea typeface="Arial"/>
                <a:cs typeface="Arial"/>
                <a:sym typeface="Arial"/>
              </a:rPr>
              <a:t>t</a:t>
            </a:r>
            <a:r>
              <a:rPr baseline="-25000" lang="en-GB">
                <a:solidFill>
                  <a:srgbClr val="000000"/>
                </a:solidFill>
                <a:latin typeface="Arial"/>
                <a:ea typeface="Arial"/>
                <a:cs typeface="Arial"/>
                <a:sym typeface="Arial"/>
              </a:rPr>
              <a:t>0</a:t>
            </a:r>
            <a:r>
              <a:rPr lang="en-GB">
                <a:solidFill>
                  <a:srgbClr val="202124"/>
                </a:solidFill>
                <a:highlight>
                  <a:srgbClr val="FFFFFF"/>
                </a:highlight>
                <a:latin typeface="Arial"/>
                <a:ea typeface="Arial"/>
                <a:cs typeface="Arial"/>
                <a:sym typeface="Arial"/>
              </a:rPr>
              <a:t>) - f(c,t*) = w</a:t>
            </a:r>
            <a:r>
              <a:rPr baseline="-25000" lang="en-GB">
                <a:solidFill>
                  <a:srgbClr val="202124"/>
                </a:solidFill>
                <a:highlight>
                  <a:srgbClr val="FFFFFF"/>
                </a:highlight>
                <a:latin typeface="Arial"/>
                <a:ea typeface="Arial"/>
                <a:cs typeface="Arial"/>
                <a:sym typeface="Arial"/>
              </a:rPr>
              <a:t>old</a:t>
            </a:r>
            <a:r>
              <a:rPr lang="en-GB">
                <a:solidFill>
                  <a:srgbClr val="202124"/>
                </a:solidFill>
                <a:highlight>
                  <a:srgbClr val="FFFFFF"/>
                </a:highlight>
                <a:latin typeface="Arial"/>
                <a:ea typeface="Arial"/>
                <a:cs typeface="Arial"/>
                <a:sym typeface="Arial"/>
              </a:rPr>
              <a:t> + f(c, </a:t>
            </a:r>
            <a:r>
              <a:rPr lang="en-GB">
                <a:solidFill>
                  <a:srgbClr val="000000"/>
                </a:solidFill>
                <a:latin typeface="Arial"/>
                <a:ea typeface="Arial"/>
                <a:cs typeface="Arial"/>
                <a:sym typeface="Arial"/>
              </a:rPr>
              <a:t>SH</a:t>
            </a:r>
            <a:r>
              <a:rPr lang="en-GB">
                <a:solidFill>
                  <a:srgbClr val="202124"/>
                </a:solidFill>
                <a:highlight>
                  <a:srgbClr val="FFFFFF"/>
                </a:highlight>
                <a:latin typeface="Arial"/>
                <a:ea typeface="Arial"/>
                <a:cs typeface="Arial"/>
                <a:sym typeface="Arial"/>
              </a:rPr>
              <a:t>) - f(c,RA) </a:t>
            </a:r>
            <a:endParaRPr>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rPr lang="en-GB">
                <a:solidFill>
                  <a:srgbClr val="202124"/>
                </a:solidFill>
                <a:highlight>
                  <a:srgbClr val="FFFFFF"/>
                </a:highlight>
                <a:latin typeface="Arial"/>
                <a:ea typeface="Arial"/>
                <a:cs typeface="Arial"/>
                <a:sym typeface="Arial"/>
              </a:rPr>
              <a:t>= </a:t>
            </a:r>
            <a:r>
              <a:rPr lang="en-GB">
                <a:solidFill>
                  <a:srgbClr val="000000"/>
                </a:solidFill>
                <a:latin typeface="Arial"/>
                <a:ea typeface="Arial"/>
                <a:cs typeface="Arial"/>
                <a:sym typeface="Arial"/>
              </a:rPr>
              <a:t>[2,2,2,2 | 3,3,3,2| 2,2,2,2 | 2,2,2,2] + [ 0, 0, 0, 0 | 0, 0, 0, 0 | 1, 0, 0, 0 | 0, 0, 0, 0]    - [ 0, 0, 0, 0 | 1, 0, 0, 0 | 0, 0, 0, 0 | 0, 0, 0, 0] = [2,2,2,2 | 2,3,3,2| 3,2,2,2 | 2,2,2,2]</a:t>
            </a:r>
            <a:endParaRPr>
              <a:solidFill>
                <a:srgbClr val="202124"/>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14" name="Google Shape;214;p37"/>
          <p:cNvSpPr txBox="1"/>
          <p:nvPr>
            <p:ph idx="1" type="body"/>
          </p:nvPr>
        </p:nvSpPr>
        <p:spPr>
          <a:xfrm>
            <a:off x="311700" y="732925"/>
            <a:ext cx="8520600" cy="43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Current configuration = [I]</a:t>
            </a:r>
            <a:r>
              <a:rPr baseline="-25000" lang="en-GB">
                <a:solidFill>
                  <a:srgbClr val="000000"/>
                </a:solidFill>
                <a:latin typeface="Arial"/>
                <a:ea typeface="Arial"/>
                <a:cs typeface="Arial"/>
                <a:sym typeface="Arial"/>
              </a:rPr>
              <a:t>S</a:t>
            </a:r>
            <a:r>
              <a:rPr lang="en-GB">
                <a:solidFill>
                  <a:srgbClr val="000000"/>
                </a:solidFill>
                <a:latin typeface="Arial"/>
                <a:ea typeface="Arial"/>
                <a:cs typeface="Arial"/>
                <a:sym typeface="Arial"/>
              </a:rPr>
              <a:t>, [prefer,ChatGPT,course]</a:t>
            </a:r>
            <a:r>
              <a:rPr baseline="-25000" lang="en-GB">
                <a:solidFill>
                  <a:srgbClr val="000000"/>
                </a:solidFill>
                <a:latin typeface="Arial"/>
                <a:ea typeface="Arial"/>
                <a:cs typeface="Arial"/>
                <a:sym typeface="Arial"/>
              </a:rPr>
              <a:t>B</a:t>
            </a:r>
            <a:r>
              <a:rPr lang="en-GB">
                <a:solidFill>
                  <a:srgbClr val="000000"/>
                </a:solidFill>
                <a:latin typeface="Arial"/>
                <a:ea typeface="Arial"/>
                <a:cs typeface="Arial"/>
                <a:sym typeface="Arial"/>
              </a:rPr>
              <a:t>,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Conditions: 1. The stack is empty. 2. Top of stack is Noun and Top of buffer is Verb. 3. Top of stack is Pronoun and Top of buffer is Verb. 4. The word at the top of stack occurs before word at the top of the buffer in the sentence.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f(c,t)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&amp;&amp;LA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&amp;&amp;SH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f(c,LA) = [ 0, 0, 1, 1 | 0, 0, 0, 0 | 0,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f(c,RA) = [ 0, 0, 0, 0 | 0, 0, 1, 1 | 0,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f(c,SH) = [ 0, 0, 0, 0 | 0, 0, 0, 0 | 0, 0, 1, 1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f(c,RE) = [ 0, 0, 0, 0 | 0, 0, 0, 0 | 0, 0, 0, 0 | 0, 0, 1, 1]</a:t>
            </a:r>
            <a:endParaRPr>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20" name="Google Shape;220;p38"/>
          <p:cNvSpPr txBox="1"/>
          <p:nvPr>
            <p:ph idx="1" type="body"/>
          </p:nvPr>
        </p:nvSpPr>
        <p:spPr>
          <a:xfrm>
            <a:off x="311700" y="809125"/>
            <a:ext cx="8520600" cy="40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w = [2,2,2,2 | 2,3,3,2| 3,2,2,2 | 2,2,2,2]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f(c,LA) = w * [ 0, 0, 1, 1 | 0, 0, 0, 0 | 0, 0, 0, 0 | 0, 0, 0, 0] = 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f(c,RA) = w * [ 0, 0, 0, 0 | 0, 0, 1, 1 | 0, 0, 0, 0 | 0, 0, 0, 0] = 5</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f(c,SH) = w * [ 0, 0, 0, 0 | 0, 0, 0, 0 | 0, 0, 1, 1 | 0, 0, 0, 0] = 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f(c,RE) = w * [ 0, 0, 0, 0 | 0, 0, 0, 0 | 0, 0, 0, 0 | 0, 0, 1, 1] = 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t* = RA, t</a:t>
            </a:r>
            <a:r>
              <a:rPr baseline="-25000" lang="en-GB">
                <a:solidFill>
                  <a:srgbClr val="000000"/>
                </a:solidFill>
                <a:latin typeface="Arial"/>
                <a:ea typeface="Arial"/>
                <a:cs typeface="Arial"/>
                <a:sym typeface="Arial"/>
              </a:rPr>
              <a:t>0</a:t>
            </a:r>
            <a:r>
              <a:rPr lang="en-GB">
                <a:solidFill>
                  <a:srgbClr val="000000"/>
                </a:solidFill>
                <a:latin typeface="Arial"/>
                <a:ea typeface="Arial"/>
                <a:cs typeface="Arial"/>
                <a:sym typeface="Arial"/>
              </a:rPr>
              <a:t> = LA, t* </a:t>
            </a:r>
            <a:r>
              <a:rPr lang="en-GB">
                <a:solidFill>
                  <a:srgbClr val="202124"/>
                </a:solidFill>
                <a:highlight>
                  <a:srgbClr val="FFFFFF"/>
                </a:highlight>
                <a:latin typeface="Arial"/>
                <a:ea typeface="Arial"/>
                <a:cs typeface="Arial"/>
                <a:sym typeface="Arial"/>
              </a:rPr>
              <a:t>≠ </a:t>
            </a:r>
            <a:r>
              <a:rPr lang="en-GB">
                <a:solidFill>
                  <a:srgbClr val="000000"/>
                </a:solidFill>
                <a:latin typeface="Arial"/>
                <a:ea typeface="Arial"/>
                <a:cs typeface="Arial"/>
                <a:sym typeface="Arial"/>
              </a:rPr>
              <a:t>t</a:t>
            </a:r>
            <a:r>
              <a:rPr baseline="-25000" lang="en-GB">
                <a:solidFill>
                  <a:srgbClr val="000000"/>
                </a:solidFill>
                <a:latin typeface="Arial"/>
                <a:ea typeface="Arial"/>
                <a:cs typeface="Arial"/>
                <a:sym typeface="Arial"/>
              </a:rPr>
              <a:t>0</a:t>
            </a:r>
            <a:r>
              <a:rPr lang="en-GB">
                <a:solidFill>
                  <a:srgbClr val="202124"/>
                </a:solidFill>
                <a:highlight>
                  <a:srgbClr val="FFFFFF"/>
                </a:highlight>
                <a:latin typeface="Arial"/>
                <a:ea typeface="Arial"/>
                <a:cs typeface="Arial"/>
                <a:sym typeface="Arial"/>
              </a:rPr>
              <a:t> w</a:t>
            </a:r>
            <a:r>
              <a:rPr baseline="-25000" lang="en-GB">
                <a:solidFill>
                  <a:srgbClr val="202124"/>
                </a:solidFill>
                <a:highlight>
                  <a:srgbClr val="FFFFFF"/>
                </a:highlight>
                <a:latin typeface="Arial"/>
                <a:ea typeface="Arial"/>
                <a:cs typeface="Arial"/>
                <a:sym typeface="Arial"/>
              </a:rPr>
              <a:t>new</a:t>
            </a:r>
            <a:r>
              <a:rPr lang="en-GB">
                <a:solidFill>
                  <a:srgbClr val="202124"/>
                </a:solidFill>
                <a:highlight>
                  <a:srgbClr val="FFFFFF"/>
                </a:highlight>
                <a:latin typeface="Arial"/>
                <a:ea typeface="Arial"/>
                <a:cs typeface="Arial"/>
                <a:sym typeface="Arial"/>
              </a:rPr>
              <a:t> = w</a:t>
            </a:r>
            <a:r>
              <a:rPr baseline="-25000" lang="en-GB">
                <a:solidFill>
                  <a:srgbClr val="202124"/>
                </a:solidFill>
                <a:highlight>
                  <a:srgbClr val="FFFFFF"/>
                </a:highlight>
                <a:latin typeface="Arial"/>
                <a:ea typeface="Arial"/>
                <a:cs typeface="Arial"/>
                <a:sym typeface="Arial"/>
              </a:rPr>
              <a:t>old</a:t>
            </a:r>
            <a:r>
              <a:rPr lang="en-GB">
                <a:solidFill>
                  <a:srgbClr val="202124"/>
                </a:solidFill>
                <a:highlight>
                  <a:srgbClr val="FFFFFF"/>
                </a:highlight>
                <a:latin typeface="Arial"/>
                <a:ea typeface="Arial"/>
                <a:cs typeface="Arial"/>
                <a:sym typeface="Arial"/>
              </a:rPr>
              <a:t> + f(c, </a:t>
            </a:r>
            <a:r>
              <a:rPr lang="en-GB">
                <a:solidFill>
                  <a:srgbClr val="000000"/>
                </a:solidFill>
                <a:latin typeface="Arial"/>
                <a:ea typeface="Arial"/>
                <a:cs typeface="Arial"/>
                <a:sym typeface="Arial"/>
              </a:rPr>
              <a:t>t</a:t>
            </a:r>
            <a:r>
              <a:rPr baseline="-25000" lang="en-GB">
                <a:solidFill>
                  <a:srgbClr val="000000"/>
                </a:solidFill>
                <a:latin typeface="Arial"/>
                <a:ea typeface="Arial"/>
                <a:cs typeface="Arial"/>
                <a:sym typeface="Arial"/>
              </a:rPr>
              <a:t>0</a:t>
            </a:r>
            <a:r>
              <a:rPr lang="en-GB">
                <a:solidFill>
                  <a:srgbClr val="202124"/>
                </a:solidFill>
                <a:highlight>
                  <a:srgbClr val="FFFFFF"/>
                </a:highlight>
                <a:latin typeface="Arial"/>
                <a:ea typeface="Arial"/>
                <a:cs typeface="Arial"/>
                <a:sym typeface="Arial"/>
              </a:rPr>
              <a:t>) - f(c,t*) = w</a:t>
            </a:r>
            <a:r>
              <a:rPr baseline="-25000" lang="en-GB">
                <a:solidFill>
                  <a:srgbClr val="202124"/>
                </a:solidFill>
                <a:highlight>
                  <a:srgbClr val="FFFFFF"/>
                </a:highlight>
                <a:latin typeface="Arial"/>
                <a:ea typeface="Arial"/>
                <a:cs typeface="Arial"/>
                <a:sym typeface="Arial"/>
              </a:rPr>
              <a:t>old</a:t>
            </a:r>
            <a:r>
              <a:rPr lang="en-GB">
                <a:solidFill>
                  <a:srgbClr val="202124"/>
                </a:solidFill>
                <a:highlight>
                  <a:srgbClr val="FFFFFF"/>
                </a:highlight>
                <a:latin typeface="Arial"/>
                <a:ea typeface="Arial"/>
                <a:cs typeface="Arial"/>
                <a:sym typeface="Arial"/>
              </a:rPr>
              <a:t> + f(c, </a:t>
            </a:r>
            <a:r>
              <a:rPr lang="en-GB">
                <a:solidFill>
                  <a:srgbClr val="000000"/>
                </a:solidFill>
                <a:latin typeface="Arial"/>
                <a:ea typeface="Arial"/>
                <a:cs typeface="Arial"/>
                <a:sym typeface="Arial"/>
              </a:rPr>
              <a:t>LA</a:t>
            </a:r>
            <a:r>
              <a:rPr lang="en-GB">
                <a:solidFill>
                  <a:srgbClr val="202124"/>
                </a:solidFill>
                <a:highlight>
                  <a:srgbClr val="FFFFFF"/>
                </a:highlight>
                <a:latin typeface="Arial"/>
                <a:ea typeface="Arial"/>
                <a:cs typeface="Arial"/>
                <a:sym typeface="Arial"/>
              </a:rPr>
              <a:t>) - f(c,RA) </a:t>
            </a:r>
            <a:endParaRPr>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rPr lang="en-GB">
                <a:solidFill>
                  <a:srgbClr val="202124"/>
                </a:solidFill>
                <a:highlight>
                  <a:srgbClr val="FFFFFF"/>
                </a:highlight>
                <a:latin typeface="Arial"/>
                <a:ea typeface="Arial"/>
                <a:cs typeface="Arial"/>
                <a:sym typeface="Arial"/>
              </a:rPr>
              <a:t>= </a:t>
            </a:r>
            <a:r>
              <a:rPr lang="en-GB">
                <a:solidFill>
                  <a:srgbClr val="000000"/>
                </a:solidFill>
                <a:latin typeface="Arial"/>
                <a:ea typeface="Arial"/>
                <a:cs typeface="Arial"/>
                <a:sym typeface="Arial"/>
              </a:rPr>
              <a:t>[2,2,2,2 | 2,3,3,2| 3,2,2,2 | 2,2,2,2] + [ 0, 0, 1, 1 | 0, 0, 0, 0 | 0, 0, 0, 0 | 0, 0, 0, 0]  - [ 0, 0, 0, 0 | 0, 0, 1, 1 | 0, 0, 0, 0 | 0, 0, 0, 0] = [2,2,3,3 | 2,3,2,1| 3,2,2,2 | 2,2,2,2]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Relations between word meanings</a:t>
            </a:r>
            <a:endParaRPr/>
          </a:p>
        </p:txBody>
      </p:sp>
      <p:pic>
        <p:nvPicPr>
          <p:cNvPr id="226" name="Google Shape;226;p39"/>
          <p:cNvPicPr preferRelativeResize="0"/>
          <p:nvPr/>
        </p:nvPicPr>
        <p:blipFill rotWithShape="1">
          <a:blip r:embed="rId3">
            <a:alphaModFix/>
          </a:blip>
          <a:srcRect b="0" l="0" r="0" t="5926"/>
          <a:stretch/>
        </p:blipFill>
        <p:spPr>
          <a:xfrm>
            <a:off x="381000" y="1142400"/>
            <a:ext cx="2917950" cy="3467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idx="1" type="body"/>
          </p:nvPr>
        </p:nvSpPr>
        <p:spPr>
          <a:xfrm>
            <a:off x="311700" y="199525"/>
            <a:ext cx="8520600" cy="474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rgbClr val="000000"/>
                </a:solidFill>
                <a:latin typeface="Arial"/>
                <a:ea typeface="Arial"/>
                <a:cs typeface="Arial"/>
                <a:sym typeface="Arial"/>
              </a:rPr>
              <a:t>Once a day (e.g. at noon), the weather is observed as one of state 1: rainy, state 2:cloudy, state 3: sunny. The state transition probabilities are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Given that the weather on day 1 (t = 1) is sunny (state 3), what is the probability that the weather for the next 7 days will be “sun-sun-rain-rain-sun-cloudy-sun”?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1.54 * 10-4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8.9 * 10-2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7.1 * 10-7</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2.5 * 10-10</a:t>
            </a:r>
            <a:endParaRPr>
              <a:solidFill>
                <a:srgbClr val="000000"/>
              </a:solidFill>
              <a:latin typeface="Arial"/>
              <a:ea typeface="Arial"/>
              <a:cs typeface="Arial"/>
              <a:sym typeface="Arial"/>
            </a:endParaRPr>
          </a:p>
        </p:txBody>
      </p:sp>
      <p:pic>
        <p:nvPicPr>
          <p:cNvPr id="232" name="Google Shape;232;p40"/>
          <p:cNvPicPr preferRelativeResize="0"/>
          <p:nvPr/>
        </p:nvPicPr>
        <p:blipFill>
          <a:blip r:embed="rId3">
            <a:alphaModFix/>
          </a:blip>
          <a:stretch>
            <a:fillRect/>
          </a:stretch>
        </p:blipFill>
        <p:spPr>
          <a:xfrm>
            <a:off x="3228975" y="881075"/>
            <a:ext cx="2399175" cy="1614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pic>
        <p:nvPicPr>
          <p:cNvPr id="238" name="Google Shape;238;p41"/>
          <p:cNvPicPr preferRelativeResize="0"/>
          <p:nvPr/>
        </p:nvPicPr>
        <p:blipFill>
          <a:blip r:embed="rId3">
            <a:alphaModFix/>
          </a:blip>
          <a:stretch>
            <a:fillRect/>
          </a:stretch>
        </p:blipFill>
        <p:spPr>
          <a:xfrm>
            <a:off x="5439275" y="2681150"/>
            <a:ext cx="3457975" cy="2302400"/>
          </a:xfrm>
          <a:prstGeom prst="rect">
            <a:avLst/>
          </a:prstGeom>
          <a:noFill/>
          <a:ln>
            <a:noFill/>
          </a:ln>
        </p:spPr>
      </p:pic>
      <p:sp>
        <p:nvSpPr>
          <p:cNvPr id="239" name="Google Shape;239;p41"/>
          <p:cNvSpPr txBox="1"/>
          <p:nvPr>
            <p:ph idx="1" type="body"/>
          </p:nvPr>
        </p:nvSpPr>
        <p:spPr>
          <a:xfrm>
            <a:off x="311700" y="765550"/>
            <a:ext cx="7900500" cy="40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Arial"/>
                <a:ea typeface="Arial"/>
                <a:cs typeface="Arial"/>
                <a:sym typeface="Arial"/>
              </a:rPr>
              <a:t>State 1(S1) = </a:t>
            </a:r>
            <a:r>
              <a:rPr b="1" lang="en-GB">
                <a:solidFill>
                  <a:srgbClr val="000000"/>
                </a:solidFill>
                <a:latin typeface="Arial"/>
                <a:ea typeface="Arial"/>
                <a:cs typeface="Arial"/>
                <a:sym typeface="Arial"/>
              </a:rPr>
              <a:t>rainy, </a:t>
            </a:r>
            <a:r>
              <a:rPr lang="en-GB">
                <a:solidFill>
                  <a:srgbClr val="000000"/>
                </a:solidFill>
                <a:latin typeface="Arial"/>
                <a:ea typeface="Arial"/>
                <a:cs typeface="Arial"/>
                <a:sym typeface="Arial"/>
              </a:rPr>
              <a:t>State 2(S2) = </a:t>
            </a:r>
            <a:r>
              <a:rPr b="1" lang="en-GB">
                <a:solidFill>
                  <a:srgbClr val="000000"/>
                </a:solidFill>
                <a:latin typeface="Arial"/>
                <a:ea typeface="Arial"/>
                <a:cs typeface="Arial"/>
                <a:sym typeface="Arial"/>
              </a:rPr>
              <a:t>cloudy</a:t>
            </a:r>
            <a:r>
              <a:rPr lang="en-GB">
                <a:solidFill>
                  <a:srgbClr val="000000"/>
                </a:solidFill>
                <a:latin typeface="Arial"/>
                <a:ea typeface="Arial"/>
                <a:cs typeface="Arial"/>
                <a:sym typeface="Arial"/>
              </a:rPr>
              <a:t>, State 3(S3): </a:t>
            </a:r>
            <a:r>
              <a:rPr b="1" lang="en-GB">
                <a:solidFill>
                  <a:srgbClr val="000000"/>
                </a:solidFill>
                <a:latin typeface="Arial"/>
                <a:ea typeface="Arial"/>
                <a:cs typeface="Arial"/>
                <a:sym typeface="Arial"/>
              </a:rPr>
              <a:t>sunny</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Given: </a:t>
            </a:r>
            <a:r>
              <a:rPr lang="en-GB">
                <a:solidFill>
                  <a:srgbClr val="000000"/>
                </a:solidFill>
                <a:latin typeface="Arial"/>
                <a:ea typeface="Arial"/>
                <a:cs typeface="Arial"/>
                <a:sym typeface="Arial"/>
              </a:rPr>
              <a:t>Weather on day 1 (t = 1) is sunny (state 3).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Therefore, </a:t>
            </a:r>
            <a:r>
              <a:rPr lang="en-GB" sz="1700">
                <a:solidFill>
                  <a:srgbClr val="000000"/>
                </a:solidFill>
                <a:latin typeface="Arial"/>
                <a:ea typeface="Arial"/>
                <a:cs typeface="Arial"/>
                <a:sym typeface="Arial"/>
              </a:rPr>
              <a:t>P(S3|start) = 1, P(S1|start) = 0, P(S2|start) =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O = {sun, sun, sun, rainy, rainy, sun, cloudy, sun}</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sz="1700">
                <a:solidFill>
                  <a:srgbClr val="000000"/>
                </a:solidFill>
                <a:latin typeface="Arial"/>
                <a:ea typeface="Arial"/>
                <a:cs typeface="Arial"/>
                <a:sym typeface="Arial"/>
              </a:rPr>
              <a:t>O = {S3, S3, S3, S1, S1, S3, S2, S3}</a:t>
            </a:r>
            <a:endParaRPr>
              <a:solidFill>
                <a:srgbClr val="000000"/>
              </a:solidFill>
              <a:latin typeface="Arial"/>
              <a:ea typeface="Arial"/>
              <a:cs typeface="Arial"/>
              <a:sym typeface="Arial"/>
            </a:endParaRPr>
          </a:p>
        </p:txBody>
      </p:sp>
      <p:pic>
        <p:nvPicPr>
          <p:cNvPr id="240" name="Google Shape;240;p41"/>
          <p:cNvPicPr preferRelativeResize="0"/>
          <p:nvPr/>
        </p:nvPicPr>
        <p:blipFill>
          <a:blip r:embed="rId4">
            <a:alphaModFix/>
          </a:blip>
          <a:stretch>
            <a:fillRect/>
          </a:stretch>
        </p:blipFill>
        <p:spPr>
          <a:xfrm>
            <a:off x="578425" y="3147825"/>
            <a:ext cx="3501575" cy="172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350700"/>
            <a:ext cx="8520600" cy="78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latin typeface="Arial"/>
                <a:ea typeface="Arial"/>
                <a:cs typeface="Arial"/>
                <a:sym typeface="Arial"/>
              </a:rPr>
              <a:t>Suppose you have trained a classifier for part-of-speech tagging. Consider the confusion matrix shown below.</a:t>
            </a:r>
            <a:endParaRPr>
              <a:solidFill>
                <a:srgbClr val="000000"/>
              </a:solidFill>
              <a:latin typeface="Arial"/>
              <a:ea typeface="Arial"/>
              <a:cs typeface="Arial"/>
              <a:sym typeface="Arial"/>
            </a:endParaRPr>
          </a:p>
        </p:txBody>
      </p:sp>
      <p:pic>
        <p:nvPicPr>
          <p:cNvPr id="78" name="Google Shape;78;p15"/>
          <p:cNvPicPr preferRelativeResize="0"/>
          <p:nvPr/>
        </p:nvPicPr>
        <p:blipFill>
          <a:blip r:embed="rId3">
            <a:alphaModFix/>
          </a:blip>
          <a:stretch>
            <a:fillRect/>
          </a:stretch>
        </p:blipFill>
        <p:spPr>
          <a:xfrm>
            <a:off x="610550" y="1709750"/>
            <a:ext cx="8081725" cy="1824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46" name="Google Shape;246;p42"/>
          <p:cNvSpPr txBox="1"/>
          <p:nvPr>
            <p:ph idx="1" type="body"/>
          </p:nvPr>
        </p:nvSpPr>
        <p:spPr>
          <a:xfrm>
            <a:off x="311700" y="923825"/>
            <a:ext cx="8520600" cy="41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000000"/>
                </a:solidFill>
                <a:latin typeface="Arial"/>
                <a:ea typeface="Arial"/>
                <a:cs typeface="Arial"/>
                <a:sym typeface="Arial"/>
              </a:rPr>
              <a:t>O = {S3, S3, S3, S1, S1, S3, S2, S3}</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P(O | Model)</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P(S3, S3, S3, S1, S1, S3, S2, S3 | Model)</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P(S3|start) P(S3|S3) P(S3|S3) P(S1|S3) P(S1|S1) P(S3|S1) P(S2| S3) P(S3|S2)</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(1)(0.8)(0.8)(0.1)(0.4)(0.3)(0.1)(0.2)</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1.536 × 10-4</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A</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247" name="Google Shape;247;p42"/>
          <p:cNvPicPr preferRelativeResize="0"/>
          <p:nvPr/>
        </p:nvPicPr>
        <p:blipFill rotWithShape="1">
          <a:blip r:embed="rId3">
            <a:alphaModFix/>
          </a:blip>
          <a:srcRect b="0" l="4195" r="3790" t="0"/>
          <a:stretch/>
        </p:blipFill>
        <p:spPr>
          <a:xfrm>
            <a:off x="6055725" y="2837825"/>
            <a:ext cx="3088275" cy="2234700"/>
          </a:xfrm>
          <a:prstGeom prst="rect">
            <a:avLst/>
          </a:prstGeom>
          <a:noFill/>
          <a:ln>
            <a:noFill/>
          </a:ln>
        </p:spPr>
      </p:pic>
      <p:pic>
        <p:nvPicPr>
          <p:cNvPr id="248" name="Google Shape;248;p42"/>
          <p:cNvPicPr preferRelativeResize="0"/>
          <p:nvPr/>
        </p:nvPicPr>
        <p:blipFill>
          <a:blip r:embed="rId4">
            <a:alphaModFix/>
          </a:blip>
          <a:stretch>
            <a:fillRect/>
          </a:stretch>
        </p:blipFill>
        <p:spPr>
          <a:xfrm>
            <a:off x="5721850" y="368825"/>
            <a:ext cx="3142625" cy="1552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Advanced smoothing algorithms</a:t>
            </a:r>
            <a:endParaRPr/>
          </a:p>
        </p:txBody>
      </p:sp>
      <p:sp>
        <p:nvSpPr>
          <p:cNvPr id="254" name="Google Shape;254;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Good-Turing</a:t>
            </a:r>
            <a:endParaRPr/>
          </a:p>
          <a:p>
            <a:pPr indent="-342900" lvl="0" marL="457200" rtl="0" algn="l">
              <a:spcBef>
                <a:spcPts val="0"/>
              </a:spcBef>
              <a:spcAft>
                <a:spcPts val="0"/>
              </a:spcAft>
              <a:buSzPts val="1800"/>
              <a:buChar char="●"/>
            </a:pPr>
            <a:r>
              <a:rPr lang="en-GB"/>
              <a:t>Kneser-Ney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11700" y="732925"/>
            <a:ext cx="8520600" cy="394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1: </a:t>
            </a:r>
            <a:r>
              <a:rPr lang="en-GB">
                <a:solidFill>
                  <a:srgbClr val="000000"/>
                </a:solidFill>
                <a:latin typeface="Arial"/>
                <a:ea typeface="Arial"/>
                <a:cs typeface="Arial"/>
                <a:sym typeface="Arial"/>
              </a:rPr>
              <a:t>Calculate the following:</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a:t>
            </a:r>
            <a:r>
              <a:rPr lang="en-GB">
                <a:solidFill>
                  <a:srgbClr val="000000"/>
                </a:solidFill>
                <a:latin typeface="Arial"/>
                <a:ea typeface="Arial"/>
                <a:cs typeface="Arial"/>
                <a:sym typeface="Arial"/>
              </a:rPr>
              <a:t>macro averaged precision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a:t>
            </a:r>
            <a:r>
              <a:rPr lang="en-GB">
                <a:solidFill>
                  <a:srgbClr val="000000"/>
                </a:solidFill>
                <a:latin typeface="Arial"/>
                <a:ea typeface="Arial"/>
                <a:cs typeface="Arial"/>
                <a:sym typeface="Arial"/>
              </a:rPr>
              <a:t>macro averaged recall</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a:t>
            </a:r>
            <a:r>
              <a:rPr lang="en-GB">
                <a:solidFill>
                  <a:srgbClr val="000000"/>
                </a:solidFill>
                <a:latin typeface="Arial"/>
                <a:ea typeface="Arial"/>
                <a:cs typeface="Arial"/>
                <a:sym typeface="Arial"/>
              </a:rPr>
              <a:t>accuracy</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d. </a:t>
            </a:r>
            <a:r>
              <a:rPr lang="en-GB">
                <a:solidFill>
                  <a:srgbClr val="000000"/>
                </a:solidFill>
                <a:latin typeface="Arial"/>
                <a:ea typeface="Arial"/>
                <a:cs typeface="Arial"/>
                <a:sym typeface="Arial"/>
              </a:rPr>
              <a:t>micro averaged precision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e. micro averaged recall</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89" name="Google Shape;89;p17"/>
          <p:cNvSpPr txBox="1"/>
          <p:nvPr>
            <p:ph idx="1" type="body"/>
          </p:nvPr>
        </p:nvSpPr>
        <p:spPr>
          <a:xfrm>
            <a:off x="311700" y="732925"/>
            <a:ext cx="8520600" cy="48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700">
                <a:solidFill>
                  <a:srgbClr val="000000"/>
                </a:solidFill>
                <a:latin typeface="Arial"/>
                <a:ea typeface="Arial"/>
                <a:cs typeface="Arial"/>
                <a:sym typeface="Arial"/>
              </a:rPr>
              <a:t>Separate confusion matrix for each class is as follows:</a:t>
            </a:r>
            <a:endParaRPr sz="1700">
              <a:solidFill>
                <a:srgbClr val="000000"/>
              </a:solidFill>
              <a:latin typeface="Arial"/>
              <a:ea typeface="Arial"/>
              <a:cs typeface="Arial"/>
              <a:sym typeface="Arial"/>
            </a:endParaRPr>
          </a:p>
        </p:txBody>
      </p:sp>
      <p:pic>
        <p:nvPicPr>
          <p:cNvPr id="90" name="Google Shape;90;p17"/>
          <p:cNvPicPr preferRelativeResize="0"/>
          <p:nvPr/>
        </p:nvPicPr>
        <p:blipFill>
          <a:blip r:embed="rId3">
            <a:alphaModFix/>
          </a:blip>
          <a:stretch>
            <a:fillRect/>
          </a:stretch>
        </p:blipFill>
        <p:spPr>
          <a:xfrm>
            <a:off x="152400" y="1103925"/>
            <a:ext cx="8839201" cy="2261629"/>
          </a:xfrm>
          <a:prstGeom prst="rect">
            <a:avLst/>
          </a:prstGeom>
          <a:noFill/>
          <a:ln>
            <a:noFill/>
          </a:ln>
        </p:spPr>
      </p:pic>
      <p:pic>
        <p:nvPicPr>
          <p:cNvPr id="91" name="Google Shape;91;p17"/>
          <p:cNvPicPr preferRelativeResize="0"/>
          <p:nvPr/>
        </p:nvPicPr>
        <p:blipFill rotWithShape="1">
          <a:blip r:embed="rId4">
            <a:alphaModFix/>
          </a:blip>
          <a:srcRect b="0" l="0" r="0" t="76585"/>
          <a:stretch/>
        </p:blipFill>
        <p:spPr>
          <a:xfrm>
            <a:off x="1250625" y="3403250"/>
            <a:ext cx="6490350" cy="657100"/>
          </a:xfrm>
          <a:prstGeom prst="rect">
            <a:avLst/>
          </a:prstGeom>
          <a:noFill/>
          <a:ln>
            <a:noFill/>
          </a:ln>
        </p:spPr>
      </p:pic>
      <p:sp>
        <p:nvSpPr>
          <p:cNvPr id="92" name="Google Shape;92;p17"/>
          <p:cNvSpPr txBox="1"/>
          <p:nvPr>
            <p:ph idx="1" type="body"/>
          </p:nvPr>
        </p:nvSpPr>
        <p:spPr>
          <a:xfrm>
            <a:off x="311700" y="4009525"/>
            <a:ext cx="85206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000000"/>
                </a:solidFill>
                <a:latin typeface="Arial"/>
                <a:ea typeface="Arial"/>
                <a:cs typeface="Arial"/>
                <a:sym typeface="Arial"/>
              </a:rPr>
              <a:t>m</a:t>
            </a:r>
            <a:r>
              <a:rPr lang="en-GB" sz="1700">
                <a:solidFill>
                  <a:srgbClr val="000000"/>
                </a:solidFill>
                <a:latin typeface="Arial"/>
                <a:ea typeface="Arial"/>
                <a:cs typeface="Arial"/>
                <a:sym typeface="Arial"/>
              </a:rPr>
              <a:t>acro averaged precision = (90/12</a:t>
            </a:r>
            <a:r>
              <a:rPr lang="en-GB" sz="1700">
                <a:solidFill>
                  <a:srgbClr val="000000"/>
                </a:solidFill>
                <a:latin typeface="Arial"/>
                <a:ea typeface="Arial"/>
                <a:cs typeface="Arial"/>
                <a:sym typeface="Arial"/>
              </a:rPr>
              <a:t>5</a:t>
            </a:r>
            <a:r>
              <a:rPr lang="en-GB" sz="1700">
                <a:solidFill>
                  <a:srgbClr val="000000"/>
                </a:solidFill>
                <a:latin typeface="Arial"/>
                <a:ea typeface="Arial"/>
                <a:cs typeface="Arial"/>
                <a:sym typeface="Arial"/>
              </a:rPr>
              <a:t> + 100/145 + 80/120 + 80/1</a:t>
            </a:r>
            <a:r>
              <a:rPr lang="en-GB" sz="1700">
                <a:solidFill>
                  <a:srgbClr val="000000"/>
                </a:solidFill>
                <a:latin typeface="Arial"/>
                <a:ea typeface="Arial"/>
                <a:cs typeface="Arial"/>
                <a:sym typeface="Arial"/>
              </a:rPr>
              <a:t>27) /4 =  0.676</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macro averaged recall = (90/125 + 100/135 + 80/127 + 80/130)/4 = 0.676</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sz="17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98" name="Google Shape;98;p18"/>
          <p:cNvSpPr txBox="1"/>
          <p:nvPr>
            <p:ph idx="1" type="body"/>
          </p:nvPr>
        </p:nvSpPr>
        <p:spPr>
          <a:xfrm>
            <a:off x="311700" y="3015775"/>
            <a:ext cx="85206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700">
                <a:solidFill>
                  <a:srgbClr val="000000"/>
                </a:solidFill>
                <a:latin typeface="Arial"/>
                <a:ea typeface="Arial"/>
                <a:cs typeface="Arial"/>
                <a:sym typeface="Arial"/>
              </a:rPr>
              <a:t>a</a:t>
            </a:r>
            <a:r>
              <a:rPr lang="en-GB" sz="1700">
                <a:solidFill>
                  <a:srgbClr val="000000"/>
                </a:solidFill>
                <a:latin typeface="Arial"/>
                <a:ea typeface="Arial"/>
                <a:cs typeface="Arial"/>
                <a:sym typeface="Arial"/>
              </a:rPr>
              <a:t>ccuracy = 350/517 = 0.677</a:t>
            </a:r>
            <a:endParaRPr sz="1700">
              <a:solidFill>
                <a:srgbClr val="000000"/>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474825" y="978300"/>
            <a:ext cx="8081725" cy="182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05" name="Google Shape;105;p19"/>
          <p:cNvSpPr txBox="1"/>
          <p:nvPr>
            <p:ph idx="1" type="body"/>
          </p:nvPr>
        </p:nvSpPr>
        <p:spPr>
          <a:xfrm>
            <a:off x="311700" y="732925"/>
            <a:ext cx="8520600" cy="48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700">
                <a:solidFill>
                  <a:srgbClr val="000000"/>
                </a:solidFill>
                <a:latin typeface="Arial"/>
                <a:ea typeface="Arial"/>
                <a:cs typeface="Arial"/>
                <a:sym typeface="Arial"/>
              </a:rPr>
              <a:t>For micro averaged results, create pooled confusion matrix for all the classes. </a:t>
            </a:r>
            <a:endParaRPr sz="1700">
              <a:solidFill>
                <a:srgbClr val="000000"/>
              </a:solidFill>
              <a:latin typeface="Arial"/>
              <a:ea typeface="Arial"/>
              <a:cs typeface="Arial"/>
              <a:sym typeface="Arial"/>
            </a:endParaRPr>
          </a:p>
        </p:txBody>
      </p:sp>
      <p:pic>
        <p:nvPicPr>
          <p:cNvPr id="106" name="Google Shape;106;p19"/>
          <p:cNvPicPr preferRelativeResize="0"/>
          <p:nvPr/>
        </p:nvPicPr>
        <p:blipFill>
          <a:blip r:embed="rId3">
            <a:alphaModFix/>
          </a:blip>
          <a:stretch>
            <a:fillRect/>
          </a:stretch>
        </p:blipFill>
        <p:spPr>
          <a:xfrm>
            <a:off x="193950" y="1218625"/>
            <a:ext cx="8756100" cy="2245142"/>
          </a:xfrm>
          <a:prstGeom prst="rect">
            <a:avLst/>
          </a:prstGeom>
          <a:noFill/>
          <a:ln>
            <a:noFill/>
          </a:ln>
        </p:spPr>
      </p:pic>
      <p:sp>
        <p:nvSpPr>
          <p:cNvPr id="107" name="Google Shape;107;p19"/>
          <p:cNvSpPr txBox="1"/>
          <p:nvPr>
            <p:ph idx="1" type="body"/>
          </p:nvPr>
        </p:nvSpPr>
        <p:spPr>
          <a:xfrm>
            <a:off x="311700" y="4182800"/>
            <a:ext cx="8520600" cy="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000000"/>
                </a:solidFill>
                <a:latin typeface="Arial"/>
                <a:ea typeface="Arial"/>
                <a:cs typeface="Arial"/>
                <a:sym typeface="Arial"/>
              </a:rPr>
              <a:t>micro</a:t>
            </a:r>
            <a:r>
              <a:rPr lang="en-GB" sz="1700">
                <a:solidFill>
                  <a:srgbClr val="000000"/>
                </a:solidFill>
                <a:latin typeface="Arial"/>
                <a:ea typeface="Arial"/>
                <a:cs typeface="Arial"/>
                <a:sym typeface="Arial"/>
              </a:rPr>
              <a:t> averaged precision = 350/517 = </a:t>
            </a:r>
            <a:r>
              <a:rPr lang="en-GB" sz="1700">
                <a:solidFill>
                  <a:srgbClr val="000000"/>
                </a:solidFill>
                <a:latin typeface="Arial"/>
                <a:ea typeface="Arial"/>
                <a:cs typeface="Arial"/>
                <a:sym typeface="Arial"/>
              </a:rPr>
              <a:t>0.677</a:t>
            </a:r>
            <a:endParaRPr sz="1700">
              <a:solidFill>
                <a:srgbClr val="000000"/>
              </a:solidFill>
              <a:latin typeface="Arial"/>
              <a:ea typeface="Arial"/>
              <a:cs typeface="Arial"/>
              <a:sym typeface="Arial"/>
            </a:endParaRPr>
          </a:p>
          <a:p>
            <a:pPr indent="0" lvl="0" marL="0" rtl="0" algn="l">
              <a:spcBef>
                <a:spcPts val="1200"/>
              </a:spcBef>
              <a:spcAft>
                <a:spcPts val="1200"/>
              </a:spcAft>
              <a:buNone/>
            </a:pPr>
            <a:r>
              <a:rPr lang="en-GB" sz="1700">
                <a:solidFill>
                  <a:srgbClr val="000000"/>
                </a:solidFill>
                <a:latin typeface="Arial"/>
                <a:ea typeface="Arial"/>
                <a:cs typeface="Arial"/>
                <a:sym typeface="Arial"/>
              </a:rPr>
              <a:t>micro averaged recall = 350/517 = </a:t>
            </a:r>
            <a:r>
              <a:rPr lang="en-GB" sz="1700">
                <a:solidFill>
                  <a:srgbClr val="000000"/>
                </a:solidFill>
                <a:latin typeface="Arial"/>
                <a:ea typeface="Arial"/>
                <a:cs typeface="Arial"/>
                <a:sym typeface="Arial"/>
              </a:rPr>
              <a:t>0.677</a:t>
            </a:r>
            <a:endParaRPr sz="1700">
              <a:solidFill>
                <a:srgbClr val="000000"/>
              </a:solidFill>
              <a:latin typeface="Arial"/>
              <a:ea typeface="Arial"/>
              <a:cs typeface="Arial"/>
              <a:sym typeface="Arial"/>
            </a:endParaRPr>
          </a:p>
        </p:txBody>
      </p:sp>
      <p:pic>
        <p:nvPicPr>
          <p:cNvPr id="108" name="Google Shape;108;p19"/>
          <p:cNvPicPr preferRelativeResize="0"/>
          <p:nvPr/>
        </p:nvPicPr>
        <p:blipFill rotWithShape="1">
          <a:blip r:embed="rId4">
            <a:alphaModFix/>
          </a:blip>
          <a:srcRect b="0" l="0" r="0" t="76585"/>
          <a:stretch/>
        </p:blipFill>
        <p:spPr>
          <a:xfrm>
            <a:off x="1707825" y="3479450"/>
            <a:ext cx="6490350" cy="65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1140150" y="3117112"/>
            <a:ext cx="7104352" cy="1911013"/>
          </a:xfrm>
          <a:prstGeom prst="rect">
            <a:avLst/>
          </a:prstGeom>
          <a:noFill/>
          <a:ln>
            <a:noFill/>
          </a:ln>
        </p:spPr>
      </p:pic>
      <p:pic>
        <p:nvPicPr>
          <p:cNvPr id="114" name="Google Shape;114;p20"/>
          <p:cNvPicPr preferRelativeResize="0"/>
          <p:nvPr/>
        </p:nvPicPr>
        <p:blipFill>
          <a:blip r:embed="rId4">
            <a:alphaModFix/>
          </a:blip>
          <a:stretch>
            <a:fillRect/>
          </a:stretch>
        </p:blipFill>
        <p:spPr>
          <a:xfrm>
            <a:off x="1166660" y="1534025"/>
            <a:ext cx="7030149" cy="1571267"/>
          </a:xfrm>
          <a:prstGeom prst="rect">
            <a:avLst/>
          </a:prstGeom>
          <a:noFill/>
          <a:ln>
            <a:noFill/>
          </a:ln>
        </p:spPr>
      </p:pic>
      <p:pic>
        <p:nvPicPr>
          <p:cNvPr id="115" name="Google Shape;115;p20"/>
          <p:cNvPicPr preferRelativeResize="0"/>
          <p:nvPr/>
        </p:nvPicPr>
        <p:blipFill rotWithShape="1">
          <a:blip r:embed="rId5">
            <a:alphaModFix/>
          </a:blip>
          <a:srcRect b="20546" l="0" r="0" t="0"/>
          <a:stretch/>
        </p:blipFill>
        <p:spPr>
          <a:xfrm>
            <a:off x="1747821" y="0"/>
            <a:ext cx="6164879" cy="1571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311700" y="732925"/>
            <a:ext cx="8520600" cy="3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2: </a:t>
            </a:r>
            <a:r>
              <a:rPr lang="en-GB">
                <a:solidFill>
                  <a:srgbClr val="000000"/>
                </a:solidFill>
                <a:latin typeface="Arial"/>
                <a:ea typeface="Arial"/>
                <a:cs typeface="Arial"/>
                <a:sym typeface="Arial"/>
              </a:rPr>
              <a:t>Consider the CFG given below:</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S → aSb|D</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D → Dc|ε</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How many non-terminals should be added to convert the CFG into CNF?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3</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D) 5</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