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PT Sans Narrow"/>
      <p:regular r:id="rId30"/>
      <p:bold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TSansNarrow-bold.fntdata"/><Relationship Id="rId30" Type="http://schemas.openxmlformats.org/officeDocument/2006/relationships/font" Target="fonts/PTSansNarrow-regular.fntdata"/><Relationship Id="rId11" Type="http://schemas.openxmlformats.org/officeDocument/2006/relationships/slide" Target="slides/slide6.xml"/><Relationship Id="rId33" Type="http://schemas.openxmlformats.org/officeDocument/2006/relationships/font" Target="fonts/OpenSans-bold.fntdata"/><Relationship Id="rId10" Type="http://schemas.openxmlformats.org/officeDocument/2006/relationships/slide" Target="slides/slide5.xml"/><Relationship Id="rId32" Type="http://schemas.openxmlformats.org/officeDocument/2006/relationships/font" Target="fonts/OpenSans-regular.fntdata"/><Relationship Id="rId13" Type="http://schemas.openxmlformats.org/officeDocument/2006/relationships/slide" Target="slides/slide8.xml"/><Relationship Id="rId35" Type="http://schemas.openxmlformats.org/officeDocument/2006/relationships/font" Target="fonts/OpenSans-boldItalic.fntdata"/><Relationship Id="rId12" Type="http://schemas.openxmlformats.org/officeDocument/2006/relationships/slide" Target="slides/slide7.xml"/><Relationship Id="rId34" Type="http://schemas.openxmlformats.org/officeDocument/2006/relationships/font" Target="fonts/OpenSans-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6d526fc61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6d526fc61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6d526fc61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6d526fc61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6d526fc61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6d526fc61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d526fc61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6d526fc61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6d526fc61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6d526fc61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d526fc61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6d526fc61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d526fc61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d526fc61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6d526fc61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6d526fc61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6d526fc61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6d526fc61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d526fc61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6d526fc61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b3c7b6e10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b3c7b6e10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6d526fc61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6d526fc61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d526fc61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6d526fc61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6d526fc617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6d526fc61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6f9acef34c_2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6f9acef34c_2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6d526fc61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6d526fc61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f110ac748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f110ac748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6f3f91ea3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66f3f91ea3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6d526fc61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6d526fc61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6d526fc61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6d526fc61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d526fc61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6d526fc61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d526fc61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d526fc61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6d526fc61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6d526fc61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Natural Language Processing</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Week 11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idx="1" type="body"/>
          </p:nvPr>
        </p:nvSpPr>
        <p:spPr>
          <a:xfrm>
            <a:off x="311700" y="672075"/>
            <a:ext cx="8520600" cy="290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000000"/>
                </a:solidFill>
                <a:latin typeface="Arial"/>
                <a:ea typeface="Arial"/>
                <a:cs typeface="Arial"/>
                <a:sym typeface="Arial"/>
              </a:rPr>
              <a:t>Question 4: </a:t>
            </a:r>
            <a:r>
              <a:rPr lang="en-GB">
                <a:solidFill>
                  <a:srgbClr val="000000"/>
                </a:solidFill>
                <a:latin typeface="Arial"/>
                <a:ea typeface="Arial"/>
                <a:cs typeface="Arial"/>
                <a:sym typeface="Arial"/>
              </a:rPr>
              <a:t>What is the macro averaged precision?</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a. 0.6696</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b. 0.6078</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c. 0.6433</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d. None of the above</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2355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 </a:t>
            </a:r>
            <a:endParaRPr/>
          </a:p>
        </p:txBody>
      </p:sp>
      <p:sp>
        <p:nvSpPr>
          <p:cNvPr id="125" name="Google Shape;125;p23"/>
          <p:cNvSpPr txBox="1"/>
          <p:nvPr>
            <p:ph idx="1" type="body"/>
          </p:nvPr>
        </p:nvSpPr>
        <p:spPr>
          <a:xfrm>
            <a:off x="311700" y="885325"/>
            <a:ext cx="8520600" cy="40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700">
                <a:solidFill>
                  <a:srgbClr val="000000"/>
                </a:solidFill>
                <a:latin typeface="Arial"/>
                <a:ea typeface="Arial"/>
                <a:cs typeface="Arial"/>
                <a:sym typeface="Arial"/>
              </a:rPr>
              <a:t>Answer: </a:t>
            </a:r>
            <a:r>
              <a:rPr lang="en-GB" sz="1700">
                <a:solidFill>
                  <a:srgbClr val="000000"/>
                </a:solidFill>
                <a:latin typeface="Arial"/>
                <a:ea typeface="Arial"/>
                <a:cs typeface="Arial"/>
                <a:sym typeface="Arial"/>
              </a:rPr>
              <a:t>c</a:t>
            </a:r>
            <a:endParaRPr sz="1700">
              <a:solidFill>
                <a:srgbClr val="000000"/>
              </a:solidFill>
              <a:latin typeface="Arial"/>
              <a:ea typeface="Arial"/>
              <a:cs typeface="Arial"/>
              <a:sym typeface="Arial"/>
            </a:endParaRPr>
          </a:p>
          <a:p>
            <a:pPr indent="0" lvl="0" marL="0" rtl="0" algn="l">
              <a:spcBef>
                <a:spcPts val="1200"/>
              </a:spcBef>
              <a:spcAft>
                <a:spcPts val="1200"/>
              </a:spcAft>
              <a:buNone/>
            </a:pPr>
            <a:r>
              <a:t/>
            </a:r>
            <a:endParaRPr b="1" sz="1700">
              <a:solidFill>
                <a:srgbClr val="000000"/>
              </a:solidFill>
              <a:latin typeface="Arial"/>
              <a:ea typeface="Arial"/>
              <a:cs typeface="Arial"/>
              <a:sym typeface="Arial"/>
            </a:endParaRPr>
          </a:p>
        </p:txBody>
      </p:sp>
      <p:pic>
        <p:nvPicPr>
          <p:cNvPr id="126" name="Google Shape;126;p23"/>
          <p:cNvPicPr preferRelativeResize="0"/>
          <p:nvPr/>
        </p:nvPicPr>
        <p:blipFill>
          <a:blip r:embed="rId3">
            <a:alphaModFix/>
          </a:blip>
          <a:stretch>
            <a:fillRect/>
          </a:stretch>
        </p:blipFill>
        <p:spPr>
          <a:xfrm>
            <a:off x="1572432" y="1296550"/>
            <a:ext cx="6490343" cy="2806425"/>
          </a:xfrm>
          <a:prstGeom prst="rect">
            <a:avLst/>
          </a:prstGeom>
          <a:noFill/>
          <a:ln>
            <a:noFill/>
          </a:ln>
        </p:spPr>
      </p:pic>
      <p:pic>
        <p:nvPicPr>
          <p:cNvPr id="127" name="Google Shape;127;p23"/>
          <p:cNvPicPr preferRelativeResize="0"/>
          <p:nvPr/>
        </p:nvPicPr>
        <p:blipFill>
          <a:blip r:embed="rId4">
            <a:alphaModFix/>
          </a:blip>
          <a:stretch>
            <a:fillRect/>
          </a:stretch>
        </p:blipFill>
        <p:spPr>
          <a:xfrm>
            <a:off x="200750" y="4179176"/>
            <a:ext cx="8714651" cy="421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idx="1" type="body"/>
          </p:nvPr>
        </p:nvSpPr>
        <p:spPr>
          <a:xfrm>
            <a:off x="311700" y="672075"/>
            <a:ext cx="8520600" cy="290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000000"/>
                </a:solidFill>
                <a:latin typeface="Arial"/>
                <a:ea typeface="Arial"/>
                <a:cs typeface="Arial"/>
                <a:sym typeface="Arial"/>
              </a:rPr>
              <a:t>Question 5: </a:t>
            </a:r>
            <a:r>
              <a:rPr lang="en-GB">
                <a:solidFill>
                  <a:srgbClr val="000000"/>
                </a:solidFill>
                <a:latin typeface="Arial"/>
                <a:ea typeface="Arial"/>
                <a:cs typeface="Arial"/>
                <a:sym typeface="Arial"/>
              </a:rPr>
              <a:t>What is the macro averaged recall?</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a. 0.6464</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b. 0.6540</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c. 0.6190</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d. None of the above</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2355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138" name="Google Shape;138;p25"/>
          <p:cNvSpPr txBox="1"/>
          <p:nvPr>
            <p:ph idx="1" type="body"/>
          </p:nvPr>
        </p:nvSpPr>
        <p:spPr>
          <a:xfrm>
            <a:off x="311700" y="885325"/>
            <a:ext cx="8520600" cy="40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700">
                <a:solidFill>
                  <a:srgbClr val="000000"/>
                </a:solidFill>
                <a:latin typeface="Arial"/>
                <a:ea typeface="Arial"/>
                <a:cs typeface="Arial"/>
                <a:sym typeface="Arial"/>
              </a:rPr>
              <a:t>Answer: </a:t>
            </a:r>
            <a:r>
              <a:rPr lang="en-GB" sz="1700">
                <a:solidFill>
                  <a:srgbClr val="000000"/>
                </a:solidFill>
                <a:latin typeface="Arial"/>
                <a:ea typeface="Arial"/>
                <a:cs typeface="Arial"/>
                <a:sym typeface="Arial"/>
              </a:rPr>
              <a:t>a</a:t>
            </a:r>
            <a:endParaRPr sz="1700">
              <a:solidFill>
                <a:srgbClr val="000000"/>
              </a:solidFill>
              <a:latin typeface="Arial"/>
              <a:ea typeface="Arial"/>
              <a:cs typeface="Arial"/>
              <a:sym typeface="Arial"/>
            </a:endParaRPr>
          </a:p>
          <a:p>
            <a:pPr indent="0" lvl="0" marL="0" rtl="0" algn="l">
              <a:spcBef>
                <a:spcPts val="1200"/>
              </a:spcBef>
              <a:spcAft>
                <a:spcPts val="1200"/>
              </a:spcAft>
              <a:buNone/>
            </a:pPr>
            <a:r>
              <a:t/>
            </a:r>
            <a:endParaRPr b="1" sz="1700">
              <a:solidFill>
                <a:srgbClr val="000000"/>
              </a:solidFill>
              <a:latin typeface="Arial"/>
              <a:ea typeface="Arial"/>
              <a:cs typeface="Arial"/>
              <a:sym typeface="Arial"/>
            </a:endParaRPr>
          </a:p>
        </p:txBody>
      </p:sp>
      <p:pic>
        <p:nvPicPr>
          <p:cNvPr id="139" name="Google Shape;139;p25"/>
          <p:cNvPicPr preferRelativeResize="0"/>
          <p:nvPr/>
        </p:nvPicPr>
        <p:blipFill>
          <a:blip r:embed="rId3">
            <a:alphaModFix/>
          </a:blip>
          <a:stretch>
            <a:fillRect/>
          </a:stretch>
        </p:blipFill>
        <p:spPr>
          <a:xfrm>
            <a:off x="1708682" y="885321"/>
            <a:ext cx="6490343" cy="2806425"/>
          </a:xfrm>
          <a:prstGeom prst="rect">
            <a:avLst/>
          </a:prstGeom>
          <a:noFill/>
          <a:ln>
            <a:noFill/>
          </a:ln>
        </p:spPr>
      </p:pic>
      <p:pic>
        <p:nvPicPr>
          <p:cNvPr id="140" name="Google Shape;140;p25"/>
          <p:cNvPicPr preferRelativeResize="0"/>
          <p:nvPr/>
        </p:nvPicPr>
        <p:blipFill>
          <a:blip r:embed="rId4">
            <a:alphaModFix/>
          </a:blip>
          <a:stretch>
            <a:fillRect/>
          </a:stretch>
        </p:blipFill>
        <p:spPr>
          <a:xfrm>
            <a:off x="235500" y="4228025"/>
            <a:ext cx="8756101" cy="3304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idx="1" type="body"/>
          </p:nvPr>
        </p:nvSpPr>
        <p:spPr>
          <a:xfrm>
            <a:off x="311700" y="595875"/>
            <a:ext cx="8520600" cy="290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000000"/>
                </a:solidFill>
                <a:latin typeface="Arial"/>
                <a:ea typeface="Arial"/>
                <a:cs typeface="Arial"/>
                <a:sym typeface="Arial"/>
              </a:rPr>
              <a:t>Question 6: </a:t>
            </a:r>
            <a:r>
              <a:rPr lang="en-GB">
                <a:solidFill>
                  <a:srgbClr val="000000"/>
                </a:solidFill>
                <a:latin typeface="Arial"/>
                <a:ea typeface="Arial"/>
                <a:cs typeface="Arial"/>
                <a:sym typeface="Arial"/>
              </a:rPr>
              <a:t>What is the accuracy of your classifier?</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a. 0.6421</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b. 0.6536</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c. 0.6319</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d. None of the above</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2355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151" name="Google Shape;151;p27"/>
          <p:cNvSpPr txBox="1"/>
          <p:nvPr>
            <p:ph idx="1" type="body"/>
          </p:nvPr>
        </p:nvSpPr>
        <p:spPr>
          <a:xfrm>
            <a:off x="311700" y="885325"/>
            <a:ext cx="8520600" cy="40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700">
                <a:solidFill>
                  <a:srgbClr val="000000"/>
                </a:solidFill>
                <a:latin typeface="Arial"/>
                <a:ea typeface="Arial"/>
                <a:cs typeface="Arial"/>
                <a:sym typeface="Arial"/>
              </a:rPr>
              <a:t>Answer: </a:t>
            </a:r>
            <a:r>
              <a:rPr lang="en-GB" sz="1700">
                <a:solidFill>
                  <a:srgbClr val="000000"/>
                </a:solidFill>
                <a:latin typeface="Arial"/>
                <a:ea typeface="Arial"/>
                <a:cs typeface="Arial"/>
                <a:sym typeface="Arial"/>
              </a:rPr>
              <a:t>a</a:t>
            </a:r>
            <a:endParaRPr sz="1700">
              <a:solidFill>
                <a:srgbClr val="000000"/>
              </a:solidFill>
              <a:latin typeface="Arial"/>
              <a:ea typeface="Arial"/>
              <a:cs typeface="Arial"/>
              <a:sym typeface="Arial"/>
            </a:endParaRPr>
          </a:p>
          <a:p>
            <a:pPr indent="0" lvl="0" marL="0" rtl="0" algn="l">
              <a:spcBef>
                <a:spcPts val="1200"/>
              </a:spcBef>
              <a:spcAft>
                <a:spcPts val="1200"/>
              </a:spcAft>
              <a:buNone/>
            </a:pPr>
            <a:r>
              <a:t/>
            </a:r>
            <a:endParaRPr b="1" sz="1700">
              <a:solidFill>
                <a:srgbClr val="000000"/>
              </a:solidFill>
              <a:latin typeface="Arial"/>
              <a:ea typeface="Arial"/>
              <a:cs typeface="Arial"/>
              <a:sym typeface="Arial"/>
            </a:endParaRPr>
          </a:p>
        </p:txBody>
      </p:sp>
      <p:pic>
        <p:nvPicPr>
          <p:cNvPr id="152" name="Google Shape;152;p27"/>
          <p:cNvPicPr preferRelativeResize="0"/>
          <p:nvPr/>
        </p:nvPicPr>
        <p:blipFill>
          <a:blip r:embed="rId3">
            <a:alphaModFix/>
          </a:blip>
          <a:stretch>
            <a:fillRect/>
          </a:stretch>
        </p:blipFill>
        <p:spPr>
          <a:xfrm>
            <a:off x="235500" y="4175825"/>
            <a:ext cx="8832301" cy="536806"/>
          </a:xfrm>
          <a:prstGeom prst="rect">
            <a:avLst/>
          </a:prstGeom>
          <a:noFill/>
          <a:ln>
            <a:noFill/>
          </a:ln>
        </p:spPr>
      </p:pic>
      <p:pic>
        <p:nvPicPr>
          <p:cNvPr id="153" name="Google Shape;153;p27"/>
          <p:cNvPicPr preferRelativeResize="0"/>
          <p:nvPr/>
        </p:nvPicPr>
        <p:blipFill rotWithShape="1">
          <a:blip r:embed="rId4">
            <a:alphaModFix/>
          </a:blip>
          <a:srcRect b="12180" l="0" r="0" t="0"/>
          <a:stretch/>
        </p:blipFill>
        <p:spPr>
          <a:xfrm>
            <a:off x="1441525" y="1359700"/>
            <a:ext cx="6115450" cy="2588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idx="1" type="body"/>
          </p:nvPr>
        </p:nvSpPr>
        <p:spPr>
          <a:xfrm>
            <a:off x="311700" y="976875"/>
            <a:ext cx="8520600" cy="290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000000"/>
                </a:solidFill>
                <a:latin typeface="Arial"/>
                <a:ea typeface="Arial"/>
                <a:cs typeface="Arial"/>
                <a:sym typeface="Arial"/>
              </a:rPr>
              <a:t>Question 7: </a:t>
            </a:r>
            <a:r>
              <a:rPr lang="en-GB">
                <a:solidFill>
                  <a:srgbClr val="000000"/>
                </a:solidFill>
                <a:latin typeface="Arial"/>
                <a:ea typeface="Arial"/>
                <a:cs typeface="Arial"/>
                <a:sym typeface="Arial"/>
              </a:rPr>
              <a:t>What is the micro averaged precision?</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a. 0.6915</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b. 0.6421</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c. 0.6245</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d. None of the above</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2355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164" name="Google Shape;164;p29"/>
          <p:cNvSpPr txBox="1"/>
          <p:nvPr>
            <p:ph idx="1" type="body"/>
          </p:nvPr>
        </p:nvSpPr>
        <p:spPr>
          <a:xfrm>
            <a:off x="311700" y="885325"/>
            <a:ext cx="8520600" cy="45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700">
                <a:solidFill>
                  <a:srgbClr val="000000"/>
                </a:solidFill>
                <a:latin typeface="Arial"/>
                <a:ea typeface="Arial"/>
                <a:cs typeface="Arial"/>
                <a:sym typeface="Arial"/>
              </a:rPr>
              <a:t>Answer: </a:t>
            </a:r>
            <a:r>
              <a:rPr lang="en-GB" sz="1700">
                <a:solidFill>
                  <a:srgbClr val="000000"/>
                </a:solidFill>
                <a:latin typeface="Arial"/>
                <a:ea typeface="Arial"/>
                <a:cs typeface="Arial"/>
                <a:sym typeface="Arial"/>
              </a:rPr>
              <a:t>b</a:t>
            </a:r>
            <a:endParaRPr sz="1700">
              <a:solidFill>
                <a:srgbClr val="000000"/>
              </a:solidFill>
              <a:latin typeface="Arial"/>
              <a:ea typeface="Arial"/>
              <a:cs typeface="Arial"/>
              <a:sym typeface="Arial"/>
            </a:endParaRPr>
          </a:p>
          <a:p>
            <a:pPr indent="0" lvl="0" marL="0" rtl="0" algn="l">
              <a:spcBef>
                <a:spcPts val="1200"/>
              </a:spcBef>
              <a:spcAft>
                <a:spcPts val="1200"/>
              </a:spcAft>
              <a:buNone/>
            </a:pPr>
            <a:r>
              <a:t/>
            </a:r>
            <a:endParaRPr b="1" sz="1700">
              <a:solidFill>
                <a:srgbClr val="000000"/>
              </a:solidFill>
              <a:latin typeface="Arial"/>
              <a:ea typeface="Arial"/>
              <a:cs typeface="Arial"/>
              <a:sym typeface="Arial"/>
            </a:endParaRPr>
          </a:p>
        </p:txBody>
      </p:sp>
      <p:pic>
        <p:nvPicPr>
          <p:cNvPr id="165" name="Google Shape;165;p29"/>
          <p:cNvPicPr preferRelativeResize="0"/>
          <p:nvPr/>
        </p:nvPicPr>
        <p:blipFill rotWithShape="1">
          <a:blip r:embed="rId3">
            <a:alphaModFix/>
          </a:blip>
          <a:srcRect b="61265" l="0" r="0" t="0"/>
          <a:stretch/>
        </p:blipFill>
        <p:spPr>
          <a:xfrm>
            <a:off x="388125" y="1396763"/>
            <a:ext cx="8520600" cy="352302"/>
          </a:xfrm>
          <a:prstGeom prst="rect">
            <a:avLst/>
          </a:prstGeom>
          <a:noFill/>
          <a:ln>
            <a:noFill/>
          </a:ln>
        </p:spPr>
      </p:pic>
      <p:pic>
        <p:nvPicPr>
          <p:cNvPr id="166" name="Google Shape;166;p29"/>
          <p:cNvPicPr preferRelativeResize="0"/>
          <p:nvPr/>
        </p:nvPicPr>
        <p:blipFill rotWithShape="1">
          <a:blip r:embed="rId4">
            <a:alphaModFix/>
          </a:blip>
          <a:srcRect b="41159" l="0" r="20647" t="15258"/>
          <a:stretch/>
        </p:blipFill>
        <p:spPr>
          <a:xfrm>
            <a:off x="235500" y="1846200"/>
            <a:ext cx="6320125" cy="1437300"/>
          </a:xfrm>
          <a:prstGeom prst="rect">
            <a:avLst/>
          </a:prstGeom>
          <a:noFill/>
          <a:ln>
            <a:noFill/>
          </a:ln>
        </p:spPr>
      </p:pic>
      <p:sp>
        <p:nvSpPr>
          <p:cNvPr id="167" name="Google Shape;167;p29"/>
          <p:cNvSpPr txBox="1"/>
          <p:nvPr/>
        </p:nvSpPr>
        <p:spPr>
          <a:xfrm>
            <a:off x="6989625" y="1807500"/>
            <a:ext cx="1919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168" name="Google Shape;168;p29"/>
          <p:cNvSpPr txBox="1"/>
          <p:nvPr/>
        </p:nvSpPr>
        <p:spPr>
          <a:xfrm>
            <a:off x="6989625" y="1914475"/>
            <a:ext cx="1777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latin typeface="Open Sans"/>
                <a:ea typeface="Open Sans"/>
                <a:cs typeface="Open Sans"/>
                <a:sym typeface="Open Sans"/>
              </a:rPr>
              <a:t>Micro Avg. Table</a:t>
            </a:r>
            <a:endParaRPr sz="1500">
              <a:latin typeface="Open Sans"/>
              <a:ea typeface="Open Sans"/>
              <a:cs typeface="Open Sans"/>
              <a:sym typeface="Open Sans"/>
            </a:endParaRPr>
          </a:p>
        </p:txBody>
      </p:sp>
      <p:sp>
        <p:nvSpPr>
          <p:cNvPr id="169" name="Google Shape;169;p29"/>
          <p:cNvSpPr txBox="1"/>
          <p:nvPr/>
        </p:nvSpPr>
        <p:spPr>
          <a:xfrm>
            <a:off x="235500" y="3380625"/>
            <a:ext cx="5369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latin typeface="Open Sans"/>
                <a:ea typeface="Open Sans"/>
                <a:cs typeface="Open Sans"/>
                <a:sym typeface="Open Sans"/>
              </a:rPr>
              <a:t>Micro averaged precision = 705/(705+393) = 0.6421 </a:t>
            </a:r>
            <a:endParaRPr sz="1500">
              <a:latin typeface="Open Sans"/>
              <a:ea typeface="Open Sans"/>
              <a:cs typeface="Open Sans"/>
              <a:sym typeface="Open Sans"/>
            </a:endParaRPr>
          </a:p>
        </p:txBody>
      </p:sp>
      <p:pic>
        <p:nvPicPr>
          <p:cNvPr id="170" name="Google Shape;170;p29"/>
          <p:cNvPicPr preferRelativeResize="0"/>
          <p:nvPr/>
        </p:nvPicPr>
        <p:blipFill>
          <a:blip r:embed="rId5">
            <a:alphaModFix/>
          </a:blip>
          <a:stretch>
            <a:fillRect/>
          </a:stretch>
        </p:blipFill>
        <p:spPr>
          <a:xfrm>
            <a:off x="7317625" y="2253775"/>
            <a:ext cx="990600" cy="600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idx="1" type="body"/>
          </p:nvPr>
        </p:nvSpPr>
        <p:spPr>
          <a:xfrm>
            <a:off x="311700" y="976875"/>
            <a:ext cx="8520600" cy="290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000000"/>
                </a:solidFill>
                <a:latin typeface="Arial"/>
                <a:ea typeface="Arial"/>
                <a:cs typeface="Arial"/>
                <a:sym typeface="Arial"/>
              </a:rPr>
              <a:t>Question 8: </a:t>
            </a:r>
            <a:r>
              <a:rPr lang="en-GB">
                <a:solidFill>
                  <a:srgbClr val="000000"/>
                </a:solidFill>
                <a:latin typeface="Arial"/>
                <a:ea typeface="Arial"/>
                <a:cs typeface="Arial"/>
                <a:sym typeface="Arial"/>
              </a:rPr>
              <a:t>What is the micro averaged recall?</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a. 0.6190</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b. 0.6535</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c. 0.6421</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d. None of the above</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2355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181" name="Google Shape;181;p31"/>
          <p:cNvSpPr txBox="1"/>
          <p:nvPr>
            <p:ph idx="1" type="body"/>
          </p:nvPr>
        </p:nvSpPr>
        <p:spPr>
          <a:xfrm>
            <a:off x="311700" y="885325"/>
            <a:ext cx="8520600" cy="45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700">
                <a:solidFill>
                  <a:srgbClr val="000000"/>
                </a:solidFill>
                <a:latin typeface="Arial"/>
                <a:ea typeface="Arial"/>
                <a:cs typeface="Arial"/>
                <a:sym typeface="Arial"/>
              </a:rPr>
              <a:t>Answer: </a:t>
            </a:r>
            <a:r>
              <a:rPr lang="en-GB" sz="1700">
                <a:solidFill>
                  <a:srgbClr val="000000"/>
                </a:solidFill>
                <a:latin typeface="Arial"/>
                <a:ea typeface="Arial"/>
                <a:cs typeface="Arial"/>
                <a:sym typeface="Arial"/>
              </a:rPr>
              <a:t>c</a:t>
            </a:r>
            <a:endParaRPr sz="1700">
              <a:solidFill>
                <a:srgbClr val="000000"/>
              </a:solidFill>
              <a:latin typeface="Arial"/>
              <a:ea typeface="Arial"/>
              <a:cs typeface="Arial"/>
              <a:sym typeface="Arial"/>
            </a:endParaRPr>
          </a:p>
          <a:p>
            <a:pPr indent="0" lvl="0" marL="0" rtl="0" algn="l">
              <a:spcBef>
                <a:spcPts val="1200"/>
              </a:spcBef>
              <a:spcAft>
                <a:spcPts val="1200"/>
              </a:spcAft>
              <a:buNone/>
            </a:pPr>
            <a:r>
              <a:t/>
            </a:r>
            <a:endParaRPr b="1" sz="1700">
              <a:solidFill>
                <a:srgbClr val="000000"/>
              </a:solidFill>
              <a:latin typeface="Arial"/>
              <a:ea typeface="Arial"/>
              <a:cs typeface="Arial"/>
              <a:sym typeface="Arial"/>
            </a:endParaRPr>
          </a:p>
        </p:txBody>
      </p:sp>
      <p:pic>
        <p:nvPicPr>
          <p:cNvPr id="182" name="Google Shape;182;p31"/>
          <p:cNvPicPr preferRelativeResize="0"/>
          <p:nvPr/>
        </p:nvPicPr>
        <p:blipFill rotWithShape="1">
          <a:blip r:embed="rId3">
            <a:alphaModFix/>
          </a:blip>
          <a:srcRect b="61265" l="0" r="0" t="0"/>
          <a:stretch/>
        </p:blipFill>
        <p:spPr>
          <a:xfrm>
            <a:off x="318600" y="1414525"/>
            <a:ext cx="8520600" cy="352302"/>
          </a:xfrm>
          <a:prstGeom prst="rect">
            <a:avLst/>
          </a:prstGeom>
          <a:noFill/>
          <a:ln>
            <a:noFill/>
          </a:ln>
        </p:spPr>
      </p:pic>
      <p:pic>
        <p:nvPicPr>
          <p:cNvPr id="183" name="Google Shape;183;p31"/>
          <p:cNvPicPr preferRelativeResize="0"/>
          <p:nvPr/>
        </p:nvPicPr>
        <p:blipFill rotWithShape="1">
          <a:blip r:embed="rId4">
            <a:alphaModFix/>
          </a:blip>
          <a:srcRect b="41159" l="0" r="20647" t="15258"/>
          <a:stretch/>
        </p:blipFill>
        <p:spPr>
          <a:xfrm>
            <a:off x="83100" y="1824625"/>
            <a:ext cx="6320125" cy="1437300"/>
          </a:xfrm>
          <a:prstGeom prst="rect">
            <a:avLst/>
          </a:prstGeom>
          <a:noFill/>
          <a:ln>
            <a:noFill/>
          </a:ln>
        </p:spPr>
      </p:pic>
      <p:sp>
        <p:nvSpPr>
          <p:cNvPr id="184" name="Google Shape;184;p31"/>
          <p:cNvSpPr txBox="1"/>
          <p:nvPr/>
        </p:nvSpPr>
        <p:spPr>
          <a:xfrm>
            <a:off x="235500" y="3380625"/>
            <a:ext cx="5369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latin typeface="Open Sans"/>
                <a:ea typeface="Open Sans"/>
                <a:cs typeface="Open Sans"/>
                <a:sym typeface="Open Sans"/>
              </a:rPr>
              <a:t>Micro averaged recall= 705/(705+393) = 0.6421 </a:t>
            </a:r>
            <a:endParaRPr sz="1500">
              <a:latin typeface="Open Sans"/>
              <a:ea typeface="Open Sans"/>
              <a:cs typeface="Open Sans"/>
              <a:sym typeface="Open Sans"/>
            </a:endParaRPr>
          </a:p>
        </p:txBody>
      </p:sp>
      <p:sp>
        <p:nvSpPr>
          <p:cNvPr id="185" name="Google Shape;185;p31"/>
          <p:cNvSpPr txBox="1"/>
          <p:nvPr/>
        </p:nvSpPr>
        <p:spPr>
          <a:xfrm>
            <a:off x="6837225" y="1914475"/>
            <a:ext cx="1777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latin typeface="Open Sans"/>
                <a:ea typeface="Open Sans"/>
                <a:cs typeface="Open Sans"/>
                <a:sym typeface="Open Sans"/>
              </a:rPr>
              <a:t>Micro Avg. Table</a:t>
            </a:r>
            <a:endParaRPr sz="1500">
              <a:latin typeface="Open Sans"/>
              <a:ea typeface="Open Sans"/>
              <a:cs typeface="Open Sans"/>
              <a:sym typeface="Open Sans"/>
            </a:endParaRPr>
          </a:p>
        </p:txBody>
      </p:sp>
      <p:pic>
        <p:nvPicPr>
          <p:cNvPr id="186" name="Google Shape;186;p31"/>
          <p:cNvPicPr preferRelativeResize="0"/>
          <p:nvPr/>
        </p:nvPicPr>
        <p:blipFill>
          <a:blip r:embed="rId5">
            <a:alphaModFix/>
          </a:blip>
          <a:stretch>
            <a:fillRect/>
          </a:stretch>
        </p:blipFill>
        <p:spPr>
          <a:xfrm>
            <a:off x="7165225" y="2253775"/>
            <a:ext cx="990600" cy="600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idx="1" type="body"/>
          </p:nvPr>
        </p:nvSpPr>
        <p:spPr>
          <a:xfrm>
            <a:off x="311700" y="10377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Good evening, everyone. Welcome to the live session.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Today, we will be practicing problems from the current week’s content.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We will wait 5 minutes for everyone to join in and start at 7:05 pm.</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idx="1" type="body"/>
          </p:nvPr>
        </p:nvSpPr>
        <p:spPr>
          <a:xfrm>
            <a:off x="311700" y="606600"/>
            <a:ext cx="8520600" cy="374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000000"/>
                </a:solidFill>
                <a:latin typeface="Arial"/>
                <a:ea typeface="Arial"/>
                <a:cs typeface="Arial"/>
                <a:sym typeface="Arial"/>
              </a:rPr>
              <a:t>Question 9: </a:t>
            </a:r>
            <a:r>
              <a:rPr lang="en-GB">
                <a:solidFill>
                  <a:srgbClr val="000000"/>
                </a:solidFill>
                <a:latin typeface="Arial"/>
                <a:ea typeface="Arial"/>
                <a:cs typeface="Arial"/>
                <a:sym typeface="Arial"/>
              </a:rPr>
              <a:t>It is estimated that 20% of ChatGPT generated texts are fake. Some AI system has been applied to filter these fake contents. An AI system claims that it can detect 98% of fake contents, and the probability for a false positive (a real content detected as fake) is 3%. Now if a content is detected as fake, then what is the probability that it is in fact a real content?</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a. 0.084</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b. 0.109</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c. 0.119</a:t>
            </a:r>
            <a:endParaRPr>
              <a:solidFill>
                <a:srgbClr val="000000"/>
              </a:solidFill>
              <a:latin typeface="Arial"/>
              <a:ea typeface="Arial"/>
              <a:cs typeface="Arial"/>
              <a:sym typeface="Arial"/>
            </a:endParaRPr>
          </a:p>
          <a:p>
            <a:pPr indent="0" lvl="0" marL="0" rtl="0" algn="l">
              <a:spcBef>
                <a:spcPts val="1200"/>
              </a:spcBef>
              <a:spcAft>
                <a:spcPts val="1200"/>
              </a:spcAft>
              <a:buNone/>
            </a:pPr>
            <a:r>
              <a:rPr lang="en-GB">
                <a:solidFill>
                  <a:srgbClr val="000000"/>
                </a:solidFill>
                <a:latin typeface="Arial"/>
                <a:ea typeface="Arial"/>
                <a:cs typeface="Arial"/>
                <a:sym typeface="Arial"/>
              </a:rPr>
              <a:t>d. None of the above</a:t>
            </a:r>
            <a:endParaRPr b="1">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2355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197" name="Google Shape;197;p33"/>
          <p:cNvSpPr txBox="1"/>
          <p:nvPr>
            <p:ph idx="1" type="body"/>
          </p:nvPr>
        </p:nvSpPr>
        <p:spPr>
          <a:xfrm>
            <a:off x="311700" y="885325"/>
            <a:ext cx="8520600" cy="45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700">
                <a:solidFill>
                  <a:srgbClr val="000000"/>
                </a:solidFill>
                <a:latin typeface="Arial"/>
                <a:ea typeface="Arial"/>
                <a:cs typeface="Arial"/>
                <a:sym typeface="Arial"/>
              </a:rPr>
              <a:t>Answer: </a:t>
            </a:r>
            <a:r>
              <a:rPr lang="en-GB" sz="1700">
                <a:solidFill>
                  <a:srgbClr val="000000"/>
                </a:solidFill>
                <a:latin typeface="Arial"/>
                <a:ea typeface="Arial"/>
                <a:cs typeface="Arial"/>
                <a:sym typeface="Arial"/>
              </a:rPr>
              <a:t>b</a:t>
            </a:r>
            <a:endParaRPr sz="1700">
              <a:solidFill>
                <a:srgbClr val="000000"/>
              </a:solidFill>
              <a:latin typeface="Arial"/>
              <a:ea typeface="Arial"/>
              <a:cs typeface="Arial"/>
              <a:sym typeface="Arial"/>
            </a:endParaRPr>
          </a:p>
          <a:p>
            <a:pPr indent="0" lvl="0" marL="0" rtl="0" algn="l">
              <a:spcBef>
                <a:spcPts val="1200"/>
              </a:spcBef>
              <a:spcAft>
                <a:spcPts val="1200"/>
              </a:spcAft>
              <a:buNone/>
            </a:pPr>
            <a:r>
              <a:t/>
            </a:r>
            <a:endParaRPr b="1" sz="1700">
              <a:solidFill>
                <a:srgbClr val="000000"/>
              </a:solidFill>
              <a:latin typeface="Arial"/>
              <a:ea typeface="Arial"/>
              <a:cs typeface="Arial"/>
              <a:sym typeface="Arial"/>
            </a:endParaRPr>
          </a:p>
        </p:txBody>
      </p:sp>
      <p:pic>
        <p:nvPicPr>
          <p:cNvPr id="198" name="Google Shape;198;p33"/>
          <p:cNvPicPr preferRelativeResize="0"/>
          <p:nvPr/>
        </p:nvPicPr>
        <p:blipFill>
          <a:blip r:embed="rId3">
            <a:alphaModFix/>
          </a:blip>
          <a:stretch>
            <a:fillRect/>
          </a:stretch>
        </p:blipFill>
        <p:spPr>
          <a:xfrm>
            <a:off x="1943350" y="1262125"/>
            <a:ext cx="5190651" cy="3633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idx="1" type="body"/>
          </p:nvPr>
        </p:nvSpPr>
        <p:spPr>
          <a:xfrm>
            <a:off x="311700" y="126075"/>
            <a:ext cx="8520600" cy="480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000000"/>
                </a:solidFill>
                <a:latin typeface="Arial"/>
                <a:ea typeface="Arial"/>
                <a:cs typeface="Arial"/>
                <a:sym typeface="Arial"/>
              </a:rPr>
              <a:t>Question 10: </a:t>
            </a:r>
            <a:r>
              <a:rPr lang="en-GB">
                <a:solidFill>
                  <a:srgbClr val="000000"/>
                </a:solidFill>
                <a:latin typeface="Arial"/>
                <a:ea typeface="Arial"/>
                <a:cs typeface="Arial"/>
                <a:sym typeface="Arial"/>
              </a:rPr>
              <a:t>Consider the system generated summary (S) and the reference summary as follows:</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S: ChatGPT is powered by deep learning, a technique that involves training a neural network with extensive data.</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R: ChatGPT is deep learning model that uses a neural network to understand language patterns.</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What is the ROUGE-1 recall for the given summary with respect to the reference?</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a. 0.500</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b. 0.571</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c. 0.470</a:t>
            </a:r>
            <a:endParaRPr>
              <a:solidFill>
                <a:srgbClr val="000000"/>
              </a:solidFill>
              <a:latin typeface="Arial"/>
              <a:ea typeface="Arial"/>
              <a:cs typeface="Arial"/>
              <a:sym typeface="Arial"/>
            </a:endParaRPr>
          </a:p>
          <a:p>
            <a:pPr indent="0" lvl="0" marL="0" rtl="0" algn="l">
              <a:spcBef>
                <a:spcPts val="1200"/>
              </a:spcBef>
              <a:spcAft>
                <a:spcPts val="1200"/>
              </a:spcAft>
              <a:buNone/>
            </a:pPr>
            <a:r>
              <a:rPr lang="en-GB">
                <a:solidFill>
                  <a:srgbClr val="000000"/>
                </a:solidFill>
                <a:latin typeface="Arial"/>
                <a:ea typeface="Arial"/>
                <a:cs typeface="Arial"/>
                <a:sym typeface="Arial"/>
              </a:rPr>
              <a:t>d. None of the above</a:t>
            </a:r>
            <a:endParaRPr>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9" name="Google Shape;209;p3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6"/>
          <p:cNvSpPr txBox="1"/>
          <p:nvPr>
            <p:ph type="title"/>
          </p:nvPr>
        </p:nvSpPr>
        <p:spPr>
          <a:xfrm>
            <a:off x="2355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215" name="Google Shape;215;p36"/>
          <p:cNvSpPr txBox="1"/>
          <p:nvPr>
            <p:ph idx="1" type="body"/>
          </p:nvPr>
        </p:nvSpPr>
        <p:spPr>
          <a:xfrm>
            <a:off x="311700" y="885325"/>
            <a:ext cx="8520600" cy="30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700">
                <a:solidFill>
                  <a:srgbClr val="000000"/>
                </a:solidFill>
                <a:latin typeface="Arial"/>
                <a:ea typeface="Arial"/>
                <a:cs typeface="Arial"/>
                <a:sym typeface="Arial"/>
              </a:rPr>
              <a:t>Answer: </a:t>
            </a:r>
            <a:r>
              <a:rPr lang="en-GB" sz="1700">
                <a:solidFill>
                  <a:srgbClr val="000000"/>
                </a:solidFill>
                <a:latin typeface="Arial"/>
                <a:ea typeface="Arial"/>
                <a:cs typeface="Arial"/>
                <a:sym typeface="Arial"/>
              </a:rPr>
              <a:t>b</a:t>
            </a:r>
            <a:endParaRPr sz="1700">
              <a:solidFill>
                <a:srgbClr val="000000"/>
              </a:solidFill>
              <a:latin typeface="Arial"/>
              <a:ea typeface="Arial"/>
              <a:cs typeface="Arial"/>
              <a:sym typeface="Arial"/>
            </a:endParaRPr>
          </a:p>
          <a:p>
            <a:pPr indent="0" lvl="0" marL="0" rtl="0" algn="l">
              <a:spcBef>
                <a:spcPts val="1200"/>
              </a:spcBef>
              <a:spcAft>
                <a:spcPts val="0"/>
              </a:spcAft>
              <a:buNone/>
            </a:pPr>
            <a:r>
              <a:rPr b="1" lang="en-GB" sz="1700">
                <a:solidFill>
                  <a:srgbClr val="000000"/>
                </a:solidFill>
                <a:latin typeface="Arial"/>
                <a:ea typeface="Arial"/>
                <a:cs typeface="Arial"/>
                <a:sym typeface="Arial"/>
              </a:rPr>
              <a:t>Solution:</a:t>
            </a:r>
            <a:r>
              <a:rPr lang="en-GB" sz="1700">
                <a:solidFill>
                  <a:srgbClr val="000000"/>
                </a:solidFill>
                <a:latin typeface="Arial"/>
                <a:ea typeface="Arial"/>
                <a:cs typeface="Arial"/>
                <a:sym typeface="Arial"/>
              </a:rPr>
              <a:t> ROUGE-1 recall = Matching unigrams in the reference and system generated summary / No. of unigrams in the reference summary = 8/14 = 0.5714</a:t>
            </a:r>
            <a:endParaRPr sz="1700">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S: </a:t>
            </a:r>
            <a:r>
              <a:rPr lang="en-GB">
                <a:solidFill>
                  <a:srgbClr val="FF0000"/>
                </a:solidFill>
                <a:latin typeface="Arial"/>
                <a:ea typeface="Arial"/>
                <a:cs typeface="Arial"/>
                <a:sym typeface="Arial"/>
              </a:rPr>
              <a:t>ChatGPT</a:t>
            </a:r>
            <a:r>
              <a:rPr lang="en-GB">
                <a:solidFill>
                  <a:srgbClr val="000000"/>
                </a:solidFill>
                <a:latin typeface="Arial"/>
                <a:ea typeface="Arial"/>
                <a:cs typeface="Arial"/>
                <a:sym typeface="Arial"/>
              </a:rPr>
              <a:t> </a:t>
            </a:r>
            <a:r>
              <a:rPr lang="en-GB">
                <a:solidFill>
                  <a:srgbClr val="FF9900"/>
                </a:solidFill>
                <a:latin typeface="Arial"/>
                <a:ea typeface="Arial"/>
                <a:cs typeface="Arial"/>
                <a:sym typeface="Arial"/>
              </a:rPr>
              <a:t>is</a:t>
            </a:r>
            <a:r>
              <a:rPr lang="en-GB">
                <a:solidFill>
                  <a:srgbClr val="000000"/>
                </a:solidFill>
                <a:latin typeface="Arial"/>
                <a:ea typeface="Arial"/>
                <a:cs typeface="Arial"/>
                <a:sym typeface="Arial"/>
              </a:rPr>
              <a:t> powered by </a:t>
            </a:r>
            <a:r>
              <a:rPr lang="en-GB">
                <a:solidFill>
                  <a:srgbClr val="0000FF"/>
                </a:solidFill>
                <a:latin typeface="Arial"/>
                <a:ea typeface="Arial"/>
                <a:cs typeface="Arial"/>
                <a:sym typeface="Arial"/>
              </a:rPr>
              <a:t>deep</a:t>
            </a:r>
            <a:r>
              <a:rPr lang="en-GB">
                <a:solidFill>
                  <a:srgbClr val="000000"/>
                </a:solidFill>
                <a:latin typeface="Arial"/>
                <a:ea typeface="Arial"/>
                <a:cs typeface="Arial"/>
                <a:sym typeface="Arial"/>
              </a:rPr>
              <a:t> </a:t>
            </a:r>
            <a:r>
              <a:rPr lang="en-GB">
                <a:solidFill>
                  <a:srgbClr val="9900FF"/>
                </a:solidFill>
                <a:latin typeface="Arial"/>
                <a:ea typeface="Arial"/>
                <a:cs typeface="Arial"/>
                <a:sym typeface="Arial"/>
              </a:rPr>
              <a:t>learning</a:t>
            </a:r>
            <a:r>
              <a:rPr lang="en-GB">
                <a:solidFill>
                  <a:srgbClr val="000000"/>
                </a:solidFill>
                <a:latin typeface="Arial"/>
                <a:ea typeface="Arial"/>
                <a:cs typeface="Arial"/>
                <a:sym typeface="Arial"/>
              </a:rPr>
              <a:t>, a technique </a:t>
            </a:r>
            <a:r>
              <a:rPr lang="en-GB">
                <a:solidFill>
                  <a:srgbClr val="FF00FF"/>
                </a:solidFill>
                <a:latin typeface="Arial"/>
                <a:ea typeface="Arial"/>
                <a:cs typeface="Arial"/>
                <a:sym typeface="Arial"/>
              </a:rPr>
              <a:t>that</a:t>
            </a:r>
            <a:r>
              <a:rPr lang="en-GB">
                <a:solidFill>
                  <a:srgbClr val="000000"/>
                </a:solidFill>
                <a:latin typeface="Arial"/>
                <a:ea typeface="Arial"/>
                <a:cs typeface="Arial"/>
                <a:sym typeface="Arial"/>
              </a:rPr>
              <a:t> involves training </a:t>
            </a:r>
            <a:r>
              <a:rPr lang="en-GB">
                <a:solidFill>
                  <a:srgbClr val="B45F06"/>
                </a:solidFill>
                <a:latin typeface="Arial"/>
                <a:ea typeface="Arial"/>
                <a:cs typeface="Arial"/>
                <a:sym typeface="Arial"/>
              </a:rPr>
              <a:t>a</a:t>
            </a:r>
            <a:r>
              <a:rPr lang="en-GB">
                <a:solidFill>
                  <a:srgbClr val="000000"/>
                </a:solidFill>
                <a:latin typeface="Arial"/>
                <a:ea typeface="Arial"/>
                <a:cs typeface="Arial"/>
                <a:sym typeface="Arial"/>
              </a:rPr>
              <a:t> </a:t>
            </a:r>
            <a:r>
              <a:rPr lang="en-GB">
                <a:solidFill>
                  <a:srgbClr val="A64D79"/>
                </a:solidFill>
                <a:latin typeface="Arial"/>
                <a:ea typeface="Arial"/>
                <a:cs typeface="Arial"/>
                <a:sym typeface="Arial"/>
              </a:rPr>
              <a:t>neural</a:t>
            </a:r>
            <a:r>
              <a:rPr lang="en-GB">
                <a:solidFill>
                  <a:srgbClr val="000000"/>
                </a:solidFill>
                <a:latin typeface="Arial"/>
                <a:ea typeface="Arial"/>
                <a:cs typeface="Arial"/>
                <a:sym typeface="Arial"/>
              </a:rPr>
              <a:t> </a:t>
            </a:r>
            <a:r>
              <a:rPr lang="en-GB">
                <a:solidFill>
                  <a:srgbClr val="6AA84F"/>
                </a:solidFill>
                <a:latin typeface="Arial"/>
                <a:ea typeface="Arial"/>
                <a:cs typeface="Arial"/>
                <a:sym typeface="Arial"/>
              </a:rPr>
              <a:t>network</a:t>
            </a:r>
            <a:r>
              <a:rPr lang="en-GB">
                <a:solidFill>
                  <a:srgbClr val="000000"/>
                </a:solidFill>
                <a:latin typeface="Arial"/>
                <a:ea typeface="Arial"/>
                <a:cs typeface="Arial"/>
                <a:sym typeface="Arial"/>
              </a:rPr>
              <a:t> with extensive data.</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R: </a:t>
            </a:r>
            <a:r>
              <a:rPr lang="en-GB">
                <a:solidFill>
                  <a:srgbClr val="FF0000"/>
                </a:solidFill>
                <a:latin typeface="Arial"/>
                <a:ea typeface="Arial"/>
                <a:cs typeface="Arial"/>
                <a:sym typeface="Arial"/>
              </a:rPr>
              <a:t>ChatGPT</a:t>
            </a:r>
            <a:r>
              <a:rPr lang="en-GB">
                <a:solidFill>
                  <a:srgbClr val="000000"/>
                </a:solidFill>
                <a:latin typeface="Arial"/>
                <a:ea typeface="Arial"/>
                <a:cs typeface="Arial"/>
                <a:sym typeface="Arial"/>
              </a:rPr>
              <a:t> </a:t>
            </a:r>
            <a:r>
              <a:rPr lang="en-GB">
                <a:solidFill>
                  <a:srgbClr val="FF9900"/>
                </a:solidFill>
                <a:latin typeface="Arial"/>
                <a:ea typeface="Arial"/>
                <a:cs typeface="Arial"/>
                <a:sym typeface="Arial"/>
              </a:rPr>
              <a:t>is</a:t>
            </a:r>
            <a:r>
              <a:rPr lang="en-GB">
                <a:solidFill>
                  <a:srgbClr val="000000"/>
                </a:solidFill>
                <a:latin typeface="Arial"/>
                <a:ea typeface="Arial"/>
                <a:cs typeface="Arial"/>
                <a:sym typeface="Arial"/>
              </a:rPr>
              <a:t> </a:t>
            </a:r>
            <a:r>
              <a:rPr lang="en-GB">
                <a:solidFill>
                  <a:srgbClr val="0000FF"/>
                </a:solidFill>
                <a:latin typeface="Arial"/>
                <a:ea typeface="Arial"/>
                <a:cs typeface="Arial"/>
                <a:sym typeface="Arial"/>
              </a:rPr>
              <a:t>deep</a:t>
            </a:r>
            <a:r>
              <a:rPr lang="en-GB">
                <a:solidFill>
                  <a:srgbClr val="000000"/>
                </a:solidFill>
                <a:latin typeface="Arial"/>
                <a:ea typeface="Arial"/>
                <a:cs typeface="Arial"/>
                <a:sym typeface="Arial"/>
              </a:rPr>
              <a:t> </a:t>
            </a:r>
            <a:r>
              <a:rPr lang="en-GB">
                <a:solidFill>
                  <a:srgbClr val="9900FF"/>
                </a:solidFill>
                <a:latin typeface="Arial"/>
                <a:ea typeface="Arial"/>
                <a:cs typeface="Arial"/>
                <a:sym typeface="Arial"/>
              </a:rPr>
              <a:t>learning</a:t>
            </a:r>
            <a:r>
              <a:rPr lang="en-GB">
                <a:solidFill>
                  <a:srgbClr val="000000"/>
                </a:solidFill>
                <a:latin typeface="Arial"/>
                <a:ea typeface="Arial"/>
                <a:cs typeface="Arial"/>
                <a:sym typeface="Arial"/>
              </a:rPr>
              <a:t> model </a:t>
            </a:r>
            <a:r>
              <a:rPr lang="en-GB">
                <a:solidFill>
                  <a:srgbClr val="FF00FF"/>
                </a:solidFill>
                <a:latin typeface="Arial"/>
                <a:ea typeface="Arial"/>
                <a:cs typeface="Arial"/>
                <a:sym typeface="Arial"/>
              </a:rPr>
              <a:t>that</a:t>
            </a:r>
            <a:r>
              <a:rPr lang="en-GB">
                <a:solidFill>
                  <a:srgbClr val="000000"/>
                </a:solidFill>
                <a:latin typeface="Arial"/>
                <a:ea typeface="Arial"/>
                <a:cs typeface="Arial"/>
                <a:sym typeface="Arial"/>
              </a:rPr>
              <a:t> uses </a:t>
            </a:r>
            <a:r>
              <a:rPr lang="en-GB">
                <a:solidFill>
                  <a:srgbClr val="B45F06"/>
                </a:solidFill>
                <a:latin typeface="Arial"/>
                <a:ea typeface="Arial"/>
                <a:cs typeface="Arial"/>
                <a:sym typeface="Arial"/>
              </a:rPr>
              <a:t>a</a:t>
            </a:r>
            <a:r>
              <a:rPr lang="en-GB">
                <a:solidFill>
                  <a:srgbClr val="000000"/>
                </a:solidFill>
                <a:latin typeface="Arial"/>
                <a:ea typeface="Arial"/>
                <a:cs typeface="Arial"/>
                <a:sym typeface="Arial"/>
              </a:rPr>
              <a:t> </a:t>
            </a:r>
            <a:r>
              <a:rPr lang="en-GB">
                <a:solidFill>
                  <a:srgbClr val="A64D79"/>
                </a:solidFill>
                <a:latin typeface="Arial"/>
                <a:ea typeface="Arial"/>
                <a:cs typeface="Arial"/>
                <a:sym typeface="Arial"/>
              </a:rPr>
              <a:t>neural</a:t>
            </a:r>
            <a:r>
              <a:rPr lang="en-GB">
                <a:solidFill>
                  <a:srgbClr val="000000"/>
                </a:solidFill>
                <a:latin typeface="Arial"/>
                <a:ea typeface="Arial"/>
                <a:cs typeface="Arial"/>
                <a:sym typeface="Arial"/>
              </a:rPr>
              <a:t> </a:t>
            </a:r>
            <a:r>
              <a:rPr lang="en-GB">
                <a:solidFill>
                  <a:srgbClr val="6AA84F"/>
                </a:solidFill>
                <a:latin typeface="Arial"/>
                <a:ea typeface="Arial"/>
                <a:cs typeface="Arial"/>
                <a:sym typeface="Arial"/>
              </a:rPr>
              <a:t>network</a:t>
            </a:r>
            <a:r>
              <a:rPr lang="en-GB">
                <a:solidFill>
                  <a:srgbClr val="000000"/>
                </a:solidFill>
                <a:latin typeface="Arial"/>
                <a:ea typeface="Arial"/>
                <a:cs typeface="Arial"/>
                <a:sym typeface="Arial"/>
              </a:rPr>
              <a:t> to understand language patterns.</a:t>
            </a:r>
            <a:endParaRPr sz="1700">
              <a:solidFill>
                <a:srgbClr val="000000"/>
              </a:solidFill>
              <a:latin typeface="Arial"/>
              <a:ea typeface="Arial"/>
              <a:cs typeface="Arial"/>
              <a:sym typeface="Arial"/>
            </a:endParaRPr>
          </a:p>
          <a:p>
            <a:pPr indent="0" lvl="0" marL="0" rtl="0" algn="l">
              <a:spcBef>
                <a:spcPts val="1200"/>
              </a:spcBef>
              <a:spcAft>
                <a:spcPts val="1200"/>
              </a:spcAft>
              <a:buNone/>
            </a:pPr>
            <a:r>
              <a:t/>
            </a:r>
            <a:endParaRPr b="1" sz="17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idx="1" type="body"/>
          </p:nvPr>
        </p:nvSpPr>
        <p:spPr>
          <a:xfrm>
            <a:off x="311700" y="110475"/>
            <a:ext cx="8520600" cy="484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000000"/>
                </a:solidFill>
                <a:latin typeface="Arial"/>
                <a:ea typeface="Arial"/>
                <a:cs typeface="Arial"/>
                <a:sym typeface="Arial"/>
              </a:rPr>
              <a:t>Question 1: </a:t>
            </a:r>
            <a:r>
              <a:rPr lang="en-GB">
                <a:solidFill>
                  <a:srgbClr val="000000"/>
                </a:solidFill>
                <a:latin typeface="Arial"/>
                <a:ea typeface="Arial"/>
                <a:cs typeface="Arial"/>
                <a:sym typeface="Arial"/>
              </a:rPr>
              <a:t>Your teacher recommended you to read the book ’Natural Language Processing with Python’. After reading the book, you want to summarize it. What kind of summarization method would you use for this purpose?</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1. Abstractive single document summarization</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2. Abstractive multi document summarization</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3. Extractive single document summarization</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4. Extractive multi document summarization</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a. 1, 2</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b. 3, 4</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c. 1, 3</a:t>
            </a:r>
            <a:endParaRPr>
              <a:solidFill>
                <a:srgbClr val="000000"/>
              </a:solidFill>
              <a:latin typeface="Arial"/>
              <a:ea typeface="Arial"/>
              <a:cs typeface="Arial"/>
              <a:sym typeface="Arial"/>
            </a:endParaRPr>
          </a:p>
          <a:p>
            <a:pPr indent="0" lvl="0" marL="0" rtl="0" algn="l">
              <a:spcBef>
                <a:spcPts val="1200"/>
              </a:spcBef>
              <a:spcAft>
                <a:spcPts val="1200"/>
              </a:spcAft>
              <a:buNone/>
            </a:pPr>
            <a:r>
              <a:rPr lang="en-GB">
                <a:solidFill>
                  <a:srgbClr val="000000"/>
                </a:solidFill>
                <a:latin typeface="Arial"/>
                <a:ea typeface="Arial"/>
                <a:cs typeface="Arial"/>
                <a:sym typeface="Arial"/>
              </a:rPr>
              <a:t>d. 2, 4</a:t>
            </a:r>
            <a:endParaRPr b="1">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2355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83" name="Google Shape;83;p16"/>
          <p:cNvSpPr txBox="1"/>
          <p:nvPr>
            <p:ph idx="1" type="body"/>
          </p:nvPr>
        </p:nvSpPr>
        <p:spPr>
          <a:xfrm>
            <a:off x="311700" y="885325"/>
            <a:ext cx="8520600" cy="40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700">
                <a:solidFill>
                  <a:srgbClr val="000000"/>
                </a:solidFill>
                <a:latin typeface="Arial"/>
                <a:ea typeface="Arial"/>
                <a:cs typeface="Arial"/>
                <a:sym typeface="Arial"/>
              </a:rPr>
              <a:t>Answer: </a:t>
            </a:r>
            <a:r>
              <a:rPr lang="en-GB" sz="1700">
                <a:solidFill>
                  <a:srgbClr val="000000"/>
                </a:solidFill>
                <a:latin typeface="Arial"/>
                <a:ea typeface="Arial"/>
                <a:cs typeface="Arial"/>
                <a:sym typeface="Arial"/>
              </a:rPr>
              <a:t>C</a:t>
            </a:r>
            <a:endParaRPr sz="1700">
              <a:solidFill>
                <a:srgbClr val="000000"/>
              </a:solidFill>
              <a:latin typeface="Arial"/>
              <a:ea typeface="Arial"/>
              <a:cs typeface="Arial"/>
              <a:sym typeface="Arial"/>
            </a:endParaRPr>
          </a:p>
          <a:p>
            <a:pPr indent="0" lvl="0" marL="0" rtl="0" algn="l">
              <a:spcBef>
                <a:spcPts val="1200"/>
              </a:spcBef>
              <a:spcAft>
                <a:spcPts val="1200"/>
              </a:spcAft>
              <a:buNone/>
            </a:pPr>
            <a:r>
              <a:t/>
            </a:r>
            <a:endParaRPr b="1" sz="1700">
              <a:solidFill>
                <a:srgbClr val="000000"/>
              </a:solidFill>
              <a:latin typeface="Arial"/>
              <a:ea typeface="Arial"/>
              <a:cs typeface="Arial"/>
              <a:sym typeface="Arial"/>
            </a:endParaRPr>
          </a:p>
        </p:txBody>
      </p:sp>
      <p:pic>
        <p:nvPicPr>
          <p:cNvPr id="84" name="Google Shape;84;p16"/>
          <p:cNvPicPr preferRelativeResize="0"/>
          <p:nvPr/>
        </p:nvPicPr>
        <p:blipFill>
          <a:blip r:embed="rId3">
            <a:alphaModFix/>
          </a:blip>
          <a:stretch>
            <a:fillRect/>
          </a:stretch>
        </p:blipFill>
        <p:spPr>
          <a:xfrm>
            <a:off x="203513" y="1342600"/>
            <a:ext cx="8736975" cy="2912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idx="1" type="body"/>
          </p:nvPr>
        </p:nvSpPr>
        <p:spPr>
          <a:xfrm>
            <a:off x="311700" y="809375"/>
            <a:ext cx="8520600" cy="246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000000"/>
                </a:solidFill>
                <a:latin typeface="Arial"/>
                <a:ea typeface="Arial"/>
                <a:cs typeface="Arial"/>
                <a:sym typeface="Arial"/>
              </a:rPr>
              <a:t>Question 2: </a:t>
            </a:r>
            <a:r>
              <a:rPr lang="en-GB">
                <a:solidFill>
                  <a:srgbClr val="000000"/>
                </a:solidFill>
                <a:latin typeface="Arial"/>
                <a:ea typeface="Arial"/>
                <a:cs typeface="Arial"/>
                <a:sym typeface="Arial"/>
              </a:rPr>
              <a:t>What kind of summarization approach is lexrank?</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a. Extractive multi document generic</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b. Extractive multi document query specific</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c. Abstractive multi document query specific</a:t>
            </a:r>
            <a:endParaRPr>
              <a:solidFill>
                <a:srgbClr val="000000"/>
              </a:solidFill>
              <a:latin typeface="Arial"/>
              <a:ea typeface="Arial"/>
              <a:cs typeface="Arial"/>
              <a:sym typeface="Arial"/>
            </a:endParaRPr>
          </a:p>
          <a:p>
            <a:pPr indent="0" lvl="0" marL="0" rtl="0" algn="l">
              <a:spcBef>
                <a:spcPts val="1200"/>
              </a:spcBef>
              <a:spcAft>
                <a:spcPts val="1200"/>
              </a:spcAft>
              <a:buNone/>
            </a:pPr>
            <a:r>
              <a:rPr lang="en-GB">
                <a:solidFill>
                  <a:srgbClr val="000000"/>
                </a:solidFill>
                <a:latin typeface="Arial"/>
                <a:ea typeface="Arial"/>
                <a:cs typeface="Arial"/>
                <a:sym typeface="Arial"/>
              </a:rPr>
              <a:t>d. Abstractive multi document generic</a:t>
            </a:r>
            <a:endParaRPr>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2355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95" name="Google Shape;95;p18"/>
          <p:cNvSpPr txBox="1"/>
          <p:nvPr>
            <p:ph idx="1" type="body"/>
          </p:nvPr>
        </p:nvSpPr>
        <p:spPr>
          <a:xfrm>
            <a:off x="311700" y="885325"/>
            <a:ext cx="8520600" cy="40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700">
                <a:solidFill>
                  <a:srgbClr val="000000"/>
                </a:solidFill>
                <a:latin typeface="Arial"/>
                <a:ea typeface="Arial"/>
                <a:cs typeface="Arial"/>
                <a:sym typeface="Arial"/>
              </a:rPr>
              <a:t>Answer: </a:t>
            </a:r>
            <a:r>
              <a:rPr lang="en-GB" sz="1700">
                <a:solidFill>
                  <a:srgbClr val="000000"/>
                </a:solidFill>
                <a:latin typeface="Arial"/>
                <a:ea typeface="Arial"/>
                <a:cs typeface="Arial"/>
                <a:sym typeface="Arial"/>
              </a:rPr>
              <a:t>a</a:t>
            </a:r>
            <a:endParaRPr sz="1700">
              <a:solidFill>
                <a:srgbClr val="000000"/>
              </a:solidFill>
              <a:latin typeface="Arial"/>
              <a:ea typeface="Arial"/>
              <a:cs typeface="Arial"/>
              <a:sym typeface="Arial"/>
            </a:endParaRPr>
          </a:p>
          <a:p>
            <a:pPr indent="0" lvl="0" marL="0" rtl="0" algn="l">
              <a:spcBef>
                <a:spcPts val="1200"/>
              </a:spcBef>
              <a:spcAft>
                <a:spcPts val="1200"/>
              </a:spcAft>
              <a:buNone/>
            </a:pPr>
            <a:r>
              <a:t/>
            </a:r>
            <a:endParaRPr b="1" sz="170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idx="1" type="body"/>
          </p:nvPr>
        </p:nvSpPr>
        <p:spPr>
          <a:xfrm>
            <a:off x="311700" y="410000"/>
            <a:ext cx="8520600" cy="44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000000"/>
                </a:solidFill>
                <a:latin typeface="Arial"/>
                <a:ea typeface="Arial"/>
                <a:cs typeface="Arial"/>
                <a:sym typeface="Arial"/>
              </a:rPr>
              <a:t>Question 3: </a:t>
            </a:r>
            <a:r>
              <a:rPr lang="en-GB">
                <a:solidFill>
                  <a:srgbClr val="000000"/>
                </a:solidFill>
                <a:latin typeface="Arial"/>
                <a:ea typeface="Arial"/>
                <a:cs typeface="Arial"/>
                <a:sym typeface="Arial"/>
              </a:rPr>
              <a:t>Identify whether the following statements are True or False.</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1. Maximum Marginal Relevance strives to reduce redundancy while maintaining query relevance.</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2. Query-focused summarization can be thought of as a complex question-answering system.</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a. True, False</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b. True, True</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c. False, True</a:t>
            </a:r>
            <a:endParaRPr>
              <a:solidFill>
                <a:srgbClr val="000000"/>
              </a:solidFill>
              <a:latin typeface="Arial"/>
              <a:ea typeface="Arial"/>
              <a:cs typeface="Arial"/>
              <a:sym typeface="Arial"/>
            </a:endParaRPr>
          </a:p>
          <a:p>
            <a:pPr indent="0" lvl="0" marL="0" rtl="0" algn="l">
              <a:spcBef>
                <a:spcPts val="1200"/>
              </a:spcBef>
              <a:spcAft>
                <a:spcPts val="1200"/>
              </a:spcAft>
              <a:buNone/>
            </a:pPr>
            <a:r>
              <a:rPr lang="en-GB">
                <a:solidFill>
                  <a:srgbClr val="000000"/>
                </a:solidFill>
                <a:latin typeface="Arial"/>
                <a:ea typeface="Arial"/>
                <a:cs typeface="Arial"/>
                <a:sym typeface="Arial"/>
              </a:rPr>
              <a:t>d. False, False</a:t>
            </a:r>
            <a:endParaRPr>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2355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106" name="Google Shape;106;p20"/>
          <p:cNvSpPr txBox="1"/>
          <p:nvPr>
            <p:ph idx="1" type="body"/>
          </p:nvPr>
        </p:nvSpPr>
        <p:spPr>
          <a:xfrm>
            <a:off x="311700" y="885325"/>
            <a:ext cx="8520600" cy="40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700">
                <a:solidFill>
                  <a:srgbClr val="000000"/>
                </a:solidFill>
                <a:latin typeface="Arial"/>
                <a:ea typeface="Arial"/>
                <a:cs typeface="Arial"/>
                <a:sym typeface="Arial"/>
              </a:rPr>
              <a:t>Answer: </a:t>
            </a:r>
            <a:r>
              <a:rPr lang="en-GB" sz="1700">
                <a:solidFill>
                  <a:srgbClr val="000000"/>
                </a:solidFill>
                <a:latin typeface="Arial"/>
                <a:ea typeface="Arial"/>
                <a:cs typeface="Arial"/>
                <a:sym typeface="Arial"/>
              </a:rPr>
              <a:t>b</a:t>
            </a:r>
            <a:endParaRPr sz="1700">
              <a:solidFill>
                <a:srgbClr val="000000"/>
              </a:solidFill>
              <a:latin typeface="Arial"/>
              <a:ea typeface="Arial"/>
              <a:cs typeface="Arial"/>
              <a:sym typeface="Arial"/>
            </a:endParaRPr>
          </a:p>
          <a:p>
            <a:pPr indent="0" lvl="0" marL="0" rtl="0" algn="l">
              <a:spcBef>
                <a:spcPts val="1200"/>
              </a:spcBef>
              <a:spcAft>
                <a:spcPts val="1200"/>
              </a:spcAft>
              <a:buNone/>
            </a:pPr>
            <a:r>
              <a:t/>
            </a:r>
            <a:endParaRPr b="1" sz="1700">
              <a:solidFill>
                <a:srgbClr val="000000"/>
              </a:solidFill>
              <a:latin typeface="Arial"/>
              <a:ea typeface="Arial"/>
              <a:cs typeface="Arial"/>
              <a:sym typeface="Arial"/>
            </a:endParaRPr>
          </a:p>
        </p:txBody>
      </p:sp>
      <p:pic>
        <p:nvPicPr>
          <p:cNvPr id="107" name="Google Shape;107;p20"/>
          <p:cNvPicPr preferRelativeResize="0"/>
          <p:nvPr/>
        </p:nvPicPr>
        <p:blipFill>
          <a:blip r:embed="rId3">
            <a:alphaModFix/>
          </a:blip>
          <a:stretch>
            <a:fillRect/>
          </a:stretch>
        </p:blipFill>
        <p:spPr>
          <a:xfrm>
            <a:off x="387900" y="1289600"/>
            <a:ext cx="8441475" cy="815661"/>
          </a:xfrm>
          <a:prstGeom prst="rect">
            <a:avLst/>
          </a:prstGeom>
          <a:noFill/>
          <a:ln>
            <a:noFill/>
          </a:ln>
        </p:spPr>
      </p:pic>
      <p:pic>
        <p:nvPicPr>
          <p:cNvPr id="108" name="Google Shape;108;p20"/>
          <p:cNvPicPr preferRelativeResize="0"/>
          <p:nvPr/>
        </p:nvPicPr>
        <p:blipFill rotWithShape="1">
          <a:blip r:embed="rId4">
            <a:alphaModFix/>
          </a:blip>
          <a:srcRect b="42726" l="0" r="0" t="0"/>
          <a:stretch/>
        </p:blipFill>
        <p:spPr>
          <a:xfrm>
            <a:off x="384450" y="2192125"/>
            <a:ext cx="8441475" cy="2706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idx="1" type="body"/>
          </p:nvPr>
        </p:nvSpPr>
        <p:spPr>
          <a:xfrm>
            <a:off x="311700" y="257600"/>
            <a:ext cx="8520600" cy="1233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a:solidFill>
                  <a:srgbClr val="000000"/>
                </a:solidFill>
                <a:latin typeface="Arial"/>
                <a:ea typeface="Arial"/>
                <a:cs typeface="Arial"/>
                <a:sym typeface="Arial"/>
              </a:rPr>
              <a:t>For question 4-8, use the data given in Table 1.</a:t>
            </a:r>
            <a:endParaRPr b="1">
              <a:solidFill>
                <a:srgbClr val="000000"/>
              </a:solidFill>
              <a:latin typeface="Arial"/>
              <a:ea typeface="Arial"/>
              <a:cs typeface="Arial"/>
              <a:sym typeface="Arial"/>
            </a:endParaRPr>
          </a:p>
          <a:p>
            <a:pPr indent="0" lvl="0" marL="0" rtl="0" algn="l">
              <a:spcBef>
                <a:spcPts val="1200"/>
              </a:spcBef>
              <a:spcAft>
                <a:spcPts val="1200"/>
              </a:spcAft>
              <a:buNone/>
            </a:pPr>
            <a:r>
              <a:rPr lang="en-GB">
                <a:solidFill>
                  <a:srgbClr val="000000"/>
                </a:solidFill>
                <a:latin typeface="Arial"/>
                <a:ea typeface="Arial"/>
                <a:cs typeface="Arial"/>
                <a:sym typeface="Arial"/>
              </a:rPr>
              <a:t>Suppose you have trained a image classifier with 5 classes - cat, dog, lion, tiger, and deer. Consider the confusion matrix shown in Table 1.</a:t>
            </a:r>
            <a:endParaRPr>
              <a:solidFill>
                <a:srgbClr val="000000"/>
              </a:solidFill>
              <a:latin typeface="Arial"/>
              <a:ea typeface="Arial"/>
              <a:cs typeface="Arial"/>
              <a:sym typeface="Arial"/>
            </a:endParaRPr>
          </a:p>
        </p:txBody>
      </p:sp>
      <p:pic>
        <p:nvPicPr>
          <p:cNvPr id="114" name="Google Shape;114;p21"/>
          <p:cNvPicPr preferRelativeResize="0"/>
          <p:nvPr/>
        </p:nvPicPr>
        <p:blipFill>
          <a:blip r:embed="rId3">
            <a:alphaModFix/>
          </a:blip>
          <a:stretch>
            <a:fillRect/>
          </a:stretch>
        </p:blipFill>
        <p:spPr>
          <a:xfrm>
            <a:off x="838350" y="1797650"/>
            <a:ext cx="6614399" cy="3187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