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6f3f91ea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6f3f91ea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f110ac748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f110ac748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6f3f91ea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6f3f91ea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6f3f91ea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6f3f91ea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6f3f91ea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6f3f91ea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6f3f91ea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6f3f91ea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6f3f91ea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6f3f91ea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110ac748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f110ac748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f110ac748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f110ac748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3c7b6e10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3c7b6e1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6f3f91ea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6f3f91ea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6f3f91e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6f3f91e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6f3f91ea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6f3f91ea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6f3f91ea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6f3f91ea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6f3f91ea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6f3f91ea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6f3f91ea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6f3f91ea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6f3f91ea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6f3f91ea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Natural Language Processing</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Week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pic>
        <p:nvPicPr>
          <p:cNvPr id="120" name="Google Shape;120;p22"/>
          <p:cNvPicPr preferRelativeResize="0"/>
          <p:nvPr/>
        </p:nvPicPr>
        <p:blipFill>
          <a:blip r:embed="rId3">
            <a:alphaModFix/>
          </a:blip>
          <a:stretch>
            <a:fillRect/>
          </a:stretch>
        </p:blipFill>
        <p:spPr>
          <a:xfrm>
            <a:off x="152400" y="1447800"/>
            <a:ext cx="8839201" cy="1548749"/>
          </a:xfrm>
          <a:prstGeom prst="rect">
            <a:avLst/>
          </a:prstGeom>
          <a:noFill/>
          <a:ln>
            <a:noFill/>
          </a:ln>
        </p:spPr>
      </p:pic>
      <p:pic>
        <p:nvPicPr>
          <p:cNvPr id="121" name="Google Shape;121;p22"/>
          <p:cNvPicPr preferRelativeResize="0"/>
          <p:nvPr/>
        </p:nvPicPr>
        <p:blipFill>
          <a:blip r:embed="rId4">
            <a:alphaModFix/>
          </a:blip>
          <a:stretch>
            <a:fillRect/>
          </a:stretch>
        </p:blipFill>
        <p:spPr>
          <a:xfrm>
            <a:off x="240050" y="3148950"/>
            <a:ext cx="6208375" cy="83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idx="1" type="body"/>
          </p:nvPr>
        </p:nvSpPr>
        <p:spPr>
          <a:xfrm>
            <a:off x="311700" y="7329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a:solidFill>
                  <a:srgbClr val="000000"/>
                </a:solidFill>
                <a:latin typeface="Arial"/>
                <a:ea typeface="Arial"/>
                <a:cs typeface="Arial"/>
                <a:sym typeface="Arial"/>
              </a:rPr>
              <a:t>Question 5: </a:t>
            </a:r>
            <a:r>
              <a:rPr lang="en-GB">
                <a:solidFill>
                  <a:srgbClr val="000000"/>
                </a:solidFill>
                <a:latin typeface="Arial"/>
                <a:ea typeface="Arial"/>
                <a:cs typeface="Arial"/>
                <a:sym typeface="Arial"/>
              </a:rPr>
              <a:t>Which of the following morphological process is true for motor+hotel →</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motel?</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1. Suppletion</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2. Compounding</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3. Blending</a:t>
            </a:r>
            <a:endParaRPr>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4. Clipping</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32" name="Google Shape;132;p24"/>
          <p:cNvSpPr txBox="1"/>
          <p:nvPr>
            <p:ph idx="1" type="body"/>
          </p:nvPr>
        </p:nvSpPr>
        <p:spPr>
          <a:xfrm>
            <a:off x="311700" y="8853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000000"/>
                </a:solidFill>
                <a:latin typeface="Arial"/>
                <a:ea typeface="Arial"/>
                <a:cs typeface="Arial"/>
                <a:sym typeface="Arial"/>
              </a:rPr>
              <a:t>Question 5: </a:t>
            </a:r>
            <a:r>
              <a:rPr lang="en-GB" sz="1700">
                <a:solidFill>
                  <a:srgbClr val="000000"/>
                </a:solidFill>
                <a:latin typeface="Arial"/>
                <a:ea typeface="Arial"/>
                <a:cs typeface="Arial"/>
                <a:sym typeface="Arial"/>
              </a:rPr>
              <a:t>Which of the following morphological process is true for motor+hotel →motel?</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1. Suppletion</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2. Compounding</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3. Blending</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GB" sz="1700">
                <a:solidFill>
                  <a:srgbClr val="000000"/>
                </a:solidFill>
                <a:latin typeface="Arial"/>
                <a:ea typeface="Arial"/>
                <a:cs typeface="Arial"/>
                <a:sym typeface="Arial"/>
              </a:rPr>
              <a:t>4. Clipping</a:t>
            </a:r>
            <a:endParaRPr sz="1700">
              <a:solidFill>
                <a:srgbClr val="000000"/>
              </a:solidFill>
              <a:latin typeface="Arial"/>
              <a:ea typeface="Arial"/>
              <a:cs typeface="Arial"/>
              <a:sym typeface="Arial"/>
            </a:endParaRPr>
          </a:p>
          <a:p>
            <a:pPr indent="0" lvl="0" marL="0" rtl="0" algn="l">
              <a:spcBef>
                <a:spcPts val="1200"/>
              </a:spcBef>
              <a:spcAft>
                <a:spcPts val="0"/>
              </a:spcAft>
              <a:buNone/>
            </a:pPr>
            <a:r>
              <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b="1" lang="en-GB" sz="1700">
                <a:solidFill>
                  <a:srgbClr val="000000"/>
                </a:solidFill>
                <a:latin typeface="Arial"/>
                <a:ea typeface="Arial"/>
                <a:cs typeface="Arial"/>
                <a:sym typeface="Arial"/>
              </a:rPr>
              <a:t>Answer: 3</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b="1" lang="en-GB" sz="1700">
                <a:solidFill>
                  <a:srgbClr val="000000"/>
                </a:solidFill>
                <a:latin typeface="Arial"/>
                <a:ea typeface="Arial"/>
                <a:cs typeface="Arial"/>
                <a:sym typeface="Arial"/>
              </a:rPr>
              <a:t>Solution: </a:t>
            </a:r>
            <a:r>
              <a:rPr lang="en-GB" sz="1700">
                <a:solidFill>
                  <a:srgbClr val="000000"/>
                </a:solidFill>
                <a:latin typeface="Arial"/>
                <a:ea typeface="Arial"/>
                <a:cs typeface="Arial"/>
                <a:sym typeface="Arial"/>
              </a:rPr>
              <a:t>Blending combines parts of two different words.</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b="1" sz="17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5"/>
          <p:cNvPicPr preferRelativeResize="0"/>
          <p:nvPr/>
        </p:nvPicPr>
        <p:blipFill rotWithShape="1">
          <a:blip r:embed="rId3">
            <a:alphaModFix/>
          </a:blip>
          <a:srcRect b="18467" l="1699" r="63259" t="2443"/>
          <a:stretch/>
        </p:blipFill>
        <p:spPr>
          <a:xfrm>
            <a:off x="339275" y="1493950"/>
            <a:ext cx="2522826" cy="3519950"/>
          </a:xfrm>
          <a:prstGeom prst="rect">
            <a:avLst/>
          </a:prstGeom>
          <a:noFill/>
          <a:ln>
            <a:noFill/>
          </a:ln>
        </p:spPr>
      </p:pic>
      <p:pic>
        <p:nvPicPr>
          <p:cNvPr id="138" name="Google Shape;138;p25"/>
          <p:cNvPicPr preferRelativeResize="0"/>
          <p:nvPr/>
        </p:nvPicPr>
        <p:blipFill>
          <a:blip r:embed="rId4">
            <a:alphaModFix/>
          </a:blip>
          <a:stretch>
            <a:fillRect/>
          </a:stretch>
        </p:blipFill>
        <p:spPr>
          <a:xfrm>
            <a:off x="3101400" y="1101975"/>
            <a:ext cx="5534900" cy="3795350"/>
          </a:xfrm>
          <a:prstGeom prst="rect">
            <a:avLst/>
          </a:prstGeom>
          <a:noFill/>
          <a:ln>
            <a:noFill/>
          </a:ln>
        </p:spPr>
      </p:pic>
      <p:sp>
        <p:nvSpPr>
          <p:cNvPr id="139" name="Google Shape;139;p25"/>
          <p:cNvSpPr txBox="1"/>
          <p:nvPr>
            <p:ph idx="1" type="body"/>
          </p:nvPr>
        </p:nvSpPr>
        <p:spPr>
          <a:xfrm>
            <a:off x="311700" y="1995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solidFill>
                  <a:srgbClr val="000000"/>
                </a:solidFill>
                <a:latin typeface="Arial"/>
                <a:ea typeface="Arial"/>
                <a:cs typeface="Arial"/>
                <a:sym typeface="Arial"/>
              </a:rPr>
              <a:t>Question 6: </a:t>
            </a:r>
            <a:r>
              <a:rPr lang="en-GB" sz="1500">
                <a:solidFill>
                  <a:srgbClr val="000000"/>
                </a:solidFill>
                <a:latin typeface="Arial"/>
                <a:ea typeface="Arial"/>
                <a:cs typeface="Arial"/>
                <a:sym typeface="Arial"/>
              </a:rPr>
              <a:t>Consider the HMM given below to solve the sequence labeling problem of POS tagging. With that HMM, calculate the probability that the sequence of words “free workers” will be assigned the following parts of speech;</a:t>
            </a:r>
            <a:endParaRPr sz="1500">
              <a:solidFill>
                <a:srgbClr val="000000"/>
              </a:solidFill>
              <a:latin typeface="Arial"/>
              <a:ea typeface="Arial"/>
              <a:cs typeface="Arial"/>
              <a:sym typeface="Arial"/>
            </a:endParaRPr>
          </a:p>
          <a:p>
            <a:pPr indent="0" lvl="0" marL="0" rtl="0" algn="l">
              <a:spcBef>
                <a:spcPts val="1200"/>
              </a:spcBef>
              <a:spcAft>
                <a:spcPts val="0"/>
              </a:spcAft>
              <a:buNone/>
            </a:pPr>
            <a:r>
              <a:rPr b="1" lang="en-GB" sz="1500">
                <a:solidFill>
                  <a:srgbClr val="000000"/>
                </a:solidFill>
                <a:latin typeface="Arial"/>
                <a:ea typeface="Arial"/>
                <a:cs typeface="Arial"/>
                <a:sym typeface="Arial"/>
              </a:rPr>
              <a:t>VB NNS</a:t>
            </a:r>
            <a:endParaRPr b="1" sz="1500">
              <a:solidFill>
                <a:srgbClr val="000000"/>
              </a:solidFill>
              <a:latin typeface="Arial"/>
              <a:ea typeface="Arial"/>
              <a:cs typeface="Arial"/>
              <a:sym typeface="Arial"/>
            </a:endParaRPr>
          </a:p>
          <a:p>
            <a:pPr indent="0" lvl="0" marL="0" rtl="0" algn="l">
              <a:spcBef>
                <a:spcPts val="1200"/>
              </a:spcBef>
              <a:spcAft>
                <a:spcPts val="1200"/>
              </a:spcAft>
              <a:buNone/>
            </a:pPr>
            <a:r>
              <a:t/>
            </a:r>
            <a:endParaRPr b="1" sz="14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pic>
        <p:nvPicPr>
          <p:cNvPr id="145" name="Google Shape;145;p26"/>
          <p:cNvPicPr preferRelativeResize="0"/>
          <p:nvPr/>
        </p:nvPicPr>
        <p:blipFill>
          <a:blip r:embed="rId3">
            <a:alphaModFix/>
          </a:blip>
          <a:stretch>
            <a:fillRect/>
          </a:stretch>
        </p:blipFill>
        <p:spPr>
          <a:xfrm>
            <a:off x="251625" y="847625"/>
            <a:ext cx="6111074" cy="2458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idx="1" type="body"/>
          </p:nvPr>
        </p:nvSpPr>
        <p:spPr>
          <a:xfrm>
            <a:off x="387975" y="69975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solidFill>
                  <a:srgbClr val="000000"/>
                </a:solidFill>
                <a:latin typeface="Arial"/>
                <a:ea typeface="Arial"/>
                <a:cs typeface="Arial"/>
                <a:sym typeface="Arial"/>
              </a:rPr>
              <a:t>Question 7: </a:t>
            </a:r>
            <a:r>
              <a:rPr lang="en-GB" sz="1600">
                <a:solidFill>
                  <a:srgbClr val="000000"/>
                </a:solidFill>
                <a:latin typeface="Arial"/>
                <a:ea typeface="Arial"/>
                <a:cs typeface="Arial"/>
                <a:sym typeface="Arial"/>
              </a:rPr>
              <a:t>Which of the following is/are true?</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1. Only a few non-deterministic automation can be transformed into a deterministic one</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2. Recognizing problem can be solved in linear time</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3. Deterministic FSA might contain empty (ε) transition</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4. There exist an algorithm to transform each automation into a unique equivalent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automation with the least no of states</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b="1" sz="16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56" name="Google Shape;156;p28"/>
          <p:cNvSpPr txBox="1"/>
          <p:nvPr>
            <p:ph idx="1" type="body"/>
          </p:nvPr>
        </p:nvSpPr>
        <p:spPr>
          <a:xfrm>
            <a:off x="311775" y="852150"/>
            <a:ext cx="8520600" cy="3980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600">
                <a:solidFill>
                  <a:srgbClr val="000000"/>
                </a:solidFill>
                <a:latin typeface="Arial"/>
                <a:ea typeface="Arial"/>
                <a:cs typeface="Arial"/>
                <a:sym typeface="Arial"/>
              </a:rPr>
              <a:t>Question 7: </a:t>
            </a:r>
            <a:r>
              <a:rPr lang="en-GB" sz="1600">
                <a:solidFill>
                  <a:srgbClr val="000000"/>
                </a:solidFill>
                <a:latin typeface="Arial"/>
                <a:ea typeface="Arial"/>
                <a:cs typeface="Arial"/>
                <a:sym typeface="Arial"/>
              </a:rPr>
              <a:t>Which of the following is/are true?</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1. Only a few non-deterministic automation can be transformed into a deterministic one</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2. Recognizing problem can be solved in linear time</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3. Deterministic FSA might contain empty (ε) transition</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4. There exist an algorithm to transform each automation into a unique equivalent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automation with the least no of states</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GB" sz="1600">
                <a:solidFill>
                  <a:srgbClr val="000000"/>
                </a:solidFill>
                <a:latin typeface="Arial"/>
                <a:ea typeface="Arial"/>
                <a:cs typeface="Arial"/>
                <a:sym typeface="Arial"/>
              </a:rPr>
              <a:t>Answer: 2, 4</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b="1" lang="en-GB" sz="1600">
                <a:solidFill>
                  <a:srgbClr val="000000"/>
                </a:solidFill>
                <a:latin typeface="Arial"/>
                <a:ea typeface="Arial"/>
                <a:cs typeface="Arial"/>
                <a:sym typeface="Arial"/>
              </a:rPr>
              <a:t>Solution:</a:t>
            </a:r>
            <a:endParaRPr b="1" sz="1600">
              <a:solidFill>
                <a:srgbClr val="000000"/>
              </a:solidFill>
              <a:latin typeface="Arial"/>
              <a:ea typeface="Arial"/>
              <a:cs typeface="Arial"/>
              <a:sym typeface="Arial"/>
            </a:endParaRPr>
          </a:p>
          <a:p>
            <a:pPr indent="0" lvl="0" marL="0" rtl="0" algn="l">
              <a:spcBef>
                <a:spcPts val="1200"/>
              </a:spcBef>
              <a:spcAft>
                <a:spcPts val="1200"/>
              </a:spcAft>
              <a:buNone/>
            </a:pPr>
            <a:r>
              <a:rPr lang="en-GB" sz="1600">
                <a:solidFill>
                  <a:srgbClr val="000000"/>
                </a:solidFill>
                <a:latin typeface="Arial"/>
                <a:ea typeface="Arial"/>
                <a:cs typeface="Arial"/>
                <a:sym typeface="Arial"/>
              </a:rPr>
              <a:t>Every non-deterministic automation can be transformed into a deterministic one. Deterministic FSA should not contain empty transition.</a:t>
            </a:r>
            <a:endParaRPr sz="16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idx="1" type="body"/>
          </p:nvPr>
        </p:nvSpPr>
        <p:spPr>
          <a:xfrm>
            <a:off x="387975" y="69975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solidFill>
                  <a:srgbClr val="000000"/>
                </a:solidFill>
                <a:latin typeface="Arial"/>
                <a:ea typeface="Arial"/>
                <a:cs typeface="Arial"/>
                <a:sym typeface="Arial"/>
              </a:rPr>
              <a:t>Question 8: </a:t>
            </a:r>
            <a:r>
              <a:rPr lang="en-GB" sz="1600">
                <a:solidFill>
                  <a:srgbClr val="000000"/>
                </a:solidFill>
                <a:latin typeface="Arial"/>
                <a:ea typeface="Arial"/>
                <a:cs typeface="Arial"/>
                <a:sym typeface="Arial"/>
              </a:rPr>
              <a:t>Which of the following are an example of clipping?</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1. brunch</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2. gator</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3. laser</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4. ad</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b="1" sz="16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67" name="Google Shape;167;p30"/>
          <p:cNvSpPr txBox="1"/>
          <p:nvPr>
            <p:ph idx="1" type="body"/>
          </p:nvPr>
        </p:nvSpPr>
        <p:spPr>
          <a:xfrm>
            <a:off x="311700" y="847625"/>
            <a:ext cx="8520600" cy="398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solidFill>
                  <a:srgbClr val="000000"/>
                </a:solidFill>
                <a:latin typeface="Arial"/>
                <a:ea typeface="Arial"/>
                <a:cs typeface="Arial"/>
                <a:sym typeface="Arial"/>
              </a:rPr>
              <a:t>Question 8: </a:t>
            </a:r>
            <a:r>
              <a:rPr lang="en-GB" sz="1600">
                <a:solidFill>
                  <a:srgbClr val="000000"/>
                </a:solidFill>
                <a:latin typeface="Arial"/>
                <a:ea typeface="Arial"/>
                <a:cs typeface="Arial"/>
                <a:sym typeface="Arial"/>
              </a:rPr>
              <a:t>Which of the following are an example of clipping?</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1. brunch</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2. gator</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3. laser</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4. ad</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b="1" lang="en-GB" sz="1600">
                <a:solidFill>
                  <a:srgbClr val="000000"/>
                </a:solidFill>
                <a:latin typeface="Arial"/>
                <a:ea typeface="Arial"/>
                <a:cs typeface="Arial"/>
                <a:sym typeface="Arial"/>
              </a:rPr>
              <a:t>Answer: 2, 4</a:t>
            </a:r>
            <a:endParaRPr b="1" sz="1600">
              <a:solidFill>
                <a:srgbClr val="000000"/>
              </a:solidFill>
              <a:latin typeface="Arial"/>
              <a:ea typeface="Arial"/>
              <a:cs typeface="Arial"/>
              <a:sym typeface="Arial"/>
            </a:endParaRPr>
          </a:p>
          <a:p>
            <a:pPr indent="0" lvl="0" marL="0" rtl="0" algn="l">
              <a:spcBef>
                <a:spcPts val="1200"/>
              </a:spcBef>
              <a:spcAft>
                <a:spcPts val="1200"/>
              </a:spcAft>
              <a:buNone/>
            </a:pPr>
            <a:r>
              <a:rPr b="1" lang="en-GB" sz="1600">
                <a:solidFill>
                  <a:srgbClr val="000000"/>
                </a:solidFill>
                <a:latin typeface="Arial"/>
                <a:ea typeface="Arial"/>
                <a:cs typeface="Arial"/>
                <a:sym typeface="Arial"/>
              </a:rPr>
              <a:t>Solution: </a:t>
            </a:r>
            <a:r>
              <a:rPr lang="en-GB" sz="1500">
                <a:solidFill>
                  <a:srgbClr val="202124"/>
                </a:solidFill>
                <a:highlight>
                  <a:srgbClr val="FFFFFF"/>
                </a:highlight>
                <a:latin typeface="Arial"/>
                <a:ea typeface="Arial"/>
                <a:cs typeface="Arial"/>
                <a:sym typeface="Arial"/>
              </a:rPr>
              <a:t>gator (alligator), ad (advertisement)</a:t>
            </a:r>
            <a:endParaRPr sz="16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 name="Shape 71"/>
        <p:cNvGrpSpPr/>
        <p:nvPr/>
      </p:nvGrpSpPr>
      <p:grpSpPr>
        <a:xfrm>
          <a:off x="0" y="0"/>
          <a:ext cx="0" cy="0"/>
          <a:chOff x="0" y="0"/>
          <a:chExt cx="0" cy="0"/>
        </a:xfrm>
      </p:grpSpPr>
      <p:sp>
        <p:nvSpPr>
          <p:cNvPr id="72" name="Google Shape;72;p14"/>
          <p:cNvSpPr txBox="1"/>
          <p:nvPr>
            <p:ph idx="1" type="body"/>
          </p:nvPr>
        </p:nvSpPr>
        <p:spPr>
          <a:xfrm>
            <a:off x="311700" y="10377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Good evening, everyone. Welcome to the live session.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Today, we will be practicing problems from the current week’s content.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We will wait 5 minutes for everyone to join in and start at 7:05 pm.</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132575" y="1141975"/>
            <a:ext cx="8782826" cy="196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pic>
        <p:nvPicPr>
          <p:cNvPr id="83" name="Google Shape;83;p16"/>
          <p:cNvPicPr preferRelativeResize="0"/>
          <p:nvPr/>
        </p:nvPicPr>
        <p:blipFill>
          <a:blip r:embed="rId3">
            <a:alphaModFix/>
          </a:blip>
          <a:stretch>
            <a:fillRect/>
          </a:stretch>
        </p:blipFill>
        <p:spPr>
          <a:xfrm>
            <a:off x="132575" y="1141975"/>
            <a:ext cx="8782826" cy="1966875"/>
          </a:xfrm>
          <a:prstGeom prst="rect">
            <a:avLst/>
          </a:prstGeom>
          <a:noFill/>
          <a:ln>
            <a:noFill/>
          </a:ln>
        </p:spPr>
      </p:pic>
      <p:pic>
        <p:nvPicPr>
          <p:cNvPr id="84" name="Google Shape;84;p16"/>
          <p:cNvPicPr preferRelativeResize="0"/>
          <p:nvPr/>
        </p:nvPicPr>
        <p:blipFill>
          <a:blip r:embed="rId4">
            <a:alphaModFix/>
          </a:blip>
          <a:stretch>
            <a:fillRect/>
          </a:stretch>
        </p:blipFill>
        <p:spPr>
          <a:xfrm>
            <a:off x="152400" y="3261250"/>
            <a:ext cx="8839201" cy="10132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152400" y="1219200"/>
            <a:ext cx="8839199" cy="23292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64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pic>
        <p:nvPicPr>
          <p:cNvPr id="95" name="Google Shape;95;p18"/>
          <p:cNvPicPr preferRelativeResize="0"/>
          <p:nvPr/>
        </p:nvPicPr>
        <p:blipFill>
          <a:blip r:embed="rId3">
            <a:alphaModFix/>
          </a:blip>
          <a:stretch>
            <a:fillRect/>
          </a:stretch>
        </p:blipFill>
        <p:spPr>
          <a:xfrm>
            <a:off x="152400" y="1219200"/>
            <a:ext cx="8839199" cy="2329248"/>
          </a:xfrm>
          <a:prstGeom prst="rect">
            <a:avLst/>
          </a:prstGeom>
          <a:noFill/>
          <a:ln>
            <a:noFill/>
          </a:ln>
        </p:spPr>
      </p:pic>
      <p:pic>
        <p:nvPicPr>
          <p:cNvPr id="96" name="Google Shape;96;p18"/>
          <p:cNvPicPr preferRelativeResize="0"/>
          <p:nvPr/>
        </p:nvPicPr>
        <p:blipFill>
          <a:blip r:embed="rId4">
            <a:alphaModFix/>
          </a:blip>
          <a:stretch>
            <a:fillRect/>
          </a:stretch>
        </p:blipFill>
        <p:spPr>
          <a:xfrm>
            <a:off x="152400" y="3624648"/>
            <a:ext cx="8839200" cy="12135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152400" y="1219200"/>
            <a:ext cx="8839200" cy="19817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121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pic>
        <p:nvPicPr>
          <p:cNvPr id="107" name="Google Shape;107;p20"/>
          <p:cNvPicPr preferRelativeResize="0"/>
          <p:nvPr/>
        </p:nvPicPr>
        <p:blipFill>
          <a:blip r:embed="rId3">
            <a:alphaModFix/>
          </a:blip>
          <a:stretch>
            <a:fillRect/>
          </a:stretch>
        </p:blipFill>
        <p:spPr>
          <a:xfrm>
            <a:off x="152400" y="1219200"/>
            <a:ext cx="8839200" cy="1981716"/>
          </a:xfrm>
          <a:prstGeom prst="rect">
            <a:avLst/>
          </a:prstGeom>
          <a:noFill/>
          <a:ln>
            <a:noFill/>
          </a:ln>
        </p:spPr>
      </p:pic>
      <p:pic>
        <p:nvPicPr>
          <p:cNvPr id="108" name="Google Shape;108;p20"/>
          <p:cNvPicPr preferRelativeResize="0"/>
          <p:nvPr/>
        </p:nvPicPr>
        <p:blipFill>
          <a:blip r:embed="rId4">
            <a:alphaModFix/>
          </a:blip>
          <a:stretch>
            <a:fillRect/>
          </a:stretch>
        </p:blipFill>
        <p:spPr>
          <a:xfrm>
            <a:off x="304800" y="3200925"/>
            <a:ext cx="1523025" cy="468025"/>
          </a:xfrm>
          <a:prstGeom prst="rect">
            <a:avLst/>
          </a:prstGeom>
          <a:noFill/>
          <a:ln>
            <a:noFill/>
          </a:ln>
        </p:spPr>
      </p:pic>
      <p:pic>
        <p:nvPicPr>
          <p:cNvPr id="109" name="Google Shape;109;p20"/>
          <p:cNvPicPr preferRelativeResize="0"/>
          <p:nvPr/>
        </p:nvPicPr>
        <p:blipFill>
          <a:blip r:embed="rId5">
            <a:alphaModFix/>
          </a:blip>
          <a:stretch>
            <a:fillRect/>
          </a:stretch>
        </p:blipFill>
        <p:spPr>
          <a:xfrm>
            <a:off x="152400" y="3745150"/>
            <a:ext cx="8839200" cy="9448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152400" y="1447800"/>
            <a:ext cx="8839201" cy="15487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