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T Sans Narrow"/>
      <p:regular r:id="rId25"/>
      <p:bold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Narrow-bold.fntdata"/><Relationship Id="rId25" Type="http://schemas.openxmlformats.org/officeDocument/2006/relationships/font" Target="fonts/PTSansNarrow-regular.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b8ffd4f75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b8ffd4f75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b8ffd4f75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b8ffd4f75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8ffd4f75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8ffd4f75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b8ffd4f75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b8ffd4f75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b8ffd4f75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b8ffd4f75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b8ffd4f75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b8ffd4f75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b8ffd4f75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b8ffd4f75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b8ffd4f75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b8ffd4f75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b8ffd4f75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b8ffd4f75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b8ffd4f75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b8ffd4f75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b3c7b6e10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b3c7b6e10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f110ac748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f110ac748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6f3f91ea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6f3f91ea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b8ffd4f75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b8ffd4f75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ba0e2b8d3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ba0e2b8d3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b8ffd4f75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b8ffd4f75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8ffd4f75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b8ffd4f75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b8ffd4f75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b8ffd4f75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Natural Language Processing</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Week 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idx="1" type="body"/>
          </p:nvPr>
        </p:nvSpPr>
        <p:spPr>
          <a:xfrm>
            <a:off x="311700" y="199525"/>
            <a:ext cx="8520600" cy="409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000000"/>
                </a:solidFill>
                <a:latin typeface="Arial"/>
                <a:ea typeface="Arial"/>
                <a:cs typeface="Arial"/>
                <a:sym typeface="Arial"/>
              </a:rPr>
              <a:t>Question 4: </a:t>
            </a:r>
            <a:r>
              <a:rPr lang="en-GB">
                <a:solidFill>
                  <a:srgbClr val="000000"/>
                </a:solidFill>
                <a:latin typeface="Arial"/>
                <a:ea typeface="Arial"/>
                <a:cs typeface="Arial"/>
                <a:sym typeface="Arial"/>
              </a:rPr>
              <a:t>Let us define an HMM Model with K classes for hidden states and T data points as observations. The dataset is defined as X = {x1, x2, . . . , xT } and the corresponding hidden states are Z = {z1, z2, . . . , zT }. Please note that each xi is an observed variable and each zi can belong to one of classes for hidden state. What will be the size of the state transition matrix, and the emission matrix, respectively for this example.</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a. K × K, K × T</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b. K × T, K × T</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c. K × K, K × K</a:t>
            </a:r>
            <a:endParaRPr>
              <a:solidFill>
                <a:srgbClr val="000000"/>
              </a:solidFill>
              <a:latin typeface="Arial"/>
              <a:ea typeface="Arial"/>
              <a:cs typeface="Arial"/>
              <a:sym typeface="Arial"/>
            </a:endParaRPr>
          </a:p>
          <a:p>
            <a:pPr indent="0" lvl="0" marL="0" rtl="0" algn="l">
              <a:spcBef>
                <a:spcPts val="1200"/>
              </a:spcBef>
              <a:spcAft>
                <a:spcPts val="1200"/>
              </a:spcAft>
              <a:buNone/>
            </a:pPr>
            <a:r>
              <a:rPr lang="en-GB">
                <a:solidFill>
                  <a:srgbClr val="000000"/>
                </a:solidFill>
                <a:latin typeface="Arial"/>
                <a:ea typeface="Arial"/>
                <a:cs typeface="Arial"/>
                <a:sym typeface="Arial"/>
              </a:rPr>
              <a:t>d. K × T, K × K</a:t>
            </a:r>
            <a:endParaRPr>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32" name="Google Shape;132;p23"/>
          <p:cNvSpPr txBox="1"/>
          <p:nvPr>
            <p:ph idx="1" type="body"/>
          </p:nvPr>
        </p:nvSpPr>
        <p:spPr>
          <a:xfrm>
            <a:off x="311700" y="885325"/>
            <a:ext cx="8520600" cy="40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rgbClr val="000000"/>
                </a:solidFill>
                <a:latin typeface="Arial"/>
                <a:ea typeface="Arial"/>
                <a:cs typeface="Arial"/>
                <a:sym typeface="Arial"/>
              </a:rPr>
              <a:t>Answer: </a:t>
            </a:r>
            <a:r>
              <a:rPr lang="en-GB" sz="1700">
                <a:solidFill>
                  <a:srgbClr val="000000"/>
                </a:solidFill>
                <a:latin typeface="Arial"/>
                <a:ea typeface="Arial"/>
                <a:cs typeface="Arial"/>
                <a:sym typeface="Arial"/>
              </a:rPr>
              <a:t>A</a:t>
            </a:r>
            <a:endParaRPr sz="1700">
              <a:solidFill>
                <a:srgbClr val="000000"/>
              </a:solidFill>
              <a:latin typeface="Arial"/>
              <a:ea typeface="Arial"/>
              <a:cs typeface="Arial"/>
              <a:sym typeface="Arial"/>
            </a:endParaRPr>
          </a:p>
          <a:p>
            <a:pPr indent="0" lvl="0" marL="0" rtl="0" algn="l">
              <a:spcBef>
                <a:spcPts val="1200"/>
              </a:spcBef>
              <a:spcAft>
                <a:spcPts val="0"/>
              </a:spcAft>
              <a:buNone/>
            </a:pPr>
            <a:r>
              <a:rPr b="1" lang="en-GB" sz="1700">
                <a:solidFill>
                  <a:srgbClr val="000000"/>
                </a:solidFill>
                <a:latin typeface="Arial"/>
                <a:ea typeface="Arial"/>
                <a:cs typeface="Arial"/>
                <a:sym typeface="Arial"/>
              </a:rPr>
              <a:t>Solution: </a:t>
            </a:r>
            <a:r>
              <a:rPr lang="en-GB" sz="1700">
                <a:solidFill>
                  <a:srgbClr val="000000"/>
                </a:solidFill>
                <a:latin typeface="Arial"/>
                <a:ea typeface="Arial"/>
                <a:cs typeface="Arial"/>
                <a:sym typeface="Arial"/>
              </a:rPr>
              <a:t>Since there are K hidden states, the state transition matrix will be of size</a:t>
            </a:r>
            <a:endParaRPr sz="1700">
              <a:solidFill>
                <a:srgbClr val="000000"/>
              </a:solidFill>
              <a:latin typeface="Arial"/>
              <a:ea typeface="Arial"/>
              <a:cs typeface="Arial"/>
              <a:sym typeface="Arial"/>
            </a:endParaRPr>
          </a:p>
          <a:p>
            <a:pPr indent="0" lvl="0" marL="0" rtl="0" algn="l">
              <a:spcBef>
                <a:spcPts val="1200"/>
              </a:spcBef>
              <a:spcAft>
                <a:spcPts val="0"/>
              </a:spcAft>
              <a:buNone/>
            </a:pPr>
            <a:r>
              <a:rPr lang="en-GB" sz="1700">
                <a:solidFill>
                  <a:srgbClr val="000000"/>
                </a:solidFill>
                <a:latin typeface="Arial"/>
                <a:ea typeface="Arial"/>
                <a:cs typeface="Arial"/>
                <a:sym typeface="Arial"/>
              </a:rPr>
              <a:t>K × K. The emission matrix will be of size K × T, as it defines the probability of</a:t>
            </a:r>
            <a:endParaRPr sz="1700">
              <a:solidFill>
                <a:srgbClr val="000000"/>
              </a:solidFill>
              <a:latin typeface="Arial"/>
              <a:ea typeface="Arial"/>
              <a:cs typeface="Arial"/>
              <a:sym typeface="Arial"/>
            </a:endParaRPr>
          </a:p>
          <a:p>
            <a:pPr indent="0" lvl="0" marL="0" rtl="0" algn="l">
              <a:spcBef>
                <a:spcPts val="1200"/>
              </a:spcBef>
              <a:spcAft>
                <a:spcPts val="0"/>
              </a:spcAft>
              <a:buNone/>
            </a:pPr>
            <a:r>
              <a:rPr lang="en-GB" sz="1700">
                <a:solidFill>
                  <a:srgbClr val="000000"/>
                </a:solidFill>
                <a:latin typeface="Arial"/>
                <a:ea typeface="Arial"/>
                <a:cs typeface="Arial"/>
                <a:sym typeface="Arial"/>
              </a:rPr>
              <a:t>emitting an observed state from a hidden state.</a:t>
            </a:r>
            <a:endParaRPr sz="1700">
              <a:solidFill>
                <a:srgbClr val="000000"/>
              </a:solidFill>
              <a:latin typeface="Arial"/>
              <a:ea typeface="Arial"/>
              <a:cs typeface="Arial"/>
              <a:sym typeface="Arial"/>
            </a:endParaRPr>
          </a:p>
          <a:p>
            <a:pPr indent="0" lvl="0" marL="0" rtl="0" algn="l">
              <a:spcBef>
                <a:spcPts val="1200"/>
              </a:spcBef>
              <a:spcAft>
                <a:spcPts val="1200"/>
              </a:spcAft>
              <a:buNone/>
            </a:pPr>
            <a:r>
              <a:t/>
            </a:r>
            <a:endParaRPr b="1" sz="17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idx="1" type="body"/>
          </p:nvPr>
        </p:nvSpPr>
        <p:spPr>
          <a:xfrm>
            <a:off x="311700" y="199525"/>
            <a:ext cx="8520600" cy="474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000000"/>
                </a:solidFill>
                <a:latin typeface="Arial"/>
                <a:ea typeface="Arial"/>
                <a:cs typeface="Arial"/>
                <a:sym typeface="Arial"/>
              </a:rPr>
              <a:t>Question 5: </a:t>
            </a:r>
            <a:r>
              <a:rPr lang="en-GB">
                <a:solidFill>
                  <a:srgbClr val="000000"/>
                </a:solidFill>
                <a:latin typeface="Arial"/>
                <a:ea typeface="Arial"/>
                <a:cs typeface="Arial"/>
                <a:sym typeface="Arial"/>
              </a:rPr>
              <a:t>You are building a model distribution for an infinite stream of word tokens. You know that the source of this stream has a vocabulary of size 1000. Out of these 1000 words you know of 100 words to be stop words each of which has a probability of 0.0019. With only this knowledge what is the maximum possible entropy of the modelled distribution. (Use log base 10 for entropy calculation) </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a. 5.079</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b. 0</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c. 2.984</a:t>
            </a:r>
            <a:endParaRPr>
              <a:solidFill>
                <a:srgbClr val="000000"/>
              </a:solidFill>
              <a:latin typeface="Arial"/>
              <a:ea typeface="Arial"/>
              <a:cs typeface="Arial"/>
              <a:sym typeface="Arial"/>
            </a:endParaRPr>
          </a:p>
          <a:p>
            <a:pPr indent="0" lvl="0" marL="0" rtl="0" algn="l">
              <a:spcBef>
                <a:spcPts val="1200"/>
              </a:spcBef>
              <a:spcAft>
                <a:spcPts val="1200"/>
              </a:spcAft>
              <a:buNone/>
            </a:pPr>
            <a:r>
              <a:rPr lang="en-GB">
                <a:solidFill>
                  <a:srgbClr val="000000"/>
                </a:solidFill>
                <a:latin typeface="Arial"/>
                <a:ea typeface="Arial"/>
                <a:cs typeface="Arial"/>
                <a:sym typeface="Arial"/>
              </a:rPr>
              <a:t>d. 12.871</a:t>
            </a:r>
            <a:endParaRPr>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235500" y="-121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43" name="Google Shape;143;p25"/>
          <p:cNvSpPr txBox="1"/>
          <p:nvPr>
            <p:ph idx="1" type="body"/>
          </p:nvPr>
        </p:nvSpPr>
        <p:spPr>
          <a:xfrm>
            <a:off x="311700" y="610675"/>
            <a:ext cx="8520600" cy="44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rgbClr val="000000"/>
                </a:solidFill>
                <a:latin typeface="Arial"/>
                <a:ea typeface="Arial"/>
                <a:cs typeface="Arial"/>
                <a:sym typeface="Arial"/>
              </a:rPr>
              <a:t>Answer: </a:t>
            </a:r>
            <a:r>
              <a:rPr lang="en-GB" sz="1700">
                <a:solidFill>
                  <a:srgbClr val="000000"/>
                </a:solidFill>
                <a:latin typeface="Arial"/>
                <a:ea typeface="Arial"/>
                <a:cs typeface="Arial"/>
                <a:sym typeface="Arial"/>
              </a:rPr>
              <a:t>C</a:t>
            </a:r>
            <a:endParaRPr sz="1700">
              <a:solidFill>
                <a:srgbClr val="000000"/>
              </a:solidFill>
              <a:latin typeface="Arial"/>
              <a:ea typeface="Arial"/>
              <a:cs typeface="Arial"/>
              <a:sym typeface="Arial"/>
            </a:endParaRPr>
          </a:p>
          <a:p>
            <a:pPr indent="0" lvl="0" marL="0" rtl="0" algn="l">
              <a:spcBef>
                <a:spcPts val="1200"/>
              </a:spcBef>
              <a:spcAft>
                <a:spcPts val="0"/>
              </a:spcAft>
              <a:buNone/>
            </a:pPr>
            <a:r>
              <a:t/>
            </a:r>
            <a:endParaRPr sz="1700">
              <a:solidFill>
                <a:srgbClr val="000000"/>
              </a:solidFill>
              <a:latin typeface="Arial"/>
              <a:ea typeface="Arial"/>
              <a:cs typeface="Arial"/>
              <a:sym typeface="Arial"/>
            </a:endParaRPr>
          </a:p>
          <a:p>
            <a:pPr indent="0" lvl="0" marL="0" rtl="0" algn="l">
              <a:spcBef>
                <a:spcPts val="1200"/>
              </a:spcBef>
              <a:spcAft>
                <a:spcPts val="0"/>
              </a:spcAft>
              <a:buNone/>
            </a:pPr>
            <a:r>
              <a:t/>
            </a:r>
            <a:endParaRPr sz="1700">
              <a:solidFill>
                <a:srgbClr val="000000"/>
              </a:solidFill>
              <a:latin typeface="Arial"/>
              <a:ea typeface="Arial"/>
              <a:cs typeface="Arial"/>
              <a:sym typeface="Arial"/>
            </a:endParaRPr>
          </a:p>
          <a:p>
            <a:pPr indent="0" lvl="0" marL="0" rtl="0" algn="l">
              <a:spcBef>
                <a:spcPts val="1200"/>
              </a:spcBef>
              <a:spcAft>
                <a:spcPts val="0"/>
              </a:spcAft>
              <a:buNone/>
            </a:pPr>
            <a:r>
              <a:rPr b="1" lang="en-GB" sz="1700">
                <a:solidFill>
                  <a:srgbClr val="000000"/>
                </a:solidFill>
                <a:latin typeface="Arial"/>
                <a:ea typeface="Arial"/>
                <a:cs typeface="Arial"/>
                <a:sym typeface="Arial"/>
              </a:rPr>
              <a:t>Solution: </a:t>
            </a:r>
            <a:r>
              <a:rPr lang="en-GB" sz="1700">
                <a:solidFill>
                  <a:srgbClr val="000000"/>
                </a:solidFill>
                <a:latin typeface="Arial"/>
                <a:ea typeface="Arial"/>
                <a:cs typeface="Arial"/>
                <a:sym typeface="Arial"/>
              </a:rPr>
              <a:t>There are 100 stopwords with each having an occurrence probability of 0.0019. Hence, P(Stopwords) = 100 ∗ 0.0019 = 0.19</a:t>
            </a:r>
            <a:endParaRPr sz="1700">
              <a:solidFill>
                <a:srgbClr val="000000"/>
              </a:solidFill>
              <a:latin typeface="Arial"/>
              <a:ea typeface="Arial"/>
              <a:cs typeface="Arial"/>
              <a:sym typeface="Arial"/>
            </a:endParaRPr>
          </a:p>
          <a:p>
            <a:pPr indent="0" lvl="0" marL="0" rtl="0" algn="l">
              <a:spcBef>
                <a:spcPts val="1200"/>
              </a:spcBef>
              <a:spcAft>
                <a:spcPts val="0"/>
              </a:spcAft>
              <a:buNone/>
            </a:pPr>
            <a:r>
              <a:rPr lang="en-GB" sz="1700">
                <a:solidFill>
                  <a:srgbClr val="000000"/>
                </a:solidFill>
                <a:latin typeface="Arial"/>
                <a:ea typeface="Arial"/>
                <a:cs typeface="Arial"/>
                <a:sym typeface="Arial"/>
              </a:rPr>
              <a:t>P(non − stopwords) = 1 − 0.19 = 0.81</a:t>
            </a:r>
            <a:endParaRPr sz="1700">
              <a:solidFill>
                <a:srgbClr val="000000"/>
              </a:solidFill>
              <a:latin typeface="Arial"/>
              <a:ea typeface="Arial"/>
              <a:cs typeface="Arial"/>
              <a:sym typeface="Arial"/>
            </a:endParaRPr>
          </a:p>
          <a:p>
            <a:pPr indent="0" lvl="0" marL="0" rtl="0" algn="l">
              <a:spcBef>
                <a:spcPts val="1200"/>
              </a:spcBef>
              <a:spcAft>
                <a:spcPts val="0"/>
              </a:spcAft>
              <a:buNone/>
            </a:pPr>
            <a:r>
              <a:rPr lang="en-GB" sz="1700">
                <a:solidFill>
                  <a:srgbClr val="000000"/>
                </a:solidFill>
                <a:latin typeface="Arial"/>
                <a:ea typeface="Arial"/>
                <a:cs typeface="Arial"/>
                <a:sym typeface="Arial"/>
              </a:rPr>
              <a:t>For maximum entropy, the remaining probability should be uniformly distributed. </a:t>
            </a:r>
            <a:endParaRPr sz="1700">
              <a:solidFill>
                <a:srgbClr val="000000"/>
              </a:solidFill>
              <a:latin typeface="Arial"/>
              <a:ea typeface="Arial"/>
              <a:cs typeface="Arial"/>
              <a:sym typeface="Arial"/>
            </a:endParaRPr>
          </a:p>
          <a:p>
            <a:pPr indent="0" lvl="0" marL="0" rtl="0" algn="l">
              <a:spcBef>
                <a:spcPts val="1200"/>
              </a:spcBef>
              <a:spcAft>
                <a:spcPts val="0"/>
              </a:spcAft>
              <a:buNone/>
            </a:pPr>
            <a:r>
              <a:rPr lang="en-GB" sz="1700">
                <a:solidFill>
                  <a:srgbClr val="000000"/>
                </a:solidFill>
                <a:latin typeface="Arial"/>
                <a:ea typeface="Arial"/>
                <a:cs typeface="Arial"/>
                <a:sym typeface="Arial"/>
              </a:rPr>
              <a:t>For every non-stopword w, P(w) = 0.81/(1000 − 100) = 0.81/900 = 0.0009.</a:t>
            </a:r>
            <a:endParaRPr sz="1700">
              <a:solidFill>
                <a:srgbClr val="000000"/>
              </a:solidFill>
              <a:latin typeface="Arial"/>
              <a:ea typeface="Arial"/>
              <a:cs typeface="Arial"/>
              <a:sym typeface="Arial"/>
            </a:endParaRPr>
          </a:p>
          <a:p>
            <a:pPr indent="0" lvl="0" marL="0" rtl="0" algn="l">
              <a:spcBef>
                <a:spcPts val="1200"/>
              </a:spcBef>
              <a:spcAft>
                <a:spcPts val="0"/>
              </a:spcAft>
              <a:buNone/>
            </a:pPr>
            <a:r>
              <a:rPr lang="en-GB" sz="1700">
                <a:solidFill>
                  <a:srgbClr val="000000"/>
                </a:solidFill>
                <a:latin typeface="Arial"/>
                <a:ea typeface="Arial"/>
                <a:cs typeface="Arial"/>
                <a:sym typeface="Arial"/>
              </a:rPr>
              <a:t>Finally, the value of the entropy would be,</a:t>
            </a:r>
            <a:endParaRPr sz="1700">
              <a:solidFill>
                <a:srgbClr val="000000"/>
              </a:solidFill>
              <a:latin typeface="Arial"/>
              <a:ea typeface="Arial"/>
              <a:cs typeface="Arial"/>
              <a:sym typeface="Arial"/>
            </a:endParaRPr>
          </a:p>
          <a:p>
            <a:pPr indent="0" lvl="0" marL="0" rtl="0" algn="l">
              <a:spcBef>
                <a:spcPts val="1200"/>
              </a:spcBef>
              <a:spcAft>
                <a:spcPts val="0"/>
              </a:spcAft>
              <a:buNone/>
            </a:pPr>
            <a:r>
              <a:rPr lang="en-GB" sz="1700">
                <a:solidFill>
                  <a:srgbClr val="000000"/>
                </a:solidFill>
                <a:latin typeface="Arial"/>
                <a:ea typeface="Arial"/>
                <a:cs typeface="Arial"/>
                <a:sym typeface="Arial"/>
              </a:rPr>
              <a:t>H = E(log(1/p)) = −100(0.0019 ∗ log(0.0019)) − 900(0.0009 log(0.0009)) = −2.9841</a:t>
            </a:r>
            <a:endParaRPr sz="1700">
              <a:solidFill>
                <a:srgbClr val="000000"/>
              </a:solidFill>
              <a:latin typeface="Arial"/>
              <a:ea typeface="Arial"/>
              <a:cs typeface="Arial"/>
              <a:sym typeface="Arial"/>
            </a:endParaRPr>
          </a:p>
          <a:p>
            <a:pPr indent="0" lvl="0" marL="0" rtl="0" algn="l">
              <a:spcBef>
                <a:spcPts val="1200"/>
              </a:spcBef>
              <a:spcAft>
                <a:spcPts val="0"/>
              </a:spcAft>
              <a:buNone/>
            </a:pPr>
            <a:r>
              <a:t/>
            </a:r>
            <a:endParaRPr sz="1700">
              <a:solidFill>
                <a:srgbClr val="000000"/>
              </a:solidFill>
              <a:latin typeface="Arial"/>
              <a:ea typeface="Arial"/>
              <a:cs typeface="Arial"/>
              <a:sym typeface="Arial"/>
            </a:endParaRPr>
          </a:p>
          <a:p>
            <a:pPr indent="0" lvl="0" marL="0" rtl="0" algn="l">
              <a:spcBef>
                <a:spcPts val="1200"/>
              </a:spcBef>
              <a:spcAft>
                <a:spcPts val="1200"/>
              </a:spcAft>
              <a:buNone/>
            </a:pPr>
            <a:r>
              <a:t/>
            </a:r>
            <a:endParaRPr b="1" sz="1700">
              <a:solidFill>
                <a:srgbClr val="000000"/>
              </a:solidFill>
              <a:latin typeface="Arial"/>
              <a:ea typeface="Arial"/>
              <a:cs typeface="Arial"/>
              <a:sym typeface="Arial"/>
            </a:endParaRPr>
          </a:p>
        </p:txBody>
      </p:sp>
      <p:pic>
        <p:nvPicPr>
          <p:cNvPr id="144" name="Google Shape;144;p25"/>
          <p:cNvPicPr preferRelativeResize="0"/>
          <p:nvPr/>
        </p:nvPicPr>
        <p:blipFill>
          <a:blip r:embed="rId3">
            <a:alphaModFix/>
          </a:blip>
          <a:stretch>
            <a:fillRect/>
          </a:stretch>
        </p:blipFill>
        <p:spPr>
          <a:xfrm>
            <a:off x="1935350" y="695225"/>
            <a:ext cx="7014725" cy="1268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idx="1" type="body"/>
          </p:nvPr>
        </p:nvSpPr>
        <p:spPr>
          <a:xfrm>
            <a:off x="311700" y="275725"/>
            <a:ext cx="8520600" cy="421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000000"/>
                </a:solidFill>
                <a:latin typeface="Arial"/>
                <a:ea typeface="Arial"/>
                <a:cs typeface="Arial"/>
                <a:sym typeface="Arial"/>
              </a:rPr>
              <a:t>Question 6: </a:t>
            </a:r>
            <a:r>
              <a:rPr lang="en-GB">
                <a:solidFill>
                  <a:srgbClr val="000000"/>
                </a:solidFill>
                <a:latin typeface="Arial"/>
                <a:ea typeface="Arial"/>
                <a:cs typeface="Arial"/>
                <a:sym typeface="Arial"/>
              </a:rPr>
              <a:t>For an HMM model with N hidden states, V observable states, what are the dimensions of parameter matrices A,B and π? A: Transition matrix, B: Emission matrix, π: Initial Probability matrix.</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a. N × V, N × V, N × N</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b. N × N, N × V, N × 1</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c. N × N, V × V, N × 1</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d. N × V, V × V, V × 1</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55" name="Google Shape;155;p27"/>
          <p:cNvSpPr txBox="1"/>
          <p:nvPr>
            <p:ph idx="1" type="body"/>
          </p:nvPr>
        </p:nvSpPr>
        <p:spPr>
          <a:xfrm>
            <a:off x="311700" y="885325"/>
            <a:ext cx="8520600" cy="386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rgbClr val="000000"/>
                </a:solidFill>
                <a:latin typeface="Arial"/>
                <a:ea typeface="Arial"/>
                <a:cs typeface="Arial"/>
                <a:sym typeface="Arial"/>
              </a:rPr>
              <a:t>Answer: </a:t>
            </a:r>
            <a:r>
              <a:rPr lang="en-GB" sz="1700">
                <a:solidFill>
                  <a:srgbClr val="000000"/>
                </a:solidFill>
                <a:latin typeface="Arial"/>
                <a:ea typeface="Arial"/>
                <a:cs typeface="Arial"/>
                <a:sym typeface="Arial"/>
              </a:rPr>
              <a:t>B</a:t>
            </a:r>
            <a:endParaRPr sz="1700">
              <a:solidFill>
                <a:srgbClr val="000000"/>
              </a:solidFill>
              <a:latin typeface="Arial"/>
              <a:ea typeface="Arial"/>
              <a:cs typeface="Arial"/>
              <a:sym typeface="Arial"/>
            </a:endParaRPr>
          </a:p>
          <a:p>
            <a:pPr indent="0" lvl="0" marL="0" rtl="0" algn="l">
              <a:spcBef>
                <a:spcPts val="1200"/>
              </a:spcBef>
              <a:spcAft>
                <a:spcPts val="0"/>
              </a:spcAft>
              <a:buNone/>
            </a:pPr>
            <a:r>
              <a:rPr b="1" lang="en-GB" sz="1700">
                <a:solidFill>
                  <a:srgbClr val="000000"/>
                </a:solidFill>
                <a:latin typeface="Arial"/>
                <a:ea typeface="Arial"/>
                <a:cs typeface="Arial"/>
                <a:sym typeface="Arial"/>
              </a:rPr>
              <a:t>Solution: </a:t>
            </a:r>
            <a:endParaRPr b="1" sz="1700">
              <a:solidFill>
                <a:srgbClr val="000000"/>
              </a:solidFill>
              <a:latin typeface="Arial"/>
              <a:ea typeface="Arial"/>
              <a:cs typeface="Arial"/>
              <a:sym typeface="Arial"/>
            </a:endParaRPr>
          </a:p>
          <a:p>
            <a:pPr indent="0" lvl="0" marL="0" rtl="0" algn="l">
              <a:spcBef>
                <a:spcPts val="1200"/>
              </a:spcBef>
              <a:spcAft>
                <a:spcPts val="0"/>
              </a:spcAft>
              <a:buNone/>
            </a:pPr>
            <a:r>
              <a:rPr lang="en-GB" sz="1700">
                <a:solidFill>
                  <a:srgbClr val="000000"/>
                </a:solidFill>
                <a:latin typeface="Arial"/>
                <a:ea typeface="Arial"/>
                <a:cs typeface="Arial"/>
                <a:sym typeface="Arial"/>
              </a:rPr>
              <a:t>We are given a </a:t>
            </a:r>
            <a:r>
              <a:rPr lang="en-GB" sz="1700">
                <a:solidFill>
                  <a:srgbClr val="000000"/>
                </a:solidFill>
                <a:latin typeface="Arial"/>
                <a:ea typeface="Arial"/>
                <a:cs typeface="Arial"/>
                <a:sym typeface="Arial"/>
              </a:rPr>
              <a:t>HMM model with N hidden states, V observable states</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GB" sz="1700">
                <a:solidFill>
                  <a:srgbClr val="000000"/>
                </a:solidFill>
                <a:latin typeface="Arial"/>
                <a:ea typeface="Arial"/>
                <a:cs typeface="Arial"/>
                <a:sym typeface="Arial"/>
              </a:rPr>
              <a:t>Matrix A contains all the transition probabilities and have dimension N × N. </a:t>
            </a:r>
            <a:endParaRPr sz="1700">
              <a:solidFill>
                <a:srgbClr val="000000"/>
              </a:solidFill>
              <a:latin typeface="Arial"/>
              <a:ea typeface="Arial"/>
              <a:cs typeface="Arial"/>
              <a:sym typeface="Arial"/>
            </a:endParaRPr>
          </a:p>
          <a:p>
            <a:pPr indent="0" lvl="0" marL="0" rtl="0" algn="l">
              <a:spcBef>
                <a:spcPts val="1200"/>
              </a:spcBef>
              <a:spcAft>
                <a:spcPts val="0"/>
              </a:spcAft>
              <a:buNone/>
            </a:pPr>
            <a:r>
              <a:rPr lang="en-GB" sz="1700">
                <a:solidFill>
                  <a:srgbClr val="000000"/>
                </a:solidFill>
                <a:latin typeface="Arial"/>
                <a:ea typeface="Arial"/>
                <a:cs typeface="Arial"/>
                <a:sym typeface="Arial"/>
              </a:rPr>
              <a:t>Matrix B contains all the emission probabilities and dimension N × V . </a:t>
            </a:r>
            <a:endParaRPr sz="1700">
              <a:solidFill>
                <a:srgbClr val="000000"/>
              </a:solidFill>
              <a:latin typeface="Arial"/>
              <a:ea typeface="Arial"/>
              <a:cs typeface="Arial"/>
              <a:sym typeface="Arial"/>
            </a:endParaRPr>
          </a:p>
          <a:p>
            <a:pPr indent="0" lvl="0" marL="0" rtl="0" algn="l">
              <a:spcBef>
                <a:spcPts val="1200"/>
              </a:spcBef>
              <a:spcAft>
                <a:spcPts val="1200"/>
              </a:spcAft>
              <a:buNone/>
            </a:pPr>
            <a:r>
              <a:rPr lang="en-GB" sz="1700">
                <a:solidFill>
                  <a:srgbClr val="000000"/>
                </a:solidFill>
                <a:latin typeface="Arial"/>
                <a:ea typeface="Arial"/>
                <a:cs typeface="Arial"/>
                <a:sym typeface="Arial"/>
              </a:rPr>
              <a:t>π contains initial probability for all hidden states and have dimension N × 1.</a:t>
            </a:r>
            <a:endParaRPr b="1" sz="170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idx="1" type="body"/>
          </p:nvPr>
        </p:nvSpPr>
        <p:spPr>
          <a:xfrm>
            <a:off x="311700" y="199525"/>
            <a:ext cx="8520600" cy="474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700">
                <a:solidFill>
                  <a:srgbClr val="000000"/>
                </a:solidFill>
                <a:latin typeface="Arial"/>
                <a:ea typeface="Arial"/>
                <a:cs typeface="Arial"/>
                <a:sym typeface="Arial"/>
              </a:rPr>
              <a:t>Question 7: </a:t>
            </a:r>
            <a:r>
              <a:rPr lang="en-GB" sz="1700">
                <a:solidFill>
                  <a:srgbClr val="000000"/>
                </a:solidFill>
                <a:latin typeface="Arial"/>
                <a:ea typeface="Arial"/>
                <a:cs typeface="Arial"/>
                <a:sym typeface="Arial"/>
              </a:rPr>
              <a:t>Suppose you have the input sentence “Death Note is a great anime”. And you know the possible tags each of the words in the sentence can take. </a:t>
            </a:r>
            <a:endParaRPr sz="1700">
              <a:solidFill>
                <a:srgbClr val="000000"/>
              </a:solidFill>
              <a:latin typeface="Arial"/>
              <a:ea typeface="Arial"/>
              <a:cs typeface="Arial"/>
              <a:sym typeface="Arial"/>
            </a:endParaRPr>
          </a:p>
          <a:p>
            <a:pPr indent="-336550" lvl="0" marL="457200" rtl="0" algn="l">
              <a:spcBef>
                <a:spcPts val="1200"/>
              </a:spcBef>
              <a:spcAft>
                <a:spcPts val="0"/>
              </a:spcAft>
              <a:buClr>
                <a:srgbClr val="000000"/>
              </a:buClr>
              <a:buSzPts val="1700"/>
              <a:buFont typeface="Arial"/>
              <a:buChar char="●"/>
            </a:pPr>
            <a:r>
              <a:rPr lang="en-GB" sz="1700">
                <a:solidFill>
                  <a:srgbClr val="000000"/>
                </a:solidFill>
                <a:latin typeface="Arial"/>
                <a:ea typeface="Arial"/>
                <a:cs typeface="Arial"/>
                <a:sym typeface="Arial"/>
              </a:rPr>
              <a:t>Death: NN, NNS, NNP, NNPS </a:t>
            </a: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n-GB" sz="1700">
                <a:solidFill>
                  <a:srgbClr val="000000"/>
                </a:solidFill>
                <a:latin typeface="Arial"/>
                <a:ea typeface="Arial"/>
                <a:cs typeface="Arial"/>
                <a:sym typeface="Arial"/>
              </a:rPr>
              <a:t>Note: VB, VBD, VBZ</a:t>
            </a: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n-GB" sz="1700">
                <a:solidFill>
                  <a:srgbClr val="000000"/>
                </a:solidFill>
                <a:latin typeface="Arial"/>
                <a:ea typeface="Arial"/>
                <a:cs typeface="Arial"/>
                <a:sym typeface="Arial"/>
              </a:rPr>
              <a:t>is: VB</a:t>
            </a: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n-GB" sz="1700">
                <a:solidFill>
                  <a:srgbClr val="000000"/>
                </a:solidFill>
                <a:latin typeface="Arial"/>
                <a:ea typeface="Arial"/>
                <a:cs typeface="Arial"/>
                <a:sym typeface="Arial"/>
              </a:rPr>
              <a:t>a: DT</a:t>
            </a: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n-GB" sz="1700">
                <a:solidFill>
                  <a:srgbClr val="000000"/>
                </a:solidFill>
                <a:latin typeface="Arial"/>
                <a:ea typeface="Arial"/>
                <a:cs typeface="Arial"/>
                <a:sym typeface="Arial"/>
              </a:rPr>
              <a:t>great: ADJ</a:t>
            </a: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n-GB" sz="1700">
                <a:solidFill>
                  <a:srgbClr val="000000"/>
                </a:solidFill>
                <a:latin typeface="Arial"/>
                <a:ea typeface="Arial"/>
                <a:cs typeface="Arial"/>
                <a:sym typeface="Arial"/>
              </a:rPr>
              <a:t>anime: NN, NNS, NNP</a:t>
            </a:r>
            <a:endParaRPr sz="1700">
              <a:solidFill>
                <a:srgbClr val="000000"/>
              </a:solidFill>
              <a:latin typeface="Arial"/>
              <a:ea typeface="Arial"/>
              <a:cs typeface="Arial"/>
              <a:sym typeface="Arial"/>
            </a:endParaRPr>
          </a:p>
          <a:p>
            <a:pPr indent="0" lvl="0" marL="0" rtl="0" algn="l">
              <a:spcBef>
                <a:spcPts val="1200"/>
              </a:spcBef>
              <a:spcAft>
                <a:spcPts val="1200"/>
              </a:spcAft>
              <a:buNone/>
            </a:pPr>
            <a:r>
              <a:rPr lang="en-GB" sz="1700">
                <a:solidFill>
                  <a:srgbClr val="000000"/>
                </a:solidFill>
                <a:latin typeface="Arial"/>
                <a:ea typeface="Arial"/>
                <a:cs typeface="Arial"/>
                <a:sym typeface="Arial"/>
              </a:rPr>
              <a:t>How many hidden state sequences are possible for the above sentence and States?</a:t>
            </a:r>
            <a:endParaRPr sz="1700">
              <a:solidFill>
                <a:srgbClr val="000000"/>
              </a:solidFill>
              <a:latin typeface="Arial"/>
              <a:ea typeface="Arial"/>
              <a:cs typeface="Arial"/>
              <a:sym typeface="Arial"/>
            </a:endParaRPr>
          </a:p>
        </p:txBody>
      </p:sp>
      <p:pic>
        <p:nvPicPr>
          <p:cNvPr id="161" name="Google Shape;161;p28"/>
          <p:cNvPicPr preferRelativeResize="0"/>
          <p:nvPr/>
        </p:nvPicPr>
        <p:blipFill>
          <a:blip r:embed="rId3">
            <a:alphaModFix/>
          </a:blip>
          <a:stretch>
            <a:fillRect/>
          </a:stretch>
        </p:blipFill>
        <p:spPr>
          <a:xfrm>
            <a:off x="388675" y="3627250"/>
            <a:ext cx="1581150" cy="1238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67" name="Google Shape;167;p29"/>
          <p:cNvSpPr txBox="1"/>
          <p:nvPr>
            <p:ph idx="1" type="body"/>
          </p:nvPr>
        </p:nvSpPr>
        <p:spPr>
          <a:xfrm>
            <a:off x="311700" y="885325"/>
            <a:ext cx="8520600" cy="386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rgbClr val="000000"/>
                </a:solidFill>
                <a:latin typeface="Arial"/>
                <a:ea typeface="Arial"/>
                <a:cs typeface="Arial"/>
                <a:sym typeface="Arial"/>
              </a:rPr>
              <a:t>Answer: </a:t>
            </a:r>
            <a:r>
              <a:rPr lang="en-GB" sz="1700">
                <a:solidFill>
                  <a:srgbClr val="000000"/>
                </a:solidFill>
                <a:latin typeface="Arial"/>
                <a:ea typeface="Arial"/>
                <a:cs typeface="Arial"/>
                <a:sym typeface="Arial"/>
              </a:rPr>
              <a:t>A</a:t>
            </a:r>
            <a:endParaRPr sz="1700">
              <a:solidFill>
                <a:srgbClr val="000000"/>
              </a:solidFill>
              <a:latin typeface="Arial"/>
              <a:ea typeface="Arial"/>
              <a:cs typeface="Arial"/>
              <a:sym typeface="Arial"/>
            </a:endParaRPr>
          </a:p>
          <a:p>
            <a:pPr indent="0" lvl="0" marL="0" rtl="0" algn="l">
              <a:spcBef>
                <a:spcPts val="1200"/>
              </a:spcBef>
              <a:spcAft>
                <a:spcPts val="0"/>
              </a:spcAft>
              <a:buNone/>
            </a:pPr>
            <a:r>
              <a:rPr b="1" lang="en-GB" sz="1700">
                <a:solidFill>
                  <a:srgbClr val="000000"/>
                </a:solidFill>
                <a:latin typeface="Arial"/>
                <a:ea typeface="Arial"/>
                <a:cs typeface="Arial"/>
                <a:sym typeface="Arial"/>
              </a:rPr>
              <a:t>Solution: </a:t>
            </a:r>
            <a:r>
              <a:rPr lang="en-GB" sz="1700">
                <a:solidFill>
                  <a:srgbClr val="000000"/>
                </a:solidFill>
                <a:latin typeface="Arial"/>
                <a:ea typeface="Arial"/>
                <a:cs typeface="Arial"/>
                <a:sym typeface="Arial"/>
              </a:rPr>
              <a:t>Each possible hidden sequence can take only one POS tag for each of the</a:t>
            </a:r>
            <a:endParaRPr sz="1700">
              <a:solidFill>
                <a:srgbClr val="000000"/>
              </a:solidFill>
              <a:latin typeface="Arial"/>
              <a:ea typeface="Arial"/>
              <a:cs typeface="Arial"/>
              <a:sym typeface="Arial"/>
            </a:endParaRPr>
          </a:p>
          <a:p>
            <a:pPr indent="0" lvl="0" marL="0" rtl="0" algn="l">
              <a:spcBef>
                <a:spcPts val="1200"/>
              </a:spcBef>
              <a:spcAft>
                <a:spcPts val="0"/>
              </a:spcAft>
              <a:buNone/>
            </a:pPr>
            <a:r>
              <a:rPr lang="en-GB" sz="1700">
                <a:solidFill>
                  <a:srgbClr val="000000"/>
                </a:solidFill>
                <a:latin typeface="Arial"/>
                <a:ea typeface="Arial"/>
                <a:cs typeface="Arial"/>
                <a:sym typeface="Arial"/>
              </a:rPr>
              <a:t>words. Hence the total possibility will be a product of the number of candidates for</a:t>
            </a:r>
            <a:endParaRPr sz="1700">
              <a:solidFill>
                <a:srgbClr val="000000"/>
              </a:solidFill>
              <a:latin typeface="Arial"/>
              <a:ea typeface="Arial"/>
              <a:cs typeface="Arial"/>
              <a:sym typeface="Arial"/>
            </a:endParaRPr>
          </a:p>
          <a:p>
            <a:pPr indent="0" lvl="0" marL="0" rtl="0" algn="l">
              <a:spcBef>
                <a:spcPts val="1200"/>
              </a:spcBef>
              <a:spcAft>
                <a:spcPts val="0"/>
              </a:spcAft>
              <a:buNone/>
            </a:pPr>
            <a:r>
              <a:rPr lang="en-GB" sz="1700">
                <a:solidFill>
                  <a:srgbClr val="000000"/>
                </a:solidFill>
                <a:latin typeface="Arial"/>
                <a:ea typeface="Arial"/>
                <a:cs typeface="Arial"/>
                <a:sym typeface="Arial"/>
              </a:rPr>
              <a:t>each word.</a:t>
            </a:r>
            <a:endParaRPr sz="1700">
              <a:solidFill>
                <a:srgbClr val="000000"/>
              </a:solidFill>
              <a:latin typeface="Arial"/>
              <a:ea typeface="Arial"/>
              <a:cs typeface="Arial"/>
              <a:sym typeface="Arial"/>
            </a:endParaRPr>
          </a:p>
          <a:p>
            <a:pPr indent="0" lvl="0" marL="0" rtl="0" algn="l">
              <a:spcBef>
                <a:spcPts val="1200"/>
              </a:spcBef>
              <a:spcAft>
                <a:spcPts val="0"/>
              </a:spcAft>
              <a:buNone/>
            </a:pPr>
            <a:r>
              <a:rPr lang="en-GB" sz="1700">
                <a:solidFill>
                  <a:srgbClr val="000000"/>
                </a:solidFill>
                <a:latin typeface="Arial"/>
                <a:ea typeface="Arial"/>
                <a:cs typeface="Arial"/>
                <a:sym typeface="Arial"/>
              </a:rPr>
              <a:t>Number of possible hidden state sequences = 4 * 3 * 1 * 1 * 1 * 3</a:t>
            </a:r>
            <a:endParaRPr sz="1700">
              <a:solidFill>
                <a:srgbClr val="000000"/>
              </a:solidFill>
              <a:latin typeface="Arial"/>
              <a:ea typeface="Arial"/>
              <a:cs typeface="Arial"/>
              <a:sym typeface="Arial"/>
            </a:endParaRPr>
          </a:p>
          <a:p>
            <a:pPr indent="0" lvl="0" marL="0" rtl="0" algn="l">
              <a:spcBef>
                <a:spcPts val="1200"/>
              </a:spcBef>
              <a:spcAft>
                <a:spcPts val="0"/>
              </a:spcAft>
              <a:buNone/>
            </a:pPr>
            <a:r>
              <a:t/>
            </a:r>
            <a:endParaRPr sz="1700">
              <a:solidFill>
                <a:srgbClr val="000000"/>
              </a:solidFill>
              <a:latin typeface="Arial"/>
              <a:ea typeface="Arial"/>
              <a:cs typeface="Arial"/>
              <a:sym typeface="Arial"/>
            </a:endParaRPr>
          </a:p>
          <a:p>
            <a:pPr indent="0" lvl="0" marL="0" rtl="0" algn="l">
              <a:spcBef>
                <a:spcPts val="1200"/>
              </a:spcBef>
              <a:spcAft>
                <a:spcPts val="1200"/>
              </a:spcAft>
              <a:buNone/>
            </a:pPr>
            <a:r>
              <a:t/>
            </a:r>
            <a:endParaRPr b="1" sz="170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idx="1" type="body"/>
          </p:nvPr>
        </p:nvSpPr>
        <p:spPr>
          <a:xfrm>
            <a:off x="311700" y="199525"/>
            <a:ext cx="8520600" cy="474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a:solidFill>
                  <a:srgbClr val="000000"/>
                </a:solidFill>
                <a:latin typeface="Arial"/>
                <a:ea typeface="Arial"/>
                <a:cs typeface="Arial"/>
                <a:sym typeface="Arial"/>
              </a:rPr>
              <a:t>Question 8: </a:t>
            </a:r>
            <a:r>
              <a:rPr lang="en-GB">
                <a:solidFill>
                  <a:srgbClr val="000000"/>
                </a:solidFill>
                <a:latin typeface="Arial"/>
                <a:ea typeface="Arial"/>
                <a:cs typeface="Arial"/>
                <a:sym typeface="Arial"/>
              </a:rPr>
              <a:t>In Hidden Markov Models or HMMs, the joint likelihood of an observed sequence O with a hidden state sequence Q, is written as P(O, Q; θ). In many applications, like POS tagging, one is interested in finding the hidden state sequence Q, for a given observation sequence, that maximizes P(O, Q; θ). What is the time required to compute the most likely Q using an exhaustive search? The required notations are, N: possible number of hidden states, T: length of the observed sequence. </a:t>
            </a:r>
            <a:endParaRPr>
              <a:solidFill>
                <a:srgbClr val="000000"/>
              </a:solidFill>
              <a:latin typeface="Arial"/>
              <a:ea typeface="Arial"/>
              <a:cs typeface="Arial"/>
              <a:sym typeface="Arial"/>
            </a:endParaRPr>
          </a:p>
        </p:txBody>
      </p:sp>
      <p:pic>
        <p:nvPicPr>
          <p:cNvPr id="173" name="Google Shape;173;p30"/>
          <p:cNvPicPr preferRelativeResize="0"/>
          <p:nvPr/>
        </p:nvPicPr>
        <p:blipFill>
          <a:blip r:embed="rId3">
            <a:alphaModFix/>
          </a:blip>
          <a:stretch>
            <a:fillRect/>
          </a:stretch>
        </p:blipFill>
        <p:spPr>
          <a:xfrm>
            <a:off x="365888" y="2617300"/>
            <a:ext cx="2257425" cy="1257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79" name="Google Shape;179;p31"/>
          <p:cNvSpPr txBox="1"/>
          <p:nvPr>
            <p:ph idx="1" type="body"/>
          </p:nvPr>
        </p:nvSpPr>
        <p:spPr>
          <a:xfrm>
            <a:off x="311700" y="885325"/>
            <a:ext cx="8520600" cy="50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rgbClr val="000000"/>
                </a:solidFill>
                <a:latin typeface="Arial"/>
                <a:ea typeface="Arial"/>
                <a:cs typeface="Arial"/>
                <a:sym typeface="Arial"/>
              </a:rPr>
              <a:t>Answer: </a:t>
            </a:r>
            <a:r>
              <a:rPr lang="en-GB" sz="1700">
                <a:solidFill>
                  <a:srgbClr val="000000"/>
                </a:solidFill>
                <a:latin typeface="Arial"/>
                <a:ea typeface="Arial"/>
                <a:cs typeface="Arial"/>
                <a:sym typeface="Arial"/>
              </a:rPr>
              <a:t>A</a:t>
            </a:r>
            <a:endParaRPr sz="1700">
              <a:solidFill>
                <a:srgbClr val="000000"/>
              </a:solidFill>
              <a:latin typeface="Arial"/>
              <a:ea typeface="Arial"/>
              <a:cs typeface="Arial"/>
              <a:sym typeface="Arial"/>
            </a:endParaRPr>
          </a:p>
          <a:p>
            <a:pPr indent="0" lvl="0" marL="0" rtl="0" algn="l">
              <a:spcBef>
                <a:spcPts val="1200"/>
              </a:spcBef>
              <a:spcAft>
                <a:spcPts val="0"/>
              </a:spcAft>
              <a:buNone/>
            </a:pPr>
            <a:r>
              <a:t/>
            </a:r>
            <a:endParaRPr sz="1700">
              <a:solidFill>
                <a:srgbClr val="000000"/>
              </a:solidFill>
              <a:latin typeface="Arial"/>
              <a:ea typeface="Arial"/>
              <a:cs typeface="Arial"/>
              <a:sym typeface="Arial"/>
            </a:endParaRPr>
          </a:p>
          <a:p>
            <a:pPr indent="0" lvl="0" marL="0" rtl="0" algn="l">
              <a:spcBef>
                <a:spcPts val="1200"/>
              </a:spcBef>
              <a:spcAft>
                <a:spcPts val="1200"/>
              </a:spcAft>
              <a:buNone/>
            </a:pPr>
            <a:r>
              <a:t/>
            </a:r>
            <a:endParaRPr b="1" sz="1700">
              <a:solidFill>
                <a:srgbClr val="000000"/>
              </a:solidFill>
              <a:latin typeface="Arial"/>
              <a:ea typeface="Arial"/>
              <a:cs typeface="Arial"/>
              <a:sym typeface="Arial"/>
            </a:endParaRPr>
          </a:p>
        </p:txBody>
      </p:sp>
      <p:pic>
        <p:nvPicPr>
          <p:cNvPr id="180" name="Google Shape;180;p31"/>
          <p:cNvPicPr preferRelativeResize="0"/>
          <p:nvPr/>
        </p:nvPicPr>
        <p:blipFill>
          <a:blip r:embed="rId3">
            <a:alphaModFix/>
          </a:blip>
          <a:stretch>
            <a:fillRect/>
          </a:stretch>
        </p:blipFill>
        <p:spPr>
          <a:xfrm>
            <a:off x="381000" y="1461625"/>
            <a:ext cx="7696200" cy="847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idx="1" type="body"/>
          </p:nvPr>
        </p:nvSpPr>
        <p:spPr>
          <a:xfrm>
            <a:off x="311700" y="10377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Good evening, everyone. Welcome to the live session.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Today, we will be practicing problems from the current week’s content.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We will wait 5 minutes for everyone to join in and start at 7:05 pm.</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idx="1" type="body"/>
          </p:nvPr>
        </p:nvSpPr>
        <p:spPr>
          <a:xfrm>
            <a:off x="311700" y="7329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000000"/>
                </a:solidFill>
                <a:latin typeface="Arial"/>
                <a:ea typeface="Arial"/>
                <a:cs typeface="Arial"/>
                <a:sym typeface="Arial"/>
              </a:rPr>
              <a:t>Question 1: </a:t>
            </a:r>
            <a:r>
              <a:rPr lang="en-GB">
                <a:solidFill>
                  <a:srgbClr val="000000"/>
                </a:solidFill>
                <a:latin typeface="Arial"/>
                <a:ea typeface="Arial"/>
                <a:cs typeface="Arial"/>
                <a:sym typeface="Arial"/>
              </a:rPr>
              <a:t>Baum-Welch algorithm is an example of -</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a. Forward-backward algorithm</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b. Special case of the Expectation-maximization algorithm</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c. Both A and B</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c. None</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83" name="Google Shape;83;p16"/>
          <p:cNvSpPr txBox="1"/>
          <p:nvPr>
            <p:ph idx="1" type="body"/>
          </p:nvPr>
        </p:nvSpPr>
        <p:spPr>
          <a:xfrm>
            <a:off x="311700" y="885325"/>
            <a:ext cx="8520600" cy="40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000000"/>
                </a:solidFill>
                <a:latin typeface="Arial"/>
                <a:ea typeface="Arial"/>
                <a:cs typeface="Arial"/>
                <a:sym typeface="Arial"/>
              </a:rPr>
              <a:t>Question 1: </a:t>
            </a:r>
            <a:r>
              <a:rPr lang="en-GB">
                <a:solidFill>
                  <a:srgbClr val="000000"/>
                </a:solidFill>
                <a:latin typeface="Arial"/>
                <a:ea typeface="Arial"/>
                <a:cs typeface="Arial"/>
                <a:sym typeface="Arial"/>
              </a:rPr>
              <a:t>Baum-Welch algorithm is an example of -</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a. Forward-backward algorithm</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b. Special case of the Expectation-maximization algorithm</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c. Both A and B</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c. None</a:t>
            </a:r>
            <a:endParaRPr b="1" sz="1700">
              <a:solidFill>
                <a:srgbClr val="000000"/>
              </a:solidFill>
              <a:latin typeface="Arial"/>
              <a:ea typeface="Arial"/>
              <a:cs typeface="Arial"/>
              <a:sym typeface="Arial"/>
            </a:endParaRPr>
          </a:p>
          <a:p>
            <a:pPr indent="0" lvl="0" marL="0" rtl="0" algn="l">
              <a:spcBef>
                <a:spcPts val="1200"/>
              </a:spcBef>
              <a:spcAft>
                <a:spcPts val="0"/>
              </a:spcAft>
              <a:buNone/>
            </a:pPr>
            <a:r>
              <a:t/>
            </a:r>
            <a:endParaRPr b="1" sz="1700">
              <a:solidFill>
                <a:srgbClr val="000000"/>
              </a:solidFill>
              <a:latin typeface="Arial"/>
              <a:ea typeface="Arial"/>
              <a:cs typeface="Arial"/>
              <a:sym typeface="Arial"/>
            </a:endParaRPr>
          </a:p>
          <a:p>
            <a:pPr indent="0" lvl="0" marL="0" rtl="0" algn="l">
              <a:spcBef>
                <a:spcPts val="1200"/>
              </a:spcBef>
              <a:spcAft>
                <a:spcPts val="0"/>
              </a:spcAft>
              <a:buNone/>
            </a:pPr>
            <a:r>
              <a:rPr b="1" lang="en-GB" sz="1700">
                <a:solidFill>
                  <a:srgbClr val="000000"/>
                </a:solidFill>
                <a:latin typeface="Arial"/>
                <a:ea typeface="Arial"/>
                <a:cs typeface="Arial"/>
                <a:sym typeface="Arial"/>
              </a:rPr>
              <a:t>Answer: </a:t>
            </a:r>
            <a:r>
              <a:rPr lang="en-GB" sz="1700">
                <a:solidFill>
                  <a:srgbClr val="000000"/>
                </a:solidFill>
                <a:latin typeface="Arial"/>
                <a:ea typeface="Arial"/>
                <a:cs typeface="Arial"/>
                <a:sym typeface="Arial"/>
              </a:rPr>
              <a:t>C</a:t>
            </a:r>
            <a:endParaRPr sz="1700">
              <a:solidFill>
                <a:srgbClr val="000000"/>
              </a:solidFill>
              <a:latin typeface="Arial"/>
              <a:ea typeface="Arial"/>
              <a:cs typeface="Arial"/>
              <a:sym typeface="Arial"/>
            </a:endParaRPr>
          </a:p>
          <a:p>
            <a:pPr indent="0" lvl="0" marL="0" rtl="0" algn="l">
              <a:spcBef>
                <a:spcPts val="1200"/>
              </a:spcBef>
              <a:spcAft>
                <a:spcPts val="1200"/>
              </a:spcAft>
              <a:buNone/>
            </a:pPr>
            <a:r>
              <a:t/>
            </a:r>
            <a:endParaRPr b="1" sz="17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idx="1" type="body"/>
          </p:nvPr>
        </p:nvSpPr>
        <p:spPr>
          <a:xfrm>
            <a:off x="311700" y="199525"/>
            <a:ext cx="8520600" cy="4741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a:solidFill>
                  <a:srgbClr val="000000"/>
                </a:solidFill>
                <a:latin typeface="Arial"/>
                <a:ea typeface="Arial"/>
                <a:cs typeface="Arial"/>
                <a:sym typeface="Arial"/>
              </a:rPr>
              <a:t>Question 2: </a:t>
            </a:r>
            <a:r>
              <a:rPr lang="en-GB">
                <a:solidFill>
                  <a:srgbClr val="000000"/>
                </a:solidFill>
                <a:latin typeface="Arial"/>
                <a:ea typeface="Arial"/>
                <a:cs typeface="Arial"/>
                <a:sym typeface="Arial"/>
              </a:rPr>
              <a:t>Once a day (e.g. at noon), the weather is observed as one of state 1: rainy, state 2:cloudy, state 3: sunny. The state transition probabilities are :</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Given that the weather on day 1 (t = 1) is sunny (state 3), what is the probability that the weather for the next 7 days will be “sun-sun-rain-rain-sun-cloudy-sun”?</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a. 1.54 * 10-4</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b. 8.9 * 10-2</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c. 7.1 * 10-7</a:t>
            </a:r>
            <a:endParaRPr>
              <a:solidFill>
                <a:srgbClr val="000000"/>
              </a:solidFill>
              <a:latin typeface="Arial"/>
              <a:ea typeface="Arial"/>
              <a:cs typeface="Arial"/>
              <a:sym typeface="Arial"/>
            </a:endParaRPr>
          </a:p>
          <a:p>
            <a:pPr indent="0" lvl="0" marL="0" rtl="0" algn="l">
              <a:spcBef>
                <a:spcPts val="1200"/>
              </a:spcBef>
              <a:spcAft>
                <a:spcPts val="1200"/>
              </a:spcAft>
              <a:buNone/>
            </a:pPr>
            <a:r>
              <a:rPr lang="en-GB">
                <a:solidFill>
                  <a:srgbClr val="000000"/>
                </a:solidFill>
                <a:latin typeface="Arial"/>
                <a:ea typeface="Arial"/>
                <a:cs typeface="Arial"/>
                <a:sym typeface="Arial"/>
              </a:rPr>
              <a:t>d. 2.5 * 10-10</a:t>
            </a:r>
            <a:endParaRPr>
              <a:solidFill>
                <a:srgbClr val="000000"/>
              </a:solidFill>
              <a:latin typeface="Arial"/>
              <a:ea typeface="Arial"/>
              <a:cs typeface="Arial"/>
              <a:sym typeface="Arial"/>
            </a:endParaRPr>
          </a:p>
        </p:txBody>
      </p:sp>
      <p:pic>
        <p:nvPicPr>
          <p:cNvPr id="89" name="Google Shape;89;p17"/>
          <p:cNvPicPr preferRelativeResize="0"/>
          <p:nvPr/>
        </p:nvPicPr>
        <p:blipFill>
          <a:blip r:embed="rId3">
            <a:alphaModFix/>
          </a:blip>
          <a:stretch>
            <a:fillRect/>
          </a:stretch>
        </p:blipFill>
        <p:spPr>
          <a:xfrm>
            <a:off x="3228975" y="881075"/>
            <a:ext cx="2399175" cy="1614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pic>
        <p:nvPicPr>
          <p:cNvPr id="95" name="Google Shape;95;p18"/>
          <p:cNvPicPr preferRelativeResize="0"/>
          <p:nvPr/>
        </p:nvPicPr>
        <p:blipFill>
          <a:blip r:embed="rId3">
            <a:alphaModFix/>
          </a:blip>
          <a:stretch>
            <a:fillRect/>
          </a:stretch>
        </p:blipFill>
        <p:spPr>
          <a:xfrm>
            <a:off x="5439275" y="2681150"/>
            <a:ext cx="3457975" cy="2302400"/>
          </a:xfrm>
          <a:prstGeom prst="rect">
            <a:avLst/>
          </a:prstGeom>
          <a:noFill/>
          <a:ln>
            <a:noFill/>
          </a:ln>
        </p:spPr>
      </p:pic>
      <p:sp>
        <p:nvSpPr>
          <p:cNvPr id="96" name="Google Shape;96;p18"/>
          <p:cNvSpPr txBox="1"/>
          <p:nvPr>
            <p:ph idx="1" type="body"/>
          </p:nvPr>
        </p:nvSpPr>
        <p:spPr>
          <a:xfrm>
            <a:off x="311700" y="765550"/>
            <a:ext cx="7900500" cy="406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latin typeface="Arial"/>
                <a:ea typeface="Arial"/>
                <a:cs typeface="Arial"/>
                <a:sym typeface="Arial"/>
              </a:rPr>
              <a:t>S</a:t>
            </a:r>
            <a:r>
              <a:rPr lang="en-GB">
                <a:solidFill>
                  <a:srgbClr val="000000"/>
                </a:solidFill>
                <a:latin typeface="Arial"/>
                <a:ea typeface="Arial"/>
                <a:cs typeface="Arial"/>
                <a:sym typeface="Arial"/>
              </a:rPr>
              <a:t>tate 1(S1) = </a:t>
            </a:r>
            <a:r>
              <a:rPr b="1" lang="en-GB">
                <a:solidFill>
                  <a:srgbClr val="000000"/>
                </a:solidFill>
                <a:latin typeface="Arial"/>
                <a:ea typeface="Arial"/>
                <a:cs typeface="Arial"/>
                <a:sym typeface="Arial"/>
              </a:rPr>
              <a:t>rainy, </a:t>
            </a:r>
            <a:r>
              <a:rPr lang="en-GB">
                <a:solidFill>
                  <a:srgbClr val="000000"/>
                </a:solidFill>
                <a:latin typeface="Arial"/>
                <a:ea typeface="Arial"/>
                <a:cs typeface="Arial"/>
                <a:sym typeface="Arial"/>
              </a:rPr>
              <a:t>State 2(S2) = </a:t>
            </a:r>
            <a:r>
              <a:rPr b="1" lang="en-GB">
                <a:solidFill>
                  <a:srgbClr val="000000"/>
                </a:solidFill>
                <a:latin typeface="Arial"/>
                <a:ea typeface="Arial"/>
                <a:cs typeface="Arial"/>
                <a:sym typeface="Arial"/>
              </a:rPr>
              <a:t>cloudy</a:t>
            </a:r>
            <a:r>
              <a:rPr lang="en-GB">
                <a:solidFill>
                  <a:srgbClr val="000000"/>
                </a:solidFill>
                <a:latin typeface="Arial"/>
                <a:ea typeface="Arial"/>
                <a:cs typeface="Arial"/>
                <a:sym typeface="Arial"/>
              </a:rPr>
              <a:t>, State 3(S3): </a:t>
            </a:r>
            <a:r>
              <a:rPr b="1" lang="en-GB">
                <a:solidFill>
                  <a:srgbClr val="000000"/>
                </a:solidFill>
                <a:latin typeface="Arial"/>
                <a:ea typeface="Arial"/>
                <a:cs typeface="Arial"/>
                <a:sym typeface="Arial"/>
              </a:rPr>
              <a:t>sunny</a:t>
            </a:r>
            <a:endParaRPr b="1">
              <a:solidFill>
                <a:srgbClr val="000000"/>
              </a:solidFill>
              <a:latin typeface="Arial"/>
              <a:ea typeface="Arial"/>
              <a:cs typeface="Arial"/>
              <a:sym typeface="Arial"/>
            </a:endParaRPr>
          </a:p>
          <a:p>
            <a:pPr indent="0" lvl="0" marL="0" rtl="0" algn="l">
              <a:spcBef>
                <a:spcPts val="1200"/>
              </a:spcBef>
              <a:spcAft>
                <a:spcPts val="0"/>
              </a:spcAft>
              <a:buNone/>
            </a:pPr>
            <a:r>
              <a:rPr b="1" lang="en-GB">
                <a:solidFill>
                  <a:srgbClr val="000000"/>
                </a:solidFill>
                <a:latin typeface="Arial"/>
                <a:ea typeface="Arial"/>
                <a:cs typeface="Arial"/>
                <a:sym typeface="Arial"/>
              </a:rPr>
              <a:t>Given: </a:t>
            </a:r>
            <a:r>
              <a:rPr lang="en-GB">
                <a:solidFill>
                  <a:srgbClr val="000000"/>
                </a:solidFill>
                <a:latin typeface="Arial"/>
                <a:ea typeface="Arial"/>
                <a:cs typeface="Arial"/>
                <a:sym typeface="Arial"/>
              </a:rPr>
              <a:t>Weather on day 1 (t = 1) is sunny (state 3). </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Therefore, </a:t>
            </a:r>
            <a:r>
              <a:rPr lang="en-GB" sz="1700">
                <a:solidFill>
                  <a:srgbClr val="000000"/>
                </a:solidFill>
                <a:latin typeface="Arial"/>
                <a:ea typeface="Arial"/>
                <a:cs typeface="Arial"/>
                <a:sym typeface="Arial"/>
              </a:rPr>
              <a:t>P(S3|start) = 1, P(S1|start) = 0, P(S2|start) = 0</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O = {sun, sun, sun, rainy, rainy, sun, cloudy, sun}</a:t>
            </a:r>
            <a:endParaRPr>
              <a:solidFill>
                <a:srgbClr val="000000"/>
              </a:solidFill>
              <a:latin typeface="Arial"/>
              <a:ea typeface="Arial"/>
              <a:cs typeface="Arial"/>
              <a:sym typeface="Arial"/>
            </a:endParaRPr>
          </a:p>
          <a:p>
            <a:pPr indent="0" lvl="0" marL="0" rtl="0" algn="l">
              <a:spcBef>
                <a:spcPts val="1200"/>
              </a:spcBef>
              <a:spcAft>
                <a:spcPts val="1200"/>
              </a:spcAft>
              <a:buNone/>
            </a:pPr>
            <a:r>
              <a:rPr lang="en-GB" sz="1700">
                <a:solidFill>
                  <a:srgbClr val="000000"/>
                </a:solidFill>
                <a:latin typeface="Arial"/>
                <a:ea typeface="Arial"/>
                <a:cs typeface="Arial"/>
                <a:sym typeface="Arial"/>
              </a:rPr>
              <a:t>O = {S3, S3, S3, S1, S1, S3, S2, S3}</a:t>
            </a:r>
            <a:endParaRPr>
              <a:solidFill>
                <a:srgbClr val="000000"/>
              </a:solidFill>
              <a:latin typeface="Arial"/>
              <a:ea typeface="Arial"/>
              <a:cs typeface="Arial"/>
              <a:sym typeface="Arial"/>
            </a:endParaRPr>
          </a:p>
        </p:txBody>
      </p:sp>
      <p:pic>
        <p:nvPicPr>
          <p:cNvPr id="97" name="Google Shape;97;p18"/>
          <p:cNvPicPr preferRelativeResize="0"/>
          <p:nvPr/>
        </p:nvPicPr>
        <p:blipFill>
          <a:blip r:embed="rId4">
            <a:alphaModFix/>
          </a:blip>
          <a:stretch>
            <a:fillRect/>
          </a:stretch>
        </p:blipFill>
        <p:spPr>
          <a:xfrm>
            <a:off x="578425" y="3147825"/>
            <a:ext cx="3501575" cy="1729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03" name="Google Shape;103;p19"/>
          <p:cNvSpPr txBox="1"/>
          <p:nvPr>
            <p:ph idx="1" type="body"/>
          </p:nvPr>
        </p:nvSpPr>
        <p:spPr>
          <a:xfrm>
            <a:off x="311700" y="923825"/>
            <a:ext cx="8520600" cy="41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rgbClr val="000000"/>
                </a:solidFill>
                <a:latin typeface="Arial"/>
                <a:ea typeface="Arial"/>
                <a:cs typeface="Arial"/>
                <a:sym typeface="Arial"/>
              </a:rPr>
              <a:t>O = {S3, S3, S3, S1, S1, S3, S2, S3}</a:t>
            </a:r>
            <a:endParaRPr sz="1700">
              <a:solidFill>
                <a:srgbClr val="000000"/>
              </a:solidFill>
              <a:latin typeface="Arial"/>
              <a:ea typeface="Arial"/>
              <a:cs typeface="Arial"/>
              <a:sym typeface="Arial"/>
            </a:endParaRPr>
          </a:p>
          <a:p>
            <a:pPr indent="0" lvl="0" marL="0" rtl="0" algn="l">
              <a:spcBef>
                <a:spcPts val="1200"/>
              </a:spcBef>
              <a:spcAft>
                <a:spcPts val="0"/>
              </a:spcAft>
              <a:buNone/>
            </a:pPr>
            <a:r>
              <a:rPr lang="en-GB" sz="1700">
                <a:solidFill>
                  <a:srgbClr val="000000"/>
                </a:solidFill>
                <a:latin typeface="Arial"/>
                <a:ea typeface="Arial"/>
                <a:cs typeface="Arial"/>
                <a:sym typeface="Arial"/>
              </a:rPr>
              <a:t>P(O | Model)</a:t>
            </a:r>
            <a:endParaRPr sz="1700">
              <a:solidFill>
                <a:srgbClr val="000000"/>
              </a:solidFill>
              <a:latin typeface="Arial"/>
              <a:ea typeface="Arial"/>
              <a:cs typeface="Arial"/>
              <a:sym typeface="Arial"/>
            </a:endParaRPr>
          </a:p>
          <a:p>
            <a:pPr indent="0" lvl="0" marL="0" rtl="0" algn="l">
              <a:spcBef>
                <a:spcPts val="1200"/>
              </a:spcBef>
              <a:spcAft>
                <a:spcPts val="0"/>
              </a:spcAft>
              <a:buNone/>
            </a:pPr>
            <a:r>
              <a:rPr lang="en-GB" sz="1700">
                <a:solidFill>
                  <a:srgbClr val="000000"/>
                </a:solidFill>
                <a:latin typeface="Arial"/>
                <a:ea typeface="Arial"/>
                <a:cs typeface="Arial"/>
                <a:sym typeface="Arial"/>
              </a:rPr>
              <a:t>= P(S3, S3, S3, S1, S1, S3, S2, S3 | Model)</a:t>
            </a:r>
            <a:endParaRPr sz="1700">
              <a:solidFill>
                <a:srgbClr val="000000"/>
              </a:solidFill>
              <a:latin typeface="Arial"/>
              <a:ea typeface="Arial"/>
              <a:cs typeface="Arial"/>
              <a:sym typeface="Arial"/>
            </a:endParaRPr>
          </a:p>
          <a:p>
            <a:pPr indent="0" lvl="0" marL="0" rtl="0" algn="l">
              <a:spcBef>
                <a:spcPts val="1200"/>
              </a:spcBef>
              <a:spcAft>
                <a:spcPts val="0"/>
              </a:spcAft>
              <a:buNone/>
            </a:pPr>
            <a:r>
              <a:rPr lang="en-GB" sz="1700">
                <a:solidFill>
                  <a:srgbClr val="000000"/>
                </a:solidFill>
                <a:latin typeface="Arial"/>
                <a:ea typeface="Arial"/>
                <a:cs typeface="Arial"/>
                <a:sym typeface="Arial"/>
              </a:rPr>
              <a:t>= P(S3|start) P(S3|S3) P(S3|S3) P(S1|S3) P(S1|S1) P(S3|S1) P(S2| S3) P(S3|S2)</a:t>
            </a:r>
            <a:endParaRPr sz="1700">
              <a:solidFill>
                <a:srgbClr val="000000"/>
              </a:solidFill>
              <a:latin typeface="Arial"/>
              <a:ea typeface="Arial"/>
              <a:cs typeface="Arial"/>
              <a:sym typeface="Arial"/>
            </a:endParaRPr>
          </a:p>
          <a:p>
            <a:pPr indent="0" lvl="0" marL="0" rtl="0" algn="l">
              <a:spcBef>
                <a:spcPts val="1200"/>
              </a:spcBef>
              <a:spcAft>
                <a:spcPts val="0"/>
              </a:spcAft>
              <a:buNone/>
            </a:pPr>
            <a:r>
              <a:rPr lang="en-GB" sz="1700">
                <a:solidFill>
                  <a:srgbClr val="000000"/>
                </a:solidFill>
                <a:latin typeface="Arial"/>
                <a:ea typeface="Arial"/>
                <a:cs typeface="Arial"/>
                <a:sym typeface="Arial"/>
              </a:rPr>
              <a:t>= P(S3|start) · a33 · a33 · a31 · a11 · a13 · a32 · a23</a:t>
            </a:r>
            <a:endParaRPr sz="1700">
              <a:solidFill>
                <a:srgbClr val="000000"/>
              </a:solidFill>
              <a:latin typeface="Arial"/>
              <a:ea typeface="Arial"/>
              <a:cs typeface="Arial"/>
              <a:sym typeface="Arial"/>
            </a:endParaRPr>
          </a:p>
          <a:p>
            <a:pPr indent="0" lvl="0" marL="0" rtl="0" algn="l">
              <a:spcBef>
                <a:spcPts val="1200"/>
              </a:spcBef>
              <a:spcAft>
                <a:spcPts val="0"/>
              </a:spcAft>
              <a:buNone/>
            </a:pPr>
            <a:r>
              <a:rPr lang="en-GB" sz="1700">
                <a:solidFill>
                  <a:srgbClr val="000000"/>
                </a:solidFill>
                <a:latin typeface="Arial"/>
                <a:ea typeface="Arial"/>
                <a:cs typeface="Arial"/>
                <a:sym typeface="Arial"/>
              </a:rPr>
              <a:t>= (1)(0.8)(0.8)(0.1)(0.4)(0.3)(0.1)(0.2)</a:t>
            </a:r>
            <a:endParaRPr sz="1700">
              <a:solidFill>
                <a:srgbClr val="000000"/>
              </a:solidFill>
              <a:latin typeface="Arial"/>
              <a:ea typeface="Arial"/>
              <a:cs typeface="Arial"/>
              <a:sym typeface="Arial"/>
            </a:endParaRPr>
          </a:p>
          <a:p>
            <a:pPr indent="0" lvl="0" marL="0" rtl="0" algn="l">
              <a:spcBef>
                <a:spcPts val="1200"/>
              </a:spcBef>
              <a:spcAft>
                <a:spcPts val="0"/>
              </a:spcAft>
              <a:buNone/>
            </a:pPr>
            <a:r>
              <a:rPr lang="en-GB" sz="1700">
                <a:solidFill>
                  <a:srgbClr val="000000"/>
                </a:solidFill>
                <a:latin typeface="Arial"/>
                <a:ea typeface="Arial"/>
                <a:cs typeface="Arial"/>
                <a:sym typeface="Arial"/>
              </a:rPr>
              <a:t>= 1.536 × 10-4</a:t>
            </a:r>
            <a:endParaRPr sz="1700">
              <a:solidFill>
                <a:srgbClr val="000000"/>
              </a:solidFill>
              <a:latin typeface="Arial"/>
              <a:ea typeface="Arial"/>
              <a:cs typeface="Arial"/>
              <a:sym typeface="Arial"/>
            </a:endParaRPr>
          </a:p>
          <a:p>
            <a:pPr indent="0" lvl="0" marL="0" rtl="0" algn="l">
              <a:spcBef>
                <a:spcPts val="1200"/>
              </a:spcBef>
              <a:spcAft>
                <a:spcPts val="0"/>
              </a:spcAft>
              <a:buNone/>
            </a:pPr>
            <a:r>
              <a:rPr b="1" lang="en-GB" sz="1700">
                <a:solidFill>
                  <a:srgbClr val="000000"/>
                </a:solidFill>
                <a:latin typeface="Arial"/>
                <a:ea typeface="Arial"/>
                <a:cs typeface="Arial"/>
                <a:sym typeface="Arial"/>
              </a:rPr>
              <a:t>Answer: </a:t>
            </a:r>
            <a:r>
              <a:rPr lang="en-GB" sz="1700">
                <a:solidFill>
                  <a:srgbClr val="000000"/>
                </a:solidFill>
                <a:latin typeface="Arial"/>
                <a:ea typeface="Arial"/>
                <a:cs typeface="Arial"/>
                <a:sym typeface="Arial"/>
              </a:rPr>
              <a:t>A</a:t>
            </a:r>
            <a:endParaRPr sz="1700">
              <a:solidFill>
                <a:srgbClr val="000000"/>
              </a:solidFill>
              <a:latin typeface="Arial"/>
              <a:ea typeface="Arial"/>
              <a:cs typeface="Arial"/>
              <a:sym typeface="Arial"/>
            </a:endParaRPr>
          </a:p>
          <a:p>
            <a:pPr indent="0" lvl="0" marL="0" rtl="0" algn="l">
              <a:spcBef>
                <a:spcPts val="1200"/>
              </a:spcBef>
              <a:spcAft>
                <a:spcPts val="0"/>
              </a:spcAft>
              <a:buNone/>
            </a:pPr>
            <a:r>
              <a:t/>
            </a:r>
            <a:endParaRPr sz="1700">
              <a:solidFill>
                <a:srgbClr val="000000"/>
              </a:solidFill>
              <a:latin typeface="Arial"/>
              <a:ea typeface="Arial"/>
              <a:cs typeface="Arial"/>
              <a:sym typeface="Arial"/>
            </a:endParaRPr>
          </a:p>
          <a:p>
            <a:pPr indent="0" lvl="0" marL="0" rtl="0" algn="l">
              <a:spcBef>
                <a:spcPts val="1200"/>
              </a:spcBef>
              <a:spcAft>
                <a:spcPts val="0"/>
              </a:spcAft>
              <a:buNone/>
            </a:pPr>
            <a:r>
              <a:t/>
            </a:r>
            <a:endParaRPr sz="1700">
              <a:solidFill>
                <a:srgbClr val="000000"/>
              </a:solidFill>
              <a:latin typeface="Arial"/>
              <a:ea typeface="Arial"/>
              <a:cs typeface="Arial"/>
              <a:sym typeface="Arial"/>
            </a:endParaRPr>
          </a:p>
          <a:p>
            <a:pPr indent="0" lvl="0" marL="0" rtl="0" algn="l">
              <a:spcBef>
                <a:spcPts val="1200"/>
              </a:spcBef>
              <a:spcAft>
                <a:spcPts val="1200"/>
              </a:spcAft>
              <a:buNone/>
            </a:pPr>
            <a:r>
              <a:t/>
            </a:r>
            <a:endParaRPr b="1" sz="1700">
              <a:solidFill>
                <a:srgbClr val="000000"/>
              </a:solidFill>
              <a:latin typeface="Arial"/>
              <a:ea typeface="Arial"/>
              <a:cs typeface="Arial"/>
              <a:sym typeface="Arial"/>
            </a:endParaRPr>
          </a:p>
        </p:txBody>
      </p:sp>
      <p:pic>
        <p:nvPicPr>
          <p:cNvPr id="104" name="Google Shape;104;p19"/>
          <p:cNvPicPr preferRelativeResize="0"/>
          <p:nvPr/>
        </p:nvPicPr>
        <p:blipFill rotWithShape="1">
          <a:blip r:embed="rId3">
            <a:alphaModFix/>
          </a:blip>
          <a:srcRect b="0" l="4195" r="3790" t="0"/>
          <a:stretch/>
        </p:blipFill>
        <p:spPr>
          <a:xfrm>
            <a:off x="6055725" y="2837825"/>
            <a:ext cx="3088275" cy="2234700"/>
          </a:xfrm>
          <a:prstGeom prst="rect">
            <a:avLst/>
          </a:prstGeom>
          <a:noFill/>
          <a:ln>
            <a:noFill/>
          </a:ln>
        </p:spPr>
      </p:pic>
      <p:pic>
        <p:nvPicPr>
          <p:cNvPr id="105" name="Google Shape;105;p19"/>
          <p:cNvPicPr preferRelativeResize="0"/>
          <p:nvPr/>
        </p:nvPicPr>
        <p:blipFill>
          <a:blip r:embed="rId4">
            <a:alphaModFix/>
          </a:blip>
          <a:stretch>
            <a:fillRect/>
          </a:stretch>
        </p:blipFill>
        <p:spPr>
          <a:xfrm>
            <a:off x="5721850" y="368825"/>
            <a:ext cx="3142625" cy="1552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idx="1" type="body"/>
          </p:nvPr>
        </p:nvSpPr>
        <p:spPr>
          <a:xfrm>
            <a:off x="311700" y="199525"/>
            <a:ext cx="8520600" cy="4741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a:solidFill>
                  <a:srgbClr val="000000"/>
                </a:solidFill>
                <a:latin typeface="Arial"/>
                <a:ea typeface="Arial"/>
                <a:cs typeface="Arial"/>
                <a:sym typeface="Arial"/>
              </a:rPr>
              <a:t>Question 3: </a:t>
            </a:r>
            <a:r>
              <a:rPr lang="en-GB">
                <a:solidFill>
                  <a:srgbClr val="000000"/>
                </a:solidFill>
                <a:latin typeface="Arial"/>
                <a:ea typeface="Arial"/>
                <a:cs typeface="Arial"/>
                <a:sym typeface="Arial"/>
              </a:rPr>
              <a:t>We are given the sequence “ki fin yeni!”. Possible POS tags are {T1,T2, T3, T4}. Assume all POS tags are equally likely to be at the starting of a sequence. </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Calculate P(x1 = “ki”, x2 = “fin”, y1 = “T1”, y2 = “T2”).</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a. 0.000025</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b. 0.0001</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c. 0.0025</a:t>
            </a:r>
            <a:endParaRPr>
              <a:solidFill>
                <a:srgbClr val="000000"/>
              </a:solidFill>
              <a:latin typeface="Arial"/>
              <a:ea typeface="Arial"/>
              <a:cs typeface="Arial"/>
              <a:sym typeface="Arial"/>
            </a:endParaRPr>
          </a:p>
          <a:p>
            <a:pPr indent="0" lvl="0" marL="0" rtl="0" algn="l">
              <a:spcBef>
                <a:spcPts val="1200"/>
              </a:spcBef>
              <a:spcAft>
                <a:spcPts val="1200"/>
              </a:spcAft>
              <a:buNone/>
            </a:pPr>
            <a:r>
              <a:rPr lang="en-GB">
                <a:solidFill>
                  <a:srgbClr val="000000"/>
                </a:solidFill>
                <a:latin typeface="Arial"/>
                <a:ea typeface="Arial"/>
                <a:cs typeface="Arial"/>
                <a:sym typeface="Arial"/>
              </a:rPr>
              <a:t>d. None of the above</a:t>
            </a:r>
            <a:endParaRPr>
              <a:solidFill>
                <a:srgbClr val="000000"/>
              </a:solidFill>
              <a:latin typeface="Arial"/>
              <a:ea typeface="Arial"/>
              <a:cs typeface="Arial"/>
              <a:sym typeface="Arial"/>
            </a:endParaRPr>
          </a:p>
        </p:txBody>
      </p:sp>
      <p:pic>
        <p:nvPicPr>
          <p:cNvPr id="111" name="Google Shape;111;p20"/>
          <p:cNvPicPr preferRelativeResize="0"/>
          <p:nvPr/>
        </p:nvPicPr>
        <p:blipFill>
          <a:blip r:embed="rId3">
            <a:alphaModFix/>
          </a:blip>
          <a:stretch>
            <a:fillRect/>
          </a:stretch>
        </p:blipFill>
        <p:spPr>
          <a:xfrm>
            <a:off x="800125" y="1080175"/>
            <a:ext cx="3551575" cy="1717300"/>
          </a:xfrm>
          <a:prstGeom prst="rect">
            <a:avLst/>
          </a:prstGeom>
          <a:noFill/>
          <a:ln>
            <a:noFill/>
          </a:ln>
        </p:spPr>
      </p:pic>
      <p:pic>
        <p:nvPicPr>
          <p:cNvPr id="112" name="Google Shape;112;p20"/>
          <p:cNvPicPr preferRelativeResize="0"/>
          <p:nvPr/>
        </p:nvPicPr>
        <p:blipFill>
          <a:blip r:embed="rId4">
            <a:alphaModFix/>
          </a:blip>
          <a:stretch>
            <a:fillRect/>
          </a:stretch>
        </p:blipFill>
        <p:spPr>
          <a:xfrm>
            <a:off x="4580312" y="979675"/>
            <a:ext cx="3687988" cy="1817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18" name="Google Shape;118;p21"/>
          <p:cNvSpPr txBox="1"/>
          <p:nvPr>
            <p:ph idx="1" type="body"/>
          </p:nvPr>
        </p:nvSpPr>
        <p:spPr>
          <a:xfrm>
            <a:off x="279550" y="809125"/>
            <a:ext cx="5347500" cy="41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rgbClr val="000000"/>
                </a:solidFill>
                <a:latin typeface="Arial"/>
                <a:ea typeface="Arial"/>
                <a:cs typeface="Arial"/>
                <a:sym typeface="Arial"/>
              </a:rPr>
              <a:t>S</a:t>
            </a:r>
            <a:r>
              <a:rPr b="1" lang="en-GB" sz="1700">
                <a:solidFill>
                  <a:srgbClr val="000000"/>
                </a:solidFill>
                <a:latin typeface="Arial"/>
                <a:ea typeface="Arial"/>
                <a:cs typeface="Arial"/>
                <a:sym typeface="Arial"/>
              </a:rPr>
              <a:t>ol</a:t>
            </a:r>
            <a:r>
              <a:rPr b="1" lang="en-GB" sz="1700">
                <a:solidFill>
                  <a:srgbClr val="000000"/>
                </a:solidFill>
                <a:latin typeface="Arial"/>
                <a:ea typeface="Arial"/>
                <a:cs typeface="Arial"/>
                <a:sym typeface="Arial"/>
              </a:rPr>
              <a:t>ution: </a:t>
            </a:r>
            <a:r>
              <a:rPr lang="en-GB" sz="1700">
                <a:solidFill>
                  <a:srgbClr val="000000"/>
                </a:solidFill>
                <a:latin typeface="Arial"/>
                <a:ea typeface="Arial"/>
                <a:cs typeface="Arial"/>
                <a:sym typeface="Arial"/>
              </a:rPr>
              <a:t>Assume all POS tags are equally likely to be at the starting of a sequence. Possible POS tags are {T1,T2, T3, T4} </a:t>
            </a:r>
            <a:endParaRPr sz="1700">
              <a:solidFill>
                <a:srgbClr val="000000"/>
              </a:solidFill>
              <a:latin typeface="Arial"/>
              <a:ea typeface="Arial"/>
              <a:cs typeface="Arial"/>
              <a:sym typeface="Arial"/>
            </a:endParaRPr>
          </a:p>
          <a:p>
            <a:pPr indent="0" lvl="0" marL="0" rtl="0" algn="l">
              <a:spcBef>
                <a:spcPts val="1200"/>
              </a:spcBef>
              <a:spcAft>
                <a:spcPts val="0"/>
              </a:spcAft>
              <a:buNone/>
            </a:pPr>
            <a:r>
              <a:rPr b="1" lang="en-GB" sz="1700">
                <a:solidFill>
                  <a:srgbClr val="000000"/>
                </a:solidFill>
                <a:latin typeface="Arial"/>
                <a:ea typeface="Arial"/>
                <a:cs typeface="Arial"/>
                <a:sym typeface="Arial"/>
              </a:rPr>
              <a:t>Initial probabilities:</a:t>
            </a:r>
            <a:r>
              <a:rPr lang="en-GB" sz="1700">
                <a:solidFill>
                  <a:srgbClr val="000000"/>
                </a:solidFill>
                <a:latin typeface="Arial"/>
                <a:ea typeface="Arial"/>
                <a:cs typeface="Arial"/>
                <a:sym typeface="Arial"/>
              </a:rPr>
              <a:t> P(T1|start) = 1/4, P(T2|start) = 1/4, P(T3|start) = 1/4, P(T4|start) = ¼</a:t>
            </a:r>
            <a:endParaRPr sz="1700">
              <a:solidFill>
                <a:srgbClr val="000000"/>
              </a:solidFill>
              <a:latin typeface="Arial"/>
              <a:ea typeface="Arial"/>
              <a:cs typeface="Arial"/>
              <a:sym typeface="Arial"/>
            </a:endParaRPr>
          </a:p>
          <a:p>
            <a:pPr indent="0" lvl="0" marL="0" rtl="0" algn="l">
              <a:spcBef>
                <a:spcPts val="1200"/>
              </a:spcBef>
              <a:spcAft>
                <a:spcPts val="0"/>
              </a:spcAft>
              <a:buNone/>
            </a:pPr>
            <a:r>
              <a:rPr lang="en-GB" sz="1700">
                <a:solidFill>
                  <a:srgbClr val="000000"/>
                </a:solidFill>
                <a:latin typeface="Arial"/>
                <a:ea typeface="Arial"/>
                <a:cs typeface="Arial"/>
                <a:sym typeface="Arial"/>
              </a:rPr>
              <a:t>P(x1 = “ki”, x2 = “fin”, y1 = T1, y2 = T2)</a:t>
            </a:r>
            <a:endParaRPr b="1" sz="1700">
              <a:solidFill>
                <a:srgbClr val="000000"/>
              </a:solidFill>
              <a:latin typeface="Arial"/>
              <a:ea typeface="Arial"/>
              <a:cs typeface="Arial"/>
              <a:sym typeface="Arial"/>
            </a:endParaRPr>
          </a:p>
          <a:p>
            <a:pPr indent="0" lvl="0" marL="0" rtl="0" algn="l">
              <a:spcBef>
                <a:spcPts val="1200"/>
              </a:spcBef>
              <a:spcAft>
                <a:spcPts val="0"/>
              </a:spcAft>
              <a:buNone/>
            </a:pPr>
            <a:r>
              <a:rPr lang="en-GB" sz="1700">
                <a:solidFill>
                  <a:srgbClr val="000000"/>
                </a:solidFill>
                <a:latin typeface="Arial"/>
                <a:ea typeface="Arial"/>
                <a:cs typeface="Arial"/>
                <a:sym typeface="Arial"/>
              </a:rPr>
              <a:t>= P(T1|start) P(“ki”|T1) P(T2|T1) P(“fin”|T2)</a:t>
            </a:r>
            <a:endParaRPr sz="1700">
              <a:solidFill>
                <a:srgbClr val="000000"/>
              </a:solidFill>
              <a:latin typeface="Arial"/>
              <a:ea typeface="Arial"/>
              <a:cs typeface="Arial"/>
              <a:sym typeface="Arial"/>
            </a:endParaRPr>
          </a:p>
          <a:p>
            <a:pPr indent="0" lvl="0" marL="0" rtl="0" algn="l">
              <a:spcBef>
                <a:spcPts val="1200"/>
              </a:spcBef>
              <a:spcAft>
                <a:spcPts val="0"/>
              </a:spcAft>
              <a:buNone/>
            </a:pPr>
            <a:r>
              <a:rPr lang="en-GB" sz="1700">
                <a:solidFill>
                  <a:srgbClr val="000000"/>
                </a:solidFill>
                <a:latin typeface="Arial"/>
                <a:ea typeface="Arial"/>
                <a:cs typeface="Arial"/>
                <a:sym typeface="Arial"/>
              </a:rPr>
              <a:t>= 0.25 * 0.1 * 0.01 * 0.1</a:t>
            </a:r>
            <a:endParaRPr sz="1700">
              <a:solidFill>
                <a:srgbClr val="000000"/>
              </a:solidFill>
              <a:latin typeface="Arial"/>
              <a:ea typeface="Arial"/>
              <a:cs typeface="Arial"/>
              <a:sym typeface="Arial"/>
            </a:endParaRPr>
          </a:p>
          <a:p>
            <a:pPr indent="0" lvl="0" marL="0" rtl="0" algn="l">
              <a:spcBef>
                <a:spcPts val="1200"/>
              </a:spcBef>
              <a:spcAft>
                <a:spcPts val="0"/>
              </a:spcAft>
              <a:buNone/>
            </a:pPr>
            <a:r>
              <a:rPr lang="en-GB" sz="1700">
                <a:solidFill>
                  <a:srgbClr val="000000"/>
                </a:solidFill>
                <a:latin typeface="Arial"/>
                <a:ea typeface="Arial"/>
                <a:cs typeface="Arial"/>
                <a:sym typeface="Arial"/>
              </a:rPr>
              <a:t>= 0.000025</a:t>
            </a:r>
            <a:endParaRPr sz="1700">
              <a:solidFill>
                <a:srgbClr val="000000"/>
              </a:solidFill>
              <a:latin typeface="Arial"/>
              <a:ea typeface="Arial"/>
              <a:cs typeface="Arial"/>
              <a:sym typeface="Arial"/>
            </a:endParaRPr>
          </a:p>
          <a:p>
            <a:pPr indent="0" lvl="0" marL="0" rtl="0" algn="l">
              <a:spcBef>
                <a:spcPts val="1200"/>
              </a:spcBef>
              <a:spcAft>
                <a:spcPts val="0"/>
              </a:spcAft>
              <a:buNone/>
            </a:pPr>
            <a:r>
              <a:rPr b="1" lang="en-GB" sz="1700">
                <a:solidFill>
                  <a:srgbClr val="000000"/>
                </a:solidFill>
                <a:latin typeface="Arial"/>
                <a:ea typeface="Arial"/>
                <a:cs typeface="Arial"/>
                <a:sym typeface="Arial"/>
              </a:rPr>
              <a:t>Answer: </a:t>
            </a:r>
            <a:r>
              <a:rPr lang="en-GB" sz="1700">
                <a:solidFill>
                  <a:srgbClr val="000000"/>
                </a:solidFill>
                <a:latin typeface="Arial"/>
                <a:ea typeface="Arial"/>
                <a:cs typeface="Arial"/>
                <a:sym typeface="Arial"/>
              </a:rPr>
              <a:t>A</a:t>
            </a:r>
            <a:endParaRPr sz="1700">
              <a:solidFill>
                <a:srgbClr val="000000"/>
              </a:solidFill>
              <a:latin typeface="Arial"/>
              <a:ea typeface="Arial"/>
              <a:cs typeface="Arial"/>
              <a:sym typeface="Arial"/>
            </a:endParaRPr>
          </a:p>
          <a:p>
            <a:pPr indent="0" lvl="0" marL="0" rtl="0" algn="l">
              <a:spcBef>
                <a:spcPts val="1200"/>
              </a:spcBef>
              <a:spcAft>
                <a:spcPts val="0"/>
              </a:spcAft>
              <a:buNone/>
            </a:pPr>
            <a:r>
              <a:t/>
            </a:r>
            <a:endParaRPr b="1" sz="1700">
              <a:solidFill>
                <a:srgbClr val="000000"/>
              </a:solidFill>
              <a:latin typeface="Arial"/>
              <a:ea typeface="Arial"/>
              <a:cs typeface="Arial"/>
              <a:sym typeface="Arial"/>
            </a:endParaRPr>
          </a:p>
          <a:p>
            <a:pPr indent="0" lvl="0" marL="0" rtl="0" algn="l">
              <a:spcBef>
                <a:spcPts val="1200"/>
              </a:spcBef>
              <a:spcAft>
                <a:spcPts val="1200"/>
              </a:spcAft>
              <a:buNone/>
            </a:pPr>
            <a:r>
              <a:t/>
            </a:r>
            <a:endParaRPr b="1" sz="1700">
              <a:solidFill>
                <a:srgbClr val="000000"/>
              </a:solidFill>
              <a:latin typeface="Arial"/>
              <a:ea typeface="Arial"/>
              <a:cs typeface="Arial"/>
              <a:sym typeface="Arial"/>
            </a:endParaRPr>
          </a:p>
        </p:txBody>
      </p:sp>
      <p:pic>
        <p:nvPicPr>
          <p:cNvPr id="119" name="Google Shape;119;p21"/>
          <p:cNvPicPr preferRelativeResize="0"/>
          <p:nvPr/>
        </p:nvPicPr>
        <p:blipFill rotWithShape="1">
          <a:blip r:embed="rId3">
            <a:alphaModFix/>
          </a:blip>
          <a:srcRect b="19614" l="23318" r="21083" t="0"/>
          <a:stretch/>
        </p:blipFill>
        <p:spPr>
          <a:xfrm>
            <a:off x="6391463" y="1881525"/>
            <a:ext cx="1974550" cy="1380450"/>
          </a:xfrm>
          <a:prstGeom prst="rect">
            <a:avLst/>
          </a:prstGeom>
          <a:noFill/>
          <a:ln>
            <a:noFill/>
          </a:ln>
        </p:spPr>
      </p:pic>
      <p:pic>
        <p:nvPicPr>
          <p:cNvPr id="120" name="Google Shape;120;p21"/>
          <p:cNvPicPr preferRelativeResize="0"/>
          <p:nvPr/>
        </p:nvPicPr>
        <p:blipFill rotWithShape="1">
          <a:blip r:embed="rId4">
            <a:alphaModFix/>
          </a:blip>
          <a:srcRect b="20886" l="12282" r="12500" t="0"/>
          <a:stretch/>
        </p:blipFill>
        <p:spPr>
          <a:xfrm>
            <a:off x="5991725" y="3327863"/>
            <a:ext cx="2774025" cy="1438175"/>
          </a:xfrm>
          <a:prstGeom prst="rect">
            <a:avLst/>
          </a:prstGeom>
          <a:noFill/>
          <a:ln>
            <a:noFill/>
          </a:ln>
        </p:spPr>
      </p:pic>
      <p:pic>
        <p:nvPicPr>
          <p:cNvPr id="121" name="Google Shape;121;p21"/>
          <p:cNvPicPr preferRelativeResize="0"/>
          <p:nvPr/>
        </p:nvPicPr>
        <p:blipFill>
          <a:blip r:embed="rId5">
            <a:alphaModFix/>
          </a:blip>
          <a:stretch>
            <a:fillRect/>
          </a:stretch>
        </p:blipFill>
        <p:spPr>
          <a:xfrm>
            <a:off x="5627051" y="49325"/>
            <a:ext cx="2935650" cy="1766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