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T Sans Narrow"/>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bold.fntdata"/><Relationship Id="rId10" Type="http://schemas.openxmlformats.org/officeDocument/2006/relationships/slide" Target="slides/slide5.xml"/><Relationship Id="rId32" Type="http://schemas.openxmlformats.org/officeDocument/2006/relationships/font" Target="fonts/PTSansNarrow-regular.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a84193c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a84193c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a84193cb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a84193cb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a84193c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a84193c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a84193cb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a84193cb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a84193cb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a84193cb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a84193cb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a84193cb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a84193cb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a84193cb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a84193cb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a84193cb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a84193cb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a84193cb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a84193cb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a84193cb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3c7b6e1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3c7b6e1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1d1ba85546a01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1d1ba85546a01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a84193cb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a84193cb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a84193cb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a84193cb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a84193cb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a84193cb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a84193cb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a84193cb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a84193cb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a84193cb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81d1ba85546a01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81d1ba85546a01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110ac74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110ac74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6f3f91ea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6f3f91ea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a84193c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a84193c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a84193cb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a84193cb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a84193cb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a84193cb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a84193c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a84193c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a84193cb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a84193cb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8279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Natural Language Processing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Week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16" name="Google Shape;116;p22"/>
          <p:cNvSpPr txBox="1"/>
          <p:nvPr>
            <p:ph idx="1" type="body"/>
          </p:nvPr>
        </p:nvSpPr>
        <p:spPr>
          <a:xfrm>
            <a:off x="311700" y="885325"/>
            <a:ext cx="8520600" cy="935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a:solidFill>
                  <a:srgbClr val="000000"/>
                </a:solidFill>
                <a:latin typeface="Arial"/>
                <a:ea typeface="Arial"/>
                <a:cs typeface="Arial"/>
                <a:sym typeface="Arial"/>
              </a:rPr>
              <a:t>Answer:</a:t>
            </a:r>
            <a:r>
              <a:rPr lang="en-GB">
                <a:solidFill>
                  <a:srgbClr val="000000"/>
                </a:solidFill>
                <a:latin typeface="Arial"/>
                <a:ea typeface="Arial"/>
                <a:cs typeface="Arial"/>
                <a:sym typeface="Arial"/>
              </a:rPr>
              <a:t> 1</a:t>
            </a:r>
            <a:endParaRPr b="1">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492300"/>
            <a:ext cx="8520600" cy="3700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829">
                <a:solidFill>
                  <a:srgbClr val="000000"/>
                </a:solidFill>
                <a:latin typeface="Arial"/>
                <a:ea typeface="Arial"/>
                <a:cs typeface="Arial"/>
                <a:sym typeface="Arial"/>
              </a:rPr>
              <a:t>Question 4: </a:t>
            </a:r>
            <a:r>
              <a:rPr lang="en-GB" sz="1829">
                <a:solidFill>
                  <a:srgbClr val="000000"/>
                </a:solidFill>
                <a:latin typeface="Arial"/>
                <a:ea typeface="Arial"/>
                <a:cs typeface="Arial"/>
                <a:sym typeface="Arial"/>
              </a:rPr>
              <a:t>Which of the following is /are false about data driven deterministic parsing?</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1. Deterministic parsing requires an oracle</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2. An oracle can be approximated by a classifier</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3. A classifier can be trained using treebank data</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4. None of the above</a:t>
            </a:r>
            <a:endParaRPr sz="1829">
              <a:solidFill>
                <a:srgbClr val="000000"/>
              </a:solidFill>
              <a:latin typeface="Arial"/>
              <a:ea typeface="Arial"/>
              <a:cs typeface="Arial"/>
              <a:sym typeface="Arial"/>
            </a:endParaRPr>
          </a:p>
          <a:p>
            <a:pPr indent="0" lvl="0" marL="0" rtl="0" algn="l">
              <a:lnSpc>
                <a:spcPct val="105000"/>
              </a:lnSpc>
              <a:spcBef>
                <a:spcPts val="1200"/>
              </a:spcBef>
              <a:spcAft>
                <a:spcPts val="1200"/>
              </a:spcAft>
              <a:buSzPts val="935"/>
              <a:buNone/>
            </a:pPr>
            <a:r>
              <a:t/>
            </a:r>
            <a:endParaRPr b="1" sz="1829">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27" name="Google Shape;127;p24"/>
          <p:cNvSpPr txBox="1"/>
          <p:nvPr>
            <p:ph idx="1" type="body"/>
          </p:nvPr>
        </p:nvSpPr>
        <p:spPr>
          <a:xfrm>
            <a:off x="311700" y="9615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 </a:t>
            </a:r>
            <a:r>
              <a:rPr lang="en-GB">
                <a:solidFill>
                  <a:srgbClr val="000000"/>
                </a:solidFill>
                <a:latin typeface="Arial"/>
                <a:ea typeface="Arial"/>
                <a:cs typeface="Arial"/>
                <a:sym typeface="Arial"/>
              </a:rPr>
              <a:t>4</a:t>
            </a:r>
            <a:endParaRPr>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Solution:</a:t>
            </a:r>
            <a:endParaRPr b="1">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For data driven deterministic parsing 1,2,3 all are true.</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128" name="Google Shape;128;p24"/>
          <p:cNvPicPr preferRelativeResize="0"/>
          <p:nvPr/>
        </p:nvPicPr>
        <p:blipFill>
          <a:blip r:embed="rId3">
            <a:alphaModFix/>
          </a:blip>
          <a:stretch>
            <a:fillRect/>
          </a:stretch>
        </p:blipFill>
        <p:spPr>
          <a:xfrm>
            <a:off x="152400" y="2294550"/>
            <a:ext cx="8928375" cy="173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11700" y="732925"/>
            <a:ext cx="8520600" cy="3700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829">
                <a:solidFill>
                  <a:srgbClr val="000000"/>
                </a:solidFill>
                <a:latin typeface="Arial"/>
                <a:ea typeface="Arial"/>
                <a:cs typeface="Arial"/>
                <a:sym typeface="Arial"/>
              </a:rPr>
              <a:t>Question 5: </a:t>
            </a:r>
            <a:r>
              <a:rPr lang="en-GB" sz="1829">
                <a:solidFill>
                  <a:srgbClr val="000000"/>
                </a:solidFill>
                <a:latin typeface="Arial"/>
                <a:ea typeface="Arial"/>
                <a:cs typeface="Arial"/>
                <a:sym typeface="Arial"/>
              </a:rPr>
              <a:t>Suppose you write down the sequence of actions that generate the parse tree of the sentence “I prefer ChatGPT course" using Arc-Eager Parsing. Assume </a:t>
            </a:r>
            <a:r>
              <a:rPr lang="en-GB" sz="1829">
                <a:solidFill>
                  <a:srgbClr val="000000"/>
                </a:solidFill>
                <a:latin typeface="Arial"/>
                <a:ea typeface="Arial"/>
                <a:cs typeface="Arial"/>
                <a:sym typeface="Arial"/>
              </a:rPr>
              <a:t>the sentence is a gold-standard parse in your training data.</a:t>
            </a:r>
            <a:r>
              <a:rPr lang="en-GB" sz="1829">
                <a:solidFill>
                  <a:srgbClr val="000000"/>
                </a:solidFill>
                <a:latin typeface="Arial"/>
                <a:ea typeface="Arial"/>
                <a:cs typeface="Arial"/>
                <a:sym typeface="Arial"/>
              </a:rPr>
              <a:t>The number of times you have to use Right Arc, Left Arc, Reduce, Shift is:</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Format of the answer is [a, b, c, d] corresponding to the 4 values in the order specified in the query.</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1. [3, 0, 2, 1]</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2. [1, 2, 1, 3]</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3. [1, 2, 0, 3]</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4. [1, 2, 0, 2]</a:t>
            </a:r>
            <a:endParaRPr sz="1829">
              <a:solidFill>
                <a:srgbClr val="000000"/>
              </a:solidFill>
              <a:latin typeface="Arial"/>
              <a:ea typeface="Arial"/>
              <a:cs typeface="Arial"/>
              <a:sym typeface="Arial"/>
            </a:endParaRPr>
          </a:p>
          <a:p>
            <a:pPr indent="0" lvl="0" marL="0" rtl="0" algn="l">
              <a:lnSpc>
                <a:spcPct val="105000"/>
              </a:lnSpc>
              <a:spcBef>
                <a:spcPts val="1200"/>
              </a:spcBef>
              <a:spcAft>
                <a:spcPts val="1200"/>
              </a:spcAft>
              <a:buSzPts val="935"/>
              <a:buNone/>
            </a:pPr>
            <a:r>
              <a:t/>
            </a:r>
            <a:endParaRPr b="1" sz="1829">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39" name="Google Shape;139;p26"/>
          <p:cNvSpPr txBox="1"/>
          <p:nvPr>
            <p:ph idx="1" type="body"/>
          </p:nvPr>
        </p:nvSpPr>
        <p:spPr>
          <a:xfrm>
            <a:off x="311700" y="885325"/>
            <a:ext cx="8520600" cy="502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a:solidFill>
                  <a:srgbClr val="000000"/>
                </a:solidFill>
                <a:latin typeface="Arial"/>
                <a:ea typeface="Arial"/>
                <a:cs typeface="Arial"/>
                <a:sym typeface="Arial"/>
              </a:rPr>
              <a:t>Answer:</a:t>
            </a:r>
            <a:r>
              <a:rPr lang="en-GB">
                <a:solidFill>
                  <a:srgbClr val="000000"/>
                </a:solidFill>
                <a:latin typeface="Arial"/>
                <a:ea typeface="Arial"/>
                <a:cs typeface="Arial"/>
                <a:sym typeface="Arial"/>
              </a:rPr>
              <a:t> 3</a:t>
            </a:r>
            <a:endParaRPr>
              <a:solidFill>
                <a:srgbClr val="000000"/>
              </a:solidFill>
              <a:latin typeface="Arial"/>
              <a:ea typeface="Arial"/>
              <a:cs typeface="Arial"/>
              <a:sym typeface="Arial"/>
            </a:endParaRPr>
          </a:p>
        </p:txBody>
      </p:sp>
      <p:pic>
        <p:nvPicPr>
          <p:cNvPr id="140" name="Google Shape;140;p26"/>
          <p:cNvPicPr preferRelativeResize="0"/>
          <p:nvPr/>
        </p:nvPicPr>
        <p:blipFill>
          <a:blip r:embed="rId3">
            <a:alphaModFix/>
          </a:blip>
          <a:stretch>
            <a:fillRect/>
          </a:stretch>
        </p:blipFill>
        <p:spPr>
          <a:xfrm>
            <a:off x="152400" y="1820413"/>
            <a:ext cx="8839197" cy="15026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732925"/>
            <a:ext cx="8520600" cy="3700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829">
                <a:solidFill>
                  <a:srgbClr val="000000"/>
                </a:solidFill>
                <a:latin typeface="Arial"/>
                <a:ea typeface="Arial"/>
                <a:cs typeface="Arial"/>
                <a:sym typeface="Arial"/>
              </a:rPr>
              <a:t>Question 6: </a:t>
            </a:r>
            <a:r>
              <a:rPr lang="en-GB" sz="1829">
                <a:solidFill>
                  <a:srgbClr val="000000"/>
                </a:solidFill>
                <a:latin typeface="Arial"/>
                <a:ea typeface="Arial"/>
                <a:cs typeface="Arial"/>
                <a:sym typeface="Arial"/>
              </a:rPr>
              <a:t>Correct sequence of actions that generates the parse tree of the sentence “I prefer ChatGPT course” using Arc-Eager Parsing is:</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Note: Right Arc (RA), Left Arc(LA), Reduce(RE), Shift(SH)</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1. SH-&gt;LA-&gt;SH-&gt;SH-&gt;LA-&gt;RA</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2. SH-&gt;LA-&gt;SH-&gt;RE-&gt;LA-&gt;RA</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3. SH-&gt;LA-&gt;SH-&gt;SH-&gt;RA-&gt;LA</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4. SH-&gt;LA-&gt;RE--&gt;SH-&gt;SH-&gt;LA</a:t>
            </a:r>
            <a:endParaRPr sz="1829">
              <a:solidFill>
                <a:srgbClr val="000000"/>
              </a:solidFill>
              <a:latin typeface="Arial"/>
              <a:ea typeface="Arial"/>
              <a:cs typeface="Arial"/>
              <a:sym typeface="Arial"/>
            </a:endParaRPr>
          </a:p>
          <a:p>
            <a:pPr indent="0" lvl="0" marL="0" rtl="0" algn="l">
              <a:lnSpc>
                <a:spcPct val="105000"/>
              </a:lnSpc>
              <a:spcBef>
                <a:spcPts val="1200"/>
              </a:spcBef>
              <a:spcAft>
                <a:spcPts val="1200"/>
              </a:spcAft>
              <a:buSzPts val="935"/>
              <a:buNone/>
            </a:pPr>
            <a:r>
              <a:t/>
            </a:r>
            <a:endParaRPr b="1" sz="1829">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51" name="Google Shape;151;p28"/>
          <p:cNvSpPr txBox="1"/>
          <p:nvPr>
            <p:ph idx="1" type="body"/>
          </p:nvPr>
        </p:nvSpPr>
        <p:spPr>
          <a:xfrm>
            <a:off x="311700" y="885325"/>
            <a:ext cx="8520600" cy="555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a:solidFill>
                  <a:srgbClr val="000000"/>
                </a:solidFill>
                <a:latin typeface="Arial"/>
                <a:ea typeface="Arial"/>
                <a:cs typeface="Arial"/>
                <a:sym typeface="Arial"/>
              </a:rPr>
              <a:t>Answer:</a:t>
            </a:r>
            <a:r>
              <a:rPr lang="en-GB">
                <a:solidFill>
                  <a:srgbClr val="000000"/>
                </a:solidFill>
                <a:latin typeface="Arial"/>
                <a:ea typeface="Arial"/>
                <a:cs typeface="Arial"/>
                <a:sym typeface="Arial"/>
              </a:rPr>
              <a:t> 1</a:t>
            </a:r>
            <a:endParaRPr>
              <a:solidFill>
                <a:srgbClr val="000000"/>
              </a:solidFill>
              <a:latin typeface="Arial"/>
              <a:ea typeface="Arial"/>
              <a:cs typeface="Arial"/>
              <a:sym typeface="Arial"/>
            </a:endParaRPr>
          </a:p>
        </p:txBody>
      </p:sp>
      <p:pic>
        <p:nvPicPr>
          <p:cNvPr id="152" name="Google Shape;152;p28"/>
          <p:cNvPicPr preferRelativeResize="0"/>
          <p:nvPr/>
        </p:nvPicPr>
        <p:blipFill>
          <a:blip r:embed="rId3">
            <a:alphaModFix/>
          </a:blip>
          <a:stretch>
            <a:fillRect/>
          </a:stretch>
        </p:blipFill>
        <p:spPr>
          <a:xfrm>
            <a:off x="152400" y="1593025"/>
            <a:ext cx="8839200" cy="30444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11700" y="732925"/>
            <a:ext cx="8520600" cy="3825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829">
                <a:solidFill>
                  <a:srgbClr val="000000"/>
                </a:solidFill>
                <a:latin typeface="Arial"/>
                <a:ea typeface="Arial"/>
                <a:cs typeface="Arial"/>
                <a:sym typeface="Arial"/>
              </a:rPr>
              <a:t>Question 7:</a:t>
            </a:r>
            <a:r>
              <a:rPr lang="en-GB" sz="1829">
                <a:solidFill>
                  <a:srgbClr val="000000"/>
                </a:solidFill>
                <a:latin typeface="Arial"/>
                <a:ea typeface="Arial"/>
                <a:cs typeface="Arial"/>
                <a:sym typeface="Arial"/>
              </a:rPr>
              <a:t> </a:t>
            </a:r>
            <a:r>
              <a:rPr lang="en-GB" sz="1829">
                <a:solidFill>
                  <a:srgbClr val="000000"/>
                </a:solidFill>
                <a:latin typeface="Arial"/>
                <a:ea typeface="Arial"/>
                <a:cs typeface="Arial"/>
                <a:sym typeface="Arial"/>
              </a:rPr>
              <a:t>S</a:t>
            </a:r>
            <a:r>
              <a:rPr lang="en-GB" sz="1829">
                <a:solidFill>
                  <a:srgbClr val="000000"/>
                </a:solidFill>
                <a:latin typeface="Arial"/>
                <a:ea typeface="Arial"/>
                <a:cs typeface="Arial"/>
                <a:sym typeface="Arial"/>
              </a:rPr>
              <a:t>uppose you are training MST Parser for dependency and the sentence, “I like online exam” occurs in the training set. The POS tags for these words are Pronoun, Verb, PropNoun and Noun, respectively. Also, for simplicity, assume that there is only one dependency relation, “rel”. Thus, for every arc from word wi to wj, your features may be simplified to depend only on words wi and wj and not on the relation label. Below is the set of features</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f1: pos(wi) = Verb and pos(wj) = Noun|Pronoun</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f2: wi = Root | wi occurs before wj in the sentence</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f3: wi = Root and pos(wj) = Verb</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f4: wj occurs before wi in the sentence</a:t>
            </a:r>
            <a:endParaRPr sz="1829">
              <a:solidFill>
                <a:srgbClr val="000000"/>
              </a:solidFill>
              <a:latin typeface="Arial"/>
              <a:ea typeface="Arial"/>
              <a:cs typeface="Arial"/>
              <a:sym typeface="Arial"/>
            </a:endParaRPr>
          </a:p>
          <a:p>
            <a:pPr indent="0" lvl="0" marL="0" rtl="0" algn="l">
              <a:lnSpc>
                <a:spcPct val="105000"/>
              </a:lnSpc>
              <a:spcBef>
                <a:spcPts val="1200"/>
              </a:spcBef>
              <a:spcAft>
                <a:spcPts val="1200"/>
              </a:spcAft>
              <a:buSzPts val="935"/>
              <a:buNone/>
            </a:pPr>
            <a:r>
              <a:t/>
            </a:r>
            <a:endParaRPr sz="1829">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idx="1" type="body"/>
          </p:nvPr>
        </p:nvSpPr>
        <p:spPr>
          <a:xfrm>
            <a:off x="311700" y="511350"/>
            <a:ext cx="8520600" cy="4047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829">
                <a:solidFill>
                  <a:srgbClr val="000000"/>
                </a:solidFill>
                <a:latin typeface="Arial"/>
                <a:ea typeface="Arial"/>
                <a:cs typeface="Arial"/>
                <a:sym typeface="Arial"/>
              </a:rPr>
              <a:t>Question 7:</a:t>
            </a:r>
            <a:r>
              <a:rPr lang="en-GB" sz="1829">
                <a:solidFill>
                  <a:srgbClr val="000000"/>
                </a:solidFill>
                <a:latin typeface="Arial"/>
                <a:ea typeface="Arial"/>
                <a:cs typeface="Arial"/>
                <a:sym typeface="Arial"/>
              </a:rPr>
              <a:t> The feature weights before the start of the iteration are: [5,20,15,12]</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Suppose you are also given that after applying the Chu-Liu Edmonds, you get the following parse tree {Root → like, like → I, I → online, online → exam}</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What would be the weights after this iteration?</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1. [6, 19, 14, 13]</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2. [6, 19, 15, 13]</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3. [6, 19, 13, 13]</a:t>
            </a:r>
            <a:endParaRPr sz="1829">
              <a:solidFill>
                <a:srgbClr val="000000"/>
              </a:solidFill>
              <a:latin typeface="Arial"/>
              <a:ea typeface="Arial"/>
              <a:cs typeface="Arial"/>
              <a:sym typeface="Arial"/>
            </a:endParaRPr>
          </a:p>
          <a:p>
            <a:pPr indent="0" lvl="0" marL="0" rtl="0" algn="l">
              <a:lnSpc>
                <a:spcPct val="105000"/>
              </a:lnSpc>
              <a:spcBef>
                <a:spcPts val="1200"/>
              </a:spcBef>
              <a:spcAft>
                <a:spcPts val="1200"/>
              </a:spcAft>
              <a:buNone/>
            </a:pPr>
            <a:r>
              <a:rPr lang="en-GB" sz="1829">
                <a:solidFill>
                  <a:srgbClr val="000000"/>
                </a:solidFill>
                <a:latin typeface="Arial"/>
                <a:ea typeface="Arial"/>
                <a:cs typeface="Arial"/>
                <a:sym typeface="Arial"/>
              </a:rPr>
              <a:t>4. [6, 19, 15, 12]</a:t>
            </a:r>
            <a:endParaRPr sz="1829">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68" name="Google Shape;168;p31"/>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a:solidFill>
                  <a:srgbClr val="000000"/>
                </a:solidFill>
                <a:latin typeface="Arial"/>
                <a:ea typeface="Arial"/>
                <a:cs typeface="Arial"/>
                <a:sym typeface="Arial"/>
              </a:rPr>
              <a:t>Answer:</a:t>
            </a:r>
            <a:r>
              <a:rPr lang="en-GB">
                <a:solidFill>
                  <a:srgbClr val="000000"/>
                </a:solidFill>
                <a:latin typeface="Arial"/>
                <a:ea typeface="Arial"/>
                <a:cs typeface="Arial"/>
                <a:sym typeface="Arial"/>
              </a:rPr>
              <a:t> 2</a:t>
            </a:r>
            <a:endParaRPr>
              <a:solidFill>
                <a:srgbClr val="000000"/>
              </a:solidFill>
              <a:latin typeface="Arial"/>
              <a:ea typeface="Arial"/>
              <a:cs typeface="Arial"/>
              <a:sym typeface="Arial"/>
            </a:endParaRPr>
          </a:p>
        </p:txBody>
      </p:sp>
      <p:pic>
        <p:nvPicPr>
          <p:cNvPr id="169" name="Google Shape;169;p31"/>
          <p:cNvPicPr preferRelativeResize="0"/>
          <p:nvPr/>
        </p:nvPicPr>
        <p:blipFill>
          <a:blip r:embed="rId3">
            <a:alphaModFix/>
          </a:blip>
          <a:stretch>
            <a:fillRect/>
          </a:stretch>
        </p:blipFill>
        <p:spPr>
          <a:xfrm>
            <a:off x="-152400" y="1716346"/>
            <a:ext cx="9144001" cy="24728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311700" y="10377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Good evening, everyone. Welcome to the live session.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Today, we will be practicing problems from the current week’s content.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We will wait 5 minutes for everyone to join in and start at 7:05 pm.</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2"/>
          <p:cNvPicPr preferRelativeResize="0"/>
          <p:nvPr/>
        </p:nvPicPr>
        <p:blipFill rotWithShape="1">
          <a:blip r:embed="rId3">
            <a:alphaModFix/>
          </a:blip>
          <a:srcRect b="13909" l="0" r="0" t="5315"/>
          <a:stretch/>
        </p:blipFill>
        <p:spPr>
          <a:xfrm>
            <a:off x="1046350" y="31700"/>
            <a:ext cx="7275900" cy="49680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idx="1" type="body"/>
          </p:nvPr>
        </p:nvSpPr>
        <p:spPr>
          <a:xfrm>
            <a:off x="311700" y="732925"/>
            <a:ext cx="8520600" cy="3825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829">
                <a:solidFill>
                  <a:srgbClr val="000000"/>
                </a:solidFill>
                <a:latin typeface="Arial"/>
                <a:ea typeface="Arial"/>
                <a:cs typeface="Arial"/>
                <a:sym typeface="Arial"/>
              </a:rPr>
              <a:t>Question 8:</a:t>
            </a:r>
            <a:r>
              <a:rPr lang="en-GB" sz="1829">
                <a:solidFill>
                  <a:srgbClr val="000000"/>
                </a:solidFill>
                <a:latin typeface="Arial"/>
                <a:ea typeface="Arial"/>
                <a:cs typeface="Arial"/>
                <a:sym typeface="Arial"/>
              </a:rPr>
              <a:t> Which of the following is true about the formal conditions on dependency graph ?</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1. Graph G is connected and projective</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2. G is connected but not acyclic</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3. G acyclic and obeys the single head constant</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4. Both 1 and 3</a:t>
            </a:r>
            <a:endParaRPr sz="1829">
              <a:solidFill>
                <a:srgbClr val="000000"/>
              </a:solidFill>
              <a:latin typeface="Arial"/>
              <a:ea typeface="Arial"/>
              <a:cs typeface="Arial"/>
              <a:sym typeface="Arial"/>
            </a:endParaRPr>
          </a:p>
          <a:p>
            <a:pPr indent="0" lvl="0" marL="0" rtl="0" algn="l">
              <a:lnSpc>
                <a:spcPct val="105000"/>
              </a:lnSpc>
              <a:spcBef>
                <a:spcPts val="1200"/>
              </a:spcBef>
              <a:spcAft>
                <a:spcPts val="1200"/>
              </a:spcAft>
              <a:buNone/>
            </a:pPr>
            <a:r>
              <a:t/>
            </a:r>
            <a:endParaRPr sz="1829">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4"/>
          <p:cNvPicPr preferRelativeResize="0"/>
          <p:nvPr/>
        </p:nvPicPr>
        <p:blipFill>
          <a:blip r:embed="rId3">
            <a:alphaModFix/>
          </a:blip>
          <a:stretch>
            <a:fillRect/>
          </a:stretch>
        </p:blipFill>
        <p:spPr>
          <a:xfrm>
            <a:off x="381000" y="76200"/>
            <a:ext cx="8380774" cy="2836325"/>
          </a:xfrm>
          <a:prstGeom prst="rect">
            <a:avLst/>
          </a:prstGeom>
          <a:noFill/>
          <a:ln>
            <a:noFill/>
          </a:ln>
        </p:spPr>
      </p:pic>
      <p:pic>
        <p:nvPicPr>
          <p:cNvPr id="185" name="Google Shape;185;p34"/>
          <p:cNvPicPr preferRelativeResize="0"/>
          <p:nvPr/>
        </p:nvPicPr>
        <p:blipFill>
          <a:blip r:embed="rId4">
            <a:alphaModFix/>
          </a:blip>
          <a:stretch>
            <a:fillRect/>
          </a:stretch>
        </p:blipFill>
        <p:spPr>
          <a:xfrm>
            <a:off x="575500" y="3064925"/>
            <a:ext cx="7967360" cy="1926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91" name="Google Shape;191;p35"/>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a:t>
            </a:r>
            <a:r>
              <a:rPr lang="en-GB">
                <a:solidFill>
                  <a:srgbClr val="000000"/>
                </a:solidFill>
                <a:latin typeface="Arial"/>
                <a:ea typeface="Arial"/>
                <a:cs typeface="Arial"/>
                <a:sym typeface="Arial"/>
              </a:rPr>
              <a:t> 4</a:t>
            </a:r>
            <a:endParaRPr>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Solution:</a:t>
            </a:r>
            <a:endParaRPr b="1">
              <a:solidFill>
                <a:srgbClr val="000000"/>
              </a:solidFill>
              <a:latin typeface="Arial"/>
              <a:ea typeface="Arial"/>
              <a:cs typeface="Arial"/>
              <a:sym typeface="Arial"/>
            </a:endParaRPr>
          </a:p>
          <a:p>
            <a:pPr indent="0" lvl="0" marL="0" rtl="0" algn="l">
              <a:spcBef>
                <a:spcPts val="1200"/>
              </a:spcBef>
              <a:spcAft>
                <a:spcPts val="0"/>
              </a:spcAft>
              <a:buNone/>
            </a:pPr>
            <a:r>
              <a:rPr lang="en-GB">
                <a:solidFill>
                  <a:srgbClr val="000000"/>
                </a:solidFill>
                <a:latin typeface="Arial"/>
                <a:ea typeface="Arial"/>
                <a:cs typeface="Arial"/>
                <a:sym typeface="Arial"/>
              </a:rPr>
              <a:t>The formal conditions on dependency graphs are that G is connected, acyclic, projective and should obey single head constraint.</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idx="1" type="body"/>
          </p:nvPr>
        </p:nvSpPr>
        <p:spPr>
          <a:xfrm>
            <a:off x="311700" y="123325"/>
            <a:ext cx="4649400" cy="5020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829">
                <a:solidFill>
                  <a:srgbClr val="000000"/>
                </a:solidFill>
                <a:latin typeface="Arial"/>
                <a:ea typeface="Arial"/>
                <a:cs typeface="Arial"/>
                <a:sym typeface="Arial"/>
              </a:rPr>
              <a:t>Question 9:</a:t>
            </a:r>
            <a:r>
              <a:rPr lang="en-GB" sz="1829">
                <a:solidFill>
                  <a:srgbClr val="000000"/>
                </a:solidFill>
                <a:latin typeface="Arial"/>
                <a:ea typeface="Arial"/>
                <a:cs typeface="Arial"/>
                <a:sym typeface="Arial"/>
              </a:rPr>
              <a:t> Consider the following graph with a root node and 3 other vertices. The edge weights between all the pair of modes have been provided. Suppose you use Chu-Liu-Edmonds algorithm to find the MST for this graph. Which pair of nodes will have to be contracted to form a single vertex during the algorithm in the 1st iteration?</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1. (V2, V3)</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2. (V1, V3)</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3. All these pairs will get contracted at different times in the algorithm</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4. (V1, V2)</a:t>
            </a:r>
            <a:endParaRPr sz="1829">
              <a:solidFill>
                <a:srgbClr val="000000"/>
              </a:solidFill>
              <a:latin typeface="Arial"/>
              <a:ea typeface="Arial"/>
              <a:cs typeface="Arial"/>
              <a:sym typeface="Arial"/>
            </a:endParaRPr>
          </a:p>
          <a:p>
            <a:pPr indent="0" lvl="0" marL="0" rtl="0" algn="l">
              <a:lnSpc>
                <a:spcPct val="105000"/>
              </a:lnSpc>
              <a:spcBef>
                <a:spcPts val="1200"/>
              </a:spcBef>
              <a:spcAft>
                <a:spcPts val="1200"/>
              </a:spcAft>
              <a:buNone/>
            </a:pPr>
            <a:r>
              <a:t/>
            </a:r>
            <a:endParaRPr sz="1829">
              <a:solidFill>
                <a:srgbClr val="000000"/>
              </a:solidFill>
              <a:latin typeface="Arial"/>
              <a:ea typeface="Arial"/>
              <a:cs typeface="Arial"/>
              <a:sym typeface="Arial"/>
            </a:endParaRPr>
          </a:p>
        </p:txBody>
      </p:sp>
      <p:pic>
        <p:nvPicPr>
          <p:cNvPr id="197" name="Google Shape;197;p36"/>
          <p:cNvPicPr preferRelativeResize="0"/>
          <p:nvPr/>
        </p:nvPicPr>
        <p:blipFill>
          <a:blip r:embed="rId3">
            <a:alphaModFix/>
          </a:blip>
          <a:stretch>
            <a:fillRect/>
          </a:stretch>
        </p:blipFill>
        <p:spPr>
          <a:xfrm>
            <a:off x="4804125" y="762000"/>
            <a:ext cx="4228950" cy="3310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203" name="Google Shape;203;p37"/>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a:t>
            </a:r>
            <a:r>
              <a:rPr lang="en-GB">
                <a:solidFill>
                  <a:srgbClr val="000000"/>
                </a:solidFill>
                <a:latin typeface="Arial"/>
                <a:ea typeface="Arial"/>
                <a:cs typeface="Arial"/>
                <a:sym typeface="Arial"/>
              </a:rPr>
              <a:t> 4</a:t>
            </a:r>
            <a:endParaRPr>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Solution:</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pic>
        <p:nvPicPr>
          <p:cNvPr id="204" name="Google Shape;204;p37"/>
          <p:cNvPicPr preferRelativeResize="0"/>
          <p:nvPr/>
        </p:nvPicPr>
        <p:blipFill>
          <a:blip r:embed="rId3">
            <a:alphaModFix/>
          </a:blip>
          <a:stretch>
            <a:fillRect/>
          </a:stretch>
        </p:blipFill>
        <p:spPr>
          <a:xfrm>
            <a:off x="152400" y="1660687"/>
            <a:ext cx="9143999" cy="2736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8"/>
          <p:cNvPicPr preferRelativeResize="0"/>
          <p:nvPr/>
        </p:nvPicPr>
        <p:blipFill>
          <a:blip r:embed="rId3">
            <a:alphaModFix/>
          </a:blip>
          <a:stretch>
            <a:fillRect/>
          </a:stretch>
        </p:blipFill>
        <p:spPr>
          <a:xfrm>
            <a:off x="228600" y="152400"/>
            <a:ext cx="8839200" cy="4393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311700" y="732925"/>
            <a:ext cx="8520600" cy="3700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b="1" lang="en-GB" sz="1829">
                <a:solidFill>
                  <a:srgbClr val="000000"/>
                </a:solidFill>
                <a:latin typeface="Arial"/>
                <a:ea typeface="Arial"/>
                <a:cs typeface="Arial"/>
                <a:sym typeface="Arial"/>
              </a:rPr>
              <a:t>Question 1: </a:t>
            </a:r>
            <a:r>
              <a:rPr lang="en-GB" sz="1829">
                <a:solidFill>
                  <a:srgbClr val="000000"/>
                </a:solidFill>
                <a:latin typeface="Arial"/>
                <a:ea typeface="Arial"/>
                <a:cs typeface="Arial"/>
                <a:sym typeface="Arial"/>
              </a:rPr>
              <a:t>Which of the following is/are true about the Chu-Liu-Edmonds Algorithm?</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SzPts val="935"/>
              <a:buNone/>
            </a:pPr>
            <a:r>
              <a:rPr lang="en-GB" sz="1829">
                <a:solidFill>
                  <a:srgbClr val="000000"/>
                </a:solidFill>
                <a:latin typeface="Arial"/>
                <a:ea typeface="Arial"/>
                <a:cs typeface="Arial"/>
                <a:sym typeface="Arial"/>
              </a:rPr>
              <a:t>1. Each vertex in the graph greedily selects the incoming edge with the highest weight</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SzPts val="935"/>
              <a:buNone/>
            </a:pPr>
            <a:r>
              <a:rPr lang="en-GB" sz="1829">
                <a:solidFill>
                  <a:srgbClr val="000000"/>
                </a:solidFill>
                <a:latin typeface="Arial"/>
                <a:ea typeface="Arial"/>
                <a:cs typeface="Arial"/>
                <a:sym typeface="Arial"/>
              </a:rPr>
              <a:t>2. During the iteration of algorithm it always produce minimum spanning tree</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SzPts val="935"/>
              <a:buNone/>
            </a:pPr>
            <a:r>
              <a:rPr lang="en-GB" sz="1829">
                <a:solidFill>
                  <a:srgbClr val="000000"/>
                </a:solidFill>
                <a:latin typeface="Arial"/>
                <a:ea typeface="Arial"/>
                <a:cs typeface="Arial"/>
                <a:sym typeface="Arial"/>
              </a:rPr>
              <a:t>3. During the iteration of algorithm it never produces cycle</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SzPts val="935"/>
              <a:buNone/>
            </a:pPr>
            <a:r>
              <a:rPr lang="en-GB" sz="1829">
                <a:solidFill>
                  <a:srgbClr val="000000"/>
                </a:solidFill>
                <a:latin typeface="Arial"/>
                <a:ea typeface="Arial"/>
                <a:cs typeface="Arial"/>
                <a:sym typeface="Arial"/>
              </a:rPr>
              <a:t>4. The running time of the Algorithm is O(EV) where V be the set of nodes and E be the set of directed edges</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SzPts val="935"/>
              <a:buNone/>
            </a:pPr>
            <a:r>
              <a:t/>
            </a:r>
            <a:endParaRPr sz="1829">
              <a:solidFill>
                <a:srgbClr val="000000"/>
              </a:solidFill>
              <a:latin typeface="Arial"/>
              <a:ea typeface="Arial"/>
              <a:cs typeface="Arial"/>
              <a:sym typeface="Arial"/>
            </a:endParaRPr>
          </a:p>
          <a:p>
            <a:pPr indent="0" lvl="0" marL="0" rtl="0" algn="l">
              <a:lnSpc>
                <a:spcPct val="105000"/>
              </a:lnSpc>
              <a:spcBef>
                <a:spcPts val="1200"/>
              </a:spcBef>
              <a:spcAft>
                <a:spcPts val="1200"/>
              </a:spcAft>
              <a:buSzPts val="935"/>
              <a:buNone/>
            </a:pPr>
            <a:r>
              <a:t/>
            </a:r>
            <a:endParaRPr sz="1829">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83" name="Google Shape;83;p16"/>
          <p:cNvSpPr txBox="1"/>
          <p:nvPr>
            <p:ph idx="1" type="body"/>
          </p:nvPr>
        </p:nvSpPr>
        <p:spPr>
          <a:xfrm>
            <a:off x="3117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latin typeface="Arial"/>
                <a:ea typeface="Arial"/>
                <a:cs typeface="Arial"/>
                <a:sym typeface="Arial"/>
              </a:rPr>
              <a:t>Answer: </a:t>
            </a:r>
            <a:r>
              <a:rPr lang="en-GB">
                <a:solidFill>
                  <a:srgbClr val="000000"/>
                </a:solidFill>
                <a:latin typeface="Arial"/>
                <a:ea typeface="Arial"/>
                <a:cs typeface="Arial"/>
                <a:sym typeface="Arial"/>
              </a:rPr>
              <a:t>1, 4</a:t>
            </a:r>
            <a:endParaRPr>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Solution: </a:t>
            </a:r>
            <a:r>
              <a:rPr lang="en-GB">
                <a:solidFill>
                  <a:srgbClr val="000000"/>
                </a:solidFill>
                <a:latin typeface="Arial"/>
                <a:ea typeface="Arial"/>
                <a:cs typeface="Arial"/>
                <a:sym typeface="Arial"/>
              </a:rPr>
              <a:t>During the iteration of the algorithm it always produces a Maximum spanning tree and it might produce cycle also.</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84" name="Google Shape;84;p16"/>
          <p:cNvPicPr preferRelativeResize="0"/>
          <p:nvPr/>
        </p:nvPicPr>
        <p:blipFill>
          <a:blip r:embed="rId3">
            <a:alphaModFix/>
          </a:blip>
          <a:stretch>
            <a:fillRect/>
          </a:stretch>
        </p:blipFill>
        <p:spPr>
          <a:xfrm>
            <a:off x="76200" y="2117887"/>
            <a:ext cx="9143999" cy="2736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885325"/>
            <a:ext cx="8520600" cy="3700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829">
                <a:solidFill>
                  <a:srgbClr val="000000"/>
                </a:solidFill>
                <a:latin typeface="Arial"/>
                <a:ea typeface="Arial"/>
                <a:cs typeface="Arial"/>
                <a:sym typeface="Arial"/>
              </a:rPr>
              <a:t>Question 2. </a:t>
            </a:r>
            <a:r>
              <a:rPr lang="en-GB" sz="1829">
                <a:solidFill>
                  <a:srgbClr val="000000"/>
                </a:solidFill>
                <a:latin typeface="Arial"/>
                <a:ea typeface="Arial"/>
                <a:cs typeface="Arial"/>
                <a:sym typeface="Arial"/>
              </a:rPr>
              <a:t>With respect to a Dependency Structure, which of the following is not a valid criterion for a syntactic relation between a head H and a dependent D in a construction C?</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1. The form of D depends on H. - right</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2. The form of H depends on D.</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3. H selects D and determines whether D is obligatory. -right</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4. H specifies D.</a:t>
            </a:r>
            <a:endParaRPr sz="1829">
              <a:solidFill>
                <a:srgbClr val="000000"/>
              </a:solidFill>
              <a:latin typeface="Arial"/>
              <a:ea typeface="Arial"/>
              <a:cs typeface="Arial"/>
              <a:sym typeface="Arial"/>
            </a:endParaRPr>
          </a:p>
          <a:p>
            <a:pPr indent="0" lvl="0" marL="0" rtl="0" algn="l">
              <a:lnSpc>
                <a:spcPct val="105000"/>
              </a:lnSpc>
              <a:spcBef>
                <a:spcPts val="1200"/>
              </a:spcBef>
              <a:spcAft>
                <a:spcPts val="1200"/>
              </a:spcAft>
              <a:buSzPts val="935"/>
              <a:buNone/>
            </a:pPr>
            <a:r>
              <a:t/>
            </a:r>
            <a:endParaRPr b="1" sz="1829">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414650" y="76200"/>
            <a:ext cx="7979800" cy="488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2355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00" name="Google Shape;100;p19"/>
          <p:cNvSpPr txBox="1"/>
          <p:nvPr>
            <p:ph idx="1" type="body"/>
          </p:nvPr>
        </p:nvSpPr>
        <p:spPr>
          <a:xfrm>
            <a:off x="235500" y="885325"/>
            <a:ext cx="8520600" cy="4001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a:solidFill>
                  <a:srgbClr val="000000"/>
                </a:solidFill>
                <a:latin typeface="Arial"/>
                <a:ea typeface="Arial"/>
                <a:cs typeface="Arial"/>
                <a:sym typeface="Arial"/>
              </a:rPr>
              <a:t>Answer: </a:t>
            </a:r>
            <a:r>
              <a:rPr lang="en-GB">
                <a:solidFill>
                  <a:srgbClr val="000000"/>
                </a:solidFill>
                <a:latin typeface="Arial"/>
                <a:ea typeface="Arial"/>
                <a:cs typeface="Arial"/>
                <a:sym typeface="Arial"/>
              </a:rPr>
              <a:t>2, 4</a:t>
            </a:r>
            <a:endParaRPr>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466225"/>
            <a:ext cx="8520600" cy="3967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829">
                <a:solidFill>
                  <a:srgbClr val="000000"/>
                </a:solidFill>
                <a:latin typeface="Arial"/>
                <a:ea typeface="Arial"/>
                <a:cs typeface="Arial"/>
                <a:sym typeface="Arial"/>
              </a:rPr>
              <a:t>Question 3: </a:t>
            </a:r>
            <a:r>
              <a:rPr lang="en-GB" sz="1829">
                <a:solidFill>
                  <a:srgbClr val="000000"/>
                </a:solidFill>
                <a:latin typeface="Arial"/>
                <a:ea typeface="Arial"/>
                <a:cs typeface="Arial"/>
                <a:sym typeface="Arial"/>
              </a:rPr>
              <a:t>Consider the sentence: “Ramesh scored a brilliant century”. </a:t>
            </a:r>
            <a:r>
              <a:rPr lang="en-GB" sz="1829">
                <a:solidFill>
                  <a:srgbClr val="000000"/>
                </a:solidFill>
                <a:latin typeface="Arial"/>
                <a:ea typeface="Arial"/>
                <a:cs typeface="Arial"/>
                <a:sym typeface="Arial"/>
              </a:rPr>
              <a:t>What is the type of the following relation?</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century -&gt; brilliant</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1. Endocentric</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2. Exocentric</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3. Both endocentric and exocentric</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GB" sz="1829">
                <a:solidFill>
                  <a:srgbClr val="000000"/>
                </a:solidFill>
                <a:latin typeface="Arial"/>
                <a:ea typeface="Arial"/>
                <a:cs typeface="Arial"/>
                <a:sym typeface="Arial"/>
              </a:rPr>
              <a:t>4. None of the above</a:t>
            </a:r>
            <a:endParaRPr sz="1829">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t/>
            </a:r>
            <a:endParaRPr sz="1829">
              <a:solidFill>
                <a:srgbClr val="000000"/>
              </a:solidFill>
              <a:latin typeface="Arial"/>
              <a:ea typeface="Arial"/>
              <a:cs typeface="Arial"/>
              <a:sym typeface="Arial"/>
            </a:endParaRPr>
          </a:p>
          <a:p>
            <a:pPr indent="0" lvl="0" marL="0" rtl="0" algn="l">
              <a:lnSpc>
                <a:spcPct val="105000"/>
              </a:lnSpc>
              <a:spcBef>
                <a:spcPts val="1200"/>
              </a:spcBef>
              <a:spcAft>
                <a:spcPts val="1200"/>
              </a:spcAft>
              <a:buSzPts val="935"/>
              <a:buNone/>
            </a:pPr>
            <a:r>
              <a:t/>
            </a:r>
            <a:endParaRPr b="1" sz="1829">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152400" y="152400"/>
            <a:ext cx="8439150" cy="4667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