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bold.fntdata"/><Relationship Id="rId16" Type="http://schemas.openxmlformats.org/officeDocument/2006/relationships/slide" Target="slides/slide11.xml"/><Relationship Id="rId38" Type="http://schemas.openxmlformats.org/officeDocument/2006/relationships/font" Target="fonts/PTSansNarr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110ac74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110ac74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6f3f91ea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6f3f91ea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bc7699b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bc7699b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bc7699b2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bc7699b2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bc7699b2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bc7699b2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bb02e0c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bb02e0c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bb02e0c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bb02e0c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bb02e0c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bb02e0c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bb02e0c1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bb02e0c1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bb02e0c1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bb02e0c1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3c7b6e1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3c7b6e1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b02e0c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b02e0c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b02e0c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b02e0c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bb02e0c1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bb02e0c1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bb02e0c1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bb02e0c1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bb02e0c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bb02e0c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bb02e0c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bb02e0c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bb02e0c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bb02e0c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b02e0c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b02e0c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bb02e0c1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bb02e0c1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b02e0c1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b02e0c1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bc7699b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bc7699b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bb02e0c1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bb02e0c1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b02e0c1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b02e0c1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bb02e0c1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bb02e0c1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bc7699b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bc7699b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bc7699b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bc7699b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bc7699b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bc7699b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bc7699b2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bc7699b2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bc7699b2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bc7699b2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bc7699b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bc7699b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Natural Language Processing</a:t>
            </a:r>
            <a:endParaRPr/>
          </a:p>
        </p:txBody>
      </p:sp>
      <p:sp>
        <p:nvSpPr>
          <p:cNvPr id="67" name="Google Shape;67;p13"/>
          <p:cNvSpPr txBox="1"/>
          <p:nvPr>
            <p:ph idx="1" type="subTitle"/>
          </p:nvPr>
        </p:nvSpPr>
        <p:spPr>
          <a:xfrm>
            <a:off x="2121275" y="278328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Week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138800"/>
            <a:ext cx="8520600" cy="470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GB" sz="1829">
                <a:solidFill>
                  <a:srgbClr val="000000"/>
                </a:solidFill>
                <a:latin typeface="Arial"/>
                <a:ea typeface="Arial"/>
                <a:cs typeface="Arial"/>
                <a:sym typeface="Arial"/>
              </a:rPr>
              <a:t>Question 1:</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Consider the following sentences: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1. I need to write an essay tonight to make sure I get everything right for the</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upcoming exam.</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2. Near the river bank, I sat on the grass and thought I need to visit the bank</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to deposit a check today.</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The lexical relation between the highlighted words in sentences 1, 2 are</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a. Homophones, Homonymy</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b. Homograph, Synonym</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c. Homonymy, Homophones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GB" sz="1829">
                <a:solidFill>
                  <a:srgbClr val="000000"/>
                </a:solidFill>
                <a:latin typeface="Arial"/>
                <a:ea typeface="Arial"/>
                <a:cs typeface="Arial"/>
                <a:sym typeface="Arial"/>
              </a:rPr>
              <a:t>d. Synonym, Hyponym</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24" name="Google Shape;124;p23"/>
          <p:cNvSpPr txBox="1"/>
          <p:nvPr>
            <p:ph idx="1" type="body"/>
          </p:nvPr>
        </p:nvSpPr>
        <p:spPr>
          <a:xfrm>
            <a:off x="311700" y="8091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a</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 </a:t>
            </a:r>
            <a:endParaRPr b="1">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125" name="Google Shape;125;p23"/>
          <p:cNvPicPr preferRelativeResize="0"/>
          <p:nvPr/>
        </p:nvPicPr>
        <p:blipFill>
          <a:blip r:embed="rId3">
            <a:alphaModFix/>
          </a:blip>
          <a:stretch>
            <a:fillRect/>
          </a:stretch>
        </p:blipFill>
        <p:spPr>
          <a:xfrm>
            <a:off x="311700" y="1814775"/>
            <a:ext cx="8832301" cy="23455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253850" y="0"/>
            <a:ext cx="6990750" cy="4990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794325" y="76200"/>
            <a:ext cx="7892476" cy="2135275"/>
          </a:xfrm>
          <a:prstGeom prst="rect">
            <a:avLst/>
          </a:prstGeom>
          <a:noFill/>
          <a:ln>
            <a:noFill/>
          </a:ln>
        </p:spPr>
      </p:pic>
      <p:pic>
        <p:nvPicPr>
          <p:cNvPr id="136" name="Google Shape;136;p25"/>
          <p:cNvPicPr preferRelativeResize="0"/>
          <p:nvPr/>
        </p:nvPicPr>
        <p:blipFill>
          <a:blip r:embed="rId4">
            <a:alphaModFix/>
          </a:blip>
          <a:stretch>
            <a:fillRect/>
          </a:stretch>
        </p:blipFill>
        <p:spPr>
          <a:xfrm>
            <a:off x="1447800" y="2266950"/>
            <a:ext cx="6690949" cy="269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474525" y="474525"/>
            <a:ext cx="8360901" cy="377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311700" y="900800"/>
            <a:ext cx="8520600" cy="265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829">
                <a:solidFill>
                  <a:srgbClr val="000000"/>
                </a:solidFill>
                <a:latin typeface="Arial"/>
                <a:ea typeface="Arial"/>
                <a:cs typeface="Arial"/>
                <a:sym typeface="Arial"/>
              </a:rPr>
              <a:t>Question 2:</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Consider the following sentences. Which of the following is/are True?</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a. Dog is a hyponym of animal.</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b. Fruit is a hypernym of apple.</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 Animal is hyponym of dog.</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d. Guava is hypernym of fruit.</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52" name="Google Shape;152;p28"/>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a, b</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 </a:t>
            </a:r>
            <a:endParaRPr b="1">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153" name="Google Shape;153;p28"/>
          <p:cNvPicPr preferRelativeResize="0"/>
          <p:nvPr/>
        </p:nvPicPr>
        <p:blipFill>
          <a:blip r:embed="rId3">
            <a:alphaModFix/>
          </a:blip>
          <a:stretch>
            <a:fillRect/>
          </a:stretch>
        </p:blipFill>
        <p:spPr>
          <a:xfrm>
            <a:off x="625762" y="1963875"/>
            <a:ext cx="7892476" cy="2135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375950"/>
            <a:ext cx="8520600" cy="393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829">
                <a:solidFill>
                  <a:srgbClr val="000000"/>
                </a:solidFill>
                <a:latin typeface="Arial"/>
                <a:ea typeface="Arial"/>
                <a:cs typeface="Arial"/>
                <a:sym typeface="Arial"/>
              </a:rPr>
              <a:t>Question 3:</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Two concepts along with their glosses are given below. Find the similarity score between concepts “currency” and “money” with the Extended Lesk’s algorithm. (Note: Do not consider the stop words.)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currency : the metal or paper medium of exchange that is presently used</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money : the most common exchange medium presently used</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a. 2</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b. 3</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 6</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d. 9</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829">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64" name="Google Shape;164;p30"/>
          <p:cNvSpPr txBox="1"/>
          <p:nvPr>
            <p:ph idx="1" type="body"/>
          </p:nvPr>
        </p:nvSpPr>
        <p:spPr>
          <a:xfrm>
            <a:off x="4641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c</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a:t>
            </a:r>
            <a:endParaRPr b="1">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currency : the metal or paper </a:t>
            </a:r>
            <a:r>
              <a:rPr b="1" lang="en-GB" sz="1829">
                <a:solidFill>
                  <a:srgbClr val="000000"/>
                </a:solidFill>
                <a:latin typeface="Arial"/>
                <a:ea typeface="Arial"/>
                <a:cs typeface="Arial"/>
                <a:sym typeface="Arial"/>
              </a:rPr>
              <a:t>medium</a:t>
            </a:r>
            <a:r>
              <a:rPr lang="en-GB" sz="1829">
                <a:solidFill>
                  <a:srgbClr val="000000"/>
                </a:solidFill>
                <a:latin typeface="Arial"/>
                <a:ea typeface="Arial"/>
                <a:cs typeface="Arial"/>
                <a:sym typeface="Arial"/>
              </a:rPr>
              <a:t> of </a:t>
            </a:r>
            <a:r>
              <a:rPr b="1" lang="en-GB" sz="1829">
                <a:solidFill>
                  <a:srgbClr val="000000"/>
                </a:solidFill>
                <a:latin typeface="Arial"/>
                <a:ea typeface="Arial"/>
                <a:cs typeface="Arial"/>
                <a:sym typeface="Arial"/>
              </a:rPr>
              <a:t>exchange</a:t>
            </a:r>
            <a:r>
              <a:rPr lang="en-GB" sz="1829">
                <a:solidFill>
                  <a:srgbClr val="000000"/>
                </a:solidFill>
                <a:latin typeface="Arial"/>
                <a:ea typeface="Arial"/>
                <a:cs typeface="Arial"/>
                <a:sym typeface="Arial"/>
              </a:rPr>
              <a:t> that is </a:t>
            </a:r>
            <a:r>
              <a:rPr b="1" lang="en-GB" sz="1829">
                <a:solidFill>
                  <a:srgbClr val="000000"/>
                </a:solidFill>
                <a:latin typeface="Arial"/>
                <a:ea typeface="Arial"/>
                <a:cs typeface="Arial"/>
                <a:sym typeface="Arial"/>
              </a:rPr>
              <a:t>presently used</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money : the most common </a:t>
            </a:r>
            <a:r>
              <a:rPr b="1" lang="en-GB" sz="1829">
                <a:solidFill>
                  <a:srgbClr val="000000"/>
                </a:solidFill>
                <a:latin typeface="Arial"/>
                <a:ea typeface="Arial"/>
                <a:cs typeface="Arial"/>
                <a:sym typeface="Arial"/>
              </a:rPr>
              <a:t>exchange</a:t>
            </a:r>
            <a:r>
              <a:rPr lang="en-GB" sz="1829">
                <a:solidFill>
                  <a:srgbClr val="000000"/>
                </a:solidFill>
                <a:latin typeface="Arial"/>
                <a:ea typeface="Arial"/>
                <a:cs typeface="Arial"/>
                <a:sym typeface="Arial"/>
              </a:rPr>
              <a:t> </a:t>
            </a:r>
            <a:r>
              <a:rPr b="1" lang="en-GB" sz="1829">
                <a:solidFill>
                  <a:srgbClr val="000000"/>
                </a:solidFill>
                <a:latin typeface="Arial"/>
                <a:ea typeface="Arial"/>
                <a:cs typeface="Arial"/>
                <a:sym typeface="Arial"/>
              </a:rPr>
              <a:t>medium</a:t>
            </a:r>
            <a:r>
              <a:rPr lang="en-GB" sz="1829">
                <a:solidFill>
                  <a:srgbClr val="000000"/>
                </a:solidFill>
                <a:latin typeface="Arial"/>
                <a:ea typeface="Arial"/>
                <a:cs typeface="Arial"/>
                <a:sym typeface="Arial"/>
              </a:rPr>
              <a:t> </a:t>
            </a:r>
            <a:r>
              <a:rPr b="1" lang="en-GB" sz="1829">
                <a:solidFill>
                  <a:srgbClr val="000000"/>
                </a:solidFill>
                <a:latin typeface="Arial"/>
                <a:ea typeface="Arial"/>
                <a:cs typeface="Arial"/>
                <a:sym typeface="Arial"/>
              </a:rPr>
              <a:t>presently used</a:t>
            </a:r>
            <a:endParaRPr b="1" sz="1829">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common words are : medium, exchange, presently used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score = 1^2 + 1^2 + 2^2= 6</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idx="1" type="body"/>
          </p:nvPr>
        </p:nvSpPr>
        <p:spPr>
          <a:xfrm>
            <a:off x="311700" y="147350"/>
            <a:ext cx="8520600" cy="1146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829">
                <a:solidFill>
                  <a:srgbClr val="000000"/>
                </a:solidFill>
                <a:latin typeface="Arial"/>
                <a:ea typeface="Arial"/>
                <a:cs typeface="Arial"/>
                <a:sym typeface="Arial"/>
              </a:rPr>
              <a:t>For Question 4 to 6, </a:t>
            </a:r>
            <a:r>
              <a:rPr lang="en-GB" sz="1829">
                <a:solidFill>
                  <a:srgbClr val="000000"/>
                </a:solidFill>
                <a:latin typeface="Arial"/>
                <a:ea typeface="Arial"/>
                <a:cs typeface="Arial"/>
                <a:sym typeface="Arial"/>
              </a:rPr>
              <a:t>consider a hypothetical wordnet noun taxonomy with their information content as shown in Figure 1. Question 4 carries 2 marks.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Note: Use base 10 in logarithmic calculations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pic>
        <p:nvPicPr>
          <p:cNvPr id="170" name="Google Shape;170;p31"/>
          <p:cNvPicPr preferRelativeResize="0"/>
          <p:nvPr/>
        </p:nvPicPr>
        <p:blipFill>
          <a:blip r:embed="rId3">
            <a:alphaModFix/>
          </a:blip>
          <a:stretch>
            <a:fillRect/>
          </a:stretch>
        </p:blipFill>
        <p:spPr>
          <a:xfrm>
            <a:off x="2157200" y="1199575"/>
            <a:ext cx="5543313" cy="3545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037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Good evening, everyone. Welcome to the live session.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Today, we will be practicing problems from the current week’s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will wait 5 minutes for everyone to join in and start at 7:05 pm.</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idx="1" type="body"/>
          </p:nvPr>
        </p:nvSpPr>
        <p:spPr>
          <a:xfrm>
            <a:off x="387900" y="375950"/>
            <a:ext cx="8520600" cy="393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829">
                <a:solidFill>
                  <a:srgbClr val="000000"/>
                </a:solidFill>
                <a:latin typeface="Arial"/>
                <a:ea typeface="Arial"/>
                <a:cs typeface="Arial"/>
                <a:sym typeface="Arial"/>
              </a:rPr>
              <a:t>Question 4:</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What is the Lin similarity between house and design?</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a. 0.564</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b. 0.433</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 0.466</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d. 0.473</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81" name="Google Shape;181;p33"/>
          <p:cNvSpPr txBox="1"/>
          <p:nvPr>
            <p:ph idx="1" type="body"/>
          </p:nvPr>
        </p:nvSpPr>
        <p:spPr>
          <a:xfrm>
            <a:off x="311700" y="8091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d</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 </a:t>
            </a:r>
            <a:r>
              <a:rPr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IC(LCS(c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))/(IC(c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 + IC(c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 2*IC(artifact)/(IC(house) + IC(design)) = </a:t>
            </a:r>
            <a:r>
              <a:rPr lang="en-GB">
                <a:solidFill>
                  <a:srgbClr val="000000"/>
                </a:solidFill>
                <a:latin typeface="Arial"/>
                <a:ea typeface="Arial"/>
                <a:cs typeface="Arial"/>
                <a:sym typeface="Arial"/>
              </a:rPr>
              <a:t>(2×4.7)/(11.09+8.75) ≈ 0.473</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182" name="Google Shape;182;p33"/>
          <p:cNvPicPr preferRelativeResize="0"/>
          <p:nvPr/>
        </p:nvPicPr>
        <p:blipFill>
          <a:blip r:embed="rId3">
            <a:alphaModFix/>
          </a:blip>
          <a:stretch>
            <a:fillRect/>
          </a:stretch>
        </p:blipFill>
        <p:spPr>
          <a:xfrm>
            <a:off x="2309823" y="4000500"/>
            <a:ext cx="4428101" cy="953000"/>
          </a:xfrm>
          <a:prstGeom prst="rect">
            <a:avLst/>
          </a:prstGeom>
          <a:noFill/>
          <a:ln>
            <a:noFill/>
          </a:ln>
        </p:spPr>
      </p:pic>
      <p:pic>
        <p:nvPicPr>
          <p:cNvPr id="183" name="Google Shape;183;p33"/>
          <p:cNvPicPr preferRelativeResize="0"/>
          <p:nvPr/>
        </p:nvPicPr>
        <p:blipFill>
          <a:blip r:embed="rId4">
            <a:alphaModFix/>
          </a:blip>
          <a:stretch>
            <a:fillRect/>
          </a:stretch>
        </p:blipFill>
        <p:spPr>
          <a:xfrm>
            <a:off x="152400" y="2372075"/>
            <a:ext cx="8878449" cy="157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idx="1" type="body"/>
          </p:nvPr>
        </p:nvSpPr>
        <p:spPr>
          <a:xfrm>
            <a:off x="311700" y="375950"/>
            <a:ext cx="8520600" cy="393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829">
                <a:solidFill>
                  <a:srgbClr val="000000"/>
                </a:solidFill>
                <a:latin typeface="Arial"/>
                <a:ea typeface="Arial"/>
                <a:cs typeface="Arial"/>
                <a:sym typeface="Arial"/>
              </a:rPr>
              <a:t>Question 5:</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What is the Resnic similarity between building and door?</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a. 11.09</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b. 8.30</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 9.23</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d. 4.70</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94" name="Google Shape;194;p35"/>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b</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 </a:t>
            </a:r>
            <a:r>
              <a:rPr lang="en-GB">
                <a:solidFill>
                  <a:srgbClr val="000000"/>
                </a:solidFill>
                <a:latin typeface="Arial"/>
                <a:ea typeface="Arial"/>
                <a:cs typeface="Arial"/>
                <a:sym typeface="Arial"/>
              </a:rPr>
              <a:t>IC(LCS(c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 = </a:t>
            </a:r>
            <a:r>
              <a:rPr lang="en-GB">
                <a:solidFill>
                  <a:srgbClr val="000000"/>
                </a:solidFill>
                <a:latin typeface="Arial"/>
                <a:ea typeface="Arial"/>
                <a:cs typeface="Arial"/>
                <a:sym typeface="Arial"/>
              </a:rPr>
              <a:t>IC(LCS(building,door) = IC(structure) = 8.30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195" name="Google Shape;195;p35"/>
          <p:cNvPicPr preferRelativeResize="0"/>
          <p:nvPr/>
        </p:nvPicPr>
        <p:blipFill>
          <a:blip r:embed="rId3">
            <a:alphaModFix/>
          </a:blip>
          <a:stretch>
            <a:fillRect/>
          </a:stretch>
        </p:blipFill>
        <p:spPr>
          <a:xfrm>
            <a:off x="311700" y="2125450"/>
            <a:ext cx="8832301" cy="23676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idx="1" type="body"/>
          </p:nvPr>
        </p:nvSpPr>
        <p:spPr>
          <a:xfrm>
            <a:off x="311700" y="375950"/>
            <a:ext cx="8520600" cy="393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829">
                <a:solidFill>
                  <a:srgbClr val="000000"/>
                </a:solidFill>
                <a:latin typeface="Arial"/>
                <a:ea typeface="Arial"/>
                <a:cs typeface="Arial"/>
                <a:sym typeface="Arial"/>
              </a:rPr>
              <a:t>Question 6:</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What is the Leacock–Chodorow similarity between building and design?</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a. 0.398</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b. 0.699</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 0.097</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d. None of the above</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06" name="Google Shape;206;p37"/>
          <p:cNvSpPr txBox="1"/>
          <p:nvPr>
            <p:ph idx="1" type="body"/>
          </p:nvPr>
        </p:nvSpPr>
        <p:spPr>
          <a:xfrm>
            <a:off x="311700" y="847625"/>
            <a:ext cx="88323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a</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LC similarity = −log pathlen(c1,c2)/2d = −log 4/(2×5) ≈ 0.398</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207" name="Google Shape;207;p37"/>
          <p:cNvPicPr preferRelativeResize="0"/>
          <p:nvPr/>
        </p:nvPicPr>
        <p:blipFill>
          <a:blip r:embed="rId3">
            <a:alphaModFix/>
          </a:blip>
          <a:stretch>
            <a:fillRect/>
          </a:stretch>
        </p:blipFill>
        <p:spPr>
          <a:xfrm>
            <a:off x="159300" y="2343150"/>
            <a:ext cx="8832299" cy="155622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616213" y="152400"/>
            <a:ext cx="7911577"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idx="1" type="body"/>
          </p:nvPr>
        </p:nvSpPr>
        <p:spPr>
          <a:xfrm>
            <a:off x="311700" y="299750"/>
            <a:ext cx="8520600" cy="393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829">
                <a:solidFill>
                  <a:srgbClr val="000000"/>
                </a:solidFill>
                <a:latin typeface="Arial"/>
                <a:ea typeface="Arial"/>
                <a:cs typeface="Arial"/>
                <a:sym typeface="Arial"/>
              </a:rPr>
              <a:t>Question 7:</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Compute the scores for (i) the hub “colors” and the component “white” and (ii) the hub “colors” and the component “fixtures”.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a. 0.2, 0.25</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b. 1.0, 0.0</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 0.5, 0.25</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d. None of the above</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23" name="Google Shape;223;p40"/>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d</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(i) 1/(1+1) = 0.5</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(ii) 0 as “colors” is not an ancestor of “fixtures”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224" name="Google Shape;224;p40"/>
          <p:cNvPicPr preferRelativeResize="0"/>
          <p:nvPr/>
        </p:nvPicPr>
        <p:blipFill>
          <a:blip r:embed="rId3">
            <a:alphaModFix/>
          </a:blip>
          <a:stretch>
            <a:fillRect/>
          </a:stretch>
        </p:blipFill>
        <p:spPr>
          <a:xfrm>
            <a:off x="1330488" y="2857500"/>
            <a:ext cx="6753225" cy="1714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idx="1" type="body"/>
          </p:nvPr>
        </p:nvSpPr>
        <p:spPr>
          <a:xfrm>
            <a:off x="311700" y="375950"/>
            <a:ext cx="8520600" cy="393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829">
                <a:solidFill>
                  <a:srgbClr val="000000"/>
                </a:solidFill>
                <a:latin typeface="Arial"/>
                <a:ea typeface="Arial"/>
                <a:cs typeface="Arial"/>
                <a:sym typeface="Arial"/>
              </a:rPr>
              <a:t>Question 8:</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What are the scores of the hubs “colors” and “lamps” respectively?</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a. 0.6, 0.4</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b. 0.20, 0.33</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 2.5, 1.5</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d. None of the above</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829">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193950" y="36450"/>
            <a:ext cx="8756100" cy="491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829">
                <a:solidFill>
                  <a:srgbClr val="000000"/>
                </a:solidFill>
                <a:latin typeface="Arial"/>
                <a:ea typeface="Arial"/>
                <a:cs typeface="Arial"/>
                <a:sym typeface="Arial"/>
              </a:rPr>
              <a:t>Assume that you are learning a classifier for the data-driven deterministic parsing and the sentence ‘I prefer ChatGPT course’ is a gold-standard parse in your training data. You are also given that ‘ChatGPT’ and ‘course’ are ‘Nouns’, ‘I’ is a ‘Pronoun’ while the POS tag of ‘prefer’ is ‘Verb’. Obtain the dependency graph for this sentence on your own. Assume that your features correspond to the following conditions: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1. The stack is empty.</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2. Top of stack is Noun and Top of buffer is Verb.</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3. Top of stack is Pronoun and Top of buffer is Verb.</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4. The word at the top of stack occurs before word at the top of the buffer in the sentence</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The initial weights of your features are [2,2,2,2 | 3,3,3,2| 2,2,2,2 | 2,2,2,2] where the first four features correspond to LA, and then to RA, SH and RE, respectively. Use this gold standard parse during online learning. What will be the weights after completing two iteration of Arc-Eager parsing over this sentence:</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829">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35" name="Google Shape;235;p42"/>
          <p:cNvSpPr txBox="1"/>
          <p:nvPr>
            <p:ph idx="1" type="body"/>
          </p:nvPr>
        </p:nvSpPr>
        <p:spPr>
          <a:xfrm>
            <a:off x="-98650" y="8476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c</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 </a:t>
            </a:r>
            <a:r>
              <a:rPr lang="en-GB">
                <a:solidFill>
                  <a:srgbClr val="000000"/>
                </a:solidFill>
                <a:latin typeface="Arial"/>
                <a:ea typeface="Arial"/>
                <a:cs typeface="Arial"/>
                <a:sym typeface="Arial"/>
              </a:rPr>
              <a:t>Each component’s score is 0.5</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idx="1" type="body"/>
          </p:nvPr>
        </p:nvSpPr>
        <p:spPr>
          <a:xfrm>
            <a:off x="311700" y="375950"/>
            <a:ext cx="8520600" cy="393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829">
                <a:solidFill>
                  <a:srgbClr val="000000"/>
                </a:solidFill>
                <a:latin typeface="Arial"/>
                <a:ea typeface="Arial"/>
                <a:cs typeface="Arial"/>
                <a:sym typeface="Arial"/>
              </a:rPr>
              <a:t>Question 9:</a:t>
            </a:r>
            <a:endParaRPr b="1"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Which is the most appropriate sense for the word “light”?</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a. colors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b. lamps</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 both colors and lamps are appropriate</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d. Not enough data</a:t>
            </a:r>
            <a:endParaRPr sz="18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46" name="Google Shape;246;p44"/>
          <p:cNvSpPr txBox="1"/>
          <p:nvPr>
            <p:ph idx="1" type="body"/>
          </p:nvPr>
        </p:nvSpPr>
        <p:spPr>
          <a:xfrm>
            <a:off x="387900" y="11901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 </a:t>
            </a:r>
            <a:r>
              <a:rPr lang="en-GB">
                <a:solidFill>
                  <a:srgbClr val="000000"/>
                </a:solidFill>
                <a:latin typeface="Arial"/>
                <a:ea typeface="Arial"/>
                <a:cs typeface="Arial"/>
                <a:sym typeface="Arial"/>
              </a:rPr>
              <a:t>“colors” has the highest score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381000" y="76200"/>
            <a:ext cx="8479319"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88" name="Google Shape;88;p17"/>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Given - The first four features correspond to LA, and then to RA, SH and RE, respectively.</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f(c,t)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&amp;&amp;LA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&amp;&amp;SH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Initial weight: w = [2,2,2,2 | 3,3,3,2| 2,2,2,2 | 2,2,2,2]</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89" name="Google Shape;89;p17"/>
          <p:cNvPicPr preferRelativeResize="0"/>
          <p:nvPr/>
        </p:nvPicPr>
        <p:blipFill>
          <a:blip r:embed="rId3">
            <a:alphaModFix/>
          </a:blip>
          <a:stretch>
            <a:fillRect/>
          </a:stretch>
        </p:blipFill>
        <p:spPr>
          <a:xfrm>
            <a:off x="1559774" y="975975"/>
            <a:ext cx="6697525" cy="113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95" name="Google Shape;95;p18"/>
          <p:cNvSpPr txBox="1"/>
          <p:nvPr>
            <p:ph idx="1" type="body"/>
          </p:nvPr>
        </p:nvSpPr>
        <p:spPr>
          <a:xfrm>
            <a:off x="311700" y="732925"/>
            <a:ext cx="8520600" cy="43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Current configuration = []</a:t>
            </a:r>
            <a:r>
              <a:rPr baseline="-25000" lang="en-GB">
                <a:solidFill>
                  <a:srgbClr val="000000"/>
                </a:solidFill>
                <a:latin typeface="Arial"/>
                <a:ea typeface="Arial"/>
                <a:cs typeface="Arial"/>
                <a:sym typeface="Arial"/>
              </a:rPr>
              <a:t>S</a:t>
            </a:r>
            <a:r>
              <a:rPr lang="en-GB">
                <a:solidFill>
                  <a:srgbClr val="000000"/>
                </a:solidFill>
                <a:latin typeface="Arial"/>
                <a:ea typeface="Arial"/>
                <a:cs typeface="Arial"/>
                <a:sym typeface="Arial"/>
              </a:rPr>
              <a:t>, [I,prefer,ChatGPT,course]</a:t>
            </a:r>
            <a:r>
              <a:rPr baseline="-25000" lang="en-GB">
                <a:solidFill>
                  <a:srgbClr val="000000"/>
                </a:solidFill>
                <a:latin typeface="Arial"/>
                <a:ea typeface="Arial"/>
                <a:cs typeface="Arial"/>
                <a:sym typeface="Arial"/>
              </a:rPr>
              <a:t>B</a:t>
            </a:r>
            <a:r>
              <a:rPr lang="en-GB">
                <a:solidFill>
                  <a:srgbClr val="000000"/>
                </a:solidFill>
                <a:latin typeface="Arial"/>
                <a:ea typeface="Arial"/>
                <a:cs typeface="Arial"/>
                <a:sym typeface="Arial"/>
              </a:rPr>
              <a:t>,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a:t>
            </a:r>
            <a:r>
              <a:rPr lang="en-GB" sz="1829">
                <a:solidFill>
                  <a:srgbClr val="000000"/>
                </a:solidFill>
                <a:latin typeface="Arial"/>
                <a:ea typeface="Arial"/>
                <a:cs typeface="Arial"/>
                <a:sym typeface="Arial"/>
              </a:rPr>
              <a:t>onditions: 1. The stack is empty. 2. Top of stack is Noun and Top of buffer is Verb. 3. Top of stack is Pronoun and Top of buffer is Verb. 4. The word at the top of stack occurs before word at the top of the buffer in the sentence.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f(c,t)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&amp;&amp;LA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&amp;&amp;SH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f(c,LA) = [ 1, 0, 0, 0 | 0, 0, 0, 0 | 0,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f(c,RA) = [ 0, 0, 0, 0 | 1, 0, 0, 0 | 0,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f(c,SH) = [ 0, 0, 0, 0 | 0, 0, 0, 0 | 1,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f(c,RE) = [ 0, 0, 0, 0 | 0, 0, 0, 0 | 0, 0, 0, 0 | 1, 0, 0, 0]</a:t>
            </a:r>
            <a:endParaRPr>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01" name="Google Shape;101;p19"/>
          <p:cNvSpPr txBox="1"/>
          <p:nvPr>
            <p:ph idx="1" type="body"/>
          </p:nvPr>
        </p:nvSpPr>
        <p:spPr>
          <a:xfrm>
            <a:off x="311700" y="732925"/>
            <a:ext cx="8520600" cy="43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w = [2,2,2,2 | 3,3,3,2| 2,2,2,2 | 2,2,2,2]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a:t>
            </a:r>
            <a:r>
              <a:rPr lang="en-GB">
                <a:solidFill>
                  <a:srgbClr val="000000"/>
                </a:solidFill>
                <a:latin typeface="Arial"/>
                <a:ea typeface="Arial"/>
                <a:cs typeface="Arial"/>
                <a:sym typeface="Arial"/>
              </a:rPr>
              <a:t> * </a:t>
            </a:r>
            <a:r>
              <a:rPr lang="en-GB">
                <a:solidFill>
                  <a:srgbClr val="000000"/>
                </a:solidFill>
                <a:latin typeface="Arial"/>
                <a:ea typeface="Arial"/>
                <a:cs typeface="Arial"/>
                <a:sym typeface="Arial"/>
              </a:rPr>
              <a:t>f(c,LA) = </a:t>
            </a:r>
            <a:r>
              <a:rPr lang="en-GB">
                <a:solidFill>
                  <a:srgbClr val="000000"/>
                </a:solidFill>
                <a:latin typeface="Arial"/>
                <a:ea typeface="Arial"/>
                <a:cs typeface="Arial"/>
                <a:sym typeface="Arial"/>
              </a:rPr>
              <a:t>w * [ 1, 0, 0, 0 | 0, 0, 0, 0 | 0, 0, 0, 0 | 0, 0, 0, 0] = 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a:t>
            </a:r>
            <a:r>
              <a:rPr lang="en-GB">
                <a:solidFill>
                  <a:srgbClr val="000000"/>
                </a:solidFill>
                <a:latin typeface="Arial"/>
                <a:ea typeface="Arial"/>
                <a:cs typeface="Arial"/>
                <a:sym typeface="Arial"/>
              </a:rPr>
              <a:t>f(c,RA) = </a:t>
            </a:r>
            <a:r>
              <a:rPr lang="en-GB">
                <a:solidFill>
                  <a:srgbClr val="000000"/>
                </a:solidFill>
                <a:latin typeface="Arial"/>
                <a:ea typeface="Arial"/>
                <a:cs typeface="Arial"/>
                <a:sym typeface="Arial"/>
              </a:rPr>
              <a:t>w * [ 0, 0, 0, 0 | 1, 0, 0, 0 | 0, 0, 0, 0 | 0, 0, 0, 0] = 3</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a:t>
            </a:r>
            <a:r>
              <a:rPr lang="en-GB">
                <a:solidFill>
                  <a:srgbClr val="000000"/>
                </a:solidFill>
                <a:latin typeface="Arial"/>
                <a:ea typeface="Arial"/>
                <a:cs typeface="Arial"/>
                <a:sym typeface="Arial"/>
              </a:rPr>
              <a:t>f(c,SH) = </a:t>
            </a:r>
            <a:r>
              <a:rPr lang="en-GB">
                <a:solidFill>
                  <a:srgbClr val="000000"/>
                </a:solidFill>
                <a:latin typeface="Arial"/>
                <a:ea typeface="Arial"/>
                <a:cs typeface="Arial"/>
                <a:sym typeface="Arial"/>
              </a:rPr>
              <a:t>w * [ 0, 0, 0, 0 | 0, 0, 0, 0 | 1, 0, 0, 0 | 0, 0, 0, 0] = 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a:t>
            </a:r>
            <a:r>
              <a:rPr lang="en-GB">
                <a:solidFill>
                  <a:srgbClr val="000000"/>
                </a:solidFill>
                <a:latin typeface="Arial"/>
                <a:ea typeface="Arial"/>
                <a:cs typeface="Arial"/>
                <a:sym typeface="Arial"/>
              </a:rPr>
              <a:t>f(c,RE) = </a:t>
            </a:r>
            <a:r>
              <a:rPr lang="en-GB">
                <a:solidFill>
                  <a:srgbClr val="000000"/>
                </a:solidFill>
                <a:latin typeface="Arial"/>
                <a:ea typeface="Arial"/>
                <a:cs typeface="Arial"/>
                <a:sym typeface="Arial"/>
              </a:rPr>
              <a:t>w * [ 0, 0, 0, 0 | 0, 0, 0, 0 | 0, 0, 0, 0 | 1, 0, 0, 0] = 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t* = RA, t</a:t>
            </a:r>
            <a:r>
              <a:rPr baseline="-25000" lang="en-GB">
                <a:solidFill>
                  <a:srgbClr val="000000"/>
                </a:solidFill>
                <a:latin typeface="Arial"/>
                <a:ea typeface="Arial"/>
                <a:cs typeface="Arial"/>
                <a:sym typeface="Arial"/>
              </a:rPr>
              <a:t>0</a:t>
            </a:r>
            <a:r>
              <a:rPr lang="en-GB">
                <a:solidFill>
                  <a:srgbClr val="000000"/>
                </a:solidFill>
                <a:latin typeface="Arial"/>
                <a:ea typeface="Arial"/>
                <a:cs typeface="Arial"/>
                <a:sym typeface="Arial"/>
              </a:rPr>
              <a:t> = SH, t* </a:t>
            </a:r>
            <a:r>
              <a:rPr lang="en-GB">
                <a:solidFill>
                  <a:srgbClr val="202124"/>
                </a:solidFill>
                <a:highlight>
                  <a:srgbClr val="FFFFFF"/>
                </a:highlight>
                <a:latin typeface="Arial"/>
                <a:ea typeface="Arial"/>
                <a:cs typeface="Arial"/>
                <a:sym typeface="Arial"/>
              </a:rPr>
              <a:t>≠ </a:t>
            </a:r>
            <a:r>
              <a:rPr lang="en-GB">
                <a:solidFill>
                  <a:srgbClr val="000000"/>
                </a:solidFill>
                <a:latin typeface="Arial"/>
                <a:ea typeface="Arial"/>
                <a:cs typeface="Arial"/>
                <a:sym typeface="Arial"/>
              </a:rPr>
              <a:t>t</a:t>
            </a:r>
            <a:r>
              <a:rPr baseline="-25000" lang="en-GB">
                <a:solidFill>
                  <a:srgbClr val="000000"/>
                </a:solidFill>
                <a:latin typeface="Arial"/>
                <a:ea typeface="Arial"/>
                <a:cs typeface="Arial"/>
                <a:sym typeface="Arial"/>
              </a:rPr>
              <a:t>0</a:t>
            </a:r>
            <a:endParaRPr>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rPr lang="en-GB">
                <a:solidFill>
                  <a:srgbClr val="202124"/>
                </a:solidFill>
                <a:highlight>
                  <a:srgbClr val="FFFFFF"/>
                </a:highlight>
                <a:latin typeface="Arial"/>
                <a:ea typeface="Arial"/>
                <a:cs typeface="Arial"/>
                <a:sym typeface="Arial"/>
              </a:rPr>
              <a:t>w</a:t>
            </a:r>
            <a:r>
              <a:rPr baseline="-25000" lang="en-GB">
                <a:solidFill>
                  <a:srgbClr val="202124"/>
                </a:solidFill>
                <a:highlight>
                  <a:srgbClr val="FFFFFF"/>
                </a:highlight>
                <a:latin typeface="Arial"/>
                <a:ea typeface="Arial"/>
                <a:cs typeface="Arial"/>
                <a:sym typeface="Arial"/>
              </a:rPr>
              <a:t>new</a:t>
            </a:r>
            <a:r>
              <a:rPr lang="en-GB">
                <a:solidFill>
                  <a:srgbClr val="202124"/>
                </a:solidFill>
                <a:highlight>
                  <a:srgbClr val="FFFFFF"/>
                </a:highlight>
                <a:latin typeface="Arial"/>
                <a:ea typeface="Arial"/>
                <a:cs typeface="Arial"/>
                <a:sym typeface="Arial"/>
              </a:rPr>
              <a:t> = w</a:t>
            </a:r>
            <a:r>
              <a:rPr baseline="-25000" lang="en-GB">
                <a:solidFill>
                  <a:srgbClr val="202124"/>
                </a:solidFill>
                <a:highlight>
                  <a:srgbClr val="FFFFFF"/>
                </a:highlight>
                <a:latin typeface="Arial"/>
                <a:ea typeface="Arial"/>
                <a:cs typeface="Arial"/>
                <a:sym typeface="Arial"/>
              </a:rPr>
              <a:t>old</a:t>
            </a:r>
            <a:r>
              <a:rPr lang="en-GB">
                <a:solidFill>
                  <a:srgbClr val="202124"/>
                </a:solidFill>
                <a:highlight>
                  <a:srgbClr val="FFFFFF"/>
                </a:highlight>
                <a:latin typeface="Arial"/>
                <a:ea typeface="Arial"/>
                <a:cs typeface="Arial"/>
                <a:sym typeface="Arial"/>
              </a:rPr>
              <a:t> + f(c, </a:t>
            </a:r>
            <a:r>
              <a:rPr lang="en-GB">
                <a:solidFill>
                  <a:srgbClr val="000000"/>
                </a:solidFill>
                <a:latin typeface="Arial"/>
                <a:ea typeface="Arial"/>
                <a:cs typeface="Arial"/>
                <a:sym typeface="Arial"/>
              </a:rPr>
              <a:t>t</a:t>
            </a:r>
            <a:r>
              <a:rPr baseline="-25000" lang="en-GB">
                <a:solidFill>
                  <a:srgbClr val="000000"/>
                </a:solidFill>
                <a:latin typeface="Arial"/>
                <a:ea typeface="Arial"/>
                <a:cs typeface="Arial"/>
                <a:sym typeface="Arial"/>
              </a:rPr>
              <a:t>0</a:t>
            </a:r>
            <a:r>
              <a:rPr lang="en-GB">
                <a:solidFill>
                  <a:srgbClr val="202124"/>
                </a:solidFill>
                <a:highlight>
                  <a:srgbClr val="FFFFFF"/>
                </a:highlight>
                <a:latin typeface="Arial"/>
                <a:ea typeface="Arial"/>
                <a:cs typeface="Arial"/>
                <a:sym typeface="Arial"/>
              </a:rPr>
              <a:t>) - f(c,t*) = w</a:t>
            </a:r>
            <a:r>
              <a:rPr baseline="-25000" lang="en-GB">
                <a:solidFill>
                  <a:srgbClr val="202124"/>
                </a:solidFill>
                <a:highlight>
                  <a:srgbClr val="FFFFFF"/>
                </a:highlight>
                <a:latin typeface="Arial"/>
                <a:ea typeface="Arial"/>
                <a:cs typeface="Arial"/>
                <a:sym typeface="Arial"/>
              </a:rPr>
              <a:t>old</a:t>
            </a:r>
            <a:r>
              <a:rPr lang="en-GB">
                <a:solidFill>
                  <a:srgbClr val="202124"/>
                </a:solidFill>
                <a:highlight>
                  <a:srgbClr val="FFFFFF"/>
                </a:highlight>
                <a:latin typeface="Arial"/>
                <a:ea typeface="Arial"/>
                <a:cs typeface="Arial"/>
                <a:sym typeface="Arial"/>
              </a:rPr>
              <a:t> + f(c, </a:t>
            </a:r>
            <a:r>
              <a:rPr lang="en-GB">
                <a:solidFill>
                  <a:srgbClr val="000000"/>
                </a:solidFill>
                <a:latin typeface="Arial"/>
                <a:ea typeface="Arial"/>
                <a:cs typeface="Arial"/>
                <a:sym typeface="Arial"/>
              </a:rPr>
              <a:t>SH</a:t>
            </a:r>
            <a:r>
              <a:rPr lang="en-GB">
                <a:solidFill>
                  <a:srgbClr val="202124"/>
                </a:solidFill>
                <a:highlight>
                  <a:srgbClr val="FFFFFF"/>
                </a:highlight>
                <a:latin typeface="Arial"/>
                <a:ea typeface="Arial"/>
                <a:cs typeface="Arial"/>
                <a:sym typeface="Arial"/>
              </a:rPr>
              <a:t>) - f(c,RA) </a:t>
            </a:r>
            <a:endParaRPr>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rPr lang="en-GB">
                <a:solidFill>
                  <a:srgbClr val="202124"/>
                </a:solidFill>
                <a:highlight>
                  <a:srgbClr val="FFFFFF"/>
                </a:highlight>
                <a:latin typeface="Arial"/>
                <a:ea typeface="Arial"/>
                <a:cs typeface="Arial"/>
                <a:sym typeface="Arial"/>
              </a:rPr>
              <a:t>= </a:t>
            </a:r>
            <a:r>
              <a:rPr lang="en-GB">
                <a:solidFill>
                  <a:srgbClr val="000000"/>
                </a:solidFill>
                <a:latin typeface="Arial"/>
                <a:ea typeface="Arial"/>
                <a:cs typeface="Arial"/>
                <a:sym typeface="Arial"/>
              </a:rPr>
              <a:t>[2,2,2,2 | 3,3,3,2| 2,2,2,2 | 2,2,2,2] + [ 0, 0, 0, 0 | 0, 0, 0, 0 | 1, 0, 0, 0 | 0, 0, 0, 0]    - [ 0, 0, 0, 0 | 1, 0, 0, 0 | 0, 0, 0, 0 | 0, 0, 0, 0] = [2,2,2,2 | 2,3,3,2| 3,2,2,2 | 2,2,2,2]</a:t>
            </a:r>
            <a:endParaRPr>
              <a:solidFill>
                <a:srgbClr val="202124"/>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07" name="Google Shape;107;p20"/>
          <p:cNvSpPr txBox="1"/>
          <p:nvPr>
            <p:ph idx="1" type="body"/>
          </p:nvPr>
        </p:nvSpPr>
        <p:spPr>
          <a:xfrm>
            <a:off x="311700" y="732925"/>
            <a:ext cx="8520600" cy="43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Current configuration = [I]</a:t>
            </a:r>
            <a:r>
              <a:rPr baseline="-25000" lang="en-GB">
                <a:solidFill>
                  <a:srgbClr val="000000"/>
                </a:solidFill>
                <a:latin typeface="Arial"/>
                <a:ea typeface="Arial"/>
                <a:cs typeface="Arial"/>
                <a:sym typeface="Arial"/>
              </a:rPr>
              <a:t>S</a:t>
            </a:r>
            <a:r>
              <a:rPr lang="en-GB">
                <a:solidFill>
                  <a:srgbClr val="000000"/>
                </a:solidFill>
                <a:latin typeface="Arial"/>
                <a:ea typeface="Arial"/>
                <a:cs typeface="Arial"/>
                <a:sym typeface="Arial"/>
              </a:rPr>
              <a:t>, [prefer,ChatGPT,course]</a:t>
            </a:r>
            <a:r>
              <a:rPr baseline="-25000" lang="en-GB">
                <a:solidFill>
                  <a:srgbClr val="000000"/>
                </a:solidFill>
                <a:latin typeface="Arial"/>
                <a:ea typeface="Arial"/>
                <a:cs typeface="Arial"/>
                <a:sym typeface="Arial"/>
              </a:rPr>
              <a:t>B</a:t>
            </a:r>
            <a:r>
              <a:rPr lang="en-GB">
                <a:solidFill>
                  <a:srgbClr val="000000"/>
                </a:solidFill>
                <a:latin typeface="Arial"/>
                <a:ea typeface="Arial"/>
                <a:cs typeface="Arial"/>
                <a:sym typeface="Arial"/>
              </a:rPr>
              <a:t>,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GB" sz="1829">
                <a:solidFill>
                  <a:srgbClr val="000000"/>
                </a:solidFill>
                <a:latin typeface="Arial"/>
                <a:ea typeface="Arial"/>
                <a:cs typeface="Arial"/>
                <a:sym typeface="Arial"/>
              </a:rPr>
              <a:t>Conditions: 1. The stack is empty. 2. Top of stack is Noun and Top of buffer is Verb. 3. Top of stack is Pronoun and Top of buffer is Verb. 4. The word at the top of stack occurs before word at the top of the buffer in the sentence.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f(c,t)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&amp;&amp;LA,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&amp;&amp;LA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&amp;&amp;RA,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&amp;&amp;RA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&amp;&amp;SH,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&amp;&amp;SH | c</a:t>
            </a:r>
            <a:r>
              <a:rPr baseline="-25000" lang="en-GB">
                <a:solidFill>
                  <a:srgbClr val="000000"/>
                </a:solidFill>
                <a:latin typeface="Arial"/>
                <a:ea typeface="Arial"/>
                <a:cs typeface="Arial"/>
                <a:sym typeface="Arial"/>
              </a:rPr>
              <a:t>1</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2</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3</a:t>
            </a:r>
            <a:r>
              <a:rPr lang="en-GB">
                <a:solidFill>
                  <a:srgbClr val="000000"/>
                </a:solidFill>
                <a:latin typeface="Arial"/>
                <a:ea typeface="Arial"/>
                <a:cs typeface="Arial"/>
                <a:sym typeface="Arial"/>
              </a:rPr>
              <a:t>&amp;&amp;RE, c</a:t>
            </a:r>
            <a:r>
              <a:rPr baseline="-25000" lang="en-GB">
                <a:solidFill>
                  <a:srgbClr val="000000"/>
                </a:solidFill>
                <a:latin typeface="Arial"/>
                <a:ea typeface="Arial"/>
                <a:cs typeface="Arial"/>
                <a:sym typeface="Arial"/>
              </a:rPr>
              <a:t>4</a:t>
            </a:r>
            <a:r>
              <a:rPr lang="en-GB">
                <a:solidFill>
                  <a:srgbClr val="000000"/>
                </a:solidFill>
                <a:latin typeface="Arial"/>
                <a:ea typeface="Arial"/>
                <a:cs typeface="Arial"/>
                <a:sym typeface="Arial"/>
              </a:rPr>
              <a:t>&amp;&amp;RE]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f(c,LA) = [ 0, 0, 1, 1 | 0, 0, 0, 0 | 0,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f(c,RA) = </a:t>
            </a:r>
            <a:r>
              <a:rPr lang="en-GB">
                <a:solidFill>
                  <a:srgbClr val="000000"/>
                </a:solidFill>
                <a:latin typeface="Arial"/>
                <a:ea typeface="Arial"/>
                <a:cs typeface="Arial"/>
                <a:sym typeface="Arial"/>
              </a:rPr>
              <a:t>[ 0, 0, 0, 0 | 0, 0, 1, 1 | 0, 0, 0, 0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f(c,SH) = </a:t>
            </a:r>
            <a:r>
              <a:rPr lang="en-GB">
                <a:solidFill>
                  <a:srgbClr val="000000"/>
                </a:solidFill>
                <a:latin typeface="Arial"/>
                <a:ea typeface="Arial"/>
                <a:cs typeface="Arial"/>
                <a:sym typeface="Arial"/>
              </a:rPr>
              <a:t>[ 0, 0, 0, 0 | 0, 0, 0, 0 | 0, 0, 1, 1 | 0, 0, 0, 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f(c,RE) = </a:t>
            </a:r>
            <a:r>
              <a:rPr lang="en-GB">
                <a:solidFill>
                  <a:srgbClr val="000000"/>
                </a:solidFill>
                <a:latin typeface="Arial"/>
                <a:ea typeface="Arial"/>
                <a:cs typeface="Arial"/>
                <a:sym typeface="Arial"/>
              </a:rPr>
              <a:t>[ 0, 0, 0, 0 | 0, 0, 0, 0 | 0, 0, 0, 0 | 0, 0, 1, 1]</a:t>
            </a:r>
            <a:endParaRPr>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13" name="Google Shape;113;p21"/>
          <p:cNvSpPr txBox="1"/>
          <p:nvPr>
            <p:ph idx="1" type="body"/>
          </p:nvPr>
        </p:nvSpPr>
        <p:spPr>
          <a:xfrm>
            <a:off x="311700" y="809125"/>
            <a:ext cx="8520600" cy="40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rial"/>
                <a:ea typeface="Arial"/>
                <a:cs typeface="Arial"/>
                <a:sym typeface="Arial"/>
              </a:rPr>
              <a:t>w = </a:t>
            </a:r>
            <a:r>
              <a:rPr lang="en-GB">
                <a:solidFill>
                  <a:srgbClr val="000000"/>
                </a:solidFill>
                <a:latin typeface="Arial"/>
                <a:ea typeface="Arial"/>
                <a:cs typeface="Arial"/>
                <a:sym typeface="Arial"/>
              </a:rPr>
              <a:t>[2,2,2,2 | 2,3,3,2| 3,2,2,2 | 2,2,2,2]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f(c,LA) = w * </a:t>
            </a:r>
            <a:r>
              <a:rPr lang="en-GB">
                <a:solidFill>
                  <a:srgbClr val="000000"/>
                </a:solidFill>
                <a:latin typeface="Arial"/>
                <a:ea typeface="Arial"/>
                <a:cs typeface="Arial"/>
                <a:sym typeface="Arial"/>
              </a:rPr>
              <a:t>[ 0, 0, 1, 1 | 0, 0, 0, 0 | 0, 0, 0, 0 | 0, 0, 0, 0]</a:t>
            </a:r>
            <a:r>
              <a:rPr lang="en-GB">
                <a:solidFill>
                  <a:srgbClr val="000000"/>
                </a:solidFill>
                <a:latin typeface="Arial"/>
                <a:ea typeface="Arial"/>
                <a:cs typeface="Arial"/>
                <a:sym typeface="Arial"/>
              </a:rPr>
              <a:t> = 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f(c,RA) = w * </a:t>
            </a:r>
            <a:r>
              <a:rPr lang="en-GB">
                <a:solidFill>
                  <a:srgbClr val="000000"/>
                </a:solidFill>
                <a:latin typeface="Arial"/>
                <a:ea typeface="Arial"/>
                <a:cs typeface="Arial"/>
                <a:sym typeface="Arial"/>
              </a:rPr>
              <a:t>[ 0, 0, 0, 0 | 0, 0, 1, 1 | 0, 0, 0, 0 | 0, 0, 0, 0]</a:t>
            </a:r>
            <a:r>
              <a:rPr lang="en-GB">
                <a:solidFill>
                  <a:srgbClr val="000000"/>
                </a:solidFill>
                <a:latin typeface="Arial"/>
                <a:ea typeface="Arial"/>
                <a:cs typeface="Arial"/>
                <a:sym typeface="Arial"/>
              </a:rPr>
              <a:t> = 5</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f(c,SH) = w * </a:t>
            </a:r>
            <a:r>
              <a:rPr lang="en-GB">
                <a:solidFill>
                  <a:srgbClr val="000000"/>
                </a:solidFill>
                <a:latin typeface="Arial"/>
                <a:ea typeface="Arial"/>
                <a:cs typeface="Arial"/>
                <a:sym typeface="Arial"/>
              </a:rPr>
              <a:t>[ 0, 0, 0, 0 | 0, 0, 0, 0 | 0, 0, 1, 1 | 0, 0, 0, 0]</a:t>
            </a:r>
            <a:r>
              <a:rPr lang="en-GB">
                <a:solidFill>
                  <a:srgbClr val="000000"/>
                </a:solidFill>
                <a:latin typeface="Arial"/>
                <a:ea typeface="Arial"/>
                <a:cs typeface="Arial"/>
                <a:sym typeface="Arial"/>
              </a:rPr>
              <a:t> = 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 * f(c,RE) = w * </a:t>
            </a:r>
            <a:r>
              <a:rPr lang="en-GB">
                <a:solidFill>
                  <a:srgbClr val="000000"/>
                </a:solidFill>
                <a:latin typeface="Arial"/>
                <a:ea typeface="Arial"/>
                <a:cs typeface="Arial"/>
                <a:sym typeface="Arial"/>
              </a:rPr>
              <a:t>[ 0, 0, 0, 0 | 0, 0, 0, 0 | 0, 0, 0, 0 | 0, 0, 1, 1]</a:t>
            </a:r>
            <a:r>
              <a:rPr lang="en-GB">
                <a:solidFill>
                  <a:srgbClr val="000000"/>
                </a:solidFill>
                <a:latin typeface="Arial"/>
                <a:ea typeface="Arial"/>
                <a:cs typeface="Arial"/>
                <a:sym typeface="Arial"/>
              </a:rPr>
              <a:t> = 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t* = RA, t</a:t>
            </a:r>
            <a:r>
              <a:rPr baseline="-25000" lang="en-GB">
                <a:solidFill>
                  <a:srgbClr val="000000"/>
                </a:solidFill>
                <a:latin typeface="Arial"/>
                <a:ea typeface="Arial"/>
                <a:cs typeface="Arial"/>
                <a:sym typeface="Arial"/>
              </a:rPr>
              <a:t>0</a:t>
            </a:r>
            <a:r>
              <a:rPr lang="en-GB">
                <a:solidFill>
                  <a:srgbClr val="000000"/>
                </a:solidFill>
                <a:latin typeface="Arial"/>
                <a:ea typeface="Arial"/>
                <a:cs typeface="Arial"/>
                <a:sym typeface="Arial"/>
              </a:rPr>
              <a:t> = LA, t* </a:t>
            </a:r>
            <a:r>
              <a:rPr lang="en-GB">
                <a:solidFill>
                  <a:srgbClr val="202124"/>
                </a:solidFill>
                <a:highlight>
                  <a:srgbClr val="FFFFFF"/>
                </a:highlight>
                <a:latin typeface="Arial"/>
                <a:ea typeface="Arial"/>
                <a:cs typeface="Arial"/>
                <a:sym typeface="Arial"/>
              </a:rPr>
              <a:t>≠ </a:t>
            </a:r>
            <a:r>
              <a:rPr lang="en-GB">
                <a:solidFill>
                  <a:srgbClr val="000000"/>
                </a:solidFill>
                <a:latin typeface="Arial"/>
                <a:ea typeface="Arial"/>
                <a:cs typeface="Arial"/>
                <a:sym typeface="Arial"/>
              </a:rPr>
              <a:t>t</a:t>
            </a:r>
            <a:r>
              <a:rPr baseline="-25000" lang="en-GB">
                <a:solidFill>
                  <a:srgbClr val="000000"/>
                </a:solidFill>
                <a:latin typeface="Arial"/>
                <a:ea typeface="Arial"/>
                <a:cs typeface="Arial"/>
                <a:sym typeface="Arial"/>
              </a:rPr>
              <a:t>0</a:t>
            </a:r>
            <a:r>
              <a:rPr lang="en-GB">
                <a:solidFill>
                  <a:srgbClr val="202124"/>
                </a:solidFill>
                <a:highlight>
                  <a:srgbClr val="FFFFFF"/>
                </a:highlight>
                <a:latin typeface="Arial"/>
                <a:ea typeface="Arial"/>
                <a:cs typeface="Arial"/>
                <a:sym typeface="Arial"/>
              </a:rPr>
              <a:t> </a:t>
            </a:r>
            <a:r>
              <a:rPr lang="en-GB">
                <a:solidFill>
                  <a:srgbClr val="202124"/>
                </a:solidFill>
                <a:highlight>
                  <a:srgbClr val="FFFFFF"/>
                </a:highlight>
                <a:latin typeface="Arial"/>
                <a:ea typeface="Arial"/>
                <a:cs typeface="Arial"/>
                <a:sym typeface="Arial"/>
              </a:rPr>
              <a:t>w</a:t>
            </a:r>
            <a:r>
              <a:rPr baseline="-25000" lang="en-GB">
                <a:solidFill>
                  <a:srgbClr val="202124"/>
                </a:solidFill>
                <a:highlight>
                  <a:srgbClr val="FFFFFF"/>
                </a:highlight>
                <a:latin typeface="Arial"/>
                <a:ea typeface="Arial"/>
                <a:cs typeface="Arial"/>
                <a:sym typeface="Arial"/>
              </a:rPr>
              <a:t>new</a:t>
            </a:r>
            <a:r>
              <a:rPr lang="en-GB">
                <a:solidFill>
                  <a:srgbClr val="202124"/>
                </a:solidFill>
                <a:highlight>
                  <a:srgbClr val="FFFFFF"/>
                </a:highlight>
                <a:latin typeface="Arial"/>
                <a:ea typeface="Arial"/>
                <a:cs typeface="Arial"/>
                <a:sym typeface="Arial"/>
              </a:rPr>
              <a:t> = w</a:t>
            </a:r>
            <a:r>
              <a:rPr baseline="-25000" lang="en-GB">
                <a:solidFill>
                  <a:srgbClr val="202124"/>
                </a:solidFill>
                <a:highlight>
                  <a:srgbClr val="FFFFFF"/>
                </a:highlight>
                <a:latin typeface="Arial"/>
                <a:ea typeface="Arial"/>
                <a:cs typeface="Arial"/>
                <a:sym typeface="Arial"/>
              </a:rPr>
              <a:t>old</a:t>
            </a:r>
            <a:r>
              <a:rPr lang="en-GB">
                <a:solidFill>
                  <a:srgbClr val="202124"/>
                </a:solidFill>
                <a:highlight>
                  <a:srgbClr val="FFFFFF"/>
                </a:highlight>
                <a:latin typeface="Arial"/>
                <a:ea typeface="Arial"/>
                <a:cs typeface="Arial"/>
                <a:sym typeface="Arial"/>
              </a:rPr>
              <a:t> + f(c, </a:t>
            </a:r>
            <a:r>
              <a:rPr lang="en-GB">
                <a:solidFill>
                  <a:srgbClr val="000000"/>
                </a:solidFill>
                <a:latin typeface="Arial"/>
                <a:ea typeface="Arial"/>
                <a:cs typeface="Arial"/>
                <a:sym typeface="Arial"/>
              </a:rPr>
              <a:t>t</a:t>
            </a:r>
            <a:r>
              <a:rPr baseline="-25000" lang="en-GB">
                <a:solidFill>
                  <a:srgbClr val="000000"/>
                </a:solidFill>
                <a:latin typeface="Arial"/>
                <a:ea typeface="Arial"/>
                <a:cs typeface="Arial"/>
                <a:sym typeface="Arial"/>
              </a:rPr>
              <a:t>0</a:t>
            </a:r>
            <a:r>
              <a:rPr lang="en-GB">
                <a:solidFill>
                  <a:srgbClr val="202124"/>
                </a:solidFill>
                <a:highlight>
                  <a:srgbClr val="FFFFFF"/>
                </a:highlight>
                <a:latin typeface="Arial"/>
                <a:ea typeface="Arial"/>
                <a:cs typeface="Arial"/>
                <a:sym typeface="Arial"/>
              </a:rPr>
              <a:t>) - f(c,t*) = w</a:t>
            </a:r>
            <a:r>
              <a:rPr baseline="-25000" lang="en-GB">
                <a:solidFill>
                  <a:srgbClr val="202124"/>
                </a:solidFill>
                <a:highlight>
                  <a:srgbClr val="FFFFFF"/>
                </a:highlight>
                <a:latin typeface="Arial"/>
                <a:ea typeface="Arial"/>
                <a:cs typeface="Arial"/>
                <a:sym typeface="Arial"/>
              </a:rPr>
              <a:t>old</a:t>
            </a:r>
            <a:r>
              <a:rPr lang="en-GB">
                <a:solidFill>
                  <a:srgbClr val="202124"/>
                </a:solidFill>
                <a:highlight>
                  <a:srgbClr val="FFFFFF"/>
                </a:highlight>
                <a:latin typeface="Arial"/>
                <a:ea typeface="Arial"/>
                <a:cs typeface="Arial"/>
                <a:sym typeface="Arial"/>
              </a:rPr>
              <a:t> + f(c, </a:t>
            </a:r>
            <a:r>
              <a:rPr lang="en-GB">
                <a:solidFill>
                  <a:srgbClr val="000000"/>
                </a:solidFill>
                <a:latin typeface="Arial"/>
                <a:ea typeface="Arial"/>
                <a:cs typeface="Arial"/>
                <a:sym typeface="Arial"/>
              </a:rPr>
              <a:t>LA</a:t>
            </a:r>
            <a:r>
              <a:rPr lang="en-GB">
                <a:solidFill>
                  <a:srgbClr val="202124"/>
                </a:solidFill>
                <a:highlight>
                  <a:srgbClr val="FFFFFF"/>
                </a:highlight>
                <a:latin typeface="Arial"/>
                <a:ea typeface="Arial"/>
                <a:cs typeface="Arial"/>
                <a:sym typeface="Arial"/>
              </a:rPr>
              <a:t>) - f(c,RA) </a:t>
            </a:r>
            <a:endParaRPr>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rPr lang="en-GB">
                <a:solidFill>
                  <a:srgbClr val="202124"/>
                </a:solidFill>
                <a:highlight>
                  <a:srgbClr val="FFFFFF"/>
                </a:highlight>
                <a:latin typeface="Arial"/>
                <a:ea typeface="Arial"/>
                <a:cs typeface="Arial"/>
                <a:sym typeface="Arial"/>
              </a:rPr>
              <a:t>= </a:t>
            </a:r>
            <a:r>
              <a:rPr lang="en-GB">
                <a:solidFill>
                  <a:srgbClr val="000000"/>
                </a:solidFill>
                <a:latin typeface="Arial"/>
                <a:ea typeface="Arial"/>
                <a:cs typeface="Arial"/>
                <a:sym typeface="Arial"/>
              </a:rPr>
              <a:t>[2,2,2,2 | 2,3,3,2| 3,2,2,2 | 2,2,2,2]</a:t>
            </a:r>
            <a:r>
              <a:rPr lang="en-GB">
                <a:solidFill>
                  <a:srgbClr val="000000"/>
                </a:solidFill>
                <a:latin typeface="Arial"/>
                <a:ea typeface="Arial"/>
                <a:cs typeface="Arial"/>
                <a:sym typeface="Arial"/>
              </a:rPr>
              <a:t> + </a:t>
            </a:r>
            <a:r>
              <a:rPr lang="en-GB">
                <a:solidFill>
                  <a:srgbClr val="000000"/>
                </a:solidFill>
                <a:latin typeface="Arial"/>
                <a:ea typeface="Arial"/>
                <a:cs typeface="Arial"/>
                <a:sym typeface="Arial"/>
              </a:rPr>
              <a:t>[ 0, 0, 1, 1 | 0, 0, 0, 0 | 0, 0, 0, 0 | 0, 0, 0, 0] </a:t>
            </a:r>
            <a:r>
              <a:rPr lang="en-GB">
                <a:solidFill>
                  <a:srgbClr val="000000"/>
                </a:solidFill>
                <a:latin typeface="Arial"/>
                <a:ea typeface="Arial"/>
                <a:cs typeface="Arial"/>
                <a:sym typeface="Arial"/>
              </a:rPr>
              <a:t> - </a:t>
            </a:r>
            <a:r>
              <a:rPr lang="en-GB">
                <a:solidFill>
                  <a:srgbClr val="000000"/>
                </a:solidFill>
                <a:latin typeface="Arial"/>
                <a:ea typeface="Arial"/>
                <a:cs typeface="Arial"/>
                <a:sym typeface="Arial"/>
              </a:rPr>
              <a:t>[ 0, 0, 0, 0 | 0, 0, 1, 1 | 0, 0, 0, 0 | 0, 0, 0, 0]</a:t>
            </a:r>
            <a:r>
              <a:rPr lang="en-GB">
                <a:solidFill>
                  <a:srgbClr val="000000"/>
                </a:solidFill>
                <a:latin typeface="Arial"/>
                <a:ea typeface="Arial"/>
                <a:cs typeface="Arial"/>
                <a:sym typeface="Arial"/>
              </a:rPr>
              <a:t> = [2,2,3,3 | 2,3,2,1| 3,2,2,2 | 2,2,2,2] </a:t>
            </a:r>
            <a:endParaRPr sz="1829">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ts val="935"/>
              <a:buFont typeface="Arial"/>
              <a:buNone/>
            </a:pPr>
            <a:r>
              <a:t/>
            </a:r>
            <a:endParaRPr sz="1829">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