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5" r:id="rId5"/>
    <p:sldId id="259" r:id="rId6"/>
    <p:sldId id="267"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70"/>
    <p:restoredTop sz="94643"/>
  </p:normalViewPr>
  <p:slideViewPr>
    <p:cSldViewPr snapToGrid="0" snapToObjects="1">
      <p:cViewPr varScale="1">
        <p:scale>
          <a:sx n="127" d="100"/>
          <a:sy n="127"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10/26/19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10/26/19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10/26/19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FDDF-3B0A-E348-8975-7458DA84D153}"/>
              </a:ext>
            </a:extLst>
          </p:cNvPr>
          <p:cNvSpPr>
            <a:spLocks noGrp="1"/>
          </p:cNvSpPr>
          <p:nvPr>
            <p:ph type="ctrTitle"/>
          </p:nvPr>
        </p:nvSpPr>
        <p:spPr/>
        <p:txBody>
          <a:bodyPr/>
          <a:lstStyle/>
          <a:p>
            <a:r>
              <a:rPr lang="en-US" dirty="0"/>
              <a:t>Loan Delinquency Prediction</a:t>
            </a:r>
          </a:p>
        </p:txBody>
      </p:sp>
      <p:sp>
        <p:nvSpPr>
          <p:cNvPr id="3" name="Subtitle 2">
            <a:extLst>
              <a:ext uri="{FF2B5EF4-FFF2-40B4-BE49-F238E27FC236}">
                <a16:creationId xmlns:a16="http://schemas.microsoft.com/office/drawing/2014/main" id="{04A386AD-1224-6248-A081-5CABC71C9242}"/>
              </a:ext>
            </a:extLst>
          </p:cNvPr>
          <p:cNvSpPr>
            <a:spLocks noGrp="1"/>
          </p:cNvSpPr>
          <p:nvPr>
            <p:ph type="subTitle" idx="1"/>
          </p:nvPr>
        </p:nvSpPr>
        <p:spPr/>
        <p:txBody>
          <a:bodyPr/>
          <a:lstStyle/>
          <a:p>
            <a:r>
              <a:rPr lang="en-US" dirty="0">
                <a:solidFill>
                  <a:schemeClr val="accent5">
                    <a:lumMod val="75000"/>
                  </a:schemeClr>
                </a:solidFill>
              </a:rPr>
              <a:t>Sachin Rastogi</a:t>
            </a:r>
          </a:p>
        </p:txBody>
      </p:sp>
    </p:spTree>
    <p:extLst>
      <p:ext uri="{BB962C8B-B14F-4D97-AF65-F5344CB8AC3E}">
        <p14:creationId xmlns:p14="http://schemas.microsoft.com/office/powerpoint/2010/main" val="260561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B9F5-AA8C-3A4A-9D39-B2CF9C831DB2}"/>
              </a:ext>
            </a:extLst>
          </p:cNvPr>
          <p:cNvSpPr>
            <a:spLocks noGrp="1"/>
          </p:cNvSpPr>
          <p:nvPr>
            <p:ph type="title"/>
          </p:nvPr>
        </p:nvSpPr>
        <p:spPr>
          <a:xfrm>
            <a:off x="1371600" y="685800"/>
            <a:ext cx="9601200" cy="648148"/>
          </a:xfrm>
        </p:spPr>
        <p:txBody>
          <a:bodyPr>
            <a:normAutofit/>
          </a:bodyPr>
          <a:lstStyle/>
          <a:p>
            <a:r>
              <a:rPr lang="en-US" sz="3000" dirty="0"/>
              <a:t>Important finance terms and their meaning, continue…</a:t>
            </a:r>
          </a:p>
        </p:txBody>
      </p:sp>
      <p:sp>
        <p:nvSpPr>
          <p:cNvPr id="3" name="Content Placeholder 2">
            <a:extLst>
              <a:ext uri="{FF2B5EF4-FFF2-40B4-BE49-F238E27FC236}">
                <a16:creationId xmlns:a16="http://schemas.microsoft.com/office/drawing/2014/main" id="{1B3C60ED-1AE5-CF42-B83B-476123660610}"/>
              </a:ext>
            </a:extLst>
          </p:cNvPr>
          <p:cNvSpPr>
            <a:spLocks noGrp="1"/>
          </p:cNvSpPr>
          <p:nvPr>
            <p:ph idx="1"/>
          </p:nvPr>
        </p:nvSpPr>
        <p:spPr>
          <a:xfrm>
            <a:off x="1371600" y="1791149"/>
            <a:ext cx="9601200" cy="3581400"/>
          </a:xfrm>
        </p:spPr>
        <p:txBody>
          <a:bodyPr>
            <a:normAutofit/>
          </a:bodyPr>
          <a:lstStyle/>
          <a:p>
            <a:r>
              <a:rPr lang="en-US" b="1" u="sng" dirty="0"/>
              <a:t>Interest-Rates:</a:t>
            </a:r>
            <a:r>
              <a:rPr lang="en-US" dirty="0"/>
              <a:t> Interest rate measures among other things (such as time value of money) the riskiness of the borrower, i.e. the riskier the borrower, the higher the interest rate. With interest rate in mind, we can then determine if the borrower is eligible for the loan.</a:t>
            </a:r>
          </a:p>
          <a:p>
            <a:r>
              <a:rPr lang="en-US" b="1" u="sng" dirty="0"/>
              <a:t>Credit-Scores:</a:t>
            </a:r>
            <a:r>
              <a:rPr lang="en-US" dirty="0"/>
              <a:t> In case of joint loan, lowest score among co-owners will be counted as credit score for the loan.</a:t>
            </a:r>
          </a:p>
        </p:txBody>
      </p:sp>
    </p:spTree>
    <p:extLst>
      <p:ext uri="{BB962C8B-B14F-4D97-AF65-F5344CB8AC3E}">
        <p14:creationId xmlns:p14="http://schemas.microsoft.com/office/powerpoint/2010/main" val="169268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70C3-8AA2-9943-8DD2-31A3F8603033}"/>
              </a:ext>
            </a:extLst>
          </p:cNvPr>
          <p:cNvSpPr>
            <a:spLocks noGrp="1"/>
          </p:cNvSpPr>
          <p:nvPr>
            <p:ph type="title"/>
          </p:nvPr>
        </p:nvSpPr>
        <p:spPr/>
        <p:txBody>
          <a:bodyPr>
            <a:normAutofit/>
          </a:bodyPr>
          <a:lstStyle/>
          <a:p>
            <a:r>
              <a:rPr lang="en-US" sz="3000" dirty="0"/>
              <a:t>My Approach</a:t>
            </a:r>
          </a:p>
        </p:txBody>
      </p:sp>
      <p:sp>
        <p:nvSpPr>
          <p:cNvPr id="3" name="Content Placeholder 2">
            <a:extLst>
              <a:ext uri="{FF2B5EF4-FFF2-40B4-BE49-F238E27FC236}">
                <a16:creationId xmlns:a16="http://schemas.microsoft.com/office/drawing/2014/main" id="{DB3A91D3-FCA2-BE49-BDE2-16C873B0E5F4}"/>
              </a:ext>
            </a:extLst>
          </p:cNvPr>
          <p:cNvSpPr>
            <a:spLocks noGrp="1"/>
          </p:cNvSpPr>
          <p:nvPr>
            <p:ph idx="1"/>
          </p:nvPr>
        </p:nvSpPr>
        <p:spPr>
          <a:xfrm>
            <a:off x="1371600" y="1807287"/>
            <a:ext cx="9601200" cy="4608755"/>
          </a:xfrm>
        </p:spPr>
        <p:txBody>
          <a:bodyPr>
            <a:normAutofit lnSpcReduction="10000"/>
          </a:bodyPr>
          <a:lstStyle/>
          <a:p>
            <a:r>
              <a:rPr lang="en-US" dirty="0"/>
              <a:t>Understood the problem statement and related features.</a:t>
            </a:r>
          </a:p>
          <a:p>
            <a:r>
              <a:rPr lang="en-US" dirty="0"/>
              <a:t>Created baseline model with only numeric data.</a:t>
            </a:r>
          </a:p>
          <a:p>
            <a:r>
              <a:rPr lang="en-US" dirty="0"/>
              <a:t>Performed exploratory data analysis and noted down the insights.</a:t>
            </a:r>
          </a:p>
          <a:p>
            <a:r>
              <a:rPr lang="en-US" dirty="0"/>
              <a:t>Applied feature engineering to get best outcome.</a:t>
            </a:r>
          </a:p>
          <a:p>
            <a:r>
              <a:rPr lang="en-US" dirty="0"/>
              <a:t>Experimented with different classification models and selected XGB classifier based on results.</a:t>
            </a:r>
          </a:p>
          <a:p>
            <a:r>
              <a:rPr lang="en-US" dirty="0"/>
              <a:t>Performed k-fold cross validation.</a:t>
            </a:r>
          </a:p>
          <a:p>
            <a:r>
              <a:rPr lang="en-US" dirty="0"/>
              <a:t>Improvised probability threshold to get better results.</a:t>
            </a:r>
          </a:p>
          <a:p>
            <a:r>
              <a:rPr lang="en-US" dirty="0"/>
              <a:t>Predicted target value for test data and uploaded the results.</a:t>
            </a:r>
          </a:p>
          <a:p>
            <a:pPr marL="0" indent="0">
              <a:buNone/>
            </a:pPr>
            <a:endParaRPr lang="en-US" dirty="0"/>
          </a:p>
          <a:p>
            <a:pPr marL="0" indent="0">
              <a:buNone/>
            </a:pPr>
            <a:r>
              <a:rPr lang="en-US" dirty="0"/>
              <a:t>Refer following slides for more details.</a:t>
            </a:r>
          </a:p>
        </p:txBody>
      </p:sp>
    </p:spTree>
    <p:extLst>
      <p:ext uri="{BB962C8B-B14F-4D97-AF65-F5344CB8AC3E}">
        <p14:creationId xmlns:p14="http://schemas.microsoft.com/office/powerpoint/2010/main" val="61383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5A57-D9C8-B74D-966B-9C5DA031AECD}"/>
              </a:ext>
            </a:extLst>
          </p:cNvPr>
          <p:cNvSpPr>
            <a:spLocks noGrp="1"/>
          </p:cNvSpPr>
          <p:nvPr>
            <p:ph type="title"/>
          </p:nvPr>
        </p:nvSpPr>
        <p:spPr>
          <a:xfrm>
            <a:off x="1371600" y="685800"/>
            <a:ext cx="9601200" cy="637391"/>
          </a:xfrm>
        </p:spPr>
        <p:txBody>
          <a:bodyPr>
            <a:normAutofit/>
          </a:bodyPr>
          <a:lstStyle/>
          <a:p>
            <a:r>
              <a:rPr lang="en-US" sz="3000" dirty="0"/>
              <a:t>Data-preprocessing / feature engineering ideas.</a:t>
            </a:r>
          </a:p>
        </p:txBody>
      </p:sp>
      <p:sp>
        <p:nvSpPr>
          <p:cNvPr id="3" name="Content Placeholder 2">
            <a:extLst>
              <a:ext uri="{FF2B5EF4-FFF2-40B4-BE49-F238E27FC236}">
                <a16:creationId xmlns:a16="http://schemas.microsoft.com/office/drawing/2014/main" id="{7CF6A9E5-9D00-EA44-8AEC-0B2F6AF27BE2}"/>
              </a:ext>
            </a:extLst>
          </p:cNvPr>
          <p:cNvSpPr>
            <a:spLocks noGrp="1"/>
          </p:cNvSpPr>
          <p:nvPr>
            <p:ph idx="1"/>
          </p:nvPr>
        </p:nvSpPr>
        <p:spPr>
          <a:xfrm>
            <a:off x="1371600" y="1823420"/>
            <a:ext cx="9601200" cy="4787773"/>
          </a:xfrm>
        </p:spPr>
        <p:txBody>
          <a:bodyPr>
            <a:normAutofit/>
          </a:bodyPr>
          <a:lstStyle/>
          <a:p>
            <a:r>
              <a:rPr lang="en-US" dirty="0"/>
              <a:t>Created dummy features out of “source”, "financial_institution” and “loan_purpose” categorical features. </a:t>
            </a:r>
          </a:p>
          <a:p>
            <a:r>
              <a:rPr lang="en-US" dirty="0"/>
              <a:t>As dataset is highly imbalanced, used SMOTE for over sampling of minority class.</a:t>
            </a:r>
          </a:p>
          <a:p>
            <a:r>
              <a:rPr lang="en-US" dirty="0"/>
              <a:t>Created a new feature “credit_score” based on “borrower_credit_score”, “number_of_borrowers” and “co-borrower_credit_score”. In case of co-borrowers, lowest score among borrowers will be counted.</a:t>
            </a:r>
          </a:p>
          <a:p>
            <a:r>
              <a:rPr lang="en-US" dirty="0"/>
              <a:t>Using domain knowledge, converted credit_score to different bins</a:t>
            </a:r>
          </a:p>
          <a:p>
            <a:pPr lvl="1"/>
            <a:r>
              <a:rPr lang="en-US" sz="1700" dirty="0" err="1"/>
              <a:t>no_score</a:t>
            </a:r>
            <a:r>
              <a:rPr lang="en-US" sz="1700" dirty="0"/>
              <a:t> for 0-299</a:t>
            </a:r>
          </a:p>
          <a:p>
            <a:pPr lvl="1"/>
            <a:r>
              <a:rPr lang="en-US" sz="1700" dirty="0" err="1"/>
              <a:t>very_poor</a:t>
            </a:r>
            <a:r>
              <a:rPr lang="en-US" sz="1700" dirty="0"/>
              <a:t> for 300-579</a:t>
            </a:r>
          </a:p>
          <a:p>
            <a:pPr lvl="1"/>
            <a:r>
              <a:rPr lang="en-US" sz="1700" dirty="0"/>
              <a:t>fair for 580-669</a:t>
            </a:r>
          </a:p>
          <a:p>
            <a:pPr lvl="1"/>
            <a:r>
              <a:rPr lang="en-US" sz="1700" dirty="0"/>
              <a:t>good for 670-739</a:t>
            </a:r>
          </a:p>
          <a:p>
            <a:pPr lvl="1"/>
            <a:r>
              <a:rPr lang="en-US" sz="1700" dirty="0" err="1"/>
              <a:t>very_good</a:t>
            </a:r>
            <a:r>
              <a:rPr lang="en-US" sz="1700" dirty="0"/>
              <a:t> for 740-799</a:t>
            </a:r>
          </a:p>
          <a:p>
            <a:pPr lvl="1"/>
            <a:r>
              <a:rPr lang="en-US" sz="1700" dirty="0"/>
              <a:t>exceptional for 800 and beyond</a:t>
            </a:r>
          </a:p>
          <a:p>
            <a:endParaRPr lang="en-US" dirty="0"/>
          </a:p>
          <a:p>
            <a:pPr marL="0" indent="0">
              <a:buNone/>
            </a:pPr>
            <a:endParaRPr lang="en-US" dirty="0"/>
          </a:p>
        </p:txBody>
      </p:sp>
    </p:spTree>
    <p:extLst>
      <p:ext uri="{BB962C8B-B14F-4D97-AF65-F5344CB8AC3E}">
        <p14:creationId xmlns:p14="http://schemas.microsoft.com/office/powerpoint/2010/main" val="137882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5A57-D9C8-B74D-966B-9C5DA031AECD}"/>
              </a:ext>
            </a:extLst>
          </p:cNvPr>
          <p:cNvSpPr>
            <a:spLocks noGrp="1"/>
          </p:cNvSpPr>
          <p:nvPr>
            <p:ph type="title"/>
          </p:nvPr>
        </p:nvSpPr>
        <p:spPr>
          <a:xfrm>
            <a:off x="1371600" y="685800"/>
            <a:ext cx="9601200" cy="585952"/>
          </a:xfrm>
        </p:spPr>
        <p:txBody>
          <a:bodyPr>
            <a:noAutofit/>
          </a:bodyPr>
          <a:lstStyle/>
          <a:p>
            <a:r>
              <a:rPr lang="en-US" sz="3000" dirty="0"/>
              <a:t>Data-preprocessing / feature engineering ideas continue…</a:t>
            </a:r>
          </a:p>
        </p:txBody>
      </p:sp>
      <p:sp>
        <p:nvSpPr>
          <p:cNvPr id="3" name="Content Placeholder 2">
            <a:extLst>
              <a:ext uri="{FF2B5EF4-FFF2-40B4-BE49-F238E27FC236}">
                <a16:creationId xmlns:a16="http://schemas.microsoft.com/office/drawing/2014/main" id="{7CF6A9E5-9D00-EA44-8AEC-0B2F6AF27BE2}"/>
              </a:ext>
            </a:extLst>
          </p:cNvPr>
          <p:cNvSpPr>
            <a:spLocks noGrp="1"/>
          </p:cNvSpPr>
          <p:nvPr>
            <p:ph idx="1"/>
          </p:nvPr>
        </p:nvSpPr>
        <p:spPr>
          <a:xfrm>
            <a:off x="1371600" y="1809634"/>
            <a:ext cx="9601200" cy="4595648"/>
          </a:xfrm>
        </p:spPr>
        <p:txBody>
          <a:bodyPr>
            <a:normAutofit/>
          </a:bodyPr>
          <a:lstStyle/>
          <a:p>
            <a:r>
              <a:rPr lang="en-US" dirty="0"/>
              <a:t>Since there is an implicit ordinal relationship among “credit_score” bins, credit score bins are converted to Ordinal variable.</a:t>
            </a:r>
          </a:p>
          <a:p>
            <a:r>
              <a:rPr lang="en-US" dirty="0"/>
              <a:t>Interest rate measures the riskiness of the borrower, i.e. the riskier the borrower, the higher the interest rate. I have defined an ordinal relationship among different interest rates and created bins out of that. Since there is an implicit order among rates, interest rate bins are converted into ordinal variable.</a:t>
            </a:r>
          </a:p>
          <a:p>
            <a:r>
              <a:rPr lang="en-US" dirty="0"/>
              <a:t>Converted dtype of “origination_date” and “first_payment_date” to  pandas datetime object.</a:t>
            </a:r>
          </a:p>
          <a:p>
            <a:r>
              <a:rPr lang="en-US" dirty="0"/>
              <a:t>Observed a specific pattern with first payment date and delinquency status, so created a specific ordinal encoding for “first_payment_date”. </a:t>
            </a:r>
          </a:p>
          <a:p>
            <a:r>
              <a:rPr lang="en-US" dirty="0"/>
              <a:t>Since there is a fixed difference of two months between “origination_date” and “first_payment_date”, dropped “origination_date” as a feature.</a:t>
            </a:r>
          </a:p>
          <a:p>
            <a:endParaRPr lang="en-US" dirty="0"/>
          </a:p>
          <a:p>
            <a:pPr marL="0" indent="0">
              <a:buNone/>
            </a:pPr>
            <a:endParaRPr lang="en-US" dirty="0"/>
          </a:p>
        </p:txBody>
      </p:sp>
    </p:spTree>
    <p:extLst>
      <p:ext uri="{BB962C8B-B14F-4D97-AF65-F5344CB8AC3E}">
        <p14:creationId xmlns:p14="http://schemas.microsoft.com/office/powerpoint/2010/main" val="196670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C026-B9A4-BC42-B8BA-2F062D6DC1FA}"/>
              </a:ext>
            </a:extLst>
          </p:cNvPr>
          <p:cNvSpPr>
            <a:spLocks noGrp="1"/>
          </p:cNvSpPr>
          <p:nvPr>
            <p:ph type="title"/>
          </p:nvPr>
        </p:nvSpPr>
        <p:spPr/>
        <p:txBody>
          <a:bodyPr>
            <a:normAutofit/>
          </a:bodyPr>
          <a:lstStyle/>
          <a:p>
            <a:r>
              <a:rPr lang="en-US" sz="3000" dirty="0"/>
              <a:t>How does your final model look like? How did you reach it? </a:t>
            </a:r>
          </a:p>
        </p:txBody>
      </p:sp>
      <p:sp>
        <p:nvSpPr>
          <p:cNvPr id="3" name="Content Placeholder 2">
            <a:extLst>
              <a:ext uri="{FF2B5EF4-FFF2-40B4-BE49-F238E27FC236}">
                <a16:creationId xmlns:a16="http://schemas.microsoft.com/office/drawing/2014/main" id="{ED871987-591D-844E-AA5F-435375DABD0C}"/>
              </a:ext>
            </a:extLst>
          </p:cNvPr>
          <p:cNvSpPr>
            <a:spLocks noGrp="1"/>
          </p:cNvSpPr>
          <p:nvPr>
            <p:ph idx="1"/>
          </p:nvPr>
        </p:nvSpPr>
        <p:spPr/>
        <p:txBody>
          <a:bodyPr/>
          <a:lstStyle/>
          <a:p>
            <a:r>
              <a:rPr lang="en-US" dirty="0"/>
              <a:t>Applied XGBoost classifier with K-Fold cross validation. I also tried Logistic Regression in place of XGBoost but XGBoost gave better results.</a:t>
            </a:r>
          </a:p>
          <a:p>
            <a:r>
              <a:rPr lang="en-US" dirty="0"/>
              <a:t>Applied SMOTE for oversampling of minor class. I also tried </a:t>
            </a:r>
            <a:r>
              <a:rPr lang="en-US" dirty="0" err="1"/>
              <a:t>RandomOverSampler</a:t>
            </a:r>
            <a:r>
              <a:rPr lang="en-US" dirty="0"/>
              <a:t> and </a:t>
            </a:r>
            <a:r>
              <a:rPr lang="en-US" dirty="0" err="1"/>
              <a:t>RandomUnderSampler</a:t>
            </a:r>
            <a:r>
              <a:rPr lang="en-US" dirty="0"/>
              <a:t> in place of SMOTE.</a:t>
            </a:r>
          </a:p>
          <a:p>
            <a:r>
              <a:rPr lang="en-US" dirty="0"/>
              <a:t>I have explained SMOTE with cross validation on next slide.</a:t>
            </a:r>
          </a:p>
        </p:txBody>
      </p:sp>
    </p:spTree>
    <p:extLst>
      <p:ext uri="{BB962C8B-B14F-4D97-AF65-F5344CB8AC3E}">
        <p14:creationId xmlns:p14="http://schemas.microsoft.com/office/powerpoint/2010/main" val="204177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1B46DE-56B3-3543-9709-B44618DFEF6E}"/>
              </a:ext>
            </a:extLst>
          </p:cNvPr>
          <p:cNvSpPr>
            <a:spLocks noGrp="1"/>
          </p:cNvSpPr>
          <p:nvPr>
            <p:ph type="title"/>
          </p:nvPr>
        </p:nvSpPr>
        <p:spPr>
          <a:xfrm>
            <a:off x="1371600" y="685800"/>
            <a:ext cx="9601200" cy="1485900"/>
          </a:xfrm>
        </p:spPr>
        <p:txBody>
          <a:bodyPr>
            <a:normAutofit/>
          </a:bodyPr>
          <a:lstStyle/>
          <a:p>
            <a:r>
              <a:rPr lang="en-US" sz="3000" dirty="0"/>
              <a:t>How does your final model look like? How did you reach it? </a:t>
            </a:r>
          </a:p>
        </p:txBody>
      </p:sp>
      <p:pic>
        <p:nvPicPr>
          <p:cNvPr id="3" name="Picture 2">
            <a:extLst>
              <a:ext uri="{FF2B5EF4-FFF2-40B4-BE49-F238E27FC236}">
                <a16:creationId xmlns:a16="http://schemas.microsoft.com/office/drawing/2014/main" id="{1B8DC94D-E2E5-9A44-8ABE-222A722D1FE4}"/>
              </a:ext>
            </a:extLst>
          </p:cNvPr>
          <p:cNvPicPr>
            <a:picLocks noChangeAspect="1"/>
          </p:cNvPicPr>
          <p:nvPr/>
        </p:nvPicPr>
        <p:blipFill>
          <a:blip r:embed="rId2"/>
          <a:stretch>
            <a:fillRect/>
          </a:stretch>
        </p:blipFill>
        <p:spPr>
          <a:xfrm>
            <a:off x="1924259" y="1347497"/>
            <a:ext cx="8968153" cy="5428617"/>
          </a:xfrm>
          <a:prstGeom prst="rect">
            <a:avLst/>
          </a:prstGeom>
        </p:spPr>
      </p:pic>
    </p:spTree>
    <p:extLst>
      <p:ext uri="{BB962C8B-B14F-4D97-AF65-F5344CB8AC3E}">
        <p14:creationId xmlns:p14="http://schemas.microsoft.com/office/powerpoint/2010/main" val="18891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9A19-D6F9-9C45-8378-4AB747384372}"/>
              </a:ext>
            </a:extLst>
          </p:cNvPr>
          <p:cNvSpPr>
            <a:spLocks noGrp="1"/>
          </p:cNvSpPr>
          <p:nvPr>
            <p:ph type="title"/>
          </p:nvPr>
        </p:nvSpPr>
        <p:spPr>
          <a:xfrm>
            <a:off x="1371600" y="685800"/>
            <a:ext cx="9601200" cy="701936"/>
          </a:xfrm>
        </p:spPr>
        <p:txBody>
          <a:bodyPr>
            <a:normAutofit/>
          </a:bodyPr>
          <a:lstStyle/>
          <a:p>
            <a:r>
              <a:rPr lang="en-US" sz="3000" dirty="0"/>
              <a:t>What are the key takeaways from the challenge, if any?</a:t>
            </a:r>
          </a:p>
        </p:txBody>
      </p:sp>
      <p:sp>
        <p:nvSpPr>
          <p:cNvPr id="3" name="Content Placeholder 2">
            <a:extLst>
              <a:ext uri="{FF2B5EF4-FFF2-40B4-BE49-F238E27FC236}">
                <a16:creationId xmlns:a16="http://schemas.microsoft.com/office/drawing/2014/main" id="{A5AEF75D-A756-3249-85CE-0532CEAC1896}"/>
              </a:ext>
            </a:extLst>
          </p:cNvPr>
          <p:cNvSpPr>
            <a:spLocks noGrp="1"/>
          </p:cNvSpPr>
          <p:nvPr>
            <p:ph idx="1"/>
          </p:nvPr>
        </p:nvSpPr>
        <p:spPr>
          <a:xfrm>
            <a:off x="1371600" y="1823421"/>
            <a:ext cx="9601200" cy="4233134"/>
          </a:xfrm>
        </p:spPr>
        <p:txBody>
          <a:bodyPr>
            <a:normAutofit fontScale="92500" lnSpcReduction="20000"/>
          </a:bodyPr>
          <a:lstStyle/>
          <a:p>
            <a:r>
              <a:rPr lang="en-US" sz="2200" dirty="0"/>
              <a:t>Domain knowledge is very important, if not aware, understand about all the features before starting the problem.</a:t>
            </a:r>
          </a:p>
          <a:p>
            <a:r>
              <a:rPr lang="en-US" sz="2200" dirty="0"/>
              <a:t>Feature engineering is key, don’t underestimate it. Trust your instinct and try different encoding schemes.</a:t>
            </a:r>
          </a:p>
          <a:p>
            <a:r>
              <a:rPr lang="en-US" sz="2200" dirty="0"/>
              <a:t>Never ignore nitty-gritty of features e.g. if we want to create a new feature “credit_score”  from features like “borrower_credit_score” and “co-borrower_credit_score”, we need to choose the lowest score among them. In a joint loan, financial institutes always consider lower credit score among them for loan approval. </a:t>
            </a:r>
          </a:p>
          <a:p>
            <a:r>
              <a:rPr lang="en-US" sz="2200" dirty="0"/>
              <a:t>It is very important to have a communication channel with stake holders responsible for business to understand any doubt with respect to data. </a:t>
            </a:r>
          </a:p>
          <a:p>
            <a:r>
              <a:rPr lang="en-US" sz="2200" dirty="0"/>
              <a:t>E.g. </a:t>
            </a:r>
            <a:r>
              <a:rPr lang="en-US" sz="2200" i="1" dirty="0"/>
              <a:t>It is not clear how "m1" is aligned with "origination_date" or "first_payment_date". Loans with "loan_term" less than 6 months with 0 loan delinquency between m1-m12 will always have m13 as 0. So those rows can be treated differently</a:t>
            </a:r>
            <a:r>
              <a:rPr lang="en-US" sz="2200" dirty="0"/>
              <a:t>.</a:t>
            </a:r>
          </a:p>
          <a:p>
            <a:endParaRPr lang="en-US" dirty="0"/>
          </a:p>
        </p:txBody>
      </p:sp>
    </p:spTree>
    <p:extLst>
      <p:ext uri="{BB962C8B-B14F-4D97-AF65-F5344CB8AC3E}">
        <p14:creationId xmlns:p14="http://schemas.microsoft.com/office/powerpoint/2010/main" val="358434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14DC-5DD2-A94A-AB37-F83ACBA50516}"/>
              </a:ext>
            </a:extLst>
          </p:cNvPr>
          <p:cNvSpPr>
            <a:spLocks noGrp="1"/>
          </p:cNvSpPr>
          <p:nvPr>
            <p:ph type="title"/>
          </p:nvPr>
        </p:nvSpPr>
        <p:spPr>
          <a:xfrm>
            <a:off x="1371600" y="685800"/>
            <a:ext cx="9601200" cy="970878"/>
          </a:xfrm>
        </p:spPr>
        <p:txBody>
          <a:bodyPr>
            <a:normAutofit/>
          </a:bodyPr>
          <a:lstStyle/>
          <a:p>
            <a:r>
              <a:rPr lang="en-US" sz="3000" dirty="0"/>
              <a:t>5 things to focus on while solving such problems?</a:t>
            </a:r>
          </a:p>
        </p:txBody>
      </p:sp>
      <p:sp>
        <p:nvSpPr>
          <p:cNvPr id="3" name="Content Placeholder 2">
            <a:extLst>
              <a:ext uri="{FF2B5EF4-FFF2-40B4-BE49-F238E27FC236}">
                <a16:creationId xmlns:a16="http://schemas.microsoft.com/office/drawing/2014/main" id="{D2B3BDE3-0ED4-8E4A-BD0E-81434215AE49}"/>
              </a:ext>
            </a:extLst>
          </p:cNvPr>
          <p:cNvSpPr>
            <a:spLocks noGrp="1"/>
          </p:cNvSpPr>
          <p:nvPr>
            <p:ph idx="1"/>
          </p:nvPr>
        </p:nvSpPr>
        <p:spPr>
          <a:xfrm>
            <a:off x="1371600" y="1818043"/>
            <a:ext cx="9601200" cy="3581400"/>
          </a:xfrm>
        </p:spPr>
        <p:txBody>
          <a:bodyPr/>
          <a:lstStyle/>
          <a:p>
            <a:r>
              <a:rPr lang="en-US" dirty="0"/>
              <a:t>Understand the problem statement before start fitting the model.</a:t>
            </a:r>
          </a:p>
          <a:p>
            <a:r>
              <a:rPr lang="en-US" dirty="0"/>
              <a:t>Feature engineering is very important to get good results from your model. Get best out of it.</a:t>
            </a:r>
          </a:p>
          <a:p>
            <a:r>
              <a:rPr lang="en-US" dirty="0"/>
              <a:t>Try different techniques to solve class imbalance problem and choose best among them.</a:t>
            </a:r>
          </a:p>
          <a:p>
            <a:r>
              <a:rPr lang="en-US" dirty="0"/>
              <a:t>Always keep an eye on Data Leakage. E.g. SMOTE and K-Fold cross validation order, Feature scaling and K-Fold cross validation.</a:t>
            </a:r>
          </a:p>
          <a:p>
            <a:r>
              <a:rPr lang="en-US" dirty="0"/>
              <a:t>Domain knowledge is very important, if not aware, read or consult with respective business owners.</a:t>
            </a:r>
          </a:p>
          <a:p>
            <a:endParaRPr lang="en-US" dirty="0"/>
          </a:p>
        </p:txBody>
      </p:sp>
    </p:spTree>
    <p:extLst>
      <p:ext uri="{BB962C8B-B14F-4D97-AF65-F5344CB8AC3E}">
        <p14:creationId xmlns:p14="http://schemas.microsoft.com/office/powerpoint/2010/main" val="323935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B9F5-AA8C-3A4A-9D39-B2CF9C831DB2}"/>
              </a:ext>
            </a:extLst>
          </p:cNvPr>
          <p:cNvSpPr>
            <a:spLocks noGrp="1"/>
          </p:cNvSpPr>
          <p:nvPr>
            <p:ph type="title"/>
          </p:nvPr>
        </p:nvSpPr>
        <p:spPr>
          <a:xfrm>
            <a:off x="1371600" y="685800"/>
            <a:ext cx="9601200" cy="766482"/>
          </a:xfrm>
        </p:spPr>
        <p:txBody>
          <a:bodyPr>
            <a:normAutofit/>
          </a:bodyPr>
          <a:lstStyle/>
          <a:p>
            <a:r>
              <a:rPr lang="en-US" sz="3000" dirty="0"/>
              <a:t>Important finance terms and their meaning</a:t>
            </a:r>
          </a:p>
        </p:txBody>
      </p:sp>
      <p:sp>
        <p:nvSpPr>
          <p:cNvPr id="3" name="Content Placeholder 2">
            <a:extLst>
              <a:ext uri="{FF2B5EF4-FFF2-40B4-BE49-F238E27FC236}">
                <a16:creationId xmlns:a16="http://schemas.microsoft.com/office/drawing/2014/main" id="{1B3C60ED-1AE5-CF42-B83B-476123660610}"/>
              </a:ext>
            </a:extLst>
          </p:cNvPr>
          <p:cNvSpPr>
            <a:spLocks noGrp="1"/>
          </p:cNvSpPr>
          <p:nvPr>
            <p:ph idx="1"/>
          </p:nvPr>
        </p:nvSpPr>
        <p:spPr>
          <a:xfrm>
            <a:off x="1371600" y="1801906"/>
            <a:ext cx="9601200" cy="3581400"/>
          </a:xfrm>
        </p:spPr>
        <p:txBody>
          <a:bodyPr>
            <a:normAutofit lnSpcReduction="10000"/>
          </a:bodyPr>
          <a:lstStyle/>
          <a:p>
            <a:r>
              <a:rPr lang="en-US" b="1" u="sng" dirty="0"/>
              <a:t>Loan-to-Value (LTV) Ratio</a:t>
            </a:r>
            <a:r>
              <a:rPr lang="en-US" dirty="0"/>
              <a:t>: The ratio of the principal balance of a mortgage loan to the value of the securing property, as determined by the purchase price or Appraised Value, whichever is less.</a:t>
            </a:r>
          </a:p>
          <a:p>
            <a:r>
              <a:rPr lang="en-US" b="1" u="sng" dirty="0"/>
              <a:t>Delinquency:</a:t>
            </a:r>
            <a:r>
              <a:rPr lang="en-US" dirty="0"/>
              <a:t> A loan becomes delinquent when you make payments late (even by one day) or miss a regular installment payment or payments. For example, assume a recent college graduate fails to make a payment on his student loans by two days. His loan remains in delinquent status until he either pays, defers, or forebears his loan.</a:t>
            </a:r>
          </a:p>
          <a:p>
            <a:r>
              <a:rPr lang="en-US" b="1" u="sng" dirty="0"/>
              <a:t>Debt-to-Income (DTI) ratio:</a:t>
            </a:r>
            <a:r>
              <a:rPr lang="en-US" dirty="0"/>
              <a:t> You can add up all your monthly debt payments and divide them by your gross monthly income. Your gross monthly income is generally the amount of money you have earned before your taxes and other deductions are taken out.</a:t>
            </a:r>
          </a:p>
          <a:p>
            <a:pPr marL="0" indent="0">
              <a:buNone/>
            </a:pPr>
            <a:endParaRPr lang="en-US" dirty="0"/>
          </a:p>
        </p:txBody>
      </p:sp>
    </p:spTree>
    <p:extLst>
      <p:ext uri="{BB962C8B-B14F-4D97-AF65-F5344CB8AC3E}">
        <p14:creationId xmlns:p14="http://schemas.microsoft.com/office/powerpoint/2010/main" val="18015903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703</TotalTime>
  <Words>1004</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Loan Delinquency Prediction</vt:lpstr>
      <vt:lpstr>My Approach</vt:lpstr>
      <vt:lpstr>Data-preprocessing / feature engineering ideas.</vt:lpstr>
      <vt:lpstr>Data-preprocessing / feature engineering ideas continue…</vt:lpstr>
      <vt:lpstr>How does your final model look like? How did you reach it? </vt:lpstr>
      <vt:lpstr>How does your final model look like? How did you reach it? </vt:lpstr>
      <vt:lpstr>What are the key takeaways from the challenge, if any?</vt:lpstr>
      <vt:lpstr>5 things to focus on while solving such problems?</vt:lpstr>
      <vt:lpstr>Important finance terms and their meaning</vt:lpstr>
      <vt:lpstr>Important finance terms and their meaning, continue…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Delinquency Prediction</dc:title>
  <dc:creator>Microsoft Office User</dc:creator>
  <cp:lastModifiedBy>Microsoft Office User</cp:lastModifiedBy>
  <cp:revision>74</cp:revision>
  <cp:lastPrinted>2019-08-28T04:56:58Z</cp:lastPrinted>
  <dcterms:created xsi:type="dcterms:W3CDTF">2019-08-27T07:36:02Z</dcterms:created>
  <dcterms:modified xsi:type="dcterms:W3CDTF">2019-10-26T04:30:07Z</dcterms:modified>
</cp:coreProperties>
</file>