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4" r:id="rId3"/>
    <p:sldId id="278" r:id="rId4"/>
    <p:sldId id="273" r:id="rId5"/>
    <p:sldId id="280" r:id="rId6"/>
    <p:sldId id="272" r:id="rId7"/>
    <p:sldId id="275" r:id="rId8"/>
    <p:sldId id="276" r:id="rId9"/>
    <p:sldId id="260" r:id="rId10"/>
    <p:sldId id="257" r:id="rId11"/>
    <p:sldId id="258" r:id="rId12"/>
    <p:sldId id="259" r:id="rId13"/>
    <p:sldId id="261" r:id="rId14"/>
    <p:sldId id="262" r:id="rId15"/>
    <p:sldId id="263" r:id="rId16"/>
    <p:sldId id="264" r:id="rId17"/>
    <p:sldId id="265" r:id="rId18"/>
    <p:sldId id="267" r:id="rId19"/>
    <p:sldId id="269" r:id="rId20"/>
    <p:sldId id="277" r:id="rId21"/>
    <p:sldId id="270" r:id="rId22"/>
    <p:sldId id="27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403F7-CB86-4763-B3EB-398EA477429B}" type="doc">
      <dgm:prSet loTypeId="urn:microsoft.com/office/officeart/2005/8/layout/gear1" loCatId="process" qsTypeId="urn:microsoft.com/office/officeart/2005/8/quickstyle/simple1" qsCatId="simple" csTypeId="urn:microsoft.com/office/officeart/2005/8/colors/accent1_2" csCatId="accent1" phldr="1"/>
      <dgm:spPr/>
    </dgm:pt>
    <dgm:pt modelId="{E4F579FB-E787-4390-9DD5-C2A5DF6F9512}">
      <dgm:prSet phldrT="[Text]" custT="1"/>
      <dgm:spPr/>
      <dgm:t>
        <a:bodyPr/>
        <a:lstStyle/>
        <a:p>
          <a:r>
            <a:rPr lang="en-US" sz="1600" dirty="0" smtClean="0"/>
            <a:t>ETL</a:t>
          </a:r>
          <a:endParaRPr lang="en-US" sz="1600" dirty="0"/>
        </a:p>
      </dgm:t>
    </dgm:pt>
    <dgm:pt modelId="{5D1404DE-E323-4011-A6E5-1AC8D18E76B3}" type="parTrans" cxnId="{E2EF666D-F52B-4428-9998-B069F0A5A467}">
      <dgm:prSet/>
      <dgm:spPr/>
      <dgm:t>
        <a:bodyPr/>
        <a:lstStyle/>
        <a:p>
          <a:endParaRPr lang="en-US"/>
        </a:p>
      </dgm:t>
    </dgm:pt>
    <dgm:pt modelId="{D04541F0-3B70-4DF4-9B53-E8ABBD613ED8}" type="sibTrans" cxnId="{E2EF666D-F52B-4428-9998-B069F0A5A467}">
      <dgm:prSet/>
      <dgm:spPr/>
      <dgm:t>
        <a:bodyPr/>
        <a:lstStyle/>
        <a:p>
          <a:endParaRPr lang="en-US"/>
        </a:p>
      </dgm:t>
    </dgm:pt>
    <dgm:pt modelId="{9E6C9F75-599D-47BE-9E1E-9EB538FEA99C}">
      <dgm:prSet phldrT="[Text]" custT="1"/>
      <dgm:spPr/>
      <dgm:t>
        <a:bodyPr/>
        <a:lstStyle/>
        <a:p>
          <a:r>
            <a:rPr lang="en-IN" sz="800" b="1" i="0" dirty="0" smtClean="0"/>
            <a:t>Exploratory Data Analysis</a:t>
          </a:r>
          <a:endParaRPr lang="en-US" sz="800" dirty="0"/>
        </a:p>
      </dgm:t>
    </dgm:pt>
    <dgm:pt modelId="{B1BB31F4-CA6D-4285-AB27-D0D8796AAE45}" type="parTrans" cxnId="{86849C89-32EB-401D-9809-83BF3509E410}">
      <dgm:prSet/>
      <dgm:spPr/>
      <dgm:t>
        <a:bodyPr/>
        <a:lstStyle/>
        <a:p>
          <a:endParaRPr lang="en-US"/>
        </a:p>
      </dgm:t>
    </dgm:pt>
    <dgm:pt modelId="{43B0091E-D018-4128-B0F7-AA4E4AE0BDD0}" type="sibTrans" cxnId="{86849C89-32EB-401D-9809-83BF3509E410}">
      <dgm:prSet/>
      <dgm:spPr/>
      <dgm:t>
        <a:bodyPr/>
        <a:lstStyle/>
        <a:p>
          <a:endParaRPr lang="en-US"/>
        </a:p>
      </dgm:t>
    </dgm:pt>
    <dgm:pt modelId="{A9152783-A29F-49D5-BD67-3A40BBEAAD16}" type="pres">
      <dgm:prSet presAssocID="{411403F7-CB86-4763-B3EB-398EA477429B}" presName="composite" presStyleCnt="0">
        <dgm:presLayoutVars>
          <dgm:chMax val="3"/>
          <dgm:animLvl val="lvl"/>
          <dgm:resizeHandles val="exact"/>
        </dgm:presLayoutVars>
      </dgm:prSet>
      <dgm:spPr/>
    </dgm:pt>
    <dgm:pt modelId="{59F1A83C-345B-4D11-AD7D-ABD8A3A99876}" type="pres">
      <dgm:prSet presAssocID="{E4F579FB-E787-4390-9DD5-C2A5DF6F9512}" presName="gear1" presStyleLbl="node1" presStyleIdx="0" presStyleCnt="2" custScaleX="85411" custScaleY="77718" custLinFactNeighborX="16722" custLinFactNeighborY="-682">
        <dgm:presLayoutVars>
          <dgm:chMax val="1"/>
          <dgm:bulletEnabled val="1"/>
        </dgm:presLayoutVars>
      </dgm:prSet>
      <dgm:spPr/>
      <dgm:t>
        <a:bodyPr/>
        <a:lstStyle/>
        <a:p>
          <a:endParaRPr lang="en-US"/>
        </a:p>
      </dgm:t>
    </dgm:pt>
    <dgm:pt modelId="{4374FFD4-711B-411B-AE0F-280D2F87465E}" type="pres">
      <dgm:prSet presAssocID="{E4F579FB-E787-4390-9DD5-C2A5DF6F9512}" presName="gear1srcNode" presStyleLbl="node1" presStyleIdx="0" presStyleCnt="2"/>
      <dgm:spPr/>
      <dgm:t>
        <a:bodyPr/>
        <a:lstStyle/>
        <a:p>
          <a:endParaRPr lang="en-US"/>
        </a:p>
      </dgm:t>
    </dgm:pt>
    <dgm:pt modelId="{736380B5-2B56-4951-B982-1A081416C7F3}" type="pres">
      <dgm:prSet presAssocID="{E4F579FB-E787-4390-9DD5-C2A5DF6F9512}" presName="gear1dstNode" presStyleLbl="node1" presStyleIdx="0" presStyleCnt="2"/>
      <dgm:spPr/>
      <dgm:t>
        <a:bodyPr/>
        <a:lstStyle/>
        <a:p>
          <a:endParaRPr lang="en-US"/>
        </a:p>
      </dgm:t>
    </dgm:pt>
    <dgm:pt modelId="{977ED034-ACB5-4668-AF8C-108176A1CA0F}" type="pres">
      <dgm:prSet presAssocID="{9E6C9F75-599D-47BE-9E1E-9EB538FEA99C}" presName="gear2" presStyleLbl="node1" presStyleIdx="1" presStyleCnt="2" custScaleX="168987" custScaleY="127054">
        <dgm:presLayoutVars>
          <dgm:chMax val="1"/>
          <dgm:bulletEnabled val="1"/>
        </dgm:presLayoutVars>
      </dgm:prSet>
      <dgm:spPr/>
      <dgm:t>
        <a:bodyPr/>
        <a:lstStyle/>
        <a:p>
          <a:endParaRPr lang="en-US"/>
        </a:p>
      </dgm:t>
    </dgm:pt>
    <dgm:pt modelId="{51FE685B-3A14-4D93-A561-E99C60F96466}" type="pres">
      <dgm:prSet presAssocID="{9E6C9F75-599D-47BE-9E1E-9EB538FEA99C}" presName="gear2srcNode" presStyleLbl="node1" presStyleIdx="1" presStyleCnt="2"/>
      <dgm:spPr/>
      <dgm:t>
        <a:bodyPr/>
        <a:lstStyle/>
        <a:p>
          <a:endParaRPr lang="en-US"/>
        </a:p>
      </dgm:t>
    </dgm:pt>
    <dgm:pt modelId="{8D7CFAE0-2883-4F35-B4CF-1C50FC20B19D}" type="pres">
      <dgm:prSet presAssocID="{9E6C9F75-599D-47BE-9E1E-9EB538FEA99C}" presName="gear2dstNode" presStyleLbl="node1" presStyleIdx="1" presStyleCnt="2"/>
      <dgm:spPr/>
      <dgm:t>
        <a:bodyPr/>
        <a:lstStyle/>
        <a:p>
          <a:endParaRPr lang="en-US"/>
        </a:p>
      </dgm:t>
    </dgm:pt>
    <dgm:pt modelId="{6E36466F-3F86-48C0-B503-6850F2D6AB11}" type="pres">
      <dgm:prSet presAssocID="{D04541F0-3B70-4DF4-9B53-E8ABBD613ED8}" presName="connector1" presStyleLbl="sibTrans2D1" presStyleIdx="0" presStyleCnt="2"/>
      <dgm:spPr/>
      <dgm:t>
        <a:bodyPr/>
        <a:lstStyle/>
        <a:p>
          <a:endParaRPr lang="en-US"/>
        </a:p>
      </dgm:t>
    </dgm:pt>
    <dgm:pt modelId="{78B09D72-0F62-409D-90D9-3D7394F40162}" type="pres">
      <dgm:prSet presAssocID="{43B0091E-D018-4128-B0F7-AA4E4AE0BDD0}" presName="connector2" presStyleLbl="sibTrans2D1" presStyleIdx="1" presStyleCnt="2" custAng="13071518" custLinFactNeighborX="-9940" custLinFactNeighborY="38610"/>
      <dgm:spPr/>
      <dgm:t>
        <a:bodyPr/>
        <a:lstStyle/>
        <a:p>
          <a:endParaRPr lang="en-US"/>
        </a:p>
      </dgm:t>
    </dgm:pt>
  </dgm:ptLst>
  <dgm:cxnLst>
    <dgm:cxn modelId="{4318B3CA-443C-4290-9677-2D7A114D5FE9}" type="presOf" srcId="{E4F579FB-E787-4390-9DD5-C2A5DF6F9512}" destId="{4374FFD4-711B-411B-AE0F-280D2F87465E}" srcOrd="1" destOrd="0" presId="urn:microsoft.com/office/officeart/2005/8/layout/gear1"/>
    <dgm:cxn modelId="{2498B65E-0729-43AE-9486-F1FF15AD78E3}" type="presOf" srcId="{9E6C9F75-599D-47BE-9E1E-9EB538FEA99C}" destId="{8D7CFAE0-2883-4F35-B4CF-1C50FC20B19D}" srcOrd="2" destOrd="0" presId="urn:microsoft.com/office/officeart/2005/8/layout/gear1"/>
    <dgm:cxn modelId="{86849C89-32EB-401D-9809-83BF3509E410}" srcId="{411403F7-CB86-4763-B3EB-398EA477429B}" destId="{9E6C9F75-599D-47BE-9E1E-9EB538FEA99C}" srcOrd="1" destOrd="0" parTransId="{B1BB31F4-CA6D-4285-AB27-D0D8796AAE45}" sibTransId="{43B0091E-D018-4128-B0F7-AA4E4AE0BDD0}"/>
    <dgm:cxn modelId="{399D7247-DC1B-4582-B388-BD4670630E05}" type="presOf" srcId="{411403F7-CB86-4763-B3EB-398EA477429B}" destId="{A9152783-A29F-49D5-BD67-3A40BBEAAD16}" srcOrd="0" destOrd="0" presId="urn:microsoft.com/office/officeart/2005/8/layout/gear1"/>
    <dgm:cxn modelId="{3E571961-0645-4989-AC77-0523ADFCAE6F}" type="presOf" srcId="{9E6C9F75-599D-47BE-9E1E-9EB538FEA99C}" destId="{51FE685B-3A14-4D93-A561-E99C60F96466}" srcOrd="1" destOrd="0" presId="urn:microsoft.com/office/officeart/2005/8/layout/gear1"/>
    <dgm:cxn modelId="{F77B17E2-1516-46E2-96EB-C17EAF894EF4}" type="presOf" srcId="{E4F579FB-E787-4390-9DD5-C2A5DF6F9512}" destId="{736380B5-2B56-4951-B982-1A081416C7F3}" srcOrd="2" destOrd="0" presId="urn:microsoft.com/office/officeart/2005/8/layout/gear1"/>
    <dgm:cxn modelId="{E7AF81EA-4FD3-4AD7-9099-C11115B79D11}" type="presOf" srcId="{43B0091E-D018-4128-B0F7-AA4E4AE0BDD0}" destId="{78B09D72-0F62-409D-90D9-3D7394F40162}" srcOrd="0" destOrd="0" presId="urn:microsoft.com/office/officeart/2005/8/layout/gear1"/>
    <dgm:cxn modelId="{D0568E83-21C0-4586-8822-60253F95316F}" type="presOf" srcId="{9E6C9F75-599D-47BE-9E1E-9EB538FEA99C}" destId="{977ED034-ACB5-4668-AF8C-108176A1CA0F}" srcOrd="0" destOrd="0" presId="urn:microsoft.com/office/officeart/2005/8/layout/gear1"/>
    <dgm:cxn modelId="{E9D0325B-975F-45C5-8E21-04D711CC489B}" type="presOf" srcId="{D04541F0-3B70-4DF4-9B53-E8ABBD613ED8}" destId="{6E36466F-3F86-48C0-B503-6850F2D6AB11}" srcOrd="0" destOrd="0" presId="urn:microsoft.com/office/officeart/2005/8/layout/gear1"/>
    <dgm:cxn modelId="{BE51A567-6343-4496-A72B-6340AC8BDB13}" type="presOf" srcId="{E4F579FB-E787-4390-9DD5-C2A5DF6F9512}" destId="{59F1A83C-345B-4D11-AD7D-ABD8A3A99876}" srcOrd="0" destOrd="0" presId="urn:microsoft.com/office/officeart/2005/8/layout/gear1"/>
    <dgm:cxn modelId="{E2EF666D-F52B-4428-9998-B069F0A5A467}" srcId="{411403F7-CB86-4763-B3EB-398EA477429B}" destId="{E4F579FB-E787-4390-9DD5-C2A5DF6F9512}" srcOrd="0" destOrd="0" parTransId="{5D1404DE-E323-4011-A6E5-1AC8D18E76B3}" sibTransId="{D04541F0-3B70-4DF4-9B53-E8ABBD613ED8}"/>
    <dgm:cxn modelId="{3B39A65E-AEB2-45C2-BA2A-830680FACC6F}" type="presParOf" srcId="{A9152783-A29F-49D5-BD67-3A40BBEAAD16}" destId="{59F1A83C-345B-4D11-AD7D-ABD8A3A99876}" srcOrd="0" destOrd="0" presId="urn:microsoft.com/office/officeart/2005/8/layout/gear1"/>
    <dgm:cxn modelId="{EC5B729D-BA21-4A7E-8D4B-D4CA2BFBDC1B}" type="presParOf" srcId="{A9152783-A29F-49D5-BD67-3A40BBEAAD16}" destId="{4374FFD4-711B-411B-AE0F-280D2F87465E}" srcOrd="1" destOrd="0" presId="urn:microsoft.com/office/officeart/2005/8/layout/gear1"/>
    <dgm:cxn modelId="{F55DE506-F819-40FD-A32E-785623031E08}" type="presParOf" srcId="{A9152783-A29F-49D5-BD67-3A40BBEAAD16}" destId="{736380B5-2B56-4951-B982-1A081416C7F3}" srcOrd="2" destOrd="0" presId="urn:microsoft.com/office/officeart/2005/8/layout/gear1"/>
    <dgm:cxn modelId="{52A46289-5673-4E46-87CA-C78247FED79D}" type="presParOf" srcId="{A9152783-A29F-49D5-BD67-3A40BBEAAD16}" destId="{977ED034-ACB5-4668-AF8C-108176A1CA0F}" srcOrd="3" destOrd="0" presId="urn:microsoft.com/office/officeart/2005/8/layout/gear1"/>
    <dgm:cxn modelId="{5AD0A640-473C-43F2-9FB2-0D5B23B01B9A}" type="presParOf" srcId="{A9152783-A29F-49D5-BD67-3A40BBEAAD16}" destId="{51FE685B-3A14-4D93-A561-E99C60F96466}" srcOrd="4" destOrd="0" presId="urn:microsoft.com/office/officeart/2005/8/layout/gear1"/>
    <dgm:cxn modelId="{F2F03329-4C86-44A1-B093-9A14A48E1E60}" type="presParOf" srcId="{A9152783-A29F-49D5-BD67-3A40BBEAAD16}" destId="{8D7CFAE0-2883-4F35-B4CF-1C50FC20B19D}" srcOrd="5" destOrd="0" presId="urn:microsoft.com/office/officeart/2005/8/layout/gear1"/>
    <dgm:cxn modelId="{3D8E8A18-55E2-42DA-BA7A-00B6EB1383A6}" type="presParOf" srcId="{A9152783-A29F-49D5-BD67-3A40BBEAAD16}" destId="{6E36466F-3F86-48C0-B503-6850F2D6AB11}" srcOrd="6" destOrd="0" presId="urn:microsoft.com/office/officeart/2005/8/layout/gear1"/>
    <dgm:cxn modelId="{4EBA0D26-6561-4050-A4F4-0D3EE04D4662}" type="presParOf" srcId="{A9152783-A29F-49D5-BD67-3A40BBEAAD16}" destId="{78B09D72-0F62-409D-90D9-3D7394F40162}"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custT="1"/>
      <dgm:spPr/>
      <dgm:t>
        <a:bodyPr/>
        <a:lstStyle/>
        <a:p>
          <a:r>
            <a:rPr lang="en-US" sz="1050" dirty="0" smtClean="0"/>
            <a:t>S&amp;P 500</a:t>
          </a:r>
          <a:endParaRPr lang="en-US" sz="1050"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custT="1"/>
      <dgm:spPr/>
      <dgm:t>
        <a:bodyPr/>
        <a:lstStyle/>
        <a:p>
          <a:r>
            <a:rPr lang="en-IN" sz="700" dirty="0" smtClean="0"/>
            <a:t>Pharmaceutical</a:t>
          </a:r>
          <a:endParaRPr lang="en-US" sz="700"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127501" custScaleY="116025" custLinFactNeighborX="8288" custLinFactNeighborY="-4154"/>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51000" custScaleY="123838" custLinFactNeighborX="-66681" custLinFactNeighborY="-61364"/>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Technology</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99354"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1856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Portfolio</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99354"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1856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Risk &amp; Return</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Portfolio</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116085" custScaleY="116025"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47203" custScaleY="123838"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Risk &amp; Return</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Portfolio</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116085" custScaleY="116025"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47203" custScaleY="123838"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Patrick</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Portfolio</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99354"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1856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Peter</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Portfolio</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99354"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1856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DB39B1-3A55-48FC-B904-0CCB7A0B9F3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75E7E294-12B2-4306-A52D-B60EEE74BDA4}">
      <dgm:prSet phldrT="[Text]" custT="1"/>
      <dgm:spPr>
        <a:solidFill>
          <a:srgbClr val="FFC000"/>
        </a:solidFill>
      </dgm:spPr>
      <dgm:t>
        <a:bodyPr/>
        <a:lstStyle/>
        <a:p>
          <a:r>
            <a:rPr lang="en-US" sz="1400" dirty="0" smtClean="0"/>
            <a:t>Industry</a:t>
          </a:r>
          <a:endParaRPr lang="en-US" sz="1400" dirty="0"/>
        </a:p>
      </dgm:t>
    </dgm:pt>
    <dgm:pt modelId="{123A894C-5A9A-4B85-9E52-057A5EC8BB76}" type="parTrans" cxnId="{A3931EFA-5FD6-40FF-B39B-46A1DB2E4EB9}">
      <dgm:prSet/>
      <dgm:spPr/>
      <dgm:t>
        <a:bodyPr/>
        <a:lstStyle/>
        <a:p>
          <a:endParaRPr lang="en-US"/>
        </a:p>
      </dgm:t>
    </dgm:pt>
    <dgm:pt modelId="{1191180B-F89D-45E5-AADB-0BC16A6B527A}" type="sibTrans" cxnId="{A3931EFA-5FD6-40FF-B39B-46A1DB2E4EB9}">
      <dgm:prSet/>
      <dgm:spPr/>
      <dgm:t>
        <a:bodyPr/>
        <a:lstStyle/>
        <a:p>
          <a:endParaRPr lang="en-US"/>
        </a:p>
      </dgm:t>
    </dgm:pt>
    <dgm:pt modelId="{F7B375D7-C1C3-4FEE-A078-01BE84EB0975}">
      <dgm:prSet phldrT="[Text]" custT="1"/>
      <dgm:spPr>
        <a:solidFill>
          <a:srgbClr val="92D050"/>
        </a:solidFill>
      </dgm:spPr>
      <dgm:t>
        <a:bodyPr/>
        <a:lstStyle/>
        <a:p>
          <a:r>
            <a:rPr lang="en-US" sz="1800" dirty="0" smtClean="0"/>
            <a:t>Aviation</a:t>
          </a:r>
          <a:endParaRPr lang="en-US" sz="800" dirty="0"/>
        </a:p>
      </dgm:t>
    </dgm:pt>
    <dgm:pt modelId="{0295BA67-DA01-4168-A702-D690901588BB}" type="parTrans" cxnId="{0F27FD98-F903-448B-AD69-4C5D1C9D8728}">
      <dgm:prSet/>
      <dgm:spPr>
        <a:solidFill>
          <a:srgbClr val="FFC000"/>
        </a:solidFill>
      </dgm:spPr>
      <dgm:t>
        <a:bodyPr/>
        <a:lstStyle/>
        <a:p>
          <a:endParaRPr lang="en-US"/>
        </a:p>
      </dgm:t>
    </dgm:pt>
    <dgm:pt modelId="{4D3A2091-D4A9-4C9A-8A3A-9C140F5DDA11}" type="sibTrans" cxnId="{0F27FD98-F903-448B-AD69-4C5D1C9D8728}">
      <dgm:prSet/>
      <dgm:spPr/>
      <dgm:t>
        <a:bodyPr/>
        <a:lstStyle/>
        <a:p>
          <a:endParaRPr lang="en-US"/>
        </a:p>
      </dgm:t>
    </dgm:pt>
    <dgm:pt modelId="{A6B35B78-2884-45B5-9292-75F073DA56CD}">
      <dgm:prSet phldrT="[Text]" custT="1"/>
      <dgm:spPr>
        <a:solidFill>
          <a:srgbClr val="92D050"/>
        </a:solidFill>
      </dgm:spPr>
      <dgm:t>
        <a:bodyPr/>
        <a:lstStyle/>
        <a:p>
          <a:r>
            <a:rPr lang="en-US" sz="1800" dirty="0" smtClean="0"/>
            <a:t>Finance</a:t>
          </a:r>
          <a:endParaRPr lang="en-US" sz="800" dirty="0"/>
        </a:p>
      </dgm:t>
    </dgm:pt>
    <dgm:pt modelId="{BB6F245A-63E4-491D-80C1-F3AFD6782AD9}" type="parTrans" cxnId="{0D3E6000-172B-4253-A666-7F446C295C25}">
      <dgm:prSet/>
      <dgm:spPr>
        <a:solidFill>
          <a:srgbClr val="FFC000"/>
        </a:solidFill>
      </dgm:spPr>
      <dgm:t>
        <a:bodyPr/>
        <a:lstStyle/>
        <a:p>
          <a:endParaRPr lang="en-US" dirty="0"/>
        </a:p>
      </dgm:t>
    </dgm:pt>
    <dgm:pt modelId="{8AED352C-A336-4338-8F49-4947E7D7E7FE}" type="sibTrans" cxnId="{0D3E6000-172B-4253-A666-7F446C295C25}">
      <dgm:prSet/>
      <dgm:spPr/>
      <dgm:t>
        <a:bodyPr/>
        <a:lstStyle/>
        <a:p>
          <a:endParaRPr lang="en-US"/>
        </a:p>
      </dgm:t>
    </dgm:pt>
    <dgm:pt modelId="{F5C0B1FF-7A4C-4930-A1BF-530B7395B099}">
      <dgm:prSet phldrT="[Text]" custT="1"/>
      <dgm:spPr>
        <a:solidFill>
          <a:srgbClr val="92D050"/>
        </a:solidFill>
      </dgm:spPr>
      <dgm:t>
        <a:bodyPr/>
        <a:lstStyle/>
        <a:p>
          <a:r>
            <a:rPr lang="en-US" sz="1200" dirty="0" smtClean="0"/>
            <a:t>Healthcare &amp; Pharmaceuticals</a:t>
          </a:r>
          <a:endParaRPr lang="en-US" sz="1200" dirty="0"/>
        </a:p>
      </dgm:t>
    </dgm:pt>
    <dgm:pt modelId="{DC514D7B-C299-4D2D-A1DE-D79D1B31A6FE}" type="parTrans" cxnId="{0B1C08B0-4ED8-4053-AA2A-B4C61709C10B}">
      <dgm:prSet/>
      <dgm:spPr>
        <a:solidFill>
          <a:srgbClr val="FFC000"/>
        </a:solidFill>
      </dgm:spPr>
      <dgm:t>
        <a:bodyPr/>
        <a:lstStyle/>
        <a:p>
          <a:endParaRPr lang="en-US"/>
        </a:p>
      </dgm:t>
    </dgm:pt>
    <dgm:pt modelId="{DAB1C9B6-037A-4FC9-BE4E-EFE25CE26A00}" type="sibTrans" cxnId="{0B1C08B0-4ED8-4053-AA2A-B4C61709C10B}">
      <dgm:prSet/>
      <dgm:spPr/>
      <dgm:t>
        <a:bodyPr/>
        <a:lstStyle/>
        <a:p>
          <a:endParaRPr lang="en-US"/>
        </a:p>
      </dgm:t>
    </dgm:pt>
    <dgm:pt modelId="{9F2E6511-1983-4567-8D21-5ABF68494C0C}">
      <dgm:prSet phldrT="[Text]" custT="1"/>
      <dgm:spPr>
        <a:solidFill>
          <a:srgbClr val="92D050"/>
        </a:solidFill>
      </dgm:spPr>
      <dgm:t>
        <a:bodyPr/>
        <a:lstStyle/>
        <a:p>
          <a:r>
            <a:rPr lang="en-US" sz="1400" dirty="0" smtClean="0"/>
            <a:t>Technology</a:t>
          </a:r>
          <a:endParaRPr lang="en-US" sz="1100" dirty="0"/>
        </a:p>
      </dgm:t>
    </dgm:pt>
    <dgm:pt modelId="{0ADD7759-65A3-4AAC-BC15-6F1F74229711}" type="parTrans" cxnId="{D54D8A90-E029-430D-B31B-D5E603629A78}">
      <dgm:prSet/>
      <dgm:spPr>
        <a:solidFill>
          <a:srgbClr val="FFC000"/>
        </a:solidFill>
      </dgm:spPr>
      <dgm:t>
        <a:bodyPr/>
        <a:lstStyle/>
        <a:p>
          <a:endParaRPr lang="en-US"/>
        </a:p>
      </dgm:t>
    </dgm:pt>
    <dgm:pt modelId="{FE98C4E0-27A6-4E02-BE45-1BEC813557BA}" type="sibTrans" cxnId="{D54D8A90-E029-430D-B31B-D5E603629A78}">
      <dgm:prSet/>
      <dgm:spPr/>
      <dgm:t>
        <a:bodyPr/>
        <a:lstStyle/>
        <a:p>
          <a:endParaRPr lang="en-US"/>
        </a:p>
      </dgm:t>
    </dgm:pt>
    <dgm:pt modelId="{B0E73B2C-FD72-4C0E-8304-12F3C187B96E}" type="pres">
      <dgm:prSet presAssocID="{C1DB39B1-3A55-48FC-B904-0CCB7A0B9F31}" presName="Name0" presStyleCnt="0">
        <dgm:presLayoutVars>
          <dgm:chMax val="1"/>
          <dgm:dir/>
          <dgm:animLvl val="ctr"/>
          <dgm:resizeHandles val="exact"/>
        </dgm:presLayoutVars>
      </dgm:prSet>
      <dgm:spPr/>
      <dgm:t>
        <a:bodyPr/>
        <a:lstStyle/>
        <a:p>
          <a:endParaRPr lang="en-US"/>
        </a:p>
      </dgm:t>
    </dgm:pt>
    <dgm:pt modelId="{BEA0A820-C6ED-4924-A160-3E9480A647EF}" type="pres">
      <dgm:prSet presAssocID="{75E7E294-12B2-4306-A52D-B60EEE74BDA4}" presName="centerShape" presStyleLbl="node0" presStyleIdx="0" presStyleCnt="1" custScaleX="106793"/>
      <dgm:spPr/>
      <dgm:t>
        <a:bodyPr/>
        <a:lstStyle/>
        <a:p>
          <a:endParaRPr lang="en-US"/>
        </a:p>
      </dgm:t>
    </dgm:pt>
    <dgm:pt modelId="{23B2CFBE-62AA-454C-B351-7419C7BA470D}" type="pres">
      <dgm:prSet presAssocID="{0295BA67-DA01-4168-A702-D690901588BB}" presName="parTrans" presStyleLbl="sibTrans2D1" presStyleIdx="0" presStyleCnt="4"/>
      <dgm:spPr/>
      <dgm:t>
        <a:bodyPr/>
        <a:lstStyle/>
        <a:p>
          <a:endParaRPr lang="en-US"/>
        </a:p>
      </dgm:t>
    </dgm:pt>
    <dgm:pt modelId="{0495C1A2-6054-4FD1-8010-992FB9F54F44}" type="pres">
      <dgm:prSet presAssocID="{0295BA67-DA01-4168-A702-D690901588BB}" presName="connectorText" presStyleLbl="sibTrans2D1" presStyleIdx="0" presStyleCnt="4"/>
      <dgm:spPr/>
      <dgm:t>
        <a:bodyPr/>
        <a:lstStyle/>
        <a:p>
          <a:endParaRPr lang="en-US"/>
        </a:p>
      </dgm:t>
    </dgm:pt>
    <dgm:pt modelId="{99B6451F-F880-45DA-A366-0363F89A2DB4}" type="pres">
      <dgm:prSet presAssocID="{F7B375D7-C1C3-4FEE-A078-01BE84EB0975}" presName="node" presStyleLbl="node1" presStyleIdx="0" presStyleCnt="4" custScaleX="124335" custScaleY="112518">
        <dgm:presLayoutVars>
          <dgm:bulletEnabled val="1"/>
        </dgm:presLayoutVars>
      </dgm:prSet>
      <dgm:spPr/>
      <dgm:t>
        <a:bodyPr/>
        <a:lstStyle/>
        <a:p>
          <a:endParaRPr lang="en-US"/>
        </a:p>
      </dgm:t>
    </dgm:pt>
    <dgm:pt modelId="{56A964A4-352A-4AC7-9847-96B84224EECA}" type="pres">
      <dgm:prSet presAssocID="{BB6F245A-63E4-491D-80C1-F3AFD6782AD9}" presName="parTrans" presStyleLbl="sibTrans2D1" presStyleIdx="1" presStyleCnt="4"/>
      <dgm:spPr/>
      <dgm:t>
        <a:bodyPr/>
        <a:lstStyle/>
        <a:p>
          <a:endParaRPr lang="en-US"/>
        </a:p>
      </dgm:t>
    </dgm:pt>
    <dgm:pt modelId="{2DB47745-1470-432F-9718-04046BEB0A1B}" type="pres">
      <dgm:prSet presAssocID="{BB6F245A-63E4-491D-80C1-F3AFD6782AD9}" presName="connectorText" presStyleLbl="sibTrans2D1" presStyleIdx="1" presStyleCnt="4"/>
      <dgm:spPr/>
      <dgm:t>
        <a:bodyPr/>
        <a:lstStyle/>
        <a:p>
          <a:endParaRPr lang="en-US"/>
        </a:p>
      </dgm:t>
    </dgm:pt>
    <dgm:pt modelId="{C7248867-38A1-48EC-B6F4-D7FE685F5278}" type="pres">
      <dgm:prSet presAssocID="{A6B35B78-2884-45B5-9292-75F073DA56CD}" presName="node" presStyleLbl="node1" presStyleIdx="1" presStyleCnt="4" custScaleX="126666" custScaleY="114681">
        <dgm:presLayoutVars>
          <dgm:bulletEnabled val="1"/>
        </dgm:presLayoutVars>
      </dgm:prSet>
      <dgm:spPr/>
      <dgm:t>
        <a:bodyPr/>
        <a:lstStyle/>
        <a:p>
          <a:endParaRPr lang="en-US"/>
        </a:p>
      </dgm:t>
    </dgm:pt>
    <dgm:pt modelId="{3CD8A7C7-D300-4451-8BCC-A7394BF356E9}" type="pres">
      <dgm:prSet presAssocID="{DC514D7B-C299-4D2D-A1DE-D79D1B31A6FE}" presName="parTrans" presStyleLbl="sibTrans2D1" presStyleIdx="2" presStyleCnt="4"/>
      <dgm:spPr/>
      <dgm:t>
        <a:bodyPr/>
        <a:lstStyle/>
        <a:p>
          <a:endParaRPr lang="en-US"/>
        </a:p>
      </dgm:t>
    </dgm:pt>
    <dgm:pt modelId="{7A7D30ED-A523-48A9-A3DC-5366DD98DEBC}" type="pres">
      <dgm:prSet presAssocID="{DC514D7B-C299-4D2D-A1DE-D79D1B31A6FE}" presName="connectorText" presStyleLbl="sibTrans2D1" presStyleIdx="2" presStyleCnt="4"/>
      <dgm:spPr/>
      <dgm:t>
        <a:bodyPr/>
        <a:lstStyle/>
        <a:p>
          <a:endParaRPr lang="en-US"/>
        </a:p>
      </dgm:t>
    </dgm:pt>
    <dgm:pt modelId="{36850EF2-B96C-4DA7-8AFE-F3D1931436C2}" type="pres">
      <dgm:prSet presAssocID="{F5C0B1FF-7A4C-4930-A1BF-530B7395B099}" presName="node" presStyleLbl="node1" presStyleIdx="2" presStyleCnt="4" custScaleX="152958" custScaleY="89894">
        <dgm:presLayoutVars>
          <dgm:bulletEnabled val="1"/>
        </dgm:presLayoutVars>
      </dgm:prSet>
      <dgm:spPr/>
      <dgm:t>
        <a:bodyPr/>
        <a:lstStyle/>
        <a:p>
          <a:endParaRPr lang="en-US"/>
        </a:p>
      </dgm:t>
    </dgm:pt>
    <dgm:pt modelId="{BB5B99A4-1004-4970-8C21-B024975A84E7}" type="pres">
      <dgm:prSet presAssocID="{0ADD7759-65A3-4AAC-BC15-6F1F74229711}" presName="parTrans" presStyleLbl="sibTrans2D1" presStyleIdx="3" presStyleCnt="4"/>
      <dgm:spPr/>
      <dgm:t>
        <a:bodyPr/>
        <a:lstStyle/>
        <a:p>
          <a:endParaRPr lang="en-US"/>
        </a:p>
      </dgm:t>
    </dgm:pt>
    <dgm:pt modelId="{2EBF12B4-B4BE-40C9-B08C-D1455AE353F1}" type="pres">
      <dgm:prSet presAssocID="{0ADD7759-65A3-4AAC-BC15-6F1F74229711}" presName="connectorText" presStyleLbl="sibTrans2D1" presStyleIdx="3" presStyleCnt="4"/>
      <dgm:spPr/>
      <dgm:t>
        <a:bodyPr/>
        <a:lstStyle/>
        <a:p>
          <a:endParaRPr lang="en-US"/>
        </a:p>
      </dgm:t>
    </dgm:pt>
    <dgm:pt modelId="{27CC4984-E369-4CBD-A44C-6E6B19F9A5ED}" type="pres">
      <dgm:prSet presAssocID="{9F2E6511-1983-4567-8D21-5ABF68494C0C}" presName="node" presStyleLbl="node1" presStyleIdx="3" presStyleCnt="4" custScaleX="142008" custScaleY="114297">
        <dgm:presLayoutVars>
          <dgm:bulletEnabled val="1"/>
        </dgm:presLayoutVars>
      </dgm:prSet>
      <dgm:spPr/>
      <dgm:t>
        <a:bodyPr/>
        <a:lstStyle/>
        <a:p>
          <a:endParaRPr lang="en-US"/>
        </a:p>
      </dgm:t>
    </dgm:pt>
  </dgm:ptLst>
  <dgm:cxnLst>
    <dgm:cxn modelId="{BA83DAA9-3D1F-43D9-8CEC-FB260ECE6DA7}" type="presOf" srcId="{0ADD7759-65A3-4AAC-BC15-6F1F74229711}" destId="{BB5B99A4-1004-4970-8C21-B024975A84E7}" srcOrd="0" destOrd="0" presId="urn:microsoft.com/office/officeart/2005/8/layout/radial5"/>
    <dgm:cxn modelId="{397D48AD-DCAC-46FB-9C01-8B22F492F062}" type="presOf" srcId="{0295BA67-DA01-4168-A702-D690901588BB}" destId="{0495C1A2-6054-4FD1-8010-992FB9F54F44}" srcOrd="1" destOrd="0" presId="urn:microsoft.com/office/officeart/2005/8/layout/radial5"/>
    <dgm:cxn modelId="{0F27FD98-F903-448B-AD69-4C5D1C9D8728}" srcId="{75E7E294-12B2-4306-A52D-B60EEE74BDA4}" destId="{F7B375D7-C1C3-4FEE-A078-01BE84EB0975}" srcOrd="0" destOrd="0" parTransId="{0295BA67-DA01-4168-A702-D690901588BB}" sibTransId="{4D3A2091-D4A9-4C9A-8A3A-9C140F5DDA11}"/>
    <dgm:cxn modelId="{D54D8A90-E029-430D-B31B-D5E603629A78}" srcId="{75E7E294-12B2-4306-A52D-B60EEE74BDA4}" destId="{9F2E6511-1983-4567-8D21-5ABF68494C0C}" srcOrd="3" destOrd="0" parTransId="{0ADD7759-65A3-4AAC-BC15-6F1F74229711}" sibTransId="{FE98C4E0-27A6-4E02-BE45-1BEC813557BA}"/>
    <dgm:cxn modelId="{A3931EFA-5FD6-40FF-B39B-46A1DB2E4EB9}" srcId="{C1DB39B1-3A55-48FC-B904-0CCB7A0B9F31}" destId="{75E7E294-12B2-4306-A52D-B60EEE74BDA4}" srcOrd="0" destOrd="0" parTransId="{123A894C-5A9A-4B85-9E52-057A5EC8BB76}" sibTransId="{1191180B-F89D-45E5-AADB-0BC16A6B527A}"/>
    <dgm:cxn modelId="{2105828E-1B42-4BDF-9E73-4FE3CC3A8743}" type="presOf" srcId="{0ADD7759-65A3-4AAC-BC15-6F1F74229711}" destId="{2EBF12B4-B4BE-40C9-B08C-D1455AE353F1}" srcOrd="1" destOrd="0" presId="urn:microsoft.com/office/officeart/2005/8/layout/radial5"/>
    <dgm:cxn modelId="{DC382506-40C3-4E03-8D00-43705E7F101C}" type="presOf" srcId="{0295BA67-DA01-4168-A702-D690901588BB}" destId="{23B2CFBE-62AA-454C-B351-7419C7BA470D}" srcOrd="0" destOrd="0" presId="urn:microsoft.com/office/officeart/2005/8/layout/radial5"/>
    <dgm:cxn modelId="{F0EC5CB9-49E2-446F-825E-395872EC570D}" type="presOf" srcId="{F5C0B1FF-7A4C-4930-A1BF-530B7395B099}" destId="{36850EF2-B96C-4DA7-8AFE-F3D1931436C2}" srcOrd="0" destOrd="0" presId="urn:microsoft.com/office/officeart/2005/8/layout/radial5"/>
    <dgm:cxn modelId="{0B1C08B0-4ED8-4053-AA2A-B4C61709C10B}" srcId="{75E7E294-12B2-4306-A52D-B60EEE74BDA4}" destId="{F5C0B1FF-7A4C-4930-A1BF-530B7395B099}" srcOrd="2" destOrd="0" parTransId="{DC514D7B-C299-4D2D-A1DE-D79D1B31A6FE}" sibTransId="{DAB1C9B6-037A-4FC9-BE4E-EFE25CE26A00}"/>
    <dgm:cxn modelId="{F4B919DD-D599-48DD-A3F3-A06F8AD94444}" type="presOf" srcId="{BB6F245A-63E4-491D-80C1-F3AFD6782AD9}" destId="{56A964A4-352A-4AC7-9847-96B84224EECA}" srcOrd="0" destOrd="0" presId="urn:microsoft.com/office/officeart/2005/8/layout/radial5"/>
    <dgm:cxn modelId="{F06A24C7-75A1-45F7-8120-DB73B1EA3376}" type="presOf" srcId="{9F2E6511-1983-4567-8D21-5ABF68494C0C}" destId="{27CC4984-E369-4CBD-A44C-6E6B19F9A5ED}" srcOrd="0" destOrd="0" presId="urn:microsoft.com/office/officeart/2005/8/layout/radial5"/>
    <dgm:cxn modelId="{50D321D7-DC71-4FAD-9200-DCF0AA2C5CEF}" type="presOf" srcId="{BB6F245A-63E4-491D-80C1-F3AFD6782AD9}" destId="{2DB47745-1470-432F-9718-04046BEB0A1B}" srcOrd="1" destOrd="0" presId="urn:microsoft.com/office/officeart/2005/8/layout/radial5"/>
    <dgm:cxn modelId="{B2B2FCF8-6960-4921-8CFE-85CEB5974579}" type="presOf" srcId="{DC514D7B-C299-4D2D-A1DE-D79D1B31A6FE}" destId="{7A7D30ED-A523-48A9-A3DC-5366DD98DEBC}" srcOrd="1" destOrd="0" presId="urn:microsoft.com/office/officeart/2005/8/layout/radial5"/>
    <dgm:cxn modelId="{0D3E6000-172B-4253-A666-7F446C295C25}" srcId="{75E7E294-12B2-4306-A52D-B60EEE74BDA4}" destId="{A6B35B78-2884-45B5-9292-75F073DA56CD}" srcOrd="1" destOrd="0" parTransId="{BB6F245A-63E4-491D-80C1-F3AFD6782AD9}" sibTransId="{8AED352C-A336-4338-8F49-4947E7D7E7FE}"/>
    <dgm:cxn modelId="{D31E685D-2658-4FD9-B4AD-35B6E005045B}" type="presOf" srcId="{75E7E294-12B2-4306-A52D-B60EEE74BDA4}" destId="{BEA0A820-C6ED-4924-A160-3E9480A647EF}" srcOrd="0" destOrd="0" presId="urn:microsoft.com/office/officeart/2005/8/layout/radial5"/>
    <dgm:cxn modelId="{08EB0622-9C51-4E00-8A94-8A2A2A638DF2}" type="presOf" srcId="{A6B35B78-2884-45B5-9292-75F073DA56CD}" destId="{C7248867-38A1-48EC-B6F4-D7FE685F5278}" srcOrd="0" destOrd="0" presId="urn:microsoft.com/office/officeart/2005/8/layout/radial5"/>
    <dgm:cxn modelId="{7F7F1252-29F0-4400-9493-AB278439B134}" type="presOf" srcId="{F7B375D7-C1C3-4FEE-A078-01BE84EB0975}" destId="{99B6451F-F880-45DA-A366-0363F89A2DB4}" srcOrd="0" destOrd="0" presId="urn:microsoft.com/office/officeart/2005/8/layout/radial5"/>
    <dgm:cxn modelId="{5FCA8302-D875-450C-9BD2-E474663155A8}" type="presOf" srcId="{DC514D7B-C299-4D2D-A1DE-D79D1B31A6FE}" destId="{3CD8A7C7-D300-4451-8BCC-A7394BF356E9}" srcOrd="0" destOrd="0" presId="urn:microsoft.com/office/officeart/2005/8/layout/radial5"/>
    <dgm:cxn modelId="{56497012-9224-4D2E-8548-7C1565C5D7E5}" type="presOf" srcId="{C1DB39B1-3A55-48FC-B904-0CCB7A0B9F31}" destId="{B0E73B2C-FD72-4C0E-8304-12F3C187B96E}" srcOrd="0" destOrd="0" presId="urn:microsoft.com/office/officeart/2005/8/layout/radial5"/>
    <dgm:cxn modelId="{05AC72E5-E758-4C16-A0D3-13DAF57048B6}" type="presParOf" srcId="{B0E73B2C-FD72-4C0E-8304-12F3C187B96E}" destId="{BEA0A820-C6ED-4924-A160-3E9480A647EF}" srcOrd="0" destOrd="0" presId="urn:microsoft.com/office/officeart/2005/8/layout/radial5"/>
    <dgm:cxn modelId="{0868D394-DC38-48A4-930B-B8A98436B03F}" type="presParOf" srcId="{B0E73B2C-FD72-4C0E-8304-12F3C187B96E}" destId="{23B2CFBE-62AA-454C-B351-7419C7BA470D}" srcOrd="1" destOrd="0" presId="urn:microsoft.com/office/officeart/2005/8/layout/radial5"/>
    <dgm:cxn modelId="{77AC16CF-F95A-4E38-874E-063298F3858C}" type="presParOf" srcId="{23B2CFBE-62AA-454C-B351-7419C7BA470D}" destId="{0495C1A2-6054-4FD1-8010-992FB9F54F44}" srcOrd="0" destOrd="0" presId="urn:microsoft.com/office/officeart/2005/8/layout/radial5"/>
    <dgm:cxn modelId="{955279E5-0EEB-4945-94C9-506169263AB6}" type="presParOf" srcId="{B0E73B2C-FD72-4C0E-8304-12F3C187B96E}" destId="{99B6451F-F880-45DA-A366-0363F89A2DB4}" srcOrd="2" destOrd="0" presId="urn:microsoft.com/office/officeart/2005/8/layout/radial5"/>
    <dgm:cxn modelId="{1E7105B8-7395-42DE-BD0D-4D6BE734B171}" type="presParOf" srcId="{B0E73B2C-FD72-4C0E-8304-12F3C187B96E}" destId="{56A964A4-352A-4AC7-9847-96B84224EECA}" srcOrd="3" destOrd="0" presId="urn:microsoft.com/office/officeart/2005/8/layout/radial5"/>
    <dgm:cxn modelId="{ED9E8CE4-5D0C-46C0-ADC0-DE695FC1EA8C}" type="presParOf" srcId="{56A964A4-352A-4AC7-9847-96B84224EECA}" destId="{2DB47745-1470-432F-9718-04046BEB0A1B}" srcOrd="0" destOrd="0" presId="urn:microsoft.com/office/officeart/2005/8/layout/radial5"/>
    <dgm:cxn modelId="{0F77C314-F395-4CF8-874D-3F534A4ACB98}" type="presParOf" srcId="{B0E73B2C-FD72-4C0E-8304-12F3C187B96E}" destId="{C7248867-38A1-48EC-B6F4-D7FE685F5278}" srcOrd="4" destOrd="0" presId="urn:microsoft.com/office/officeart/2005/8/layout/radial5"/>
    <dgm:cxn modelId="{D1BBE8A5-149B-4289-A76C-E99DD8E8D829}" type="presParOf" srcId="{B0E73B2C-FD72-4C0E-8304-12F3C187B96E}" destId="{3CD8A7C7-D300-4451-8BCC-A7394BF356E9}" srcOrd="5" destOrd="0" presId="urn:microsoft.com/office/officeart/2005/8/layout/radial5"/>
    <dgm:cxn modelId="{A643165C-651D-41E0-AAEE-3271A65E1B82}" type="presParOf" srcId="{3CD8A7C7-D300-4451-8BCC-A7394BF356E9}" destId="{7A7D30ED-A523-48A9-A3DC-5366DD98DEBC}" srcOrd="0" destOrd="0" presId="urn:microsoft.com/office/officeart/2005/8/layout/radial5"/>
    <dgm:cxn modelId="{753EB6D7-BF98-4706-AB23-07F228611470}" type="presParOf" srcId="{B0E73B2C-FD72-4C0E-8304-12F3C187B96E}" destId="{36850EF2-B96C-4DA7-8AFE-F3D1931436C2}" srcOrd="6" destOrd="0" presId="urn:microsoft.com/office/officeart/2005/8/layout/radial5"/>
    <dgm:cxn modelId="{2F811F93-169C-4DD5-AFAE-C8B0E24759A4}" type="presParOf" srcId="{B0E73B2C-FD72-4C0E-8304-12F3C187B96E}" destId="{BB5B99A4-1004-4970-8C21-B024975A84E7}" srcOrd="7" destOrd="0" presId="urn:microsoft.com/office/officeart/2005/8/layout/radial5"/>
    <dgm:cxn modelId="{CB648713-262C-4571-A320-3EA072CFC3FD}" type="presParOf" srcId="{BB5B99A4-1004-4970-8C21-B024975A84E7}" destId="{2EBF12B4-B4BE-40C9-B08C-D1455AE353F1}" srcOrd="0" destOrd="0" presId="urn:microsoft.com/office/officeart/2005/8/layout/radial5"/>
    <dgm:cxn modelId="{81CEF082-23A5-465D-8DE4-97EECE86D5F3}" type="presParOf" srcId="{B0E73B2C-FD72-4C0E-8304-12F3C187B96E}" destId="{27CC4984-E369-4CBD-A44C-6E6B19F9A5ED}" srcOrd="8" destOrd="0" presId="urn:microsoft.com/office/officeart/2005/8/layout/radial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E927F8-BCA4-4115-A832-67ED92FC7A3A}"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1557E7C8-8523-4D35-9AA8-88A8A46E1874}">
      <dgm:prSet phldrT="[Text]"/>
      <dgm:spPr/>
      <dgm:t>
        <a:bodyPr/>
        <a:lstStyle/>
        <a:p>
          <a:r>
            <a:rPr lang="en-US" dirty="0" smtClean="0"/>
            <a:t>Industry</a:t>
          </a:r>
          <a:endParaRPr lang="en-US" dirty="0"/>
        </a:p>
      </dgm:t>
    </dgm:pt>
    <dgm:pt modelId="{F5770D85-5B4B-4088-A6CF-EB817F89018F}" type="parTrans" cxnId="{CDAA18FA-B938-4E68-9914-FE4C3D7EEF54}">
      <dgm:prSet/>
      <dgm:spPr/>
      <dgm:t>
        <a:bodyPr/>
        <a:lstStyle/>
        <a:p>
          <a:endParaRPr lang="en-US"/>
        </a:p>
      </dgm:t>
    </dgm:pt>
    <dgm:pt modelId="{F71E6336-68E6-4BA6-80F8-CFDD7C860966}" type="sibTrans" cxnId="{CDAA18FA-B938-4E68-9914-FE4C3D7EEF54}">
      <dgm:prSet/>
      <dgm:spPr/>
      <dgm:t>
        <a:bodyPr/>
        <a:lstStyle/>
        <a:p>
          <a:endParaRPr lang="en-US"/>
        </a:p>
      </dgm:t>
    </dgm:pt>
    <dgm:pt modelId="{F55FCD83-067E-4423-AAB1-D9674706A1AA}">
      <dgm:prSet phldrT="[Text]" custT="1"/>
      <dgm:spPr/>
      <dgm:t>
        <a:bodyPr/>
        <a:lstStyle/>
        <a:p>
          <a:r>
            <a:rPr lang="en-US" sz="1200" dirty="0" smtClean="0"/>
            <a:t>S&amp;P500</a:t>
          </a:r>
          <a:endParaRPr lang="en-US" sz="1600" dirty="0"/>
        </a:p>
      </dgm:t>
    </dgm:pt>
    <dgm:pt modelId="{10F17325-ACFF-4C63-B7A5-EB478A3D4A03}" type="parTrans" cxnId="{BAF76EF4-24E4-433E-BBD5-DDDB05625894}">
      <dgm:prSet/>
      <dgm:spPr/>
      <dgm:t>
        <a:bodyPr/>
        <a:lstStyle/>
        <a:p>
          <a:endParaRPr lang="en-US"/>
        </a:p>
      </dgm:t>
    </dgm:pt>
    <dgm:pt modelId="{3C9B3A9A-22A4-43E1-B7A1-F43BB69C573F}" type="sibTrans" cxnId="{BAF76EF4-24E4-433E-BBD5-DDDB05625894}">
      <dgm:prSet/>
      <dgm:spPr/>
      <dgm:t>
        <a:bodyPr/>
        <a:lstStyle/>
        <a:p>
          <a:endParaRPr lang="en-US"/>
        </a:p>
      </dgm:t>
    </dgm:pt>
    <dgm:pt modelId="{31C8AB14-8173-4E14-81A1-A69817D2E64B}">
      <dgm:prSet phldrT="[Text]"/>
      <dgm:spPr/>
      <dgm:t>
        <a:bodyPr/>
        <a:lstStyle/>
        <a:p>
          <a:r>
            <a:rPr lang="en-US" dirty="0" smtClean="0"/>
            <a:t>Portfolio Analysis</a:t>
          </a:r>
          <a:endParaRPr lang="en-US" dirty="0"/>
        </a:p>
      </dgm:t>
    </dgm:pt>
    <dgm:pt modelId="{95C19165-D330-44BC-ACA7-A2B13BA7DA1F}" type="parTrans" cxnId="{7EDEB096-FDE2-4F22-9925-BF1771B9B9FD}">
      <dgm:prSet/>
      <dgm:spPr/>
      <dgm:t>
        <a:bodyPr/>
        <a:lstStyle/>
        <a:p>
          <a:endParaRPr lang="en-US"/>
        </a:p>
      </dgm:t>
    </dgm:pt>
    <dgm:pt modelId="{6EB971A3-FD04-4F63-98C9-18CDF244A5C8}" type="sibTrans" cxnId="{7EDEB096-FDE2-4F22-9925-BF1771B9B9FD}">
      <dgm:prSet/>
      <dgm:spPr/>
      <dgm:t>
        <a:bodyPr/>
        <a:lstStyle/>
        <a:p>
          <a:endParaRPr lang="en-US"/>
        </a:p>
      </dgm:t>
    </dgm:pt>
    <dgm:pt modelId="{0F641F82-45F2-43A2-ADEE-9F865DF93034}" type="pres">
      <dgm:prSet presAssocID="{33E927F8-BCA4-4115-A832-67ED92FC7A3A}" presName="Name0" presStyleCnt="0">
        <dgm:presLayoutVars>
          <dgm:dir/>
          <dgm:animOne val="branch"/>
          <dgm:animLvl val="lvl"/>
        </dgm:presLayoutVars>
      </dgm:prSet>
      <dgm:spPr/>
      <dgm:t>
        <a:bodyPr/>
        <a:lstStyle/>
        <a:p>
          <a:endParaRPr lang="en-US"/>
        </a:p>
      </dgm:t>
    </dgm:pt>
    <dgm:pt modelId="{7A384BCD-7299-4349-9924-55F8889FEFB3}" type="pres">
      <dgm:prSet presAssocID="{1557E7C8-8523-4D35-9AA8-88A8A46E1874}" presName="chaos" presStyleCnt="0"/>
      <dgm:spPr/>
    </dgm:pt>
    <dgm:pt modelId="{298C7F45-E603-4029-8AC9-1FA0629F6BF3}" type="pres">
      <dgm:prSet presAssocID="{1557E7C8-8523-4D35-9AA8-88A8A46E1874}" presName="parTx1" presStyleLbl="revTx" presStyleIdx="0" presStyleCnt="2" custScaleX="81591" custScaleY="91773"/>
      <dgm:spPr/>
      <dgm:t>
        <a:bodyPr/>
        <a:lstStyle/>
        <a:p>
          <a:endParaRPr lang="en-US"/>
        </a:p>
      </dgm:t>
    </dgm:pt>
    <dgm:pt modelId="{94F66764-C7AD-46FA-9A07-BE3345FE6857}" type="pres">
      <dgm:prSet presAssocID="{1557E7C8-8523-4D35-9AA8-88A8A46E1874}" presName="desTx1" presStyleLbl="revTx" presStyleIdx="1" presStyleCnt="2" custScaleX="66450" custScaleY="98913" custLinFactNeighborX="1239" custLinFactNeighborY="-23307">
        <dgm:presLayoutVars>
          <dgm:bulletEnabled val="1"/>
        </dgm:presLayoutVars>
      </dgm:prSet>
      <dgm:spPr/>
      <dgm:t>
        <a:bodyPr/>
        <a:lstStyle/>
        <a:p>
          <a:endParaRPr lang="en-US"/>
        </a:p>
      </dgm:t>
    </dgm:pt>
    <dgm:pt modelId="{83878CDD-9C92-4DC6-90C1-B9058026D0AC}" type="pres">
      <dgm:prSet presAssocID="{1557E7C8-8523-4D35-9AA8-88A8A46E1874}" presName="c1" presStyleLbl="node1" presStyleIdx="0" presStyleCnt="19"/>
      <dgm:spPr/>
    </dgm:pt>
    <dgm:pt modelId="{432FAB67-4372-4070-BE22-D6AEBD6FCB8B}" type="pres">
      <dgm:prSet presAssocID="{1557E7C8-8523-4D35-9AA8-88A8A46E1874}" presName="c2" presStyleLbl="node1" presStyleIdx="1" presStyleCnt="19"/>
      <dgm:spPr/>
    </dgm:pt>
    <dgm:pt modelId="{079A0A7A-7536-4052-A3CF-47BEDA25D9F9}" type="pres">
      <dgm:prSet presAssocID="{1557E7C8-8523-4D35-9AA8-88A8A46E1874}" presName="c3" presStyleLbl="node1" presStyleIdx="2" presStyleCnt="19"/>
      <dgm:spPr/>
    </dgm:pt>
    <dgm:pt modelId="{0F926563-34F8-4192-B702-48AF136DCF9E}" type="pres">
      <dgm:prSet presAssocID="{1557E7C8-8523-4D35-9AA8-88A8A46E1874}" presName="c4" presStyleLbl="node1" presStyleIdx="3" presStyleCnt="19"/>
      <dgm:spPr/>
    </dgm:pt>
    <dgm:pt modelId="{F0E3AC56-0DCF-4405-9DE5-03FE28471641}" type="pres">
      <dgm:prSet presAssocID="{1557E7C8-8523-4D35-9AA8-88A8A46E1874}" presName="c5" presStyleLbl="node1" presStyleIdx="4" presStyleCnt="19"/>
      <dgm:spPr/>
    </dgm:pt>
    <dgm:pt modelId="{842A781A-192D-4C41-92F3-5EB72C1DE0A5}" type="pres">
      <dgm:prSet presAssocID="{1557E7C8-8523-4D35-9AA8-88A8A46E1874}" presName="c6" presStyleLbl="node1" presStyleIdx="5" presStyleCnt="19"/>
      <dgm:spPr/>
    </dgm:pt>
    <dgm:pt modelId="{17146279-2E14-44C8-81DE-0A3879C028C3}" type="pres">
      <dgm:prSet presAssocID="{1557E7C8-8523-4D35-9AA8-88A8A46E1874}" presName="c7" presStyleLbl="node1" presStyleIdx="6" presStyleCnt="19"/>
      <dgm:spPr/>
    </dgm:pt>
    <dgm:pt modelId="{804F40AF-BF80-4D4A-83D8-9F4C718693EC}" type="pres">
      <dgm:prSet presAssocID="{1557E7C8-8523-4D35-9AA8-88A8A46E1874}" presName="c8" presStyleLbl="node1" presStyleIdx="7" presStyleCnt="19"/>
      <dgm:spPr/>
    </dgm:pt>
    <dgm:pt modelId="{8A1339EB-CC4A-47ED-A721-7D5F7B8FCD62}" type="pres">
      <dgm:prSet presAssocID="{1557E7C8-8523-4D35-9AA8-88A8A46E1874}" presName="c9" presStyleLbl="node1" presStyleIdx="8" presStyleCnt="19"/>
      <dgm:spPr/>
    </dgm:pt>
    <dgm:pt modelId="{86AE5501-D935-4A34-AFA1-537B281976DF}" type="pres">
      <dgm:prSet presAssocID="{1557E7C8-8523-4D35-9AA8-88A8A46E1874}" presName="c10" presStyleLbl="node1" presStyleIdx="9" presStyleCnt="19"/>
      <dgm:spPr/>
    </dgm:pt>
    <dgm:pt modelId="{A8C5E794-19F6-4DD4-9769-5D1288F3B57F}" type="pres">
      <dgm:prSet presAssocID="{1557E7C8-8523-4D35-9AA8-88A8A46E1874}" presName="c11" presStyleLbl="node1" presStyleIdx="10" presStyleCnt="19"/>
      <dgm:spPr/>
    </dgm:pt>
    <dgm:pt modelId="{2CEA9B60-2C74-4059-8EAA-4763D5328006}" type="pres">
      <dgm:prSet presAssocID="{1557E7C8-8523-4D35-9AA8-88A8A46E1874}" presName="c12" presStyleLbl="node1" presStyleIdx="11" presStyleCnt="19"/>
      <dgm:spPr/>
    </dgm:pt>
    <dgm:pt modelId="{4A6BE59A-F890-4329-B18F-7742E2A77D24}" type="pres">
      <dgm:prSet presAssocID="{1557E7C8-8523-4D35-9AA8-88A8A46E1874}" presName="c13" presStyleLbl="node1" presStyleIdx="12" presStyleCnt="19"/>
      <dgm:spPr/>
    </dgm:pt>
    <dgm:pt modelId="{619B396C-4F43-44E6-BCBD-76E0A7CB961A}" type="pres">
      <dgm:prSet presAssocID="{1557E7C8-8523-4D35-9AA8-88A8A46E1874}" presName="c14" presStyleLbl="node1" presStyleIdx="13" presStyleCnt="19"/>
      <dgm:spPr/>
    </dgm:pt>
    <dgm:pt modelId="{F5A8F0C1-14E3-43F7-B797-57C4889D4571}" type="pres">
      <dgm:prSet presAssocID="{1557E7C8-8523-4D35-9AA8-88A8A46E1874}" presName="c15" presStyleLbl="node1" presStyleIdx="14" presStyleCnt="19"/>
      <dgm:spPr/>
    </dgm:pt>
    <dgm:pt modelId="{155123F6-32B0-4746-AE6D-CE7C6FAB3710}" type="pres">
      <dgm:prSet presAssocID="{1557E7C8-8523-4D35-9AA8-88A8A46E1874}" presName="c16" presStyleLbl="node1" presStyleIdx="15" presStyleCnt="19"/>
      <dgm:spPr/>
    </dgm:pt>
    <dgm:pt modelId="{73A62EF4-C2C3-406A-8C37-D7B28F451C25}" type="pres">
      <dgm:prSet presAssocID="{1557E7C8-8523-4D35-9AA8-88A8A46E1874}" presName="c17" presStyleLbl="node1" presStyleIdx="16" presStyleCnt="19"/>
      <dgm:spPr/>
    </dgm:pt>
    <dgm:pt modelId="{583A2863-515A-43E3-806A-E68A2649FC4A}" type="pres">
      <dgm:prSet presAssocID="{1557E7C8-8523-4D35-9AA8-88A8A46E1874}" presName="c18" presStyleLbl="node1" presStyleIdx="17" presStyleCnt="19"/>
      <dgm:spPr/>
    </dgm:pt>
    <dgm:pt modelId="{EC0FAADF-553B-4C06-855E-27704B37734E}" type="pres">
      <dgm:prSet presAssocID="{F71E6336-68E6-4BA6-80F8-CFDD7C860966}" presName="chevronComposite1" presStyleCnt="0"/>
      <dgm:spPr/>
    </dgm:pt>
    <dgm:pt modelId="{EEE020E3-C800-498B-A907-81042288D85B}" type="pres">
      <dgm:prSet presAssocID="{F71E6336-68E6-4BA6-80F8-CFDD7C860966}" presName="chevron1" presStyleLbl="sibTrans2D1" presStyleIdx="0" presStyleCnt="2"/>
      <dgm:spPr/>
    </dgm:pt>
    <dgm:pt modelId="{3CE1C421-7E8A-4E7F-97FF-2D1F44854D4F}" type="pres">
      <dgm:prSet presAssocID="{F71E6336-68E6-4BA6-80F8-CFDD7C860966}" presName="spChevron1" presStyleCnt="0"/>
      <dgm:spPr/>
    </dgm:pt>
    <dgm:pt modelId="{36AC061B-9EB5-467E-B598-C2697785A4F2}" type="pres">
      <dgm:prSet presAssocID="{F71E6336-68E6-4BA6-80F8-CFDD7C860966}" presName="overlap" presStyleCnt="0"/>
      <dgm:spPr/>
    </dgm:pt>
    <dgm:pt modelId="{1A587595-9B2A-432C-BFC6-6C2BCB302736}" type="pres">
      <dgm:prSet presAssocID="{F71E6336-68E6-4BA6-80F8-CFDD7C860966}" presName="chevronComposite2" presStyleCnt="0"/>
      <dgm:spPr/>
    </dgm:pt>
    <dgm:pt modelId="{CF4CC9E9-3D3B-40D7-B732-715CA689DEBF}" type="pres">
      <dgm:prSet presAssocID="{F71E6336-68E6-4BA6-80F8-CFDD7C860966}" presName="chevron2" presStyleLbl="sibTrans2D1" presStyleIdx="1" presStyleCnt="2"/>
      <dgm:spPr/>
    </dgm:pt>
    <dgm:pt modelId="{800DCAD1-8132-4201-9BD8-4A137F129794}" type="pres">
      <dgm:prSet presAssocID="{F71E6336-68E6-4BA6-80F8-CFDD7C860966}" presName="spChevron2" presStyleCnt="0"/>
      <dgm:spPr/>
    </dgm:pt>
    <dgm:pt modelId="{CD901CB7-B201-4E0A-8E6D-985540F70C86}" type="pres">
      <dgm:prSet presAssocID="{31C8AB14-8173-4E14-81A1-A69817D2E64B}" presName="last" presStyleCnt="0"/>
      <dgm:spPr/>
    </dgm:pt>
    <dgm:pt modelId="{50D923FC-8F68-4C0E-AAAC-17F71B2952CA}" type="pres">
      <dgm:prSet presAssocID="{31C8AB14-8173-4E14-81A1-A69817D2E64B}" presName="circleTx" presStyleLbl="node1" presStyleIdx="18" presStyleCnt="19"/>
      <dgm:spPr/>
      <dgm:t>
        <a:bodyPr/>
        <a:lstStyle/>
        <a:p>
          <a:endParaRPr lang="en-US"/>
        </a:p>
      </dgm:t>
    </dgm:pt>
    <dgm:pt modelId="{A8D1B1F7-98EF-422D-8303-401BACEFB56E}" type="pres">
      <dgm:prSet presAssocID="{31C8AB14-8173-4E14-81A1-A69817D2E64B}" presName="spN" presStyleCnt="0"/>
      <dgm:spPr/>
    </dgm:pt>
  </dgm:ptLst>
  <dgm:cxnLst>
    <dgm:cxn modelId="{2D2E7DD4-D1A1-4C42-9A4E-08BF06171BB8}" type="presOf" srcId="{1557E7C8-8523-4D35-9AA8-88A8A46E1874}" destId="{298C7F45-E603-4029-8AC9-1FA0629F6BF3}" srcOrd="0" destOrd="0" presId="urn:microsoft.com/office/officeart/2009/3/layout/RandomtoResultProcess"/>
    <dgm:cxn modelId="{77102110-C836-41AC-998C-3F7D2306D8EF}" type="presOf" srcId="{F55FCD83-067E-4423-AAB1-D9674706A1AA}" destId="{94F66764-C7AD-46FA-9A07-BE3345FE6857}" srcOrd="0" destOrd="0" presId="urn:microsoft.com/office/officeart/2009/3/layout/RandomtoResultProcess"/>
    <dgm:cxn modelId="{CDAA18FA-B938-4E68-9914-FE4C3D7EEF54}" srcId="{33E927F8-BCA4-4115-A832-67ED92FC7A3A}" destId="{1557E7C8-8523-4D35-9AA8-88A8A46E1874}" srcOrd="0" destOrd="0" parTransId="{F5770D85-5B4B-4088-A6CF-EB817F89018F}" sibTransId="{F71E6336-68E6-4BA6-80F8-CFDD7C860966}"/>
    <dgm:cxn modelId="{7EDEB096-FDE2-4F22-9925-BF1771B9B9FD}" srcId="{33E927F8-BCA4-4115-A832-67ED92FC7A3A}" destId="{31C8AB14-8173-4E14-81A1-A69817D2E64B}" srcOrd="1" destOrd="0" parTransId="{95C19165-D330-44BC-ACA7-A2B13BA7DA1F}" sibTransId="{6EB971A3-FD04-4F63-98C9-18CDF244A5C8}"/>
    <dgm:cxn modelId="{70EBF2AF-DFEF-469A-B554-F9AF36944958}" type="presOf" srcId="{33E927F8-BCA4-4115-A832-67ED92FC7A3A}" destId="{0F641F82-45F2-43A2-ADEE-9F865DF93034}" srcOrd="0" destOrd="0" presId="urn:microsoft.com/office/officeart/2009/3/layout/RandomtoResultProcess"/>
    <dgm:cxn modelId="{BAF76EF4-24E4-433E-BBD5-DDDB05625894}" srcId="{1557E7C8-8523-4D35-9AA8-88A8A46E1874}" destId="{F55FCD83-067E-4423-AAB1-D9674706A1AA}" srcOrd="0" destOrd="0" parTransId="{10F17325-ACFF-4C63-B7A5-EB478A3D4A03}" sibTransId="{3C9B3A9A-22A4-43E1-B7A1-F43BB69C573F}"/>
    <dgm:cxn modelId="{CDC7C198-6022-4CCA-9A99-60D490CA0282}" type="presOf" srcId="{31C8AB14-8173-4E14-81A1-A69817D2E64B}" destId="{50D923FC-8F68-4C0E-AAAC-17F71B2952CA}" srcOrd="0" destOrd="0" presId="urn:microsoft.com/office/officeart/2009/3/layout/RandomtoResultProcess"/>
    <dgm:cxn modelId="{3AFCB530-288D-4D26-9695-A14DB9079555}" type="presParOf" srcId="{0F641F82-45F2-43A2-ADEE-9F865DF93034}" destId="{7A384BCD-7299-4349-9924-55F8889FEFB3}" srcOrd="0" destOrd="0" presId="urn:microsoft.com/office/officeart/2009/3/layout/RandomtoResultProcess"/>
    <dgm:cxn modelId="{0DBAF5DA-F047-43E0-AC69-69E82DCD33AE}" type="presParOf" srcId="{7A384BCD-7299-4349-9924-55F8889FEFB3}" destId="{298C7F45-E603-4029-8AC9-1FA0629F6BF3}" srcOrd="0" destOrd="0" presId="urn:microsoft.com/office/officeart/2009/3/layout/RandomtoResultProcess"/>
    <dgm:cxn modelId="{509EFAC0-6489-48D7-A909-FFEDBE858D1C}" type="presParOf" srcId="{7A384BCD-7299-4349-9924-55F8889FEFB3}" destId="{94F66764-C7AD-46FA-9A07-BE3345FE6857}" srcOrd="1" destOrd="0" presId="urn:microsoft.com/office/officeart/2009/3/layout/RandomtoResultProcess"/>
    <dgm:cxn modelId="{56E38F07-FA04-42F4-B823-C9BE230928BF}" type="presParOf" srcId="{7A384BCD-7299-4349-9924-55F8889FEFB3}" destId="{83878CDD-9C92-4DC6-90C1-B9058026D0AC}" srcOrd="2" destOrd="0" presId="urn:microsoft.com/office/officeart/2009/3/layout/RandomtoResultProcess"/>
    <dgm:cxn modelId="{AEA18719-39AF-4321-AA49-428340F6A3BB}" type="presParOf" srcId="{7A384BCD-7299-4349-9924-55F8889FEFB3}" destId="{432FAB67-4372-4070-BE22-D6AEBD6FCB8B}" srcOrd="3" destOrd="0" presId="urn:microsoft.com/office/officeart/2009/3/layout/RandomtoResultProcess"/>
    <dgm:cxn modelId="{24244A3A-4981-4A87-88EF-76B5BCE2778D}" type="presParOf" srcId="{7A384BCD-7299-4349-9924-55F8889FEFB3}" destId="{079A0A7A-7536-4052-A3CF-47BEDA25D9F9}" srcOrd="4" destOrd="0" presId="urn:microsoft.com/office/officeart/2009/3/layout/RandomtoResultProcess"/>
    <dgm:cxn modelId="{E1AFD00B-9695-4B0A-9562-02C679788F27}" type="presParOf" srcId="{7A384BCD-7299-4349-9924-55F8889FEFB3}" destId="{0F926563-34F8-4192-B702-48AF136DCF9E}" srcOrd="5" destOrd="0" presId="urn:microsoft.com/office/officeart/2009/3/layout/RandomtoResultProcess"/>
    <dgm:cxn modelId="{AE55B152-5704-4A1F-8ABC-0F833918A4FF}" type="presParOf" srcId="{7A384BCD-7299-4349-9924-55F8889FEFB3}" destId="{F0E3AC56-0DCF-4405-9DE5-03FE28471641}" srcOrd="6" destOrd="0" presId="urn:microsoft.com/office/officeart/2009/3/layout/RandomtoResultProcess"/>
    <dgm:cxn modelId="{859080F7-1C5E-4204-AD08-9AD6257DBF04}" type="presParOf" srcId="{7A384BCD-7299-4349-9924-55F8889FEFB3}" destId="{842A781A-192D-4C41-92F3-5EB72C1DE0A5}" srcOrd="7" destOrd="0" presId="urn:microsoft.com/office/officeart/2009/3/layout/RandomtoResultProcess"/>
    <dgm:cxn modelId="{3B01B6EC-3062-4F71-882B-689D9E4AD53C}" type="presParOf" srcId="{7A384BCD-7299-4349-9924-55F8889FEFB3}" destId="{17146279-2E14-44C8-81DE-0A3879C028C3}" srcOrd="8" destOrd="0" presId="urn:microsoft.com/office/officeart/2009/3/layout/RandomtoResultProcess"/>
    <dgm:cxn modelId="{E2A8864C-C5D2-4E33-A834-C9790D51CC07}" type="presParOf" srcId="{7A384BCD-7299-4349-9924-55F8889FEFB3}" destId="{804F40AF-BF80-4D4A-83D8-9F4C718693EC}" srcOrd="9" destOrd="0" presId="urn:microsoft.com/office/officeart/2009/3/layout/RandomtoResultProcess"/>
    <dgm:cxn modelId="{32D3B464-1046-4341-B1D5-9BB13F97B968}" type="presParOf" srcId="{7A384BCD-7299-4349-9924-55F8889FEFB3}" destId="{8A1339EB-CC4A-47ED-A721-7D5F7B8FCD62}" srcOrd="10" destOrd="0" presId="urn:microsoft.com/office/officeart/2009/3/layout/RandomtoResultProcess"/>
    <dgm:cxn modelId="{5FFEB0A3-A883-408F-B98E-FDD32B8625B2}" type="presParOf" srcId="{7A384BCD-7299-4349-9924-55F8889FEFB3}" destId="{86AE5501-D935-4A34-AFA1-537B281976DF}" srcOrd="11" destOrd="0" presId="urn:microsoft.com/office/officeart/2009/3/layout/RandomtoResultProcess"/>
    <dgm:cxn modelId="{5D7AAD50-379E-47C1-9AC0-FB0ECB3712EC}" type="presParOf" srcId="{7A384BCD-7299-4349-9924-55F8889FEFB3}" destId="{A8C5E794-19F6-4DD4-9769-5D1288F3B57F}" srcOrd="12" destOrd="0" presId="urn:microsoft.com/office/officeart/2009/3/layout/RandomtoResultProcess"/>
    <dgm:cxn modelId="{5BFC2AC4-FCFA-4952-87B3-14E4751C1092}" type="presParOf" srcId="{7A384BCD-7299-4349-9924-55F8889FEFB3}" destId="{2CEA9B60-2C74-4059-8EAA-4763D5328006}" srcOrd="13" destOrd="0" presId="urn:microsoft.com/office/officeart/2009/3/layout/RandomtoResultProcess"/>
    <dgm:cxn modelId="{C402438C-E2D5-4DA7-9E3E-0DA015622DAC}" type="presParOf" srcId="{7A384BCD-7299-4349-9924-55F8889FEFB3}" destId="{4A6BE59A-F890-4329-B18F-7742E2A77D24}" srcOrd="14" destOrd="0" presId="urn:microsoft.com/office/officeart/2009/3/layout/RandomtoResultProcess"/>
    <dgm:cxn modelId="{CA6358DE-8BC7-4936-ACDE-70E2D5393B7B}" type="presParOf" srcId="{7A384BCD-7299-4349-9924-55F8889FEFB3}" destId="{619B396C-4F43-44E6-BCBD-76E0A7CB961A}" srcOrd="15" destOrd="0" presId="urn:microsoft.com/office/officeart/2009/3/layout/RandomtoResultProcess"/>
    <dgm:cxn modelId="{32D1402D-1D14-4EBD-AA55-432966793318}" type="presParOf" srcId="{7A384BCD-7299-4349-9924-55F8889FEFB3}" destId="{F5A8F0C1-14E3-43F7-B797-57C4889D4571}" srcOrd="16" destOrd="0" presId="urn:microsoft.com/office/officeart/2009/3/layout/RandomtoResultProcess"/>
    <dgm:cxn modelId="{FF97BB48-0B26-4C95-A1F5-A9B727F6021E}" type="presParOf" srcId="{7A384BCD-7299-4349-9924-55F8889FEFB3}" destId="{155123F6-32B0-4746-AE6D-CE7C6FAB3710}" srcOrd="17" destOrd="0" presId="urn:microsoft.com/office/officeart/2009/3/layout/RandomtoResultProcess"/>
    <dgm:cxn modelId="{B4CF6D53-6CA5-40E0-B3D8-FEDC7135823F}" type="presParOf" srcId="{7A384BCD-7299-4349-9924-55F8889FEFB3}" destId="{73A62EF4-C2C3-406A-8C37-D7B28F451C25}" srcOrd="18" destOrd="0" presId="urn:microsoft.com/office/officeart/2009/3/layout/RandomtoResultProcess"/>
    <dgm:cxn modelId="{22A02EB7-BD5B-4B00-843C-9C2F3AF37F24}" type="presParOf" srcId="{7A384BCD-7299-4349-9924-55F8889FEFB3}" destId="{583A2863-515A-43E3-806A-E68A2649FC4A}" srcOrd="19" destOrd="0" presId="urn:microsoft.com/office/officeart/2009/3/layout/RandomtoResultProcess"/>
    <dgm:cxn modelId="{E6C67974-E26A-4973-8D17-AD4FD2EC783C}" type="presParOf" srcId="{0F641F82-45F2-43A2-ADEE-9F865DF93034}" destId="{EC0FAADF-553B-4C06-855E-27704B37734E}" srcOrd="1" destOrd="0" presId="urn:microsoft.com/office/officeart/2009/3/layout/RandomtoResultProcess"/>
    <dgm:cxn modelId="{532B68AA-10F8-4680-A1E4-801A62BB5CFE}" type="presParOf" srcId="{EC0FAADF-553B-4C06-855E-27704B37734E}" destId="{EEE020E3-C800-498B-A907-81042288D85B}" srcOrd="0" destOrd="0" presId="urn:microsoft.com/office/officeart/2009/3/layout/RandomtoResultProcess"/>
    <dgm:cxn modelId="{CBF8A044-6E53-43FC-A2AD-7DE85D462FE4}" type="presParOf" srcId="{EC0FAADF-553B-4C06-855E-27704B37734E}" destId="{3CE1C421-7E8A-4E7F-97FF-2D1F44854D4F}" srcOrd="1" destOrd="0" presId="urn:microsoft.com/office/officeart/2009/3/layout/RandomtoResultProcess"/>
    <dgm:cxn modelId="{AD755ED7-765D-4378-B43C-07E5FD9AC53E}" type="presParOf" srcId="{0F641F82-45F2-43A2-ADEE-9F865DF93034}" destId="{36AC061B-9EB5-467E-B598-C2697785A4F2}" srcOrd="2" destOrd="0" presId="urn:microsoft.com/office/officeart/2009/3/layout/RandomtoResultProcess"/>
    <dgm:cxn modelId="{B1A4762A-CADE-45C6-901B-DC89B729CCB6}" type="presParOf" srcId="{0F641F82-45F2-43A2-ADEE-9F865DF93034}" destId="{1A587595-9B2A-432C-BFC6-6C2BCB302736}" srcOrd="3" destOrd="0" presId="urn:microsoft.com/office/officeart/2009/3/layout/RandomtoResultProcess"/>
    <dgm:cxn modelId="{F47E9C5D-1D69-4D55-A84E-3C6452E41413}" type="presParOf" srcId="{1A587595-9B2A-432C-BFC6-6C2BCB302736}" destId="{CF4CC9E9-3D3B-40D7-B732-715CA689DEBF}" srcOrd="0" destOrd="0" presId="urn:microsoft.com/office/officeart/2009/3/layout/RandomtoResultProcess"/>
    <dgm:cxn modelId="{9D01A2C2-C271-4667-AE0A-689EEAA230D0}" type="presParOf" srcId="{1A587595-9B2A-432C-BFC6-6C2BCB302736}" destId="{800DCAD1-8132-4201-9BD8-4A137F129794}" srcOrd="1" destOrd="0" presId="urn:microsoft.com/office/officeart/2009/3/layout/RandomtoResultProcess"/>
    <dgm:cxn modelId="{F75FB6C4-8424-4E5F-8334-FC60D9F7DFAB}" type="presParOf" srcId="{0F641F82-45F2-43A2-ADEE-9F865DF93034}" destId="{CD901CB7-B201-4E0A-8E6D-985540F70C86}" srcOrd="4" destOrd="0" presId="urn:microsoft.com/office/officeart/2009/3/layout/RandomtoResultProcess"/>
    <dgm:cxn modelId="{4F9FF2DE-3734-4D3D-993C-7674C987D94B}" type="presParOf" srcId="{CD901CB7-B201-4E0A-8E6D-985540F70C86}" destId="{50D923FC-8F68-4C0E-AAAC-17F71B2952CA}" srcOrd="0" destOrd="0" presId="urn:microsoft.com/office/officeart/2009/3/layout/RandomtoResultProcess"/>
    <dgm:cxn modelId="{148E5D99-3577-4707-A699-9AA7BA14C1AD}" type="presParOf" srcId="{CD901CB7-B201-4E0A-8E6D-985540F70C86}" destId="{A8D1B1F7-98EF-422D-8303-401BACEFB56E}" srcOrd="1" destOrd="0" presId="urn:microsoft.com/office/officeart/2009/3/layout/RandomtoResult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US" dirty="0" smtClean="0"/>
            <a:t>Industry</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B39B1-3A55-48FC-B904-0CCB7A0B9F3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75E7E294-12B2-4306-A52D-B60EEE74BDA4}">
      <dgm:prSet phldrT="[Text]" custT="1"/>
      <dgm:spPr>
        <a:solidFill>
          <a:srgbClr val="FFC000"/>
        </a:solidFill>
      </dgm:spPr>
      <dgm:t>
        <a:bodyPr/>
        <a:lstStyle/>
        <a:p>
          <a:r>
            <a:rPr lang="en-US" sz="1400" dirty="0" smtClean="0"/>
            <a:t>Industry</a:t>
          </a:r>
          <a:endParaRPr lang="en-US" sz="1400" dirty="0"/>
        </a:p>
      </dgm:t>
    </dgm:pt>
    <dgm:pt modelId="{123A894C-5A9A-4B85-9E52-057A5EC8BB76}" type="parTrans" cxnId="{A3931EFA-5FD6-40FF-B39B-46A1DB2E4EB9}">
      <dgm:prSet/>
      <dgm:spPr/>
      <dgm:t>
        <a:bodyPr/>
        <a:lstStyle/>
        <a:p>
          <a:endParaRPr lang="en-US"/>
        </a:p>
      </dgm:t>
    </dgm:pt>
    <dgm:pt modelId="{1191180B-F89D-45E5-AADB-0BC16A6B527A}" type="sibTrans" cxnId="{A3931EFA-5FD6-40FF-B39B-46A1DB2E4EB9}">
      <dgm:prSet/>
      <dgm:spPr/>
      <dgm:t>
        <a:bodyPr/>
        <a:lstStyle/>
        <a:p>
          <a:endParaRPr lang="en-US"/>
        </a:p>
      </dgm:t>
    </dgm:pt>
    <dgm:pt modelId="{F7B375D7-C1C3-4FEE-A078-01BE84EB0975}">
      <dgm:prSet phldrT="[Text]" custT="1"/>
      <dgm:spPr>
        <a:solidFill>
          <a:srgbClr val="92D050"/>
        </a:solidFill>
      </dgm:spPr>
      <dgm:t>
        <a:bodyPr/>
        <a:lstStyle/>
        <a:p>
          <a:r>
            <a:rPr lang="en-US" sz="1800" dirty="0" smtClean="0"/>
            <a:t>Aviation</a:t>
          </a:r>
          <a:endParaRPr lang="en-US" sz="800" dirty="0"/>
        </a:p>
      </dgm:t>
    </dgm:pt>
    <dgm:pt modelId="{0295BA67-DA01-4168-A702-D690901588BB}" type="parTrans" cxnId="{0F27FD98-F903-448B-AD69-4C5D1C9D8728}">
      <dgm:prSet/>
      <dgm:spPr>
        <a:solidFill>
          <a:srgbClr val="FFC000"/>
        </a:solidFill>
      </dgm:spPr>
      <dgm:t>
        <a:bodyPr/>
        <a:lstStyle/>
        <a:p>
          <a:endParaRPr lang="en-US"/>
        </a:p>
      </dgm:t>
    </dgm:pt>
    <dgm:pt modelId="{4D3A2091-D4A9-4C9A-8A3A-9C140F5DDA11}" type="sibTrans" cxnId="{0F27FD98-F903-448B-AD69-4C5D1C9D8728}">
      <dgm:prSet/>
      <dgm:spPr/>
      <dgm:t>
        <a:bodyPr/>
        <a:lstStyle/>
        <a:p>
          <a:endParaRPr lang="en-US"/>
        </a:p>
      </dgm:t>
    </dgm:pt>
    <dgm:pt modelId="{A6B35B78-2884-45B5-9292-75F073DA56CD}">
      <dgm:prSet phldrT="[Text]" custT="1"/>
      <dgm:spPr>
        <a:solidFill>
          <a:srgbClr val="92D050"/>
        </a:solidFill>
      </dgm:spPr>
      <dgm:t>
        <a:bodyPr/>
        <a:lstStyle/>
        <a:p>
          <a:r>
            <a:rPr lang="en-US" sz="1800" dirty="0" smtClean="0"/>
            <a:t>Finance</a:t>
          </a:r>
          <a:endParaRPr lang="en-US" sz="800" dirty="0"/>
        </a:p>
      </dgm:t>
    </dgm:pt>
    <dgm:pt modelId="{BB6F245A-63E4-491D-80C1-F3AFD6782AD9}" type="parTrans" cxnId="{0D3E6000-172B-4253-A666-7F446C295C25}">
      <dgm:prSet/>
      <dgm:spPr>
        <a:solidFill>
          <a:srgbClr val="FFC000"/>
        </a:solidFill>
      </dgm:spPr>
      <dgm:t>
        <a:bodyPr/>
        <a:lstStyle/>
        <a:p>
          <a:endParaRPr lang="en-US" dirty="0"/>
        </a:p>
      </dgm:t>
    </dgm:pt>
    <dgm:pt modelId="{8AED352C-A336-4338-8F49-4947E7D7E7FE}" type="sibTrans" cxnId="{0D3E6000-172B-4253-A666-7F446C295C25}">
      <dgm:prSet/>
      <dgm:spPr/>
      <dgm:t>
        <a:bodyPr/>
        <a:lstStyle/>
        <a:p>
          <a:endParaRPr lang="en-US"/>
        </a:p>
      </dgm:t>
    </dgm:pt>
    <dgm:pt modelId="{F5C0B1FF-7A4C-4930-A1BF-530B7395B099}">
      <dgm:prSet phldrT="[Text]" custT="1"/>
      <dgm:spPr>
        <a:solidFill>
          <a:srgbClr val="92D050"/>
        </a:solidFill>
      </dgm:spPr>
      <dgm:t>
        <a:bodyPr/>
        <a:lstStyle/>
        <a:p>
          <a:r>
            <a:rPr lang="en-US" sz="1200" dirty="0" smtClean="0"/>
            <a:t>Healthcare &amp; Pharmaceuticals</a:t>
          </a:r>
          <a:endParaRPr lang="en-US" sz="1200" dirty="0"/>
        </a:p>
      </dgm:t>
    </dgm:pt>
    <dgm:pt modelId="{DC514D7B-C299-4D2D-A1DE-D79D1B31A6FE}" type="parTrans" cxnId="{0B1C08B0-4ED8-4053-AA2A-B4C61709C10B}">
      <dgm:prSet/>
      <dgm:spPr>
        <a:solidFill>
          <a:srgbClr val="FFC000"/>
        </a:solidFill>
      </dgm:spPr>
      <dgm:t>
        <a:bodyPr/>
        <a:lstStyle/>
        <a:p>
          <a:endParaRPr lang="en-US"/>
        </a:p>
      </dgm:t>
    </dgm:pt>
    <dgm:pt modelId="{DAB1C9B6-037A-4FC9-BE4E-EFE25CE26A00}" type="sibTrans" cxnId="{0B1C08B0-4ED8-4053-AA2A-B4C61709C10B}">
      <dgm:prSet/>
      <dgm:spPr/>
      <dgm:t>
        <a:bodyPr/>
        <a:lstStyle/>
        <a:p>
          <a:endParaRPr lang="en-US"/>
        </a:p>
      </dgm:t>
    </dgm:pt>
    <dgm:pt modelId="{9F2E6511-1983-4567-8D21-5ABF68494C0C}">
      <dgm:prSet phldrT="[Text]" custT="1"/>
      <dgm:spPr>
        <a:solidFill>
          <a:srgbClr val="92D050"/>
        </a:solidFill>
      </dgm:spPr>
      <dgm:t>
        <a:bodyPr/>
        <a:lstStyle/>
        <a:p>
          <a:r>
            <a:rPr lang="en-US" sz="1400" dirty="0" smtClean="0"/>
            <a:t>Technology</a:t>
          </a:r>
          <a:endParaRPr lang="en-US" sz="1100" dirty="0"/>
        </a:p>
      </dgm:t>
    </dgm:pt>
    <dgm:pt modelId="{0ADD7759-65A3-4AAC-BC15-6F1F74229711}" type="parTrans" cxnId="{D54D8A90-E029-430D-B31B-D5E603629A78}">
      <dgm:prSet/>
      <dgm:spPr>
        <a:solidFill>
          <a:srgbClr val="FFC000"/>
        </a:solidFill>
      </dgm:spPr>
      <dgm:t>
        <a:bodyPr/>
        <a:lstStyle/>
        <a:p>
          <a:endParaRPr lang="en-US"/>
        </a:p>
      </dgm:t>
    </dgm:pt>
    <dgm:pt modelId="{FE98C4E0-27A6-4E02-BE45-1BEC813557BA}" type="sibTrans" cxnId="{D54D8A90-E029-430D-B31B-D5E603629A78}">
      <dgm:prSet/>
      <dgm:spPr/>
      <dgm:t>
        <a:bodyPr/>
        <a:lstStyle/>
        <a:p>
          <a:endParaRPr lang="en-US"/>
        </a:p>
      </dgm:t>
    </dgm:pt>
    <dgm:pt modelId="{B0E73B2C-FD72-4C0E-8304-12F3C187B96E}" type="pres">
      <dgm:prSet presAssocID="{C1DB39B1-3A55-48FC-B904-0CCB7A0B9F31}" presName="Name0" presStyleCnt="0">
        <dgm:presLayoutVars>
          <dgm:chMax val="1"/>
          <dgm:dir/>
          <dgm:animLvl val="ctr"/>
          <dgm:resizeHandles val="exact"/>
        </dgm:presLayoutVars>
      </dgm:prSet>
      <dgm:spPr/>
      <dgm:t>
        <a:bodyPr/>
        <a:lstStyle/>
        <a:p>
          <a:endParaRPr lang="en-US"/>
        </a:p>
      </dgm:t>
    </dgm:pt>
    <dgm:pt modelId="{BEA0A820-C6ED-4924-A160-3E9480A647EF}" type="pres">
      <dgm:prSet presAssocID="{75E7E294-12B2-4306-A52D-B60EEE74BDA4}" presName="centerShape" presStyleLbl="node0" presStyleIdx="0" presStyleCnt="1" custScaleX="106793"/>
      <dgm:spPr/>
      <dgm:t>
        <a:bodyPr/>
        <a:lstStyle/>
        <a:p>
          <a:endParaRPr lang="en-US"/>
        </a:p>
      </dgm:t>
    </dgm:pt>
    <dgm:pt modelId="{23B2CFBE-62AA-454C-B351-7419C7BA470D}" type="pres">
      <dgm:prSet presAssocID="{0295BA67-DA01-4168-A702-D690901588BB}" presName="parTrans" presStyleLbl="sibTrans2D1" presStyleIdx="0" presStyleCnt="4"/>
      <dgm:spPr/>
      <dgm:t>
        <a:bodyPr/>
        <a:lstStyle/>
        <a:p>
          <a:endParaRPr lang="en-US"/>
        </a:p>
      </dgm:t>
    </dgm:pt>
    <dgm:pt modelId="{0495C1A2-6054-4FD1-8010-992FB9F54F44}" type="pres">
      <dgm:prSet presAssocID="{0295BA67-DA01-4168-A702-D690901588BB}" presName="connectorText" presStyleLbl="sibTrans2D1" presStyleIdx="0" presStyleCnt="4"/>
      <dgm:spPr/>
      <dgm:t>
        <a:bodyPr/>
        <a:lstStyle/>
        <a:p>
          <a:endParaRPr lang="en-US"/>
        </a:p>
      </dgm:t>
    </dgm:pt>
    <dgm:pt modelId="{99B6451F-F880-45DA-A366-0363F89A2DB4}" type="pres">
      <dgm:prSet presAssocID="{F7B375D7-C1C3-4FEE-A078-01BE84EB0975}" presName="node" presStyleLbl="node1" presStyleIdx="0" presStyleCnt="4" custScaleX="124335" custScaleY="112518">
        <dgm:presLayoutVars>
          <dgm:bulletEnabled val="1"/>
        </dgm:presLayoutVars>
      </dgm:prSet>
      <dgm:spPr/>
      <dgm:t>
        <a:bodyPr/>
        <a:lstStyle/>
        <a:p>
          <a:endParaRPr lang="en-US"/>
        </a:p>
      </dgm:t>
    </dgm:pt>
    <dgm:pt modelId="{56A964A4-352A-4AC7-9847-96B84224EECA}" type="pres">
      <dgm:prSet presAssocID="{BB6F245A-63E4-491D-80C1-F3AFD6782AD9}" presName="parTrans" presStyleLbl="sibTrans2D1" presStyleIdx="1" presStyleCnt="4"/>
      <dgm:spPr/>
      <dgm:t>
        <a:bodyPr/>
        <a:lstStyle/>
        <a:p>
          <a:endParaRPr lang="en-US"/>
        </a:p>
      </dgm:t>
    </dgm:pt>
    <dgm:pt modelId="{2DB47745-1470-432F-9718-04046BEB0A1B}" type="pres">
      <dgm:prSet presAssocID="{BB6F245A-63E4-491D-80C1-F3AFD6782AD9}" presName="connectorText" presStyleLbl="sibTrans2D1" presStyleIdx="1" presStyleCnt="4"/>
      <dgm:spPr/>
      <dgm:t>
        <a:bodyPr/>
        <a:lstStyle/>
        <a:p>
          <a:endParaRPr lang="en-US"/>
        </a:p>
      </dgm:t>
    </dgm:pt>
    <dgm:pt modelId="{C7248867-38A1-48EC-B6F4-D7FE685F5278}" type="pres">
      <dgm:prSet presAssocID="{A6B35B78-2884-45B5-9292-75F073DA56CD}" presName="node" presStyleLbl="node1" presStyleIdx="1" presStyleCnt="4" custScaleX="126666" custScaleY="114681">
        <dgm:presLayoutVars>
          <dgm:bulletEnabled val="1"/>
        </dgm:presLayoutVars>
      </dgm:prSet>
      <dgm:spPr/>
      <dgm:t>
        <a:bodyPr/>
        <a:lstStyle/>
        <a:p>
          <a:endParaRPr lang="en-US"/>
        </a:p>
      </dgm:t>
    </dgm:pt>
    <dgm:pt modelId="{3CD8A7C7-D300-4451-8BCC-A7394BF356E9}" type="pres">
      <dgm:prSet presAssocID="{DC514D7B-C299-4D2D-A1DE-D79D1B31A6FE}" presName="parTrans" presStyleLbl="sibTrans2D1" presStyleIdx="2" presStyleCnt="4"/>
      <dgm:spPr/>
      <dgm:t>
        <a:bodyPr/>
        <a:lstStyle/>
        <a:p>
          <a:endParaRPr lang="en-US"/>
        </a:p>
      </dgm:t>
    </dgm:pt>
    <dgm:pt modelId="{7A7D30ED-A523-48A9-A3DC-5366DD98DEBC}" type="pres">
      <dgm:prSet presAssocID="{DC514D7B-C299-4D2D-A1DE-D79D1B31A6FE}" presName="connectorText" presStyleLbl="sibTrans2D1" presStyleIdx="2" presStyleCnt="4"/>
      <dgm:spPr/>
      <dgm:t>
        <a:bodyPr/>
        <a:lstStyle/>
        <a:p>
          <a:endParaRPr lang="en-US"/>
        </a:p>
      </dgm:t>
    </dgm:pt>
    <dgm:pt modelId="{36850EF2-B96C-4DA7-8AFE-F3D1931436C2}" type="pres">
      <dgm:prSet presAssocID="{F5C0B1FF-7A4C-4930-A1BF-530B7395B099}" presName="node" presStyleLbl="node1" presStyleIdx="2" presStyleCnt="4" custScaleX="152958" custScaleY="89894">
        <dgm:presLayoutVars>
          <dgm:bulletEnabled val="1"/>
        </dgm:presLayoutVars>
      </dgm:prSet>
      <dgm:spPr/>
      <dgm:t>
        <a:bodyPr/>
        <a:lstStyle/>
        <a:p>
          <a:endParaRPr lang="en-US"/>
        </a:p>
      </dgm:t>
    </dgm:pt>
    <dgm:pt modelId="{BB5B99A4-1004-4970-8C21-B024975A84E7}" type="pres">
      <dgm:prSet presAssocID="{0ADD7759-65A3-4AAC-BC15-6F1F74229711}" presName="parTrans" presStyleLbl="sibTrans2D1" presStyleIdx="3" presStyleCnt="4"/>
      <dgm:spPr/>
      <dgm:t>
        <a:bodyPr/>
        <a:lstStyle/>
        <a:p>
          <a:endParaRPr lang="en-US"/>
        </a:p>
      </dgm:t>
    </dgm:pt>
    <dgm:pt modelId="{2EBF12B4-B4BE-40C9-B08C-D1455AE353F1}" type="pres">
      <dgm:prSet presAssocID="{0ADD7759-65A3-4AAC-BC15-6F1F74229711}" presName="connectorText" presStyleLbl="sibTrans2D1" presStyleIdx="3" presStyleCnt="4"/>
      <dgm:spPr/>
      <dgm:t>
        <a:bodyPr/>
        <a:lstStyle/>
        <a:p>
          <a:endParaRPr lang="en-US"/>
        </a:p>
      </dgm:t>
    </dgm:pt>
    <dgm:pt modelId="{27CC4984-E369-4CBD-A44C-6E6B19F9A5ED}" type="pres">
      <dgm:prSet presAssocID="{9F2E6511-1983-4567-8D21-5ABF68494C0C}" presName="node" presStyleLbl="node1" presStyleIdx="3" presStyleCnt="4" custScaleX="142008" custScaleY="114297">
        <dgm:presLayoutVars>
          <dgm:bulletEnabled val="1"/>
        </dgm:presLayoutVars>
      </dgm:prSet>
      <dgm:spPr/>
      <dgm:t>
        <a:bodyPr/>
        <a:lstStyle/>
        <a:p>
          <a:endParaRPr lang="en-US"/>
        </a:p>
      </dgm:t>
    </dgm:pt>
  </dgm:ptLst>
  <dgm:cxnLst>
    <dgm:cxn modelId="{BA83DAA9-3D1F-43D9-8CEC-FB260ECE6DA7}" type="presOf" srcId="{0ADD7759-65A3-4AAC-BC15-6F1F74229711}" destId="{BB5B99A4-1004-4970-8C21-B024975A84E7}" srcOrd="0" destOrd="0" presId="urn:microsoft.com/office/officeart/2005/8/layout/radial5"/>
    <dgm:cxn modelId="{397D48AD-DCAC-46FB-9C01-8B22F492F062}" type="presOf" srcId="{0295BA67-DA01-4168-A702-D690901588BB}" destId="{0495C1A2-6054-4FD1-8010-992FB9F54F44}" srcOrd="1" destOrd="0" presId="urn:microsoft.com/office/officeart/2005/8/layout/radial5"/>
    <dgm:cxn modelId="{0F27FD98-F903-448B-AD69-4C5D1C9D8728}" srcId="{75E7E294-12B2-4306-A52D-B60EEE74BDA4}" destId="{F7B375D7-C1C3-4FEE-A078-01BE84EB0975}" srcOrd="0" destOrd="0" parTransId="{0295BA67-DA01-4168-A702-D690901588BB}" sibTransId="{4D3A2091-D4A9-4C9A-8A3A-9C140F5DDA11}"/>
    <dgm:cxn modelId="{D54D8A90-E029-430D-B31B-D5E603629A78}" srcId="{75E7E294-12B2-4306-A52D-B60EEE74BDA4}" destId="{9F2E6511-1983-4567-8D21-5ABF68494C0C}" srcOrd="3" destOrd="0" parTransId="{0ADD7759-65A3-4AAC-BC15-6F1F74229711}" sibTransId="{FE98C4E0-27A6-4E02-BE45-1BEC813557BA}"/>
    <dgm:cxn modelId="{A3931EFA-5FD6-40FF-B39B-46A1DB2E4EB9}" srcId="{C1DB39B1-3A55-48FC-B904-0CCB7A0B9F31}" destId="{75E7E294-12B2-4306-A52D-B60EEE74BDA4}" srcOrd="0" destOrd="0" parTransId="{123A894C-5A9A-4B85-9E52-057A5EC8BB76}" sibTransId="{1191180B-F89D-45E5-AADB-0BC16A6B527A}"/>
    <dgm:cxn modelId="{2105828E-1B42-4BDF-9E73-4FE3CC3A8743}" type="presOf" srcId="{0ADD7759-65A3-4AAC-BC15-6F1F74229711}" destId="{2EBF12B4-B4BE-40C9-B08C-D1455AE353F1}" srcOrd="1" destOrd="0" presId="urn:microsoft.com/office/officeart/2005/8/layout/radial5"/>
    <dgm:cxn modelId="{DC382506-40C3-4E03-8D00-43705E7F101C}" type="presOf" srcId="{0295BA67-DA01-4168-A702-D690901588BB}" destId="{23B2CFBE-62AA-454C-B351-7419C7BA470D}" srcOrd="0" destOrd="0" presId="urn:microsoft.com/office/officeart/2005/8/layout/radial5"/>
    <dgm:cxn modelId="{F0EC5CB9-49E2-446F-825E-395872EC570D}" type="presOf" srcId="{F5C0B1FF-7A4C-4930-A1BF-530B7395B099}" destId="{36850EF2-B96C-4DA7-8AFE-F3D1931436C2}" srcOrd="0" destOrd="0" presId="urn:microsoft.com/office/officeart/2005/8/layout/radial5"/>
    <dgm:cxn modelId="{0B1C08B0-4ED8-4053-AA2A-B4C61709C10B}" srcId="{75E7E294-12B2-4306-A52D-B60EEE74BDA4}" destId="{F5C0B1FF-7A4C-4930-A1BF-530B7395B099}" srcOrd="2" destOrd="0" parTransId="{DC514D7B-C299-4D2D-A1DE-D79D1B31A6FE}" sibTransId="{DAB1C9B6-037A-4FC9-BE4E-EFE25CE26A00}"/>
    <dgm:cxn modelId="{F4B919DD-D599-48DD-A3F3-A06F8AD94444}" type="presOf" srcId="{BB6F245A-63E4-491D-80C1-F3AFD6782AD9}" destId="{56A964A4-352A-4AC7-9847-96B84224EECA}" srcOrd="0" destOrd="0" presId="urn:microsoft.com/office/officeart/2005/8/layout/radial5"/>
    <dgm:cxn modelId="{F06A24C7-75A1-45F7-8120-DB73B1EA3376}" type="presOf" srcId="{9F2E6511-1983-4567-8D21-5ABF68494C0C}" destId="{27CC4984-E369-4CBD-A44C-6E6B19F9A5ED}" srcOrd="0" destOrd="0" presId="urn:microsoft.com/office/officeart/2005/8/layout/radial5"/>
    <dgm:cxn modelId="{50D321D7-DC71-4FAD-9200-DCF0AA2C5CEF}" type="presOf" srcId="{BB6F245A-63E4-491D-80C1-F3AFD6782AD9}" destId="{2DB47745-1470-432F-9718-04046BEB0A1B}" srcOrd="1" destOrd="0" presId="urn:microsoft.com/office/officeart/2005/8/layout/radial5"/>
    <dgm:cxn modelId="{B2B2FCF8-6960-4921-8CFE-85CEB5974579}" type="presOf" srcId="{DC514D7B-C299-4D2D-A1DE-D79D1B31A6FE}" destId="{7A7D30ED-A523-48A9-A3DC-5366DD98DEBC}" srcOrd="1" destOrd="0" presId="urn:microsoft.com/office/officeart/2005/8/layout/radial5"/>
    <dgm:cxn modelId="{0D3E6000-172B-4253-A666-7F446C295C25}" srcId="{75E7E294-12B2-4306-A52D-B60EEE74BDA4}" destId="{A6B35B78-2884-45B5-9292-75F073DA56CD}" srcOrd="1" destOrd="0" parTransId="{BB6F245A-63E4-491D-80C1-F3AFD6782AD9}" sibTransId="{8AED352C-A336-4338-8F49-4947E7D7E7FE}"/>
    <dgm:cxn modelId="{D31E685D-2658-4FD9-B4AD-35B6E005045B}" type="presOf" srcId="{75E7E294-12B2-4306-A52D-B60EEE74BDA4}" destId="{BEA0A820-C6ED-4924-A160-3E9480A647EF}" srcOrd="0" destOrd="0" presId="urn:microsoft.com/office/officeart/2005/8/layout/radial5"/>
    <dgm:cxn modelId="{08EB0622-9C51-4E00-8A94-8A2A2A638DF2}" type="presOf" srcId="{A6B35B78-2884-45B5-9292-75F073DA56CD}" destId="{C7248867-38A1-48EC-B6F4-D7FE685F5278}" srcOrd="0" destOrd="0" presId="urn:microsoft.com/office/officeart/2005/8/layout/radial5"/>
    <dgm:cxn modelId="{7F7F1252-29F0-4400-9493-AB278439B134}" type="presOf" srcId="{F7B375D7-C1C3-4FEE-A078-01BE84EB0975}" destId="{99B6451F-F880-45DA-A366-0363F89A2DB4}" srcOrd="0" destOrd="0" presId="urn:microsoft.com/office/officeart/2005/8/layout/radial5"/>
    <dgm:cxn modelId="{5FCA8302-D875-450C-9BD2-E474663155A8}" type="presOf" srcId="{DC514D7B-C299-4D2D-A1DE-D79D1B31A6FE}" destId="{3CD8A7C7-D300-4451-8BCC-A7394BF356E9}" srcOrd="0" destOrd="0" presId="urn:microsoft.com/office/officeart/2005/8/layout/radial5"/>
    <dgm:cxn modelId="{56497012-9224-4D2E-8548-7C1565C5D7E5}" type="presOf" srcId="{C1DB39B1-3A55-48FC-B904-0CCB7A0B9F31}" destId="{B0E73B2C-FD72-4C0E-8304-12F3C187B96E}" srcOrd="0" destOrd="0" presId="urn:microsoft.com/office/officeart/2005/8/layout/radial5"/>
    <dgm:cxn modelId="{05AC72E5-E758-4C16-A0D3-13DAF57048B6}" type="presParOf" srcId="{B0E73B2C-FD72-4C0E-8304-12F3C187B96E}" destId="{BEA0A820-C6ED-4924-A160-3E9480A647EF}" srcOrd="0" destOrd="0" presId="urn:microsoft.com/office/officeart/2005/8/layout/radial5"/>
    <dgm:cxn modelId="{0868D394-DC38-48A4-930B-B8A98436B03F}" type="presParOf" srcId="{B0E73B2C-FD72-4C0E-8304-12F3C187B96E}" destId="{23B2CFBE-62AA-454C-B351-7419C7BA470D}" srcOrd="1" destOrd="0" presId="urn:microsoft.com/office/officeart/2005/8/layout/radial5"/>
    <dgm:cxn modelId="{77AC16CF-F95A-4E38-874E-063298F3858C}" type="presParOf" srcId="{23B2CFBE-62AA-454C-B351-7419C7BA470D}" destId="{0495C1A2-6054-4FD1-8010-992FB9F54F44}" srcOrd="0" destOrd="0" presId="urn:microsoft.com/office/officeart/2005/8/layout/radial5"/>
    <dgm:cxn modelId="{955279E5-0EEB-4945-94C9-506169263AB6}" type="presParOf" srcId="{B0E73B2C-FD72-4C0E-8304-12F3C187B96E}" destId="{99B6451F-F880-45DA-A366-0363F89A2DB4}" srcOrd="2" destOrd="0" presId="urn:microsoft.com/office/officeart/2005/8/layout/radial5"/>
    <dgm:cxn modelId="{1E7105B8-7395-42DE-BD0D-4D6BE734B171}" type="presParOf" srcId="{B0E73B2C-FD72-4C0E-8304-12F3C187B96E}" destId="{56A964A4-352A-4AC7-9847-96B84224EECA}" srcOrd="3" destOrd="0" presId="urn:microsoft.com/office/officeart/2005/8/layout/radial5"/>
    <dgm:cxn modelId="{ED9E8CE4-5D0C-46C0-ADC0-DE695FC1EA8C}" type="presParOf" srcId="{56A964A4-352A-4AC7-9847-96B84224EECA}" destId="{2DB47745-1470-432F-9718-04046BEB0A1B}" srcOrd="0" destOrd="0" presId="urn:microsoft.com/office/officeart/2005/8/layout/radial5"/>
    <dgm:cxn modelId="{0F77C314-F395-4CF8-874D-3F534A4ACB98}" type="presParOf" srcId="{B0E73B2C-FD72-4C0E-8304-12F3C187B96E}" destId="{C7248867-38A1-48EC-B6F4-D7FE685F5278}" srcOrd="4" destOrd="0" presId="urn:microsoft.com/office/officeart/2005/8/layout/radial5"/>
    <dgm:cxn modelId="{D1BBE8A5-149B-4289-A76C-E99DD8E8D829}" type="presParOf" srcId="{B0E73B2C-FD72-4C0E-8304-12F3C187B96E}" destId="{3CD8A7C7-D300-4451-8BCC-A7394BF356E9}" srcOrd="5" destOrd="0" presId="urn:microsoft.com/office/officeart/2005/8/layout/radial5"/>
    <dgm:cxn modelId="{A643165C-651D-41E0-AAEE-3271A65E1B82}" type="presParOf" srcId="{3CD8A7C7-D300-4451-8BCC-A7394BF356E9}" destId="{7A7D30ED-A523-48A9-A3DC-5366DD98DEBC}" srcOrd="0" destOrd="0" presId="urn:microsoft.com/office/officeart/2005/8/layout/radial5"/>
    <dgm:cxn modelId="{753EB6D7-BF98-4706-AB23-07F228611470}" type="presParOf" srcId="{B0E73B2C-FD72-4C0E-8304-12F3C187B96E}" destId="{36850EF2-B96C-4DA7-8AFE-F3D1931436C2}" srcOrd="6" destOrd="0" presId="urn:microsoft.com/office/officeart/2005/8/layout/radial5"/>
    <dgm:cxn modelId="{2F811F93-169C-4DD5-AFAE-C8B0E24759A4}" type="presParOf" srcId="{B0E73B2C-FD72-4C0E-8304-12F3C187B96E}" destId="{BB5B99A4-1004-4970-8C21-B024975A84E7}" srcOrd="7" destOrd="0" presId="urn:microsoft.com/office/officeart/2005/8/layout/radial5"/>
    <dgm:cxn modelId="{CB648713-262C-4571-A320-3EA072CFC3FD}" type="presParOf" srcId="{BB5B99A4-1004-4970-8C21-B024975A84E7}" destId="{2EBF12B4-B4BE-40C9-B08C-D1455AE353F1}" srcOrd="0" destOrd="0" presId="urn:microsoft.com/office/officeart/2005/8/layout/radial5"/>
    <dgm:cxn modelId="{81CEF082-23A5-465D-8DE4-97EECE86D5F3}" type="presParOf" srcId="{B0E73B2C-FD72-4C0E-8304-12F3C187B96E}" destId="{27CC4984-E369-4CBD-A44C-6E6B19F9A5ED}"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US" dirty="0" smtClean="0"/>
            <a:t>Industry</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US" dirty="0" smtClean="0"/>
            <a:t>Aviation</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Finance</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B29DC9-8357-4B60-953B-2D9E7AA5D0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A4F335E-09EB-4F6B-A289-7B009794BEBF}">
      <dgm:prSet phldrT="[Text]"/>
      <dgm:spPr/>
      <dgm:t>
        <a:bodyPr/>
        <a:lstStyle/>
        <a:p>
          <a:r>
            <a:rPr lang="en-US" dirty="0" smtClean="0"/>
            <a:t>S&amp;P 500</a:t>
          </a:r>
          <a:endParaRPr lang="en-US" dirty="0"/>
        </a:p>
      </dgm:t>
    </dgm:pt>
    <dgm:pt modelId="{EA61E12E-A5EF-43C2-9BDE-6DDA5A226656}" type="parTrans" cxnId="{7C477FF3-6104-4FEF-A941-A254D775F727}">
      <dgm:prSet/>
      <dgm:spPr/>
      <dgm:t>
        <a:bodyPr/>
        <a:lstStyle/>
        <a:p>
          <a:endParaRPr lang="en-US"/>
        </a:p>
      </dgm:t>
    </dgm:pt>
    <dgm:pt modelId="{47EEFB96-8B9C-45A9-90BD-269B6AE65720}" type="sibTrans" cxnId="{7C477FF3-6104-4FEF-A941-A254D775F727}">
      <dgm:prSet/>
      <dgm:spPr/>
      <dgm:t>
        <a:bodyPr/>
        <a:lstStyle/>
        <a:p>
          <a:endParaRPr lang="en-US"/>
        </a:p>
      </dgm:t>
    </dgm:pt>
    <dgm:pt modelId="{8FF4F830-14F9-432D-9C08-5B391AAC1ED9}">
      <dgm:prSet phldrT="[Text]"/>
      <dgm:spPr/>
      <dgm:t>
        <a:bodyPr/>
        <a:lstStyle/>
        <a:p>
          <a:r>
            <a:rPr lang="en-IN" dirty="0" smtClean="0"/>
            <a:t>Healthcare</a:t>
          </a:r>
          <a:endParaRPr lang="en-US" dirty="0"/>
        </a:p>
      </dgm:t>
    </dgm:pt>
    <dgm:pt modelId="{ABFB77B2-D8E8-4F14-9CB1-89A3118113B0}" type="sibTrans" cxnId="{14D99A0B-64E6-4580-9D64-A9955D7768AE}">
      <dgm:prSet/>
      <dgm:spPr/>
      <dgm:t>
        <a:bodyPr/>
        <a:lstStyle/>
        <a:p>
          <a:endParaRPr lang="en-US"/>
        </a:p>
      </dgm:t>
    </dgm:pt>
    <dgm:pt modelId="{97412E49-4742-404A-8D73-DA53359EE393}" type="parTrans" cxnId="{14D99A0B-64E6-4580-9D64-A9955D7768AE}">
      <dgm:prSet/>
      <dgm:spPr/>
      <dgm:t>
        <a:bodyPr/>
        <a:lstStyle/>
        <a:p>
          <a:endParaRPr lang="en-US"/>
        </a:p>
      </dgm:t>
    </dgm:pt>
    <dgm:pt modelId="{B8495385-B630-4DBB-A5AB-C14F631ED092}" type="pres">
      <dgm:prSet presAssocID="{90B29DC9-8357-4B60-953B-2D9E7AA5D078}" presName="Name0" presStyleCnt="0">
        <dgm:presLayoutVars>
          <dgm:chMax val="7"/>
          <dgm:chPref val="7"/>
          <dgm:dir/>
          <dgm:animLvl val="lvl"/>
        </dgm:presLayoutVars>
      </dgm:prSet>
      <dgm:spPr/>
      <dgm:t>
        <a:bodyPr/>
        <a:lstStyle/>
        <a:p>
          <a:endParaRPr lang="en-US"/>
        </a:p>
      </dgm:t>
    </dgm:pt>
    <dgm:pt modelId="{ADCAC457-6ECD-4B07-8A01-9DCCBEBAD4EE}" type="pres">
      <dgm:prSet presAssocID="{FA4F335E-09EB-4F6B-A289-7B009794BEBF}" presName="Accent1" presStyleCnt="0"/>
      <dgm:spPr/>
    </dgm:pt>
    <dgm:pt modelId="{7BB3850F-F64F-4E5C-968A-139B08656CB8}" type="pres">
      <dgm:prSet presAssocID="{FA4F335E-09EB-4F6B-A289-7B009794BEBF}" presName="Accent" presStyleLbl="node1" presStyleIdx="0" presStyleCnt="2" custScaleX="99354" custLinFactNeighborX="1251" custLinFactNeighborY="-148"/>
      <dgm:spPr>
        <a:solidFill>
          <a:schemeClr val="tx2">
            <a:lumMod val="75000"/>
          </a:schemeClr>
        </a:solidFill>
      </dgm:spPr>
    </dgm:pt>
    <dgm:pt modelId="{6411A643-FA2D-488D-A37B-5183209D19B1}" type="pres">
      <dgm:prSet presAssocID="{FA4F335E-09EB-4F6B-A289-7B009794BEBF}" presName="Parent1" presStyleLbl="revTx" presStyleIdx="0" presStyleCnt="2" custLinFactNeighborX="9179">
        <dgm:presLayoutVars>
          <dgm:chMax val="1"/>
          <dgm:chPref val="1"/>
          <dgm:bulletEnabled val="1"/>
        </dgm:presLayoutVars>
      </dgm:prSet>
      <dgm:spPr/>
      <dgm:t>
        <a:bodyPr/>
        <a:lstStyle/>
        <a:p>
          <a:endParaRPr lang="en-US"/>
        </a:p>
      </dgm:t>
    </dgm:pt>
    <dgm:pt modelId="{2AA3A8A5-0B24-4CB7-BCAA-005F355D2149}" type="pres">
      <dgm:prSet presAssocID="{8FF4F830-14F9-432D-9C08-5B391AAC1ED9}" presName="Accent2" presStyleCnt="0"/>
      <dgm:spPr/>
    </dgm:pt>
    <dgm:pt modelId="{79D949EC-461F-4903-9039-7D93F296B664}" type="pres">
      <dgm:prSet presAssocID="{8FF4F830-14F9-432D-9C08-5B391AAC1ED9}" presName="Accent" presStyleLbl="node1" presStyleIdx="1" presStyleCnt="2" custScaleX="118562" custLinFactNeighborX="-53392" custLinFactNeighborY="-66950"/>
      <dgm:spPr>
        <a:solidFill>
          <a:srgbClr val="FFC000"/>
        </a:solidFill>
      </dgm:spPr>
    </dgm:pt>
    <dgm:pt modelId="{0983E73D-F566-479F-BF05-7425FA646785}" type="pres">
      <dgm:prSet presAssocID="{8FF4F830-14F9-432D-9C08-5B391AAC1ED9}" presName="Parent2" presStyleLbl="revTx" presStyleIdx="1" presStyleCnt="2" custLinFactY="-100000" custLinFactNeighborX="-80729" custLinFactNeighborY="-108574">
        <dgm:presLayoutVars>
          <dgm:chMax val="1"/>
          <dgm:chPref val="1"/>
          <dgm:bulletEnabled val="1"/>
        </dgm:presLayoutVars>
      </dgm:prSet>
      <dgm:spPr/>
      <dgm:t>
        <a:bodyPr/>
        <a:lstStyle/>
        <a:p>
          <a:endParaRPr lang="en-US"/>
        </a:p>
      </dgm:t>
    </dgm:pt>
  </dgm:ptLst>
  <dgm:cxnLst>
    <dgm:cxn modelId="{AE915FF4-DF0D-40C4-8CC2-51B9B0B5BB0F}" type="presOf" srcId="{FA4F335E-09EB-4F6B-A289-7B009794BEBF}" destId="{6411A643-FA2D-488D-A37B-5183209D19B1}" srcOrd="0" destOrd="0" presId="urn:microsoft.com/office/officeart/2009/layout/CircleArrowProcess"/>
    <dgm:cxn modelId="{7C477FF3-6104-4FEF-A941-A254D775F727}" srcId="{90B29DC9-8357-4B60-953B-2D9E7AA5D078}" destId="{FA4F335E-09EB-4F6B-A289-7B009794BEBF}" srcOrd="0" destOrd="0" parTransId="{EA61E12E-A5EF-43C2-9BDE-6DDA5A226656}" sibTransId="{47EEFB96-8B9C-45A9-90BD-269B6AE65720}"/>
    <dgm:cxn modelId="{0995F46D-67A5-4D32-952F-C80CF4C4F7D6}" type="presOf" srcId="{8FF4F830-14F9-432D-9C08-5B391AAC1ED9}" destId="{0983E73D-F566-479F-BF05-7425FA646785}" srcOrd="0" destOrd="0" presId="urn:microsoft.com/office/officeart/2009/layout/CircleArrowProcess"/>
    <dgm:cxn modelId="{A6D85445-1898-4469-89EA-179FBE7C75CE}" type="presOf" srcId="{90B29DC9-8357-4B60-953B-2D9E7AA5D078}" destId="{B8495385-B630-4DBB-A5AB-C14F631ED092}" srcOrd="0" destOrd="0" presId="urn:microsoft.com/office/officeart/2009/layout/CircleArrowProcess"/>
    <dgm:cxn modelId="{14D99A0B-64E6-4580-9D64-A9955D7768AE}" srcId="{90B29DC9-8357-4B60-953B-2D9E7AA5D078}" destId="{8FF4F830-14F9-432D-9C08-5B391AAC1ED9}" srcOrd="1" destOrd="0" parTransId="{97412E49-4742-404A-8D73-DA53359EE393}" sibTransId="{ABFB77B2-D8E8-4F14-9CB1-89A3118113B0}"/>
    <dgm:cxn modelId="{144AA040-CE05-4FBA-A522-C03625537F36}" type="presParOf" srcId="{B8495385-B630-4DBB-A5AB-C14F631ED092}" destId="{ADCAC457-6ECD-4B07-8A01-9DCCBEBAD4EE}" srcOrd="0" destOrd="0" presId="urn:microsoft.com/office/officeart/2009/layout/CircleArrowProcess"/>
    <dgm:cxn modelId="{6E909F35-6BDC-488A-B05E-5D3684F7BE33}" type="presParOf" srcId="{ADCAC457-6ECD-4B07-8A01-9DCCBEBAD4EE}" destId="{7BB3850F-F64F-4E5C-968A-139B08656CB8}" srcOrd="0" destOrd="0" presId="urn:microsoft.com/office/officeart/2009/layout/CircleArrowProcess"/>
    <dgm:cxn modelId="{1EAAA3FB-5CF4-43FC-BD32-D8E28A12A6EC}" type="presParOf" srcId="{B8495385-B630-4DBB-A5AB-C14F631ED092}" destId="{6411A643-FA2D-488D-A37B-5183209D19B1}" srcOrd="1" destOrd="0" presId="urn:microsoft.com/office/officeart/2009/layout/CircleArrowProcess"/>
    <dgm:cxn modelId="{6B382FCE-EEB0-4CDB-9DCA-EA883BB32C77}" type="presParOf" srcId="{B8495385-B630-4DBB-A5AB-C14F631ED092}" destId="{2AA3A8A5-0B24-4CB7-BCAA-005F355D2149}" srcOrd="2" destOrd="0" presId="urn:microsoft.com/office/officeart/2009/layout/CircleArrowProcess"/>
    <dgm:cxn modelId="{990E0424-2878-4CD2-B99F-514452E29330}" type="presParOf" srcId="{2AA3A8A5-0B24-4CB7-BCAA-005F355D2149}" destId="{79D949EC-461F-4903-9039-7D93F296B664}" srcOrd="0" destOrd="0" presId="urn:microsoft.com/office/officeart/2009/layout/CircleArrowProcess"/>
    <dgm:cxn modelId="{807EB2D1-B68F-4ADE-82B3-2F70DAC90B5B}" type="presParOf" srcId="{B8495385-B630-4DBB-A5AB-C14F631ED092}" destId="{0983E73D-F566-479F-BF05-7425FA646785}" srcOrd="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1A83C-345B-4D11-AD7D-ABD8A3A99876}">
      <dsp:nvSpPr>
        <dsp:cNvPr id="0" name=""/>
        <dsp:cNvSpPr/>
      </dsp:nvSpPr>
      <dsp:spPr>
        <a:xfrm>
          <a:off x="1800539" y="742357"/>
          <a:ext cx="705338" cy="751434"/>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ETL</a:t>
          </a:r>
          <a:endParaRPr lang="en-US" sz="1600" kern="1200" dirty="0"/>
        </a:p>
      </dsp:txBody>
      <dsp:txXfrm>
        <a:off x="1942343" y="915314"/>
        <a:ext cx="421730" cy="392176"/>
      </dsp:txXfrm>
    </dsp:sp>
    <dsp:sp modelId="{977ED034-ACB5-4668-AF8C-108176A1CA0F}">
      <dsp:nvSpPr>
        <dsp:cNvPr id="0" name=""/>
        <dsp:cNvSpPr/>
      </dsp:nvSpPr>
      <dsp:spPr>
        <a:xfrm>
          <a:off x="797111" y="317578"/>
          <a:ext cx="1188284" cy="893419"/>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b="1" i="0" kern="1200" dirty="0" smtClean="0"/>
            <a:t>Exploratory Data Analysis</a:t>
          </a:r>
          <a:endParaRPr lang="en-US" sz="800" kern="1200" dirty="0"/>
        </a:p>
      </dsp:txBody>
      <dsp:txXfrm>
        <a:off x="1064894" y="543858"/>
        <a:ext cx="652718" cy="440859"/>
      </dsp:txXfrm>
    </dsp:sp>
    <dsp:sp modelId="{6E36466F-3F86-48C0-B503-6850F2D6AB11}">
      <dsp:nvSpPr>
        <dsp:cNvPr id="0" name=""/>
        <dsp:cNvSpPr/>
      </dsp:nvSpPr>
      <dsp:spPr>
        <a:xfrm>
          <a:off x="1599457" y="502246"/>
          <a:ext cx="1189254" cy="1189254"/>
        </a:xfrm>
        <a:prstGeom prst="circularArrow">
          <a:avLst>
            <a:gd name="adj1" fmla="val 4878"/>
            <a:gd name="adj2" fmla="val 312630"/>
            <a:gd name="adj3" fmla="val 2852749"/>
            <a:gd name="adj4" fmla="val 1567281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B09D72-0F62-409D-90D9-3D7394F40162}">
      <dsp:nvSpPr>
        <dsp:cNvPr id="0" name=""/>
        <dsp:cNvSpPr/>
      </dsp:nvSpPr>
      <dsp:spPr>
        <a:xfrm rot="13071518">
          <a:off x="825751" y="614744"/>
          <a:ext cx="899192" cy="89919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30079" y="-106386"/>
          <a:ext cx="1021238" cy="929346"/>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1751" y="281055"/>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t>S&amp;P 500</a:t>
          </a:r>
          <a:endParaRPr lang="en-US" sz="1050" kern="1200" dirty="0"/>
        </a:p>
      </dsp:txBody>
      <dsp:txXfrm>
        <a:off x="1591751" y="281055"/>
        <a:ext cx="446875" cy="223411"/>
      </dsp:txXfrm>
    </dsp:sp>
    <dsp:sp modelId="{79D949EC-461F-4903-9039-7D93F296B664}">
      <dsp:nvSpPr>
        <dsp:cNvPr id="0" name=""/>
        <dsp:cNvSpPr/>
      </dsp:nvSpPr>
      <dsp:spPr>
        <a:xfrm>
          <a:off x="574205" y="0"/>
          <a:ext cx="1039016" cy="852477"/>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6536" y="276201"/>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Pharmaceutical</a:t>
          </a:r>
          <a:endParaRPr lang="en-US" sz="700" kern="1200" dirty="0"/>
        </a:p>
      </dsp:txBody>
      <dsp:txXfrm>
        <a:off x="966536" y="276201"/>
        <a:ext cx="446875" cy="2234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87000" y="-1185"/>
          <a:ext cx="795791"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2312"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S&amp;P 500</a:t>
          </a:r>
          <a:endParaRPr lang="en-US" sz="700" kern="1200" dirty="0"/>
        </a:p>
      </dsp:txBody>
      <dsp:txXfrm>
        <a:off x="1592312" y="289990"/>
        <a:ext cx="446875" cy="223411"/>
      </dsp:txXfrm>
    </dsp:sp>
    <dsp:sp modelId="{79D949EC-461F-4903-9039-7D93F296B664}">
      <dsp:nvSpPr>
        <dsp:cNvPr id="0" name=""/>
        <dsp:cNvSpPr/>
      </dsp:nvSpPr>
      <dsp:spPr>
        <a:xfrm>
          <a:off x="777808" y="52530"/>
          <a:ext cx="815813"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7097"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Technology</a:t>
          </a:r>
          <a:endParaRPr lang="en-US" sz="700" kern="1200" dirty="0"/>
        </a:p>
      </dsp:txBody>
      <dsp:txXfrm>
        <a:off x="967097" y="285136"/>
        <a:ext cx="446875" cy="2234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87000" y="-1185"/>
          <a:ext cx="795791"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2312"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S&amp;P 500</a:t>
          </a:r>
          <a:endParaRPr lang="en-US" sz="900" kern="1200" dirty="0"/>
        </a:p>
      </dsp:txBody>
      <dsp:txXfrm>
        <a:off x="1592312" y="289990"/>
        <a:ext cx="446875" cy="223411"/>
      </dsp:txXfrm>
    </dsp:sp>
    <dsp:sp modelId="{79D949EC-461F-4903-9039-7D93F296B664}">
      <dsp:nvSpPr>
        <dsp:cNvPr id="0" name=""/>
        <dsp:cNvSpPr/>
      </dsp:nvSpPr>
      <dsp:spPr>
        <a:xfrm>
          <a:off x="777808" y="52530"/>
          <a:ext cx="815813"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7097"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Portfolio</a:t>
          </a:r>
          <a:endParaRPr lang="en-US" sz="900" kern="1200" dirty="0"/>
        </a:p>
      </dsp:txBody>
      <dsp:txXfrm>
        <a:off x="967097" y="285136"/>
        <a:ext cx="446875" cy="22341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35762" y="-74299"/>
          <a:ext cx="929800" cy="929346"/>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608079" y="281055"/>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Risk &amp; Return</a:t>
          </a:r>
          <a:endParaRPr lang="en-US" sz="700" kern="1200" dirty="0"/>
        </a:p>
      </dsp:txBody>
      <dsp:txXfrm>
        <a:off x="1608079" y="281055"/>
        <a:ext cx="446875" cy="223411"/>
      </dsp:txXfrm>
    </dsp:sp>
    <dsp:sp modelId="{79D949EC-461F-4903-9039-7D93F296B664}">
      <dsp:nvSpPr>
        <dsp:cNvPr id="0" name=""/>
        <dsp:cNvSpPr/>
      </dsp:nvSpPr>
      <dsp:spPr>
        <a:xfrm>
          <a:off x="695037" y="-38452"/>
          <a:ext cx="1012889" cy="852477"/>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82864" y="276201"/>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Portfolio</a:t>
          </a:r>
          <a:endParaRPr lang="en-US" sz="700" kern="1200" dirty="0"/>
        </a:p>
      </dsp:txBody>
      <dsp:txXfrm>
        <a:off x="982864" y="276201"/>
        <a:ext cx="446875" cy="22341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35762" y="-74299"/>
          <a:ext cx="929800" cy="929346"/>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608079" y="281055"/>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Risk &amp; Return</a:t>
          </a:r>
          <a:endParaRPr lang="en-US" sz="700" kern="1200" dirty="0"/>
        </a:p>
      </dsp:txBody>
      <dsp:txXfrm>
        <a:off x="1608079" y="281055"/>
        <a:ext cx="446875" cy="223411"/>
      </dsp:txXfrm>
    </dsp:sp>
    <dsp:sp modelId="{79D949EC-461F-4903-9039-7D93F296B664}">
      <dsp:nvSpPr>
        <dsp:cNvPr id="0" name=""/>
        <dsp:cNvSpPr/>
      </dsp:nvSpPr>
      <dsp:spPr>
        <a:xfrm>
          <a:off x="695037" y="-38452"/>
          <a:ext cx="1012889" cy="852477"/>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82864" y="276201"/>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Portfolio</a:t>
          </a:r>
          <a:endParaRPr lang="en-US" sz="700" kern="1200" dirty="0"/>
        </a:p>
      </dsp:txBody>
      <dsp:txXfrm>
        <a:off x="982864" y="276201"/>
        <a:ext cx="446875" cy="22341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87000" y="-1185"/>
          <a:ext cx="795791"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2312"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Patrick</a:t>
          </a:r>
          <a:endParaRPr lang="en-US" sz="900" kern="1200" dirty="0"/>
        </a:p>
      </dsp:txBody>
      <dsp:txXfrm>
        <a:off x="1592312" y="289990"/>
        <a:ext cx="446875" cy="223411"/>
      </dsp:txXfrm>
    </dsp:sp>
    <dsp:sp modelId="{79D949EC-461F-4903-9039-7D93F296B664}">
      <dsp:nvSpPr>
        <dsp:cNvPr id="0" name=""/>
        <dsp:cNvSpPr/>
      </dsp:nvSpPr>
      <dsp:spPr>
        <a:xfrm>
          <a:off x="777808" y="52530"/>
          <a:ext cx="815813"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7097"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Portfolio</a:t>
          </a:r>
          <a:endParaRPr lang="en-US" sz="900" kern="1200" dirty="0"/>
        </a:p>
      </dsp:txBody>
      <dsp:txXfrm>
        <a:off x="967097" y="285136"/>
        <a:ext cx="446875" cy="2234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87000" y="-1185"/>
          <a:ext cx="795791"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2312"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Peter</a:t>
          </a:r>
          <a:endParaRPr lang="en-US" sz="900" kern="1200" dirty="0"/>
        </a:p>
      </dsp:txBody>
      <dsp:txXfrm>
        <a:off x="1592312" y="289990"/>
        <a:ext cx="446875" cy="223411"/>
      </dsp:txXfrm>
    </dsp:sp>
    <dsp:sp modelId="{79D949EC-461F-4903-9039-7D93F296B664}">
      <dsp:nvSpPr>
        <dsp:cNvPr id="0" name=""/>
        <dsp:cNvSpPr/>
      </dsp:nvSpPr>
      <dsp:spPr>
        <a:xfrm>
          <a:off x="777808" y="52530"/>
          <a:ext cx="815813"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7097"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Portfolio</a:t>
          </a:r>
          <a:endParaRPr lang="en-US" sz="900" kern="1200" dirty="0"/>
        </a:p>
      </dsp:txBody>
      <dsp:txXfrm>
        <a:off x="967097" y="285136"/>
        <a:ext cx="446875" cy="223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0A820-C6ED-4924-A160-3E9480A647EF}">
      <dsp:nvSpPr>
        <dsp:cNvPr id="0" name=""/>
        <dsp:cNvSpPr/>
      </dsp:nvSpPr>
      <dsp:spPr>
        <a:xfrm>
          <a:off x="1757765" y="1381684"/>
          <a:ext cx="1011564" cy="947219"/>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Industry</a:t>
          </a:r>
          <a:endParaRPr lang="en-US" sz="1400" kern="1200" dirty="0"/>
        </a:p>
      </dsp:txBody>
      <dsp:txXfrm>
        <a:off x="1905905" y="1520401"/>
        <a:ext cx="715284" cy="669785"/>
      </dsp:txXfrm>
    </dsp:sp>
    <dsp:sp modelId="{23B2CFBE-62AA-454C-B351-7419C7BA470D}">
      <dsp:nvSpPr>
        <dsp:cNvPr id="0" name=""/>
        <dsp:cNvSpPr/>
      </dsp:nvSpPr>
      <dsp:spPr>
        <a:xfrm rot="16200000">
          <a:off x="2179148" y="1066192"/>
          <a:ext cx="168796"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204468" y="1155923"/>
        <a:ext cx="118157" cy="193232"/>
      </dsp:txXfrm>
    </dsp:sp>
    <dsp:sp modelId="{99B6451F-F880-45DA-A366-0363F89A2DB4}">
      <dsp:nvSpPr>
        <dsp:cNvPr id="0" name=""/>
        <dsp:cNvSpPr/>
      </dsp:nvSpPr>
      <dsp:spPr>
        <a:xfrm>
          <a:off x="1674684" y="-2592"/>
          <a:ext cx="1177725" cy="1065792"/>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Aviation</a:t>
          </a:r>
          <a:endParaRPr lang="en-US" sz="800" kern="1200" dirty="0"/>
        </a:p>
      </dsp:txBody>
      <dsp:txXfrm>
        <a:off x="1847158" y="153490"/>
        <a:ext cx="832777" cy="753628"/>
      </dsp:txXfrm>
    </dsp:sp>
    <dsp:sp modelId="{56A964A4-352A-4AC7-9847-96B84224EECA}">
      <dsp:nvSpPr>
        <dsp:cNvPr id="0" name=""/>
        <dsp:cNvSpPr/>
      </dsp:nvSpPr>
      <dsp:spPr>
        <a:xfrm>
          <a:off x="2817576" y="1694266"/>
          <a:ext cx="116232"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817576" y="1758677"/>
        <a:ext cx="81362" cy="193232"/>
      </dsp:txXfrm>
    </dsp:sp>
    <dsp:sp modelId="{C7248867-38A1-48EC-B6F4-D7FE685F5278}">
      <dsp:nvSpPr>
        <dsp:cNvPr id="0" name=""/>
        <dsp:cNvSpPr/>
      </dsp:nvSpPr>
      <dsp:spPr>
        <a:xfrm>
          <a:off x="2988635" y="1312153"/>
          <a:ext cx="1199805" cy="1086280"/>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Finance</a:t>
          </a:r>
          <a:endParaRPr lang="en-US" sz="800" kern="1200" dirty="0"/>
        </a:p>
      </dsp:txBody>
      <dsp:txXfrm>
        <a:off x="3164342" y="1471235"/>
        <a:ext cx="848391" cy="768116"/>
      </dsp:txXfrm>
    </dsp:sp>
    <dsp:sp modelId="{3CD8A7C7-D300-4451-8BCC-A7394BF356E9}">
      <dsp:nvSpPr>
        <dsp:cNvPr id="0" name=""/>
        <dsp:cNvSpPr/>
      </dsp:nvSpPr>
      <dsp:spPr>
        <a:xfrm rot="5400000">
          <a:off x="2150754" y="2374309"/>
          <a:ext cx="225586"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184592" y="2404882"/>
        <a:ext cx="157910" cy="193232"/>
      </dsp:txXfrm>
    </dsp:sp>
    <dsp:sp modelId="{36850EF2-B96C-4DA7-8AFE-F3D1931436C2}">
      <dsp:nvSpPr>
        <dsp:cNvPr id="0" name=""/>
        <dsp:cNvSpPr/>
      </dsp:nvSpPr>
      <dsp:spPr>
        <a:xfrm>
          <a:off x="1539123" y="2754538"/>
          <a:ext cx="1448848" cy="851493"/>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Healthcare &amp; Pharmaceuticals</a:t>
          </a:r>
          <a:endParaRPr lang="en-US" sz="1200" kern="1200" dirty="0"/>
        </a:p>
      </dsp:txBody>
      <dsp:txXfrm>
        <a:off x="1751302" y="2879236"/>
        <a:ext cx="1024490" cy="602097"/>
      </dsp:txXfrm>
    </dsp:sp>
    <dsp:sp modelId="{BB5B99A4-1004-4970-8C21-B024975A84E7}">
      <dsp:nvSpPr>
        <dsp:cNvPr id="0" name=""/>
        <dsp:cNvSpPr/>
      </dsp:nvSpPr>
      <dsp:spPr>
        <a:xfrm rot="10800000">
          <a:off x="1647781" y="1694266"/>
          <a:ext cx="77721"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671097" y="1758677"/>
        <a:ext cx="54405" cy="193232"/>
      </dsp:txXfrm>
    </dsp:sp>
    <dsp:sp modelId="{27CC4984-E369-4CBD-A44C-6E6B19F9A5ED}">
      <dsp:nvSpPr>
        <dsp:cNvPr id="0" name=""/>
        <dsp:cNvSpPr/>
      </dsp:nvSpPr>
      <dsp:spPr>
        <a:xfrm>
          <a:off x="265992" y="1313972"/>
          <a:ext cx="1345127" cy="1082643"/>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Technology</a:t>
          </a:r>
          <a:endParaRPr lang="en-US" sz="1100" kern="1200" dirty="0"/>
        </a:p>
      </dsp:txBody>
      <dsp:txXfrm>
        <a:off x="462981" y="1472521"/>
        <a:ext cx="951149" cy="765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C7F45-E603-4029-8AC9-1FA0629F6BF3}">
      <dsp:nvSpPr>
        <dsp:cNvPr id="0" name=""/>
        <dsp:cNvSpPr/>
      </dsp:nvSpPr>
      <dsp:spPr>
        <a:xfrm>
          <a:off x="481888" y="389944"/>
          <a:ext cx="859957" cy="318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Industry</a:t>
          </a:r>
          <a:endParaRPr lang="en-US" sz="1400" kern="1200" dirty="0"/>
        </a:p>
      </dsp:txBody>
      <dsp:txXfrm>
        <a:off x="481888" y="389944"/>
        <a:ext cx="859957" cy="318761"/>
      </dsp:txXfrm>
    </dsp:sp>
    <dsp:sp modelId="{94F66764-C7AD-46FA-9A07-BE3345FE6857}">
      <dsp:nvSpPr>
        <dsp:cNvPr id="0" name=""/>
        <dsp:cNvSpPr/>
      </dsp:nvSpPr>
      <dsp:spPr>
        <a:xfrm>
          <a:off x="574739" y="959938"/>
          <a:ext cx="700373" cy="64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S&amp;P500</a:t>
          </a:r>
          <a:endParaRPr lang="en-US" sz="1600" kern="1200" dirty="0"/>
        </a:p>
      </dsp:txBody>
      <dsp:txXfrm>
        <a:off x="574739" y="959938"/>
        <a:ext cx="700373" cy="643665"/>
      </dsp:txXfrm>
    </dsp:sp>
    <dsp:sp modelId="{83878CDD-9C92-4DC6-90C1-B9058026D0AC}">
      <dsp:nvSpPr>
        <dsp:cNvPr id="0" name=""/>
        <dsp:cNvSpPr/>
      </dsp:nvSpPr>
      <dsp:spPr>
        <a:xfrm>
          <a:off x="383676" y="270018"/>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FAB67-4372-4070-BE22-D6AEBD6FCB8B}">
      <dsp:nvSpPr>
        <dsp:cNvPr id="0" name=""/>
        <dsp:cNvSpPr/>
      </dsp:nvSpPr>
      <dsp:spPr>
        <a:xfrm>
          <a:off x="442364" y="152642"/>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A0A7A-7536-4052-A3CF-47BEDA25D9F9}">
      <dsp:nvSpPr>
        <dsp:cNvPr id="0" name=""/>
        <dsp:cNvSpPr/>
      </dsp:nvSpPr>
      <dsp:spPr>
        <a:xfrm>
          <a:off x="583215" y="176117"/>
          <a:ext cx="131748" cy="131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926563-34F8-4192-B702-48AF136DCF9E}">
      <dsp:nvSpPr>
        <dsp:cNvPr id="0" name=""/>
        <dsp:cNvSpPr/>
      </dsp:nvSpPr>
      <dsp:spPr>
        <a:xfrm>
          <a:off x="700590" y="47004"/>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3AC56-0DCF-4405-9DE5-03FE28471641}">
      <dsp:nvSpPr>
        <dsp:cNvPr id="0" name=""/>
        <dsp:cNvSpPr/>
      </dsp:nvSpPr>
      <dsp:spPr>
        <a:xfrm>
          <a:off x="853179" y="54"/>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A781A-192D-4C41-92F3-5EB72C1DE0A5}">
      <dsp:nvSpPr>
        <dsp:cNvPr id="0" name=""/>
        <dsp:cNvSpPr/>
      </dsp:nvSpPr>
      <dsp:spPr>
        <a:xfrm>
          <a:off x="1040980" y="82217"/>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46279-2E14-44C8-81DE-0A3879C028C3}">
      <dsp:nvSpPr>
        <dsp:cNvPr id="0" name=""/>
        <dsp:cNvSpPr/>
      </dsp:nvSpPr>
      <dsp:spPr>
        <a:xfrm>
          <a:off x="1158356" y="140905"/>
          <a:ext cx="131748" cy="131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F40AF-BF80-4D4A-83D8-9F4C718693EC}">
      <dsp:nvSpPr>
        <dsp:cNvPr id="0" name=""/>
        <dsp:cNvSpPr/>
      </dsp:nvSpPr>
      <dsp:spPr>
        <a:xfrm>
          <a:off x="1322682" y="270018"/>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339EB-CC4A-47ED-A721-7D5F7B8FCD62}">
      <dsp:nvSpPr>
        <dsp:cNvPr id="0" name=""/>
        <dsp:cNvSpPr/>
      </dsp:nvSpPr>
      <dsp:spPr>
        <a:xfrm>
          <a:off x="1393107" y="399131"/>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E5501-D935-4A34-AFA1-537B281976DF}">
      <dsp:nvSpPr>
        <dsp:cNvPr id="0" name=""/>
        <dsp:cNvSpPr/>
      </dsp:nvSpPr>
      <dsp:spPr>
        <a:xfrm>
          <a:off x="782753" y="152642"/>
          <a:ext cx="215588" cy="2155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5E794-19F6-4DD4-9769-5D1288F3B57F}">
      <dsp:nvSpPr>
        <dsp:cNvPr id="0" name=""/>
        <dsp:cNvSpPr/>
      </dsp:nvSpPr>
      <dsp:spPr>
        <a:xfrm>
          <a:off x="324988" y="598670"/>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A9B60-2C74-4059-8EAA-4763D5328006}">
      <dsp:nvSpPr>
        <dsp:cNvPr id="0" name=""/>
        <dsp:cNvSpPr/>
      </dsp:nvSpPr>
      <dsp:spPr>
        <a:xfrm>
          <a:off x="395413" y="704308"/>
          <a:ext cx="131748" cy="131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BE59A-F890-4329-B18F-7742E2A77D24}">
      <dsp:nvSpPr>
        <dsp:cNvPr id="0" name=""/>
        <dsp:cNvSpPr/>
      </dsp:nvSpPr>
      <dsp:spPr>
        <a:xfrm>
          <a:off x="571477" y="798209"/>
          <a:ext cx="191633" cy="1916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B396C-4F43-44E6-BCBD-76E0A7CB961A}">
      <dsp:nvSpPr>
        <dsp:cNvPr id="0" name=""/>
        <dsp:cNvSpPr/>
      </dsp:nvSpPr>
      <dsp:spPr>
        <a:xfrm>
          <a:off x="817966" y="950797"/>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8F0C1-14E3-43F7-B797-57C4889D4571}">
      <dsp:nvSpPr>
        <dsp:cNvPr id="0" name=""/>
        <dsp:cNvSpPr/>
      </dsp:nvSpPr>
      <dsp:spPr>
        <a:xfrm>
          <a:off x="864916" y="798209"/>
          <a:ext cx="131748" cy="131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123F6-32B0-4746-AE6D-CE7C6FAB3710}">
      <dsp:nvSpPr>
        <dsp:cNvPr id="0" name=""/>
        <dsp:cNvSpPr/>
      </dsp:nvSpPr>
      <dsp:spPr>
        <a:xfrm>
          <a:off x="982292" y="962535"/>
          <a:ext cx="83839" cy="83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62EF4-C2C3-406A-8C37-D7B28F451C25}">
      <dsp:nvSpPr>
        <dsp:cNvPr id="0" name=""/>
        <dsp:cNvSpPr/>
      </dsp:nvSpPr>
      <dsp:spPr>
        <a:xfrm>
          <a:off x="1087930" y="774734"/>
          <a:ext cx="191633" cy="1916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A2863-515A-43E3-806A-E68A2649FC4A}">
      <dsp:nvSpPr>
        <dsp:cNvPr id="0" name=""/>
        <dsp:cNvSpPr/>
      </dsp:nvSpPr>
      <dsp:spPr>
        <a:xfrm>
          <a:off x="1346157" y="727783"/>
          <a:ext cx="131748" cy="131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020E3-C800-498B-A907-81042288D85B}">
      <dsp:nvSpPr>
        <dsp:cNvPr id="0" name=""/>
        <dsp:cNvSpPr/>
      </dsp:nvSpPr>
      <dsp:spPr>
        <a:xfrm>
          <a:off x="1477905" y="175922"/>
          <a:ext cx="386925" cy="73868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4CC9E9-3D3B-40D7-B732-715CA689DEBF}">
      <dsp:nvSpPr>
        <dsp:cNvPr id="0" name=""/>
        <dsp:cNvSpPr/>
      </dsp:nvSpPr>
      <dsp:spPr>
        <a:xfrm>
          <a:off x="1794481" y="175922"/>
          <a:ext cx="386925" cy="73868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D923FC-8F68-4C0E-AAAC-17F71B2952CA}">
      <dsp:nvSpPr>
        <dsp:cNvPr id="0" name=""/>
        <dsp:cNvSpPr/>
      </dsp:nvSpPr>
      <dsp:spPr>
        <a:xfrm>
          <a:off x="2223617" y="114876"/>
          <a:ext cx="896964" cy="8969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kern="1200" dirty="0" smtClean="0"/>
            <a:t>Portfolio Analysis</a:t>
          </a:r>
          <a:endParaRPr lang="en-US" sz="1400" kern="1200" dirty="0"/>
        </a:p>
      </dsp:txBody>
      <dsp:txXfrm>
        <a:off x="2354974" y="246233"/>
        <a:ext cx="634250" cy="634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2286920" y="-3090"/>
          <a:ext cx="2088186" cy="2088246"/>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2828931" y="756029"/>
          <a:ext cx="1165043" cy="5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S&amp;P 500</a:t>
          </a:r>
          <a:endParaRPr lang="en-US" sz="2600" kern="1200" dirty="0"/>
        </a:p>
      </dsp:txBody>
      <dsp:txXfrm>
        <a:off x="2828931" y="756029"/>
        <a:ext cx="1165043" cy="582453"/>
      </dsp:txXfrm>
    </dsp:sp>
    <dsp:sp modelId="{79D949EC-461F-4903-9039-7D93F296B664}">
      <dsp:nvSpPr>
        <dsp:cNvPr id="0" name=""/>
        <dsp:cNvSpPr/>
      </dsp:nvSpPr>
      <dsp:spPr>
        <a:xfrm>
          <a:off x="871941" y="136951"/>
          <a:ext cx="1793911" cy="1794670"/>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1198942" y="743374"/>
          <a:ext cx="1165043" cy="5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Industry</a:t>
          </a:r>
          <a:endParaRPr lang="en-US" sz="2600" kern="1200" dirty="0"/>
        </a:p>
      </dsp:txBody>
      <dsp:txXfrm>
        <a:off x="1198942" y="743374"/>
        <a:ext cx="1165043" cy="5824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0A820-C6ED-4924-A160-3E9480A647EF}">
      <dsp:nvSpPr>
        <dsp:cNvPr id="0" name=""/>
        <dsp:cNvSpPr/>
      </dsp:nvSpPr>
      <dsp:spPr>
        <a:xfrm>
          <a:off x="1757765" y="1381684"/>
          <a:ext cx="1011564" cy="947219"/>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Industry</a:t>
          </a:r>
          <a:endParaRPr lang="en-US" sz="1400" kern="1200" dirty="0"/>
        </a:p>
      </dsp:txBody>
      <dsp:txXfrm>
        <a:off x="1905905" y="1520401"/>
        <a:ext cx="715284" cy="669785"/>
      </dsp:txXfrm>
    </dsp:sp>
    <dsp:sp modelId="{23B2CFBE-62AA-454C-B351-7419C7BA470D}">
      <dsp:nvSpPr>
        <dsp:cNvPr id="0" name=""/>
        <dsp:cNvSpPr/>
      </dsp:nvSpPr>
      <dsp:spPr>
        <a:xfrm rot="16200000">
          <a:off x="2179148" y="1066192"/>
          <a:ext cx="168796"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204468" y="1155923"/>
        <a:ext cx="118157" cy="193232"/>
      </dsp:txXfrm>
    </dsp:sp>
    <dsp:sp modelId="{99B6451F-F880-45DA-A366-0363F89A2DB4}">
      <dsp:nvSpPr>
        <dsp:cNvPr id="0" name=""/>
        <dsp:cNvSpPr/>
      </dsp:nvSpPr>
      <dsp:spPr>
        <a:xfrm>
          <a:off x="1674684" y="-2592"/>
          <a:ext cx="1177725" cy="1065792"/>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Aviation</a:t>
          </a:r>
          <a:endParaRPr lang="en-US" sz="800" kern="1200" dirty="0"/>
        </a:p>
      </dsp:txBody>
      <dsp:txXfrm>
        <a:off x="1847158" y="153490"/>
        <a:ext cx="832777" cy="753628"/>
      </dsp:txXfrm>
    </dsp:sp>
    <dsp:sp modelId="{56A964A4-352A-4AC7-9847-96B84224EECA}">
      <dsp:nvSpPr>
        <dsp:cNvPr id="0" name=""/>
        <dsp:cNvSpPr/>
      </dsp:nvSpPr>
      <dsp:spPr>
        <a:xfrm>
          <a:off x="2817576" y="1694266"/>
          <a:ext cx="116232"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817576" y="1758677"/>
        <a:ext cx="81362" cy="193232"/>
      </dsp:txXfrm>
    </dsp:sp>
    <dsp:sp modelId="{C7248867-38A1-48EC-B6F4-D7FE685F5278}">
      <dsp:nvSpPr>
        <dsp:cNvPr id="0" name=""/>
        <dsp:cNvSpPr/>
      </dsp:nvSpPr>
      <dsp:spPr>
        <a:xfrm>
          <a:off x="2988635" y="1312153"/>
          <a:ext cx="1199805" cy="1086280"/>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Finance</a:t>
          </a:r>
          <a:endParaRPr lang="en-US" sz="800" kern="1200" dirty="0"/>
        </a:p>
      </dsp:txBody>
      <dsp:txXfrm>
        <a:off x="3164342" y="1471235"/>
        <a:ext cx="848391" cy="768116"/>
      </dsp:txXfrm>
    </dsp:sp>
    <dsp:sp modelId="{3CD8A7C7-D300-4451-8BCC-A7394BF356E9}">
      <dsp:nvSpPr>
        <dsp:cNvPr id="0" name=""/>
        <dsp:cNvSpPr/>
      </dsp:nvSpPr>
      <dsp:spPr>
        <a:xfrm rot="5400000">
          <a:off x="2150754" y="2374309"/>
          <a:ext cx="225586"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184592" y="2404882"/>
        <a:ext cx="157910" cy="193232"/>
      </dsp:txXfrm>
    </dsp:sp>
    <dsp:sp modelId="{36850EF2-B96C-4DA7-8AFE-F3D1931436C2}">
      <dsp:nvSpPr>
        <dsp:cNvPr id="0" name=""/>
        <dsp:cNvSpPr/>
      </dsp:nvSpPr>
      <dsp:spPr>
        <a:xfrm>
          <a:off x="1539123" y="2754538"/>
          <a:ext cx="1448848" cy="851493"/>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Healthcare &amp; Pharmaceuticals</a:t>
          </a:r>
          <a:endParaRPr lang="en-US" sz="1200" kern="1200" dirty="0"/>
        </a:p>
      </dsp:txBody>
      <dsp:txXfrm>
        <a:off x="1751302" y="2879236"/>
        <a:ext cx="1024490" cy="602097"/>
      </dsp:txXfrm>
    </dsp:sp>
    <dsp:sp modelId="{BB5B99A4-1004-4970-8C21-B024975A84E7}">
      <dsp:nvSpPr>
        <dsp:cNvPr id="0" name=""/>
        <dsp:cNvSpPr/>
      </dsp:nvSpPr>
      <dsp:spPr>
        <a:xfrm rot="10800000">
          <a:off x="1647781" y="1694266"/>
          <a:ext cx="77721" cy="322054"/>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671097" y="1758677"/>
        <a:ext cx="54405" cy="193232"/>
      </dsp:txXfrm>
    </dsp:sp>
    <dsp:sp modelId="{27CC4984-E369-4CBD-A44C-6E6B19F9A5ED}">
      <dsp:nvSpPr>
        <dsp:cNvPr id="0" name=""/>
        <dsp:cNvSpPr/>
      </dsp:nvSpPr>
      <dsp:spPr>
        <a:xfrm>
          <a:off x="265992" y="1313972"/>
          <a:ext cx="1345127" cy="1082643"/>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Technology</a:t>
          </a:r>
          <a:endParaRPr lang="en-US" sz="1100" kern="1200" dirty="0"/>
        </a:p>
      </dsp:txBody>
      <dsp:txXfrm>
        <a:off x="462981" y="1472521"/>
        <a:ext cx="951149" cy="7655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688710" y="-1740"/>
          <a:ext cx="1176137" cy="1176171"/>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993989" y="425821"/>
          <a:ext cx="656192" cy="32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S&amp;P 500</a:t>
          </a:r>
          <a:endParaRPr lang="en-US" sz="1400" kern="1200" dirty="0"/>
        </a:p>
      </dsp:txBody>
      <dsp:txXfrm>
        <a:off x="1993989" y="425821"/>
        <a:ext cx="656192" cy="328057"/>
      </dsp:txXfrm>
    </dsp:sp>
    <dsp:sp modelId="{79D949EC-461F-4903-9039-7D93F296B664}">
      <dsp:nvSpPr>
        <dsp:cNvPr id="0" name=""/>
        <dsp:cNvSpPr/>
      </dsp:nvSpPr>
      <dsp:spPr>
        <a:xfrm>
          <a:off x="891746" y="77135"/>
          <a:ext cx="1010391" cy="1010819"/>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1075923" y="418693"/>
          <a:ext cx="656192" cy="32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Industry</a:t>
          </a:r>
          <a:endParaRPr lang="en-US" sz="1400" kern="1200" dirty="0"/>
        </a:p>
      </dsp:txBody>
      <dsp:txXfrm>
        <a:off x="1075923" y="418693"/>
        <a:ext cx="656192" cy="3280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199334" y="-1185"/>
          <a:ext cx="800965"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407233"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S&amp;P 500</a:t>
          </a:r>
          <a:endParaRPr lang="en-US" sz="1000" kern="1200" dirty="0"/>
        </a:p>
      </dsp:txBody>
      <dsp:txXfrm>
        <a:off x="1407233" y="289990"/>
        <a:ext cx="446875" cy="223411"/>
      </dsp:txXfrm>
    </dsp:sp>
    <dsp:sp modelId="{79D949EC-461F-4903-9039-7D93F296B664}">
      <dsp:nvSpPr>
        <dsp:cNvPr id="0" name=""/>
        <dsp:cNvSpPr/>
      </dsp:nvSpPr>
      <dsp:spPr>
        <a:xfrm>
          <a:off x="656590" y="52530"/>
          <a:ext cx="688090"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782018"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Aviation</a:t>
          </a:r>
          <a:endParaRPr lang="en-US" sz="1000" kern="1200" dirty="0"/>
        </a:p>
      </dsp:txBody>
      <dsp:txXfrm>
        <a:off x="782018" y="285136"/>
        <a:ext cx="446875" cy="2234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199334" y="-1185"/>
          <a:ext cx="800965"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407233"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S&amp;P 500</a:t>
          </a:r>
          <a:endParaRPr lang="en-US" sz="1000" kern="1200" dirty="0"/>
        </a:p>
      </dsp:txBody>
      <dsp:txXfrm>
        <a:off x="1407233" y="289990"/>
        <a:ext cx="446875" cy="223411"/>
      </dsp:txXfrm>
    </dsp:sp>
    <dsp:sp modelId="{79D949EC-461F-4903-9039-7D93F296B664}">
      <dsp:nvSpPr>
        <dsp:cNvPr id="0" name=""/>
        <dsp:cNvSpPr/>
      </dsp:nvSpPr>
      <dsp:spPr>
        <a:xfrm>
          <a:off x="656590" y="52530"/>
          <a:ext cx="688090"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782018"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smtClean="0"/>
            <a:t>Finance</a:t>
          </a:r>
          <a:endParaRPr lang="en-US" sz="1000" kern="1200" dirty="0"/>
        </a:p>
      </dsp:txBody>
      <dsp:txXfrm>
        <a:off x="782018" y="285136"/>
        <a:ext cx="446875" cy="223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3850F-F64F-4E5C-968A-139B08656CB8}">
      <dsp:nvSpPr>
        <dsp:cNvPr id="0" name=""/>
        <dsp:cNvSpPr/>
      </dsp:nvSpPr>
      <dsp:spPr>
        <a:xfrm>
          <a:off x="1387000" y="-1185"/>
          <a:ext cx="795791" cy="800988"/>
        </a:xfrm>
        <a:prstGeom prst="circularArrow">
          <a:avLst>
            <a:gd name="adj1" fmla="val 10980"/>
            <a:gd name="adj2" fmla="val 1142322"/>
            <a:gd name="adj3" fmla="val 4500000"/>
            <a:gd name="adj4" fmla="val 10800000"/>
            <a:gd name="adj5" fmla="val 125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1A643-FA2D-488D-A37B-5183209D19B1}">
      <dsp:nvSpPr>
        <dsp:cNvPr id="0" name=""/>
        <dsp:cNvSpPr/>
      </dsp:nvSpPr>
      <dsp:spPr>
        <a:xfrm>
          <a:off x="1592312" y="289990"/>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t>S&amp;P 500</a:t>
          </a:r>
          <a:endParaRPr lang="en-US" sz="700" kern="1200" dirty="0"/>
        </a:p>
      </dsp:txBody>
      <dsp:txXfrm>
        <a:off x="1592312" y="289990"/>
        <a:ext cx="446875" cy="223411"/>
      </dsp:txXfrm>
    </dsp:sp>
    <dsp:sp modelId="{79D949EC-461F-4903-9039-7D93F296B664}">
      <dsp:nvSpPr>
        <dsp:cNvPr id="0" name=""/>
        <dsp:cNvSpPr/>
      </dsp:nvSpPr>
      <dsp:spPr>
        <a:xfrm>
          <a:off x="777808" y="52530"/>
          <a:ext cx="815813" cy="688381"/>
        </a:xfrm>
        <a:prstGeom prst="blockArc">
          <a:avLst>
            <a:gd name="adj1" fmla="val 0"/>
            <a:gd name="adj2" fmla="val 189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3E73D-F566-479F-BF05-7425FA646785}">
      <dsp:nvSpPr>
        <dsp:cNvPr id="0" name=""/>
        <dsp:cNvSpPr/>
      </dsp:nvSpPr>
      <dsp:spPr>
        <a:xfrm>
          <a:off x="967097" y="285136"/>
          <a:ext cx="446875" cy="223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IN" sz="700" kern="1200" dirty="0" smtClean="0"/>
            <a:t>Healthcare</a:t>
          </a:r>
          <a:endParaRPr lang="en-US" sz="700" kern="1200" dirty="0"/>
        </a:p>
      </dsp:txBody>
      <dsp:txXfrm>
        <a:off x="967097" y="285136"/>
        <a:ext cx="446875" cy="223411"/>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4EE03-B9A0-4E18-BD4D-35698E017B3B}" type="datetimeFigureOut">
              <a:rPr lang="en-IN" smtClean="0"/>
              <a:t>14-11-2023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C5DEC-D759-4570-948A-EB77546E82ED}" type="slidenum">
              <a:rPr lang="en-IN" smtClean="0"/>
              <a:t>‹#›</a:t>
            </a:fld>
            <a:endParaRPr lang="en-IN"/>
          </a:p>
        </p:txBody>
      </p:sp>
    </p:spTree>
    <p:extLst>
      <p:ext uri="{BB962C8B-B14F-4D97-AF65-F5344CB8AC3E}">
        <p14:creationId xmlns:p14="http://schemas.microsoft.com/office/powerpoint/2010/main" val="38457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Daily Stock Price vs S&amp;P 500 by Date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extLst>
      <p:ext uri="{BB962C8B-B14F-4D97-AF65-F5344CB8AC3E}">
        <p14:creationId xmlns:p14="http://schemas.microsoft.com/office/powerpoint/2010/main" val="293643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251105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269659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695365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40564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50216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1226422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113196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E300BA-4D4B-49F2-BDA3-5B1860A9C2BE}"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99592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E300BA-4D4B-49F2-BDA3-5B1860A9C2BE}"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1207231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00BA-4D4B-49F2-BDA3-5B1860A9C2BE}"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896128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92359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2637922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114577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551922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77820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E300BA-4D4B-49F2-BDA3-5B1860A9C2BE}"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80689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8823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E300BA-4D4B-49F2-BDA3-5B1860A9C2BE}"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99617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E300BA-4D4B-49F2-BDA3-5B1860A9C2BE}"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119124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00BA-4D4B-49F2-BDA3-5B1860A9C2BE}"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427835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416203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00BA-4D4B-49F2-BDA3-5B1860A9C2BE}"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3EB7D-4A96-40A6-AB3A-9D1D81FDD418}" type="slidenum">
              <a:rPr lang="en-IN" smtClean="0"/>
              <a:t>‹#›</a:t>
            </a:fld>
            <a:endParaRPr lang="en-IN"/>
          </a:p>
        </p:txBody>
      </p:sp>
    </p:spTree>
    <p:extLst>
      <p:ext uri="{BB962C8B-B14F-4D97-AF65-F5344CB8AC3E}">
        <p14:creationId xmlns:p14="http://schemas.microsoft.com/office/powerpoint/2010/main" val="323931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300BA-4D4B-49F2-BDA3-5B1860A9C2BE}" type="datetimeFigureOut">
              <a:rPr lang="en-IN" smtClean="0"/>
              <a:t>14-11-2023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3EB7D-4A96-40A6-AB3A-9D1D81FDD418}" type="slidenum">
              <a:rPr lang="en-IN" smtClean="0"/>
              <a:t>‹#›</a:t>
            </a:fld>
            <a:endParaRPr lang="en-IN"/>
          </a:p>
        </p:txBody>
      </p:sp>
    </p:spTree>
    <p:extLst>
      <p:ext uri="{BB962C8B-B14F-4D97-AF65-F5344CB8AC3E}">
        <p14:creationId xmlns:p14="http://schemas.microsoft.com/office/powerpoint/2010/main" val="305960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300BA-4D4B-49F2-BDA3-5B1860A9C2BE}" type="datetimeFigureOut">
              <a:rPr lang="en-IN" smtClean="0"/>
              <a:t>14-11-2023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3EB7D-4A96-40A6-AB3A-9D1D81FDD418}" type="slidenum">
              <a:rPr lang="en-IN" smtClean="0"/>
              <a:t>‹#›</a:t>
            </a:fld>
            <a:endParaRPr lang="en-IN"/>
          </a:p>
        </p:txBody>
      </p:sp>
    </p:spTree>
    <p:extLst>
      <p:ext uri="{BB962C8B-B14F-4D97-AF65-F5344CB8AC3E}">
        <p14:creationId xmlns:p14="http://schemas.microsoft.com/office/powerpoint/2010/main" val="2776533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hyperlink" Target="https://app.powerbi.com/groups/me/reports/ef264ace-f851-4866-ab16-0a5fb6f54c60?pbi_source=PowerPoi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4.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6.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7.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5.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9.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0.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6.png"/><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diagramData" Target="../diagrams/data1.xml"/><Relationship Id="rId21" Type="http://schemas.openxmlformats.org/officeDocument/2006/relationships/diagramLayout" Target="../diagrams/layout4.xml"/><Relationship Id="rId7" Type="http://schemas.microsoft.com/office/2007/relationships/diagramDrawing" Target="../diagrams/drawing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slideLayout" Target="../slideLayouts/slideLayout1.xml"/><Relationship Id="rId16" Type="http://schemas.openxmlformats.org/officeDocument/2006/relationships/diagramLayout" Target="../diagrams/layout3.xml"/><Relationship Id="rId20" Type="http://schemas.openxmlformats.org/officeDocument/2006/relationships/diagramData" Target="../diagrams/data4.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QuickStyle" Target="../diagrams/quickStyle1.xml"/><Relationship Id="rId15" Type="http://schemas.openxmlformats.org/officeDocument/2006/relationships/diagramData" Target="../diagrams/data3.xml"/><Relationship Id="rId23" Type="http://schemas.openxmlformats.org/officeDocument/2006/relationships/diagramColors" Target="../diagrams/colors4.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Layout" Target="../diagrams/layout1.xml"/><Relationship Id="rId9" Type="http://schemas.openxmlformats.org/officeDocument/2006/relationships/image" Target="../media/image7.emf"/><Relationship Id="rId14" Type="http://schemas.microsoft.com/office/2007/relationships/diagramDrawing" Target="../diagrams/drawing2.xml"/><Relationship Id="rId22"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ef264ace-f851-4866-ab16-0a5fb6f54c60/?pbi_source=PowerPoin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ef264ace-f851-4866-ab16-0a5fb6f54c6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3" y="13063"/>
            <a:ext cx="12192000" cy="6858000"/>
          </a:xfrm>
          <a:prstGeom prst="rect">
            <a:avLst/>
          </a:prstGeom>
        </p:spPr>
      </p:pic>
      <p:sp>
        <p:nvSpPr>
          <p:cNvPr id="12" name="Title 1"/>
          <p:cNvSpPr txBox="1">
            <a:spLocks noGrp="1"/>
          </p:cNvSpPr>
          <p:nvPr>
            <p:ph type="title" idx="4294967295"/>
          </p:nvPr>
        </p:nvSpPr>
        <p:spPr>
          <a:xfrm>
            <a:off x="0" y="2975128"/>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Finance and Risk Analytics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200" b="0" i="0" u="sng" strike="noStrike" kern="1200" cap="none" spc="0" normalizeH="0" baseline="0" noProof="0" dirty="0">
                <a:ln>
                  <a:noFill/>
                </a:ln>
                <a:solidFill>
                  <a:prstClr val="white"/>
                </a:solidFill>
                <a:effectLst/>
                <a:uLnTx/>
                <a:uFillTx/>
                <a:latin typeface="Segoe UI" charset="0"/>
                <a:cs typeface="Segoe UI" charset="0"/>
                <a:hlinkClick r:id="rId4"/>
              </a:rPr>
              <a:t>View in Power BI</a:t>
            </a:r>
            <a:endParaRPr kumimoji="0" lang="en-US" sz="1200" b="0" i="0" u="sng" strike="noStrike" kern="1200" cap="none" spc="0" normalizeH="0" baseline="0" noProof="0" dirty="0">
              <a:ln>
                <a:noFill/>
              </a:ln>
              <a:solidFill>
                <a:prstClr val="white"/>
              </a:solidFill>
              <a:effectLst/>
              <a:uLnTx/>
              <a:uFillTx/>
              <a:latin typeface="Segoe UI" charset="0"/>
              <a:cs typeface="Segoe UI" charset="0"/>
            </a:endParaRPr>
          </a:p>
        </p:txBody>
      </p:sp>
      <p:sp>
        <p:nvSpPr>
          <p:cNvPr id="17" name="TextBox 16"/>
          <p:cNvSpPr txBox="1"/>
          <p:nvPr/>
        </p:nvSpPr>
        <p:spPr>
          <a:xfrm>
            <a:off x="828512" y="4611189"/>
            <a:ext cx="2148720" cy="738664"/>
          </a:xfrm>
          <a:prstGeom prst="rect">
            <a:avLst/>
          </a:prstGeom>
          <a:noFill/>
        </p:spPr>
        <p:txBody>
          <a:bodyPr wrap="square" rtlCol="0">
            <a:spAutoFit/>
          </a:bodyPr>
          <a:lstStyle/>
          <a:p>
            <a:pPr lvl="0"/>
            <a:r>
              <a:rPr lang="en-US" sz="1400" b="1" dirty="0">
                <a:solidFill>
                  <a:prstClr val="white"/>
                </a:solidFill>
                <a:latin typeface="Segoe UI Semibold" charset="0"/>
                <a:ea typeface="Segoe UI Semibold" charset="0"/>
                <a:cs typeface="Segoe UI Semibold" charset="0"/>
              </a:rPr>
              <a:t>Presented By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dirty="0" smtClean="0">
                <a:solidFill>
                  <a:prstClr val="white"/>
                </a:solidFill>
                <a:latin typeface="Segoe UI" charset="0"/>
                <a:ea typeface="Segoe UI" charset="0"/>
                <a:cs typeface="Segoe UI" charset="0"/>
              </a:rPr>
              <a:t>SACHIN SONAVANE</a:t>
            </a:r>
          </a:p>
          <a:p>
            <a:pPr marL="171450" lvl="0" indent="-171450">
              <a:buFont typeface="Wingdings" panose="05000000000000000000" pitchFamily="2" charset="2"/>
              <a:buChar char="Ø"/>
            </a:pPr>
            <a:r>
              <a:rPr lang="en-US" sz="1400" dirty="0" err="1">
                <a:solidFill>
                  <a:prstClr val="white"/>
                </a:solidFill>
                <a:latin typeface="Segoe UI" charset="0"/>
                <a:ea typeface="Segoe UI" charset="0"/>
                <a:cs typeface="Segoe UI" charset="0"/>
              </a:rPr>
              <a:t>Rohit</a:t>
            </a:r>
            <a:r>
              <a:rPr lang="en-US" sz="1400" dirty="0">
                <a:solidFill>
                  <a:prstClr val="white"/>
                </a:solidFill>
                <a:latin typeface="Segoe UI" charset="0"/>
                <a:ea typeface="Segoe UI" charset="0"/>
                <a:cs typeface="Segoe UI" charset="0"/>
              </a:rPr>
              <a:t> </a:t>
            </a:r>
            <a:r>
              <a:rPr lang="en-US" sz="1400" dirty="0" err="1">
                <a:solidFill>
                  <a:prstClr val="white"/>
                </a:solidFill>
                <a:latin typeface="Segoe UI" charset="0"/>
                <a:ea typeface="Segoe UI" charset="0"/>
                <a:cs typeface="Segoe UI" charset="0"/>
              </a:rPr>
              <a:t>Nayak</a:t>
            </a:r>
            <a:endParaRPr kumimoji="0" lang="en-US" sz="1400" b="0" i="0" u="none" strike="noStrike" kern="1200" cap="none" spc="0" normalizeH="0" baseline="0" noProof="0" dirty="0">
              <a:ln>
                <a:noFill/>
              </a:ln>
              <a:solidFill>
                <a:prstClr val="white"/>
              </a:solidFill>
              <a:effectLst/>
              <a:uLnTx/>
              <a:uFillTx/>
              <a:latin typeface="Segoe UI" charset="0"/>
              <a:ea typeface="Segoe UI" charset="0"/>
              <a:cs typeface="Segoe UI" charset="0"/>
            </a:endParaRPr>
          </a:p>
        </p:txBody>
      </p:sp>
      <p:sp>
        <p:nvSpPr>
          <p:cNvPr id="10" name="TextBox 9"/>
          <p:cNvSpPr txBox="1"/>
          <p:nvPr/>
        </p:nvSpPr>
        <p:spPr>
          <a:xfrm>
            <a:off x="828511" y="5407903"/>
            <a:ext cx="22935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Segoe UI Semibold" charset="0"/>
                <a:ea typeface="Segoe UI Semibold" charset="0"/>
                <a:cs typeface="Segoe UI Semibold" charset="0"/>
              </a:rPr>
              <a:t>Last data refresh: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Segoe UI" charset="0"/>
                <a:ea typeface="Segoe UI" charset="0"/>
                <a:cs typeface="Segoe UI" charset="0"/>
              </a:rPr>
              <a:t>11/14/2023 </a:t>
            </a:r>
          </a:p>
        </p:txBody>
      </p:sp>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38373911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319" y="143691"/>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Stock vs S&amp;P500</a:t>
            </a:r>
            <a:endParaRPr lang="en-IN" dirty="0"/>
          </a:p>
        </p:txBody>
      </p:sp>
      <p:pic>
        <p:nvPicPr>
          <p:cNvPr id="2" name="Picture 1"/>
          <p:cNvPicPr>
            <a:picLocks noChangeAspect="1"/>
          </p:cNvPicPr>
          <p:nvPr/>
        </p:nvPicPr>
        <p:blipFill>
          <a:blip r:embed="rId2"/>
          <a:stretch>
            <a:fillRect/>
          </a:stretch>
        </p:blipFill>
        <p:spPr>
          <a:xfrm>
            <a:off x="274319" y="790748"/>
            <a:ext cx="11129555" cy="5921304"/>
          </a:xfrm>
          <a:prstGeom prst="rect">
            <a:avLst/>
          </a:prstGeom>
        </p:spPr>
      </p:pic>
      <p:pic>
        <p:nvPicPr>
          <p:cNvPr id="5" name="Picture 4"/>
          <p:cNvPicPr>
            <a:picLocks noChangeAspect="1"/>
          </p:cNvPicPr>
          <p:nvPr/>
        </p:nvPicPr>
        <p:blipFill>
          <a:blip r:embed="rId3"/>
          <a:stretch>
            <a:fillRect/>
          </a:stretch>
        </p:blipFill>
        <p:spPr>
          <a:xfrm>
            <a:off x="9638462" y="0"/>
            <a:ext cx="2653687" cy="1092473"/>
          </a:xfrm>
          <a:prstGeom prst="rect">
            <a:avLst/>
          </a:prstGeom>
        </p:spPr>
      </p:pic>
      <p:sp>
        <p:nvSpPr>
          <p:cNvPr id="6" name="TextBox 5"/>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2336962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319" y="734617"/>
            <a:ext cx="11351624" cy="5906126"/>
          </a:xfrm>
          <a:prstGeom prst="rect">
            <a:avLst/>
          </a:prstGeom>
        </p:spPr>
      </p:pic>
      <p:sp>
        <p:nvSpPr>
          <p:cNvPr id="6" name="TextBox 5"/>
          <p:cNvSpPr txBox="1"/>
          <p:nvPr/>
        </p:nvSpPr>
        <p:spPr>
          <a:xfrm>
            <a:off x="9032183" y="6477154"/>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
        <p:nvSpPr>
          <p:cNvPr id="4" name="Rounded Rectangle 3"/>
          <p:cNvSpPr/>
          <p:nvPr/>
        </p:nvSpPr>
        <p:spPr>
          <a:xfrm>
            <a:off x="274319" y="143691"/>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Relative Strength</a:t>
            </a:r>
          </a:p>
        </p:txBody>
      </p:sp>
      <p:pic>
        <p:nvPicPr>
          <p:cNvPr id="5" name="Picture 4"/>
          <p:cNvPicPr>
            <a:picLocks noChangeAspect="1"/>
          </p:cNvPicPr>
          <p:nvPr/>
        </p:nvPicPr>
        <p:blipFill>
          <a:blip r:embed="rId3"/>
          <a:stretch>
            <a:fillRect/>
          </a:stretch>
        </p:blipFill>
        <p:spPr>
          <a:xfrm>
            <a:off x="9834405" y="0"/>
            <a:ext cx="2653687" cy="1092473"/>
          </a:xfrm>
          <a:prstGeom prst="rect">
            <a:avLst/>
          </a:prstGeom>
        </p:spPr>
      </p:pic>
    </p:spTree>
    <p:extLst>
      <p:ext uri="{BB962C8B-B14F-4D97-AF65-F5344CB8AC3E}">
        <p14:creationId xmlns:p14="http://schemas.microsoft.com/office/powerpoint/2010/main" val="2404248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319" y="143691"/>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Aviation Sector</a:t>
            </a:r>
          </a:p>
        </p:txBody>
      </p:sp>
      <p:graphicFrame>
        <p:nvGraphicFramePr>
          <p:cNvPr id="6" name="Diagram 5"/>
          <p:cNvGraphicFramePr/>
          <p:nvPr>
            <p:extLst>
              <p:ext uri="{D42A27DB-BD31-4B8C-83A1-F6EECF244321}">
                <p14:modId xmlns:p14="http://schemas.microsoft.com/office/powerpoint/2010/main" val="3132277515"/>
              </p:ext>
            </p:extLst>
          </p:nvPr>
        </p:nvGraphicFramePr>
        <p:xfrm>
          <a:off x="9473836" y="-26126"/>
          <a:ext cx="301425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274319" y="1083312"/>
            <a:ext cx="8223266" cy="4572906"/>
          </a:xfrm>
          <a:prstGeom prst="rect">
            <a:avLst/>
          </a:prstGeom>
        </p:spPr>
      </p:pic>
      <p:sp>
        <p:nvSpPr>
          <p:cNvPr id="7" name="TextBox 6"/>
          <p:cNvSpPr txBox="1"/>
          <p:nvPr/>
        </p:nvSpPr>
        <p:spPr>
          <a:xfrm>
            <a:off x="8856617" y="1175657"/>
            <a:ext cx="3148149" cy="3139321"/>
          </a:xfrm>
          <a:prstGeom prst="rect">
            <a:avLst/>
          </a:prstGeom>
          <a:noFill/>
        </p:spPr>
        <p:txBody>
          <a:bodyPr wrap="square" rtlCol="0">
            <a:spAutoFit/>
          </a:bodyPr>
          <a:lstStyle/>
          <a:p>
            <a:pPr marL="457200" indent="-45720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As we can see </a:t>
            </a:r>
            <a:r>
              <a:rPr lang="en-US" dirty="0" smtClean="0">
                <a:solidFill>
                  <a:srgbClr val="000000"/>
                </a:solidFill>
                <a:latin typeface="Times New Roman" panose="02020603050405020304" pitchFamily="18" charset="0"/>
                <a:cs typeface="Times New Roman" panose="02020603050405020304" pitchFamily="18" charset="0"/>
              </a:rPr>
              <a:t>ALGT[Allegiant Travel Company] </a:t>
            </a:r>
            <a:r>
              <a:rPr lang="en-US" dirty="0">
                <a:solidFill>
                  <a:srgbClr val="000000"/>
                </a:solidFill>
                <a:latin typeface="Times New Roman" panose="02020603050405020304" pitchFamily="18" charset="0"/>
                <a:cs typeface="Times New Roman" panose="02020603050405020304" pitchFamily="18" charset="0"/>
              </a:rPr>
              <a:t>has some positive correlation with Delta Airlines.</a:t>
            </a:r>
          </a:p>
          <a:p>
            <a:pPr marL="457200" indent="-45720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Also we can see there is some positive correlation of Delta Airlines with </a:t>
            </a:r>
            <a:r>
              <a:rPr lang="en-US" dirty="0" smtClean="0">
                <a:solidFill>
                  <a:srgbClr val="000000"/>
                </a:solidFill>
                <a:latin typeface="Times New Roman" panose="02020603050405020304" pitchFamily="18" charset="0"/>
                <a:cs typeface="Times New Roman" panose="02020603050405020304" pitchFamily="18" charset="0"/>
              </a:rPr>
              <a:t>Southwest Airlines Co[LUV]</a:t>
            </a:r>
          </a:p>
          <a:p>
            <a:endParaRPr lang="en-IN" dirty="0"/>
          </a:p>
        </p:txBody>
      </p:sp>
      <p:sp>
        <p:nvSpPr>
          <p:cNvPr id="8" name="TextBox 7"/>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398447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319" y="143691"/>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Finance Sector</a:t>
            </a:r>
          </a:p>
        </p:txBody>
      </p:sp>
      <p:graphicFrame>
        <p:nvGraphicFramePr>
          <p:cNvPr id="6" name="Diagram 5"/>
          <p:cNvGraphicFramePr/>
          <p:nvPr>
            <p:extLst>
              <p:ext uri="{D42A27DB-BD31-4B8C-83A1-F6EECF244321}">
                <p14:modId xmlns:p14="http://schemas.microsoft.com/office/powerpoint/2010/main" val="2087841846"/>
              </p:ext>
            </p:extLst>
          </p:nvPr>
        </p:nvGraphicFramePr>
        <p:xfrm>
          <a:off x="9473836" y="-26126"/>
          <a:ext cx="301425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425543" y="1162594"/>
            <a:ext cx="3148149" cy="3693319"/>
          </a:xfrm>
          <a:prstGeom prst="rect">
            <a:avLst/>
          </a:prstGeom>
          <a:noFill/>
        </p:spPr>
        <p:txBody>
          <a:bodyPr wrap="square" rtlCol="0">
            <a:spAutoFit/>
          </a:bodyPr>
          <a:lstStyle/>
          <a:p>
            <a:pPr marL="457200"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After 2020 pandemic , Morgan Stanley[MS] </a:t>
            </a:r>
            <a:r>
              <a:rPr lang="en-US" dirty="0">
                <a:latin typeface="Times New Roman" panose="02020603050405020304" pitchFamily="18" charset="0"/>
                <a:cs typeface="Times New Roman" panose="02020603050405020304" pitchFamily="18" charset="0"/>
              </a:rPr>
              <a:t>and Goldman </a:t>
            </a:r>
            <a:r>
              <a:rPr lang="en-US" dirty="0" smtClean="0">
                <a:latin typeface="Times New Roman" panose="02020603050405020304" pitchFamily="18" charset="0"/>
                <a:cs typeface="Times New Roman" panose="02020603050405020304" pitchFamily="18" charset="0"/>
              </a:rPr>
              <a:t>Sachs [GS] </a:t>
            </a:r>
            <a:r>
              <a:rPr lang="en-US" dirty="0">
                <a:latin typeface="Times New Roman" panose="02020603050405020304" pitchFamily="18" charset="0"/>
                <a:cs typeface="Times New Roman" panose="02020603050405020304" pitchFamily="18" charset="0"/>
              </a:rPr>
              <a:t>were able to recover back as well as out performed the sector but still majority of stocks have been hit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dirty="0"/>
          </a:p>
        </p:txBody>
      </p:sp>
      <p:pic>
        <p:nvPicPr>
          <p:cNvPr id="3" name="Picture 2"/>
          <p:cNvPicPr>
            <a:picLocks noChangeAspect="1"/>
          </p:cNvPicPr>
          <p:nvPr/>
        </p:nvPicPr>
        <p:blipFill>
          <a:blip r:embed="rId7"/>
          <a:stretch>
            <a:fillRect/>
          </a:stretch>
        </p:blipFill>
        <p:spPr>
          <a:xfrm>
            <a:off x="274319" y="948251"/>
            <a:ext cx="7754432" cy="4334480"/>
          </a:xfrm>
          <a:prstGeom prst="rect">
            <a:avLst/>
          </a:prstGeom>
        </p:spPr>
      </p:pic>
      <p:sp>
        <p:nvSpPr>
          <p:cNvPr id="8" name="TextBox 7"/>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4271522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Healthcare  Sector</a:t>
            </a:r>
          </a:p>
        </p:txBody>
      </p:sp>
      <p:graphicFrame>
        <p:nvGraphicFramePr>
          <p:cNvPr id="6" name="Diagram 5"/>
          <p:cNvGraphicFramePr/>
          <p:nvPr>
            <p:extLst>
              <p:ext uri="{D42A27DB-BD31-4B8C-83A1-F6EECF244321}">
                <p14:modId xmlns:p14="http://schemas.microsoft.com/office/powerpoint/2010/main" val="2523618676"/>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425543" y="1162594"/>
            <a:ext cx="3148149" cy="5078313"/>
          </a:xfrm>
          <a:prstGeom prst="rect">
            <a:avLst/>
          </a:prstGeom>
          <a:noFill/>
        </p:spPr>
        <p:txBody>
          <a:bodyPr wrap="square" rtlCol="0">
            <a:spAutoFit/>
          </a:bodyPr>
          <a:lstStyle/>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S&amp;P500 is positively co-related with Health and Pharma </a:t>
            </a:r>
            <a:r>
              <a:rPr lang="en-US" dirty="0" smtClean="0">
                <a:latin typeface="Times New Roman" panose="02020603050405020304" pitchFamily="18" charset="0"/>
                <a:cs typeface="Times New Roman" panose="02020603050405020304" pitchFamily="18" charset="0"/>
              </a:rPr>
              <a:t>Sector(JNJ, MARK, UNH</a:t>
            </a:r>
            <a:r>
              <a:rPr lang="en-US"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From past 5 years we can see that Bausch Health Companies </a:t>
            </a:r>
            <a:r>
              <a:rPr lang="en-US" dirty="0" err="1">
                <a:latin typeface="Times New Roman" panose="02020603050405020304" pitchFamily="18" charset="0"/>
                <a:cs typeface="Times New Roman" panose="02020603050405020304" pitchFamily="18" charset="0"/>
              </a:rPr>
              <a:t>inc</a:t>
            </a:r>
            <a:r>
              <a:rPr lang="en-US"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Overall the health and pharma sector is strong compared to S&amp;P500.</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7"/>
          <a:stretch>
            <a:fillRect/>
          </a:stretch>
        </p:blipFill>
        <p:spPr>
          <a:xfrm>
            <a:off x="313506" y="1175657"/>
            <a:ext cx="8212953" cy="4637314"/>
          </a:xfrm>
          <a:prstGeom prst="rect">
            <a:avLst/>
          </a:prstGeom>
        </p:spPr>
      </p:pic>
      <p:sp>
        <p:nvSpPr>
          <p:cNvPr id="8" name="TextBox 7"/>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1850181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Pharmaceuticals  Sector</a:t>
            </a:r>
          </a:p>
        </p:txBody>
      </p:sp>
      <p:graphicFrame>
        <p:nvGraphicFramePr>
          <p:cNvPr id="6" name="Diagram 5"/>
          <p:cNvGraphicFramePr/>
          <p:nvPr>
            <p:extLst>
              <p:ext uri="{D42A27DB-BD31-4B8C-83A1-F6EECF244321}">
                <p14:modId xmlns:p14="http://schemas.microsoft.com/office/powerpoint/2010/main" val="2842396262"/>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425543" y="1162594"/>
            <a:ext cx="3148149" cy="1200329"/>
          </a:xfrm>
          <a:prstGeom prst="rect">
            <a:avLst/>
          </a:prstGeom>
          <a:noFill/>
        </p:spPr>
        <p:txBody>
          <a:bodyPr wrap="square" rtlCol="0">
            <a:spAutoFit/>
          </a:bodyPr>
          <a:lstStyle/>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S&amp;P500 is positively co-related </a:t>
            </a:r>
            <a:r>
              <a:rPr lang="en-US" dirty="0" smtClean="0">
                <a:latin typeface="Times New Roman" panose="02020603050405020304" pitchFamily="18" charset="0"/>
                <a:cs typeface="Times New Roman" panose="02020603050405020304" pitchFamily="18" charset="0"/>
              </a:rPr>
              <a:t>with Pharma Sector(RHHBY)- Roche Holding AG.</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7"/>
          <a:stretch>
            <a:fillRect/>
          </a:stretch>
        </p:blipFill>
        <p:spPr>
          <a:xfrm>
            <a:off x="248191" y="1201783"/>
            <a:ext cx="8220795" cy="4585063"/>
          </a:xfrm>
          <a:prstGeom prst="rect">
            <a:avLst/>
          </a:prstGeom>
        </p:spPr>
      </p:pic>
      <p:sp>
        <p:nvSpPr>
          <p:cNvPr id="8" name="TextBox 7"/>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16020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Normalised Technology  Sector</a:t>
            </a:r>
          </a:p>
        </p:txBody>
      </p:sp>
      <p:graphicFrame>
        <p:nvGraphicFramePr>
          <p:cNvPr id="6" name="Diagram 5"/>
          <p:cNvGraphicFramePr/>
          <p:nvPr>
            <p:extLst>
              <p:ext uri="{D42A27DB-BD31-4B8C-83A1-F6EECF244321}">
                <p14:modId xmlns:p14="http://schemas.microsoft.com/office/powerpoint/2010/main" val="3951035543"/>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425543" y="1162594"/>
            <a:ext cx="3148149" cy="4247317"/>
          </a:xfrm>
          <a:prstGeom prst="rect">
            <a:avLst/>
          </a:prstGeom>
          <a:noFill/>
        </p:spPr>
        <p:txBody>
          <a:bodyPr wrap="square" rtlCol="0">
            <a:spAutoFit/>
          </a:bodyPr>
          <a:lstStyle/>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S&amp;P500 is positively co-related </a:t>
            </a:r>
            <a:r>
              <a:rPr lang="en-US" dirty="0" smtClean="0">
                <a:latin typeface="Times New Roman" panose="02020603050405020304" pitchFamily="18" charset="0"/>
                <a:cs typeface="Times New Roman" panose="02020603050405020304" pitchFamily="18" charset="0"/>
              </a:rPr>
              <a:t>with Technology </a:t>
            </a:r>
            <a:r>
              <a:rPr lang="en-US" dirty="0">
                <a:latin typeface="Times New Roman" panose="02020603050405020304" pitchFamily="18" charset="0"/>
                <a:cs typeface="Times New Roman" panose="02020603050405020304" pitchFamily="18" charset="0"/>
              </a:rPr>
              <a:t>Sector(AMZN, FB, MSFT, GOOG, AAPL).</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Also all the stocks except for IBM are strongly co-related with each other.</a:t>
            </a:r>
            <a:endParaRPr lang="en-GB"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7"/>
          <a:stretch>
            <a:fillRect/>
          </a:stretch>
        </p:blipFill>
        <p:spPr>
          <a:xfrm>
            <a:off x="382501" y="1201783"/>
            <a:ext cx="7783011" cy="4363059"/>
          </a:xfrm>
          <a:prstGeom prst="rect">
            <a:avLst/>
          </a:prstGeom>
        </p:spPr>
      </p:pic>
      <p:sp>
        <p:nvSpPr>
          <p:cNvPr id="8" name="TextBox 7"/>
          <p:cNvSpPr txBox="1"/>
          <p:nvPr/>
        </p:nvSpPr>
        <p:spPr>
          <a:xfrm>
            <a:off x="9032183" y="6488667"/>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3778008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Portfolio Analysis</a:t>
            </a:r>
          </a:p>
        </p:txBody>
      </p:sp>
      <p:graphicFrame>
        <p:nvGraphicFramePr>
          <p:cNvPr id="6" name="Diagram 5"/>
          <p:cNvGraphicFramePr/>
          <p:nvPr>
            <p:extLst>
              <p:ext uri="{D42A27DB-BD31-4B8C-83A1-F6EECF244321}">
                <p14:modId xmlns:p14="http://schemas.microsoft.com/office/powerpoint/2010/main" val="1546209192"/>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18811" y="1162594"/>
            <a:ext cx="4754881" cy="2585323"/>
          </a:xfrm>
          <a:prstGeom prst="rect">
            <a:avLst/>
          </a:prstGeom>
          <a:noFill/>
        </p:spPr>
        <p:txBody>
          <a:bodyPr wrap="square" rtlCol="0">
            <a:spAutoFit/>
          </a:bodyPr>
          <a:lstStyle/>
          <a:p>
            <a:pPr marL="457200"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At the end of 5 years we can see that top 6 stocks having returns greater than S&amp;P500:</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AMZN gives 46.37% annual returns.</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MSFT gives 30.26% annual returns.</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AAPL gives 29.60% annual returns.</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FB gives 26.50% annual returns.</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UNH gives 23.33% annual returns.</a:t>
            </a:r>
          </a:p>
          <a:p>
            <a:pPr marL="914400" lvl="1"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GOOG gives 22.77% annual returns.</a:t>
            </a:r>
          </a:p>
          <a:p>
            <a:pPr marL="457200" indent="-4572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2686240"/>
              </p:ext>
            </p:extLst>
          </p:nvPr>
        </p:nvGraphicFramePr>
        <p:xfrm>
          <a:off x="313507" y="1162594"/>
          <a:ext cx="6505304" cy="4480554"/>
        </p:xfrm>
        <a:graphic>
          <a:graphicData uri="http://schemas.openxmlformats.org/drawingml/2006/table">
            <a:tbl>
              <a:tblPr/>
              <a:tblGrid>
                <a:gridCol w="510164">
                  <a:extLst>
                    <a:ext uri="{9D8B030D-6E8A-4147-A177-3AD203B41FA5}">
                      <a16:colId xmlns:a16="http://schemas.microsoft.com/office/drawing/2014/main" val="247330003"/>
                    </a:ext>
                  </a:extLst>
                </a:gridCol>
                <a:gridCol w="1256674">
                  <a:extLst>
                    <a:ext uri="{9D8B030D-6E8A-4147-A177-3AD203B41FA5}">
                      <a16:colId xmlns:a16="http://schemas.microsoft.com/office/drawing/2014/main" val="1221987131"/>
                    </a:ext>
                  </a:extLst>
                </a:gridCol>
                <a:gridCol w="1233615">
                  <a:extLst>
                    <a:ext uri="{9D8B030D-6E8A-4147-A177-3AD203B41FA5}">
                      <a16:colId xmlns:a16="http://schemas.microsoft.com/office/drawing/2014/main" val="1506899606"/>
                    </a:ext>
                  </a:extLst>
                </a:gridCol>
                <a:gridCol w="726334">
                  <a:extLst>
                    <a:ext uri="{9D8B030D-6E8A-4147-A177-3AD203B41FA5}">
                      <a16:colId xmlns:a16="http://schemas.microsoft.com/office/drawing/2014/main" val="1076794793"/>
                    </a:ext>
                  </a:extLst>
                </a:gridCol>
                <a:gridCol w="726334">
                  <a:extLst>
                    <a:ext uri="{9D8B030D-6E8A-4147-A177-3AD203B41FA5}">
                      <a16:colId xmlns:a16="http://schemas.microsoft.com/office/drawing/2014/main" val="202684185"/>
                    </a:ext>
                  </a:extLst>
                </a:gridCol>
                <a:gridCol w="1222087">
                  <a:extLst>
                    <a:ext uri="{9D8B030D-6E8A-4147-A177-3AD203B41FA5}">
                      <a16:colId xmlns:a16="http://schemas.microsoft.com/office/drawing/2014/main" val="2147567455"/>
                    </a:ext>
                  </a:extLst>
                </a:gridCol>
                <a:gridCol w="830096">
                  <a:extLst>
                    <a:ext uri="{9D8B030D-6E8A-4147-A177-3AD203B41FA5}">
                      <a16:colId xmlns:a16="http://schemas.microsoft.com/office/drawing/2014/main" val="32056352"/>
                    </a:ext>
                  </a:extLst>
                </a:gridCol>
              </a:tblGrid>
              <a:tr h="172329">
                <a:tc>
                  <a:txBody>
                    <a:bodyPr/>
                    <a:lstStyle/>
                    <a:p>
                      <a:pPr algn="l" fontAlgn="b"/>
                      <a:r>
                        <a:rPr lang="en-IN" sz="1000" b="1" i="0" u="none" strike="noStrike">
                          <a:solidFill>
                            <a:srgbClr val="FFFFFF"/>
                          </a:solidFill>
                          <a:effectLst/>
                          <a:latin typeface="Calibri" panose="020F0502020204030204" pitchFamily="34" charset="0"/>
                        </a:rPr>
                        <a:t>Ticker</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Mean_Daily_Return</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Cumulative_Return</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Risk</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Beta</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Annualized_Return</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000" b="1" i="0" u="none" strike="noStrike">
                          <a:solidFill>
                            <a:srgbClr val="FFFFFF"/>
                          </a:solidFill>
                          <a:effectLst/>
                          <a:latin typeface="Calibri" panose="020F0502020204030204" pitchFamily="34" charset="0"/>
                        </a:rPr>
                        <a:t>Sharp_Ratio</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62309630"/>
                  </a:ext>
                </a:extLst>
              </a:tr>
              <a:tr h="172329">
                <a:tc>
                  <a:txBody>
                    <a:bodyPr/>
                    <a:lstStyle/>
                    <a:p>
                      <a:pPr algn="l" fontAlgn="b"/>
                      <a:r>
                        <a:rPr lang="en-IN" sz="1000" b="0" i="0" u="none" strike="noStrike">
                          <a:solidFill>
                            <a:srgbClr val="000000"/>
                          </a:solidFill>
                          <a:effectLst/>
                          <a:latin typeface="Calibri" panose="020F0502020204030204" pitchFamily="34" charset="0"/>
                        </a:rPr>
                        <a:t>AMZN</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980.52%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46.37%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1.26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929444"/>
                  </a:ext>
                </a:extLst>
              </a:tr>
              <a:tr h="172329">
                <a:tc>
                  <a:txBody>
                    <a:bodyPr/>
                    <a:lstStyle/>
                    <a:p>
                      <a:pPr algn="l" fontAlgn="b"/>
                      <a:r>
                        <a:rPr lang="en-IN" sz="1000" b="0" i="0" u="none" strike="noStrike">
                          <a:solidFill>
                            <a:srgbClr val="000000"/>
                          </a:solidFill>
                          <a:effectLst/>
                          <a:latin typeface="Calibri" panose="020F0502020204030204" pitchFamily="34" charset="0"/>
                        </a:rPr>
                        <a:t>MSFT</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351.35%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30.26%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0.82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582584"/>
                  </a:ext>
                </a:extLst>
              </a:tr>
              <a:tr h="172329">
                <a:tc>
                  <a:txBody>
                    <a:bodyPr/>
                    <a:lstStyle/>
                    <a:p>
                      <a:pPr algn="l" fontAlgn="b"/>
                      <a:r>
                        <a:rPr lang="en-IN" sz="1000" b="0" i="0" u="none" strike="noStrike">
                          <a:solidFill>
                            <a:srgbClr val="000000"/>
                          </a:solidFill>
                          <a:effectLst/>
                          <a:latin typeface="Calibri" panose="020F0502020204030204" pitchFamily="34" charset="0"/>
                        </a:rPr>
                        <a:t>AAPL</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324.02%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1.85%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29.60%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0.75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5609947"/>
                  </a:ext>
                </a:extLst>
              </a:tr>
              <a:tr h="172329">
                <a:tc>
                  <a:txBody>
                    <a:bodyPr/>
                    <a:lstStyle/>
                    <a:p>
                      <a:pPr algn="l" fontAlgn="b"/>
                      <a:r>
                        <a:rPr lang="en-IN" sz="1000" b="0" i="0" u="none" strike="noStrike">
                          <a:solidFill>
                            <a:srgbClr val="000000"/>
                          </a:solidFill>
                          <a:effectLst/>
                          <a:latin typeface="Calibri" panose="020F0502020204030204" pitchFamily="34" charset="0"/>
                        </a:rPr>
                        <a:t>FB</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241.37%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26.50%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0.60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429383"/>
                  </a:ext>
                </a:extLst>
              </a:tr>
              <a:tr h="172329">
                <a:tc>
                  <a:txBody>
                    <a:bodyPr/>
                    <a:lstStyle/>
                    <a:p>
                      <a:pPr algn="l" fontAlgn="b"/>
                      <a:r>
                        <a:rPr lang="en-IN" sz="1000" b="0" i="0" u="none" strike="noStrike">
                          <a:solidFill>
                            <a:srgbClr val="000000"/>
                          </a:solidFill>
                          <a:effectLst/>
                          <a:latin typeface="Calibri" panose="020F0502020204030204" pitchFamily="34" charset="0"/>
                        </a:rPr>
                        <a:t>UNH</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204.02%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23.33%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0.57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419762"/>
                  </a:ext>
                </a:extLst>
              </a:tr>
              <a:tr h="172329">
                <a:tc>
                  <a:txBody>
                    <a:bodyPr/>
                    <a:lstStyle/>
                    <a:p>
                      <a:pPr algn="l" fontAlgn="b"/>
                      <a:r>
                        <a:rPr lang="en-IN" sz="1000" b="0" i="0" u="none" strike="noStrike">
                          <a:solidFill>
                            <a:srgbClr val="000000"/>
                          </a:solidFill>
                          <a:effectLst/>
                          <a:latin typeface="Calibri" panose="020F0502020204030204" pitchFamily="34" charset="0"/>
                        </a:rPr>
                        <a:t>GOOG</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199.18%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1.69%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22.77%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000" b="0" i="0" u="none" strike="noStrike">
                          <a:solidFill>
                            <a:srgbClr val="000000"/>
                          </a:solidFill>
                          <a:effectLst/>
                          <a:latin typeface="Calibri" panose="020F0502020204030204" pitchFamily="34" charset="0"/>
                        </a:rPr>
                        <a:t>0.57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86120"/>
                  </a:ext>
                </a:extLst>
              </a:tr>
              <a:tr h="172329">
                <a:tc>
                  <a:txBody>
                    <a:bodyPr/>
                    <a:lstStyle/>
                    <a:p>
                      <a:pPr algn="l" fontAlgn="b"/>
                      <a:r>
                        <a:rPr lang="en-IN" sz="1000" b="0" i="0" u="none" strike="noStrike">
                          <a:solidFill>
                            <a:srgbClr val="000000"/>
                          </a:solidFill>
                          <a:effectLst/>
                          <a:latin typeface="Calibri" panose="020F0502020204030204" pitchFamily="34" charset="0"/>
                        </a:rPr>
                        <a:t>S&amp;P500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65.81%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10.61%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686462"/>
                  </a:ext>
                </a:extLst>
              </a:tr>
              <a:tr h="172329">
                <a:tc>
                  <a:txBody>
                    <a:bodyPr/>
                    <a:lstStyle/>
                    <a:p>
                      <a:pPr algn="l" fontAlgn="b"/>
                      <a:r>
                        <a:rPr lang="en-IN" sz="1000" b="0" i="0" u="none" strike="noStrike">
                          <a:solidFill>
                            <a:srgbClr val="000000"/>
                          </a:solidFill>
                          <a:effectLst/>
                          <a:latin typeface="Calibri" panose="020F0502020204030204" pitchFamily="34" charset="0"/>
                        </a:rPr>
                        <a:t>JNJ</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42.36%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0.63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8.07%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6234"/>
                  </a:ext>
                </a:extLst>
              </a:tr>
              <a:tr h="172329">
                <a:tc>
                  <a:txBody>
                    <a:bodyPr/>
                    <a:lstStyle/>
                    <a:p>
                      <a:pPr algn="l" fontAlgn="b"/>
                      <a:r>
                        <a:rPr lang="en-IN" sz="1000" b="0" i="0" u="none" strike="noStrike">
                          <a:solidFill>
                            <a:srgbClr val="000000"/>
                          </a:solidFill>
                          <a:effectLst/>
                          <a:latin typeface="Calibri" panose="020F0502020204030204" pitchFamily="34" charset="0"/>
                        </a:rPr>
                        <a:t>MRK</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33.15%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1.40%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7.47%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505516"/>
                  </a:ext>
                </a:extLst>
              </a:tr>
              <a:tr h="172329">
                <a:tc>
                  <a:txBody>
                    <a:bodyPr/>
                    <a:lstStyle/>
                    <a:p>
                      <a:pPr algn="l" fontAlgn="b"/>
                      <a:r>
                        <a:rPr lang="en-IN" sz="1000" b="0" i="0" u="none" strike="noStrike">
                          <a:solidFill>
                            <a:srgbClr val="000000"/>
                          </a:solidFill>
                          <a:effectLst/>
                          <a:latin typeface="Calibri" panose="020F0502020204030204" pitchFamily="34" charset="0"/>
                        </a:rPr>
                        <a:t>MS</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32.94%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2.11%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10.56%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0933844"/>
                  </a:ext>
                </a:extLst>
              </a:tr>
              <a:tr h="172329">
                <a:tc>
                  <a:txBody>
                    <a:bodyPr/>
                    <a:lstStyle/>
                    <a:p>
                      <a:pPr algn="l" fontAlgn="b"/>
                      <a:r>
                        <a:rPr lang="en-IN" sz="1000" b="0" i="0" u="none" strike="noStrike">
                          <a:solidFill>
                            <a:srgbClr val="000000"/>
                          </a:solidFill>
                          <a:effectLst/>
                          <a:latin typeface="Calibri" panose="020F0502020204030204" pitchFamily="34" charset="0"/>
                        </a:rPr>
                        <a:t>RHHBY</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23.51%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5.96%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6566776"/>
                  </a:ext>
                </a:extLst>
              </a:tr>
              <a:tr h="172329">
                <a:tc>
                  <a:txBody>
                    <a:bodyPr/>
                    <a:lstStyle/>
                    <a:p>
                      <a:pPr algn="l" fontAlgn="b"/>
                      <a:r>
                        <a:rPr lang="en-IN" sz="1000" b="0" i="0" u="none" strike="noStrike">
                          <a:solidFill>
                            <a:srgbClr val="000000"/>
                          </a:solidFill>
                          <a:effectLst/>
                          <a:latin typeface="Calibri" panose="020F0502020204030204" pitchFamily="34" charset="0"/>
                        </a:rPr>
                        <a:t>PFE</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11.99%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4.31%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426024"/>
                  </a:ext>
                </a:extLst>
              </a:tr>
              <a:tr h="172329">
                <a:tc>
                  <a:txBody>
                    <a:bodyPr/>
                    <a:lstStyle/>
                    <a:p>
                      <a:pPr algn="l" fontAlgn="b"/>
                      <a:r>
                        <a:rPr lang="en-IN" sz="1000" b="0" i="0" u="none" strike="noStrike">
                          <a:solidFill>
                            <a:srgbClr val="000000"/>
                          </a:solidFill>
                          <a:effectLst/>
                          <a:latin typeface="Calibri" panose="020F0502020204030204" pitchFamily="34" charset="0"/>
                        </a:rPr>
                        <a:t>GS</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8.59%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6.08%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84512"/>
                  </a:ext>
                </a:extLst>
              </a:tr>
              <a:tr h="172329">
                <a:tc>
                  <a:txBody>
                    <a:bodyPr/>
                    <a:lstStyle/>
                    <a:p>
                      <a:pPr algn="l" fontAlgn="b"/>
                      <a:r>
                        <a:rPr lang="en-IN" sz="1000" b="0" i="0" u="none" strike="noStrike">
                          <a:solidFill>
                            <a:srgbClr val="000000"/>
                          </a:solidFill>
                          <a:effectLst/>
                          <a:latin typeface="Calibri" panose="020F0502020204030204" pitchFamily="34" charset="0"/>
                        </a:rPr>
                        <a:t>LUV</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-6.83%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5.19%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0733264"/>
                  </a:ext>
                </a:extLst>
              </a:tr>
              <a:tr h="172329">
                <a:tc>
                  <a:txBody>
                    <a:bodyPr/>
                    <a:lstStyle/>
                    <a:p>
                      <a:pPr algn="l" fontAlgn="b"/>
                      <a:r>
                        <a:rPr lang="en-IN" sz="1000" b="0" i="0" u="none" strike="noStrike">
                          <a:solidFill>
                            <a:srgbClr val="000000"/>
                          </a:solidFill>
                          <a:effectLst/>
                          <a:latin typeface="Calibri" panose="020F0502020204030204" pitchFamily="34" charset="0"/>
                        </a:rPr>
                        <a:t>IBM</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-22.23%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1.57%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646827"/>
                  </a:ext>
                </a:extLst>
              </a:tr>
              <a:tr h="172329">
                <a:tc>
                  <a:txBody>
                    <a:bodyPr/>
                    <a:lstStyle/>
                    <a:p>
                      <a:pPr algn="l" fontAlgn="b"/>
                      <a:r>
                        <a:rPr lang="en-IN" sz="1000" b="0" i="0" u="none" strike="noStrike">
                          <a:solidFill>
                            <a:srgbClr val="000000"/>
                          </a:solidFill>
                          <a:effectLst/>
                          <a:latin typeface="Calibri" panose="020F0502020204030204" pitchFamily="34" charset="0"/>
                        </a:rPr>
                        <a:t>ALGT</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-22.39%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2.82%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5.69%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992972"/>
                  </a:ext>
                </a:extLst>
              </a:tr>
              <a:tr h="172329">
                <a:tc>
                  <a:txBody>
                    <a:bodyPr/>
                    <a:lstStyle/>
                    <a:p>
                      <a:pPr algn="l" fontAlgn="b"/>
                      <a:r>
                        <a:rPr lang="en-IN" sz="1000" b="0" i="0" u="none" strike="noStrike">
                          <a:solidFill>
                            <a:srgbClr val="000000"/>
                          </a:solidFill>
                          <a:effectLst/>
                          <a:latin typeface="Calibri" panose="020F0502020204030204" pitchFamily="34" charset="0"/>
                        </a:rPr>
                        <a:t>DAL</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-33.61%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2.57%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659586"/>
                  </a:ext>
                </a:extLst>
              </a:tr>
              <a:tr h="172329">
                <a:tc>
                  <a:txBody>
                    <a:bodyPr/>
                    <a:lstStyle/>
                    <a:p>
                      <a:pPr algn="l" fontAlgn="b"/>
                      <a:r>
                        <a:rPr lang="en-IN" sz="1000" b="0" i="0" u="none" strike="noStrike">
                          <a:solidFill>
                            <a:srgbClr val="000000"/>
                          </a:solidFill>
                          <a:effectLst/>
                          <a:latin typeface="Calibri" panose="020F0502020204030204" pitchFamily="34" charset="0"/>
                        </a:rPr>
                        <a:t>ALK</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-39.56%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2.61%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896123"/>
                  </a:ext>
                </a:extLst>
              </a:tr>
              <a:tr h="172329">
                <a:tc>
                  <a:txBody>
                    <a:bodyPr/>
                    <a:lstStyle/>
                    <a:p>
                      <a:pPr algn="l" fontAlgn="b"/>
                      <a:r>
                        <a:rPr lang="en-IN" sz="1000" b="0" i="0" u="none" strike="noStrike">
                          <a:solidFill>
                            <a:srgbClr val="000000"/>
                          </a:solidFill>
                          <a:effectLst/>
                          <a:latin typeface="Calibri" panose="020F0502020204030204" pitchFamily="34" charset="0"/>
                        </a:rPr>
                        <a:t>HA</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-46.78%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3.31%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2.95%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486941"/>
                  </a:ext>
                </a:extLst>
              </a:tr>
              <a:tr h="172329">
                <a:tc>
                  <a:txBody>
                    <a:bodyPr/>
                    <a:lstStyle/>
                    <a:p>
                      <a:pPr algn="l" fontAlgn="b"/>
                      <a:r>
                        <a:rPr lang="en-IN" sz="1000" b="0" i="0" u="none" strike="noStrike">
                          <a:solidFill>
                            <a:srgbClr val="000000"/>
                          </a:solidFill>
                          <a:effectLst/>
                          <a:latin typeface="Calibri" panose="020F0502020204030204" pitchFamily="34" charset="0"/>
                        </a:rPr>
                        <a:t>WFC</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-54.83%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-9.07%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28466"/>
                  </a:ext>
                </a:extLst>
              </a:tr>
              <a:tr h="172329">
                <a:tc>
                  <a:txBody>
                    <a:bodyPr/>
                    <a:lstStyle/>
                    <a:p>
                      <a:pPr algn="l" fontAlgn="b"/>
                      <a:r>
                        <a:rPr lang="en-IN" sz="1000" b="0" i="0" u="none" strike="noStrike">
                          <a:solidFill>
                            <a:srgbClr val="000000"/>
                          </a:solidFill>
                          <a:effectLst/>
                          <a:latin typeface="Calibri" panose="020F0502020204030204" pitchFamily="34" charset="0"/>
                        </a:rPr>
                        <a:t>CS</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-56.80%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-8.32%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116510"/>
                  </a:ext>
                </a:extLst>
              </a:tr>
              <a:tr h="172329">
                <a:tc>
                  <a:txBody>
                    <a:bodyPr/>
                    <a:lstStyle/>
                    <a:p>
                      <a:pPr algn="l" fontAlgn="b"/>
                      <a:r>
                        <a:rPr lang="en-IN" sz="1000" b="0" i="0" u="none" strike="noStrike">
                          <a:solidFill>
                            <a:srgbClr val="000000"/>
                          </a:solidFill>
                          <a:effectLst/>
                          <a:latin typeface="Calibri" panose="020F0502020204030204" pitchFamily="34" charset="0"/>
                        </a:rPr>
                        <a:t>BCS</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-64.29%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2.42%</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0.30</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-10.43%</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2084756"/>
                  </a:ext>
                </a:extLst>
              </a:tr>
              <a:tr h="172329">
                <a:tc>
                  <a:txBody>
                    <a:bodyPr/>
                    <a:lstStyle/>
                    <a:p>
                      <a:pPr algn="l" fontAlgn="b"/>
                      <a:r>
                        <a:rPr lang="en-IN" sz="1000" b="0" i="0" u="none" strike="noStrike">
                          <a:solidFill>
                            <a:srgbClr val="000000"/>
                          </a:solidFill>
                          <a:effectLst/>
                          <a:latin typeface="Calibri" panose="020F0502020204030204" pitchFamily="34" charset="0"/>
                        </a:rPr>
                        <a:t>DB</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-70.24%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2.69%</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-12.08%</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-0.46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471118"/>
                  </a:ext>
                </a:extLst>
              </a:tr>
              <a:tr h="172329">
                <a:tc>
                  <a:txBody>
                    <a:bodyPr/>
                    <a:lstStyle/>
                    <a:p>
                      <a:pPr algn="l" fontAlgn="b"/>
                      <a:r>
                        <a:rPr lang="en-IN" sz="1000" b="0" i="0" u="none" strike="noStrike">
                          <a:solidFill>
                            <a:srgbClr val="000000"/>
                          </a:solidFill>
                          <a:effectLst/>
                          <a:latin typeface="Calibri" panose="020F0502020204030204" pitchFamily="34" charset="0"/>
                        </a:rPr>
                        <a:t>AAL</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-75.21%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3.36%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-10.56%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-0.34</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87301"/>
                  </a:ext>
                </a:extLst>
              </a:tr>
              <a:tr h="172329">
                <a:tc>
                  <a:txBody>
                    <a:bodyPr/>
                    <a:lstStyle/>
                    <a:p>
                      <a:pPr algn="l" fontAlgn="b"/>
                      <a:r>
                        <a:rPr lang="en-IN" sz="1000" b="0" i="0" u="none" strike="noStrike">
                          <a:solidFill>
                            <a:srgbClr val="000000"/>
                          </a:solidFill>
                          <a:effectLst/>
                          <a:latin typeface="Calibri" panose="020F0502020204030204" pitchFamily="34" charset="0"/>
                        </a:rPr>
                        <a:t>BHC</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-0.06%</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-90.01%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4.27%</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0.11</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-16.05%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solidFill>
                            <a:srgbClr val="000000"/>
                          </a:solidFill>
                          <a:effectLst/>
                          <a:latin typeface="Calibri" panose="020F0502020204030204" pitchFamily="34" charset="0"/>
                        </a:rPr>
                        <a:t>-0.35</a:t>
                      </a:r>
                    </a:p>
                  </a:txBody>
                  <a:tcPr marL="8368" marR="8368" marT="83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588380"/>
                  </a:ext>
                </a:extLst>
              </a:tr>
            </a:tbl>
          </a:graphicData>
        </a:graphic>
      </p:graphicFrame>
      <p:sp>
        <p:nvSpPr>
          <p:cNvPr id="9" name="Rectangle 8"/>
          <p:cNvSpPr/>
          <p:nvPr/>
        </p:nvSpPr>
        <p:spPr>
          <a:xfrm>
            <a:off x="8382111" y="6516368"/>
            <a:ext cx="3809889" cy="341632"/>
          </a:xfrm>
          <a:prstGeom prst="rect">
            <a:avLst/>
          </a:prstGeom>
          <a:ln>
            <a:noFill/>
          </a:ln>
        </p:spPr>
        <p:txBody>
          <a:bodyPr wrap="none">
            <a:spAutoFit/>
          </a:bodyPr>
          <a:lstStyle/>
          <a:p>
            <a:pPr lvl="0" algn="ctr" defTabSz="889000">
              <a:lnSpc>
                <a:spcPct val="90000"/>
              </a:lnSpc>
              <a:spcBef>
                <a:spcPct val="0"/>
              </a:spcBef>
              <a:spcAft>
                <a:spcPct val="35000"/>
              </a:spcAft>
            </a:pPr>
            <a:r>
              <a:rPr lang="en-US" b="1" dirty="0"/>
              <a:t>Selection of Stocks by Risk and Return</a:t>
            </a:r>
          </a:p>
        </p:txBody>
      </p:sp>
    </p:spTree>
    <p:extLst>
      <p:ext uri="{BB962C8B-B14F-4D97-AF65-F5344CB8AC3E}">
        <p14:creationId xmlns:p14="http://schemas.microsoft.com/office/powerpoint/2010/main" val="270275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Portfolio Analysis</a:t>
            </a:r>
          </a:p>
        </p:txBody>
      </p:sp>
      <p:graphicFrame>
        <p:nvGraphicFramePr>
          <p:cNvPr id="6" name="Diagram 5"/>
          <p:cNvGraphicFramePr/>
          <p:nvPr>
            <p:extLst>
              <p:ext uri="{D42A27DB-BD31-4B8C-83A1-F6EECF244321}">
                <p14:modId xmlns:p14="http://schemas.microsoft.com/office/powerpoint/2010/main" val="3372723046"/>
              </p:ext>
            </p:extLst>
          </p:nvPr>
        </p:nvGraphicFramePr>
        <p:xfrm>
          <a:off x="9235440" y="26126"/>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561700" y="987879"/>
            <a:ext cx="5525589" cy="5909310"/>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1. </a:t>
            </a:r>
            <a:r>
              <a:rPr lang="en-IN" sz="1400" b="1" dirty="0" smtClean="0">
                <a:latin typeface="Times New Roman" panose="02020603050405020304" pitchFamily="18" charset="0"/>
                <a:cs typeface="Times New Roman" panose="02020603050405020304" pitchFamily="18" charset="0"/>
              </a:rPr>
              <a:t>Top Performing Stocks in Annualized Returns:</a:t>
            </a:r>
          </a:p>
          <a:p>
            <a:pPr marL="628650" lvl="1" indent="-171450">
              <a:buFont typeface="Wingdings" panose="05000000000000000000" pitchFamily="2" charset="2"/>
              <a:buChar char="Ø"/>
            </a:pPr>
            <a:r>
              <a:rPr lang="en-IN" sz="1400" dirty="0" smtClean="0">
                <a:latin typeface="Times New Roman" panose="02020603050405020304" pitchFamily="18" charset="0"/>
                <a:cs typeface="Times New Roman" panose="02020603050405020304" pitchFamily="18" charset="0"/>
              </a:rPr>
              <a:t>   - AMZN</a:t>
            </a:r>
          </a:p>
          <a:p>
            <a:pPr marL="628650" lvl="1" indent="-171450">
              <a:buFont typeface="Wingdings" panose="05000000000000000000" pitchFamily="2" charset="2"/>
              <a:buChar char="Ø"/>
            </a:pPr>
            <a:r>
              <a:rPr lang="en-IN" sz="1400" dirty="0" smtClean="0">
                <a:latin typeface="Times New Roman" panose="02020603050405020304" pitchFamily="18" charset="0"/>
                <a:cs typeface="Times New Roman" panose="02020603050405020304" pitchFamily="18" charset="0"/>
              </a:rPr>
              <a:t>   - MSFT</a:t>
            </a:r>
          </a:p>
          <a:p>
            <a:pPr marL="628650" lvl="1" indent="-171450">
              <a:buFont typeface="Wingdings" panose="05000000000000000000" pitchFamily="2" charset="2"/>
              <a:buChar char="Ø"/>
            </a:pPr>
            <a:r>
              <a:rPr lang="en-IN" sz="1400" dirty="0" smtClean="0">
                <a:latin typeface="Times New Roman" panose="02020603050405020304" pitchFamily="18" charset="0"/>
                <a:cs typeface="Times New Roman" panose="02020603050405020304" pitchFamily="18" charset="0"/>
              </a:rPr>
              <a:t>   - AAPL</a:t>
            </a:r>
          </a:p>
          <a:p>
            <a:pPr marL="628650" lvl="1" indent="-171450">
              <a:buFont typeface="Wingdings" panose="05000000000000000000" pitchFamily="2" charset="2"/>
              <a:buChar char="Ø"/>
            </a:pPr>
            <a:r>
              <a:rPr lang="en-IN" sz="1400" dirty="0" smtClean="0">
                <a:latin typeface="Times New Roman" panose="02020603050405020304" pitchFamily="18" charset="0"/>
                <a:cs typeface="Times New Roman" panose="02020603050405020304" pitchFamily="18" charset="0"/>
              </a:rPr>
              <a:t>   - FB</a:t>
            </a:r>
          </a:p>
          <a:p>
            <a:pPr marL="628650" lvl="1" indent="-171450">
              <a:buFont typeface="Wingdings" panose="05000000000000000000" pitchFamily="2" charset="2"/>
              <a:buChar char="Ø"/>
            </a:pPr>
            <a:r>
              <a:rPr lang="en-IN" sz="1400" dirty="0" smtClean="0">
                <a:latin typeface="Times New Roman" panose="02020603050405020304" pitchFamily="18" charset="0"/>
                <a:cs typeface="Times New Roman" panose="02020603050405020304" pitchFamily="18" charset="0"/>
              </a:rPr>
              <a:t>   - UNH</a:t>
            </a:r>
          </a:p>
          <a:p>
            <a:endParaRPr lang="en-IN" sz="1400" dirty="0" smtClean="0">
              <a:latin typeface="Times New Roman" panose="02020603050405020304" pitchFamily="18" charset="0"/>
              <a:cs typeface="Times New Roman" panose="02020603050405020304" pitchFamily="18" charset="0"/>
            </a:endParaRPr>
          </a:p>
          <a:p>
            <a:r>
              <a:rPr lang="en-IN" sz="1400" b="1" dirty="0" smtClean="0">
                <a:latin typeface="Times New Roman" panose="02020603050405020304" pitchFamily="18" charset="0"/>
                <a:cs typeface="Times New Roman" panose="02020603050405020304" pitchFamily="18" charset="0"/>
              </a:rPr>
              <a:t>2. Annualized Returns and Risk Analysis:</a:t>
            </a:r>
          </a:p>
          <a:p>
            <a:pPr marL="171450" indent="-171450">
              <a:buFont typeface="Wingdings" panose="05000000000000000000" pitchFamily="2" charset="2"/>
              <a:buChar char="ü"/>
            </a:pPr>
            <a:r>
              <a:rPr lang="en-IN" sz="1400" dirty="0" smtClean="0">
                <a:latin typeface="Times New Roman" panose="02020603050405020304" pitchFamily="18" charset="0"/>
                <a:cs typeface="Times New Roman" panose="02020603050405020304" pitchFamily="18" charset="0"/>
              </a:rPr>
              <a:t>Each of the top 5 stocks demonstrates an annualized return exceeding 20%, maintaining a moderate risk level compared to other equities.</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3. </a:t>
            </a:r>
            <a:r>
              <a:rPr lang="en-IN" sz="1400" b="1" dirty="0" smtClean="0">
                <a:latin typeface="Times New Roman" panose="02020603050405020304" pitchFamily="18" charset="0"/>
                <a:cs typeface="Times New Roman" panose="02020603050405020304" pitchFamily="18" charset="0"/>
              </a:rPr>
              <a:t>Risk and Financial Losses:</a:t>
            </a:r>
          </a:p>
          <a:p>
            <a:pPr marL="171450" indent="-171450">
              <a:buFont typeface="Wingdings" panose="05000000000000000000" pitchFamily="2" charset="2"/>
              <a:buChar char="ü"/>
            </a:pPr>
            <a:r>
              <a:rPr lang="en-IN" sz="1400" dirty="0" smtClean="0">
                <a:latin typeface="Times New Roman" panose="02020603050405020304" pitchFamily="18" charset="0"/>
                <a:cs typeface="Times New Roman" panose="02020603050405020304" pitchFamily="18" charset="0"/>
              </a:rPr>
              <a:t>The probability of financial losses and diminishing the initial investment rises with declining returns.</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4. </a:t>
            </a:r>
            <a:r>
              <a:rPr lang="en-IN" sz="1400" b="1" dirty="0" smtClean="0">
                <a:latin typeface="Times New Roman" panose="02020603050405020304" pitchFamily="18" charset="0"/>
                <a:cs typeface="Times New Roman" panose="02020603050405020304" pitchFamily="18" charset="0"/>
              </a:rPr>
              <a:t>Higher Associated Risks Due to Lack of Disclosure:</a:t>
            </a:r>
          </a:p>
          <a:p>
            <a:pPr marL="171450" indent="-171450">
              <a:buFont typeface="Wingdings" panose="05000000000000000000" pitchFamily="2" charset="2"/>
              <a:buChar char="ü"/>
            </a:pPr>
            <a:r>
              <a:rPr lang="en-IN" sz="1400" dirty="0" smtClean="0">
                <a:latin typeface="Times New Roman" panose="02020603050405020304" pitchFamily="18" charset="0"/>
                <a:cs typeface="Times New Roman" panose="02020603050405020304" pitchFamily="18" charset="0"/>
              </a:rPr>
              <a:t>BHC, BCS, DB, CS, and WFC face higher associated risks due to the absence of disclosed return on investment at the time of investing.</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5. </a:t>
            </a:r>
            <a:r>
              <a:rPr lang="en-IN" sz="1400" b="1" dirty="0" smtClean="0">
                <a:latin typeface="Times New Roman" panose="02020603050405020304" pitchFamily="18" charset="0"/>
                <a:cs typeface="Times New Roman" panose="02020603050405020304" pitchFamily="18" charset="0"/>
              </a:rPr>
              <a:t>Risk-Return Relationship</a:t>
            </a:r>
            <a:r>
              <a:rPr lang="en-IN" sz="14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ü"/>
            </a:pPr>
            <a:r>
              <a:rPr lang="en-IN" sz="1400" dirty="0" smtClean="0">
                <a:latin typeface="Times New Roman" panose="02020603050405020304" pitchFamily="18" charset="0"/>
                <a:cs typeface="Times New Roman" panose="02020603050405020304" pitchFamily="18" charset="0"/>
              </a:rPr>
              <a:t>Companies with elevated risk profiles generally offer diminished returns on investment. Nevertheless, certain stocks provide risk-free investment   opportunities, even with lower returns.</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6. </a:t>
            </a:r>
            <a:r>
              <a:rPr lang="en-IN" sz="1400" b="1" dirty="0" smtClean="0">
                <a:latin typeface="Times New Roman" panose="02020603050405020304" pitchFamily="18" charset="0"/>
                <a:cs typeface="Times New Roman" panose="02020603050405020304" pitchFamily="18" charset="0"/>
              </a:rPr>
              <a:t>Commendable Returns with Minimal Risk:</a:t>
            </a:r>
          </a:p>
          <a:p>
            <a:pPr marL="171450" indent="-171450">
              <a:buFont typeface="Wingdings" panose="05000000000000000000" pitchFamily="2" charset="2"/>
              <a:buChar char="ü"/>
            </a:pPr>
            <a:r>
              <a:rPr lang="en-IN" sz="1400" dirty="0" smtClean="0">
                <a:latin typeface="Times New Roman" panose="02020603050405020304" pitchFamily="18" charset="0"/>
                <a:cs typeface="Times New Roman" panose="02020603050405020304" pitchFamily="18" charset="0"/>
              </a:rPr>
              <a:t>JNJ, RHHBY, and MRK stocks deliver commendable returns with minimal associated risk.</a:t>
            </a:r>
            <a:endParaRPr lang="en-IN"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7"/>
          <a:stretch>
            <a:fillRect/>
          </a:stretch>
        </p:blipFill>
        <p:spPr>
          <a:xfrm>
            <a:off x="5697105" y="1162595"/>
            <a:ext cx="6266775" cy="1988317"/>
          </a:xfrm>
          <a:prstGeom prst="rect">
            <a:avLst/>
          </a:prstGeom>
        </p:spPr>
      </p:pic>
      <p:sp>
        <p:nvSpPr>
          <p:cNvPr id="3" name="Rectangle 2"/>
          <p:cNvSpPr/>
          <p:nvPr/>
        </p:nvSpPr>
        <p:spPr>
          <a:xfrm>
            <a:off x="8382111" y="6516368"/>
            <a:ext cx="3809889" cy="341632"/>
          </a:xfrm>
          <a:prstGeom prst="rect">
            <a:avLst/>
          </a:prstGeom>
          <a:ln>
            <a:solidFill>
              <a:schemeClr val="tx1"/>
            </a:solidFill>
          </a:ln>
        </p:spPr>
        <p:txBody>
          <a:bodyPr wrap="none">
            <a:spAutoFit/>
          </a:bodyPr>
          <a:lstStyle/>
          <a:p>
            <a:pPr lvl="0" algn="ctr" defTabSz="889000">
              <a:lnSpc>
                <a:spcPct val="90000"/>
              </a:lnSpc>
              <a:spcBef>
                <a:spcPct val="0"/>
              </a:spcBef>
              <a:spcAft>
                <a:spcPct val="35000"/>
              </a:spcAft>
            </a:pPr>
            <a:r>
              <a:rPr lang="en-US" b="1" dirty="0"/>
              <a:t>Selection of Stocks by Risk and Return</a:t>
            </a:r>
          </a:p>
        </p:txBody>
      </p:sp>
    </p:spTree>
    <p:extLst>
      <p:ext uri="{BB962C8B-B14F-4D97-AF65-F5344CB8AC3E}">
        <p14:creationId xmlns:p14="http://schemas.microsoft.com/office/powerpoint/2010/main" val="2549952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5941" y="130628"/>
            <a:ext cx="6021977"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Portfolio Analysis</a:t>
            </a:r>
          </a:p>
        </p:txBody>
      </p:sp>
      <p:graphicFrame>
        <p:nvGraphicFramePr>
          <p:cNvPr id="6" name="Diagram 5"/>
          <p:cNvGraphicFramePr/>
          <p:nvPr>
            <p:extLst>
              <p:ext uri="{D42A27DB-BD31-4B8C-83A1-F6EECF244321}">
                <p14:modId xmlns:p14="http://schemas.microsoft.com/office/powerpoint/2010/main" val="3372723046"/>
              </p:ext>
            </p:extLst>
          </p:nvPr>
        </p:nvGraphicFramePr>
        <p:xfrm>
          <a:off x="9235440" y="26126"/>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41" y="918940"/>
            <a:ext cx="7432768" cy="3716385"/>
          </a:xfrm>
          <a:prstGeom prst="rect">
            <a:avLst/>
          </a:prstGeom>
        </p:spPr>
      </p:pic>
      <p:sp>
        <p:nvSpPr>
          <p:cNvPr id="8" name="TextBox 7"/>
          <p:cNvSpPr txBox="1"/>
          <p:nvPr/>
        </p:nvSpPr>
        <p:spPr>
          <a:xfrm>
            <a:off x="195941" y="4775892"/>
            <a:ext cx="7667897" cy="2082108"/>
          </a:xfrm>
          <a:prstGeom prst="rect">
            <a:avLst/>
          </a:prstGeom>
          <a:noFill/>
        </p:spPr>
        <p:txBody>
          <a:bodyPr wrap="square" rtlCol="0">
            <a:spAutoFit/>
          </a:bodyPr>
          <a:lstStyle/>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The primary goal of this Case Study:</a:t>
            </a:r>
          </a:p>
          <a:p>
            <a:pPr marL="114300" lvl="1" indent="-114300" algn="just" defTabSz="533400">
              <a:lnSpc>
                <a:spcPct val="90000"/>
              </a:lnSpc>
              <a:spcBef>
                <a:spcPct val="0"/>
              </a:spcBef>
              <a:spcAft>
                <a:spcPct val="15000"/>
              </a:spcAft>
              <a:buChar char="••"/>
            </a:pPr>
            <a:endParaRPr lang="en-US" sz="1400" dirty="0" smtClean="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To Suggest a Portfolio of stocks to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Patrick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based on his risk profile to meet his goal on doubling the amount of 500K Dollars in five years of timespan to buy a </a:t>
            </a:r>
            <a:r>
              <a:rPr lang="en-US" sz="1400" dirty="0" err="1" smtClean="0">
                <a:latin typeface="Times New Roman" panose="02020603050405020304" pitchFamily="18" charset="0"/>
                <a:cs typeface="Times New Roman" panose="02020603050405020304" pitchFamily="18" charset="0"/>
              </a:rPr>
              <a:t>minoruty</a:t>
            </a:r>
            <a:r>
              <a:rPr lang="en-US" sz="1400" dirty="0" smtClean="0">
                <a:latin typeface="Times New Roman" panose="02020603050405020304" pitchFamily="18" charset="0"/>
                <a:cs typeface="Times New Roman" panose="02020603050405020304" pitchFamily="18" charset="0"/>
              </a:rPr>
              <a:t> stake in </a:t>
            </a:r>
            <a:r>
              <a:rPr lang="en-US" sz="1400" dirty="0" err="1" smtClean="0">
                <a:latin typeface="Times New Roman" panose="02020603050405020304" pitchFamily="18" charset="0"/>
                <a:cs typeface="Times New Roman" panose="02020603050405020304" pitchFamily="18" charset="0"/>
              </a:rPr>
              <a:t>Naturo</a:t>
            </a:r>
            <a:r>
              <a:rPr lang="en-US" sz="1400" dirty="0" smtClean="0">
                <a:latin typeface="Times New Roman" panose="02020603050405020304" pitchFamily="18" charset="0"/>
                <a:cs typeface="Times New Roman" panose="02020603050405020304" pitchFamily="18" charset="0"/>
              </a:rPr>
              <a:t>.</a:t>
            </a:r>
          </a:p>
          <a:p>
            <a:pPr marL="114300" lvl="1" indent="-114300" algn="just" defTabSz="533400">
              <a:lnSpc>
                <a:spcPct val="90000"/>
              </a:lnSpc>
              <a:spcBef>
                <a:spcPct val="0"/>
              </a:spcBef>
              <a:spcAft>
                <a:spcPct val="15000"/>
              </a:spcAft>
              <a:buChar char="••"/>
            </a:pPr>
            <a:endParaRPr lang="en-US" sz="1400" dirty="0" smtClean="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To provide a High risk stock to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Peter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based on his risk profile to accomplish his goal on earning greater returns for the invested amount of 1 Million Dollars over a five years of timeframe to use it for the expansion of JWW.</a:t>
            </a:r>
          </a:p>
          <a:p>
            <a:endParaRPr lang="en-IN" dirty="0"/>
          </a:p>
        </p:txBody>
      </p:sp>
    </p:spTree>
    <p:extLst>
      <p:ext uri="{BB962C8B-B14F-4D97-AF65-F5344CB8AC3E}">
        <p14:creationId xmlns:p14="http://schemas.microsoft.com/office/powerpoint/2010/main" val="4225893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6" name="Group 35"/>
          <p:cNvGrpSpPr/>
          <p:nvPr/>
        </p:nvGrpSpPr>
        <p:grpSpPr>
          <a:xfrm>
            <a:off x="1300480" y="575974"/>
            <a:ext cx="9737634" cy="5418666"/>
            <a:chOff x="1000034" y="497596"/>
            <a:chExt cx="9737634" cy="5418666"/>
          </a:xfrm>
        </p:grpSpPr>
        <p:grpSp>
          <p:nvGrpSpPr>
            <p:cNvPr id="12" name="Group 11"/>
            <p:cNvGrpSpPr/>
            <p:nvPr/>
          </p:nvGrpSpPr>
          <p:grpSpPr>
            <a:xfrm>
              <a:off x="1000034" y="497596"/>
              <a:ext cx="9737634" cy="5418666"/>
              <a:chOff x="2031999" y="719665"/>
              <a:chExt cx="9737634" cy="5418666"/>
            </a:xfrm>
          </p:grpSpPr>
          <p:grpSp>
            <p:nvGrpSpPr>
              <p:cNvPr id="4" name="Group 3"/>
              <p:cNvGrpSpPr/>
              <p:nvPr/>
            </p:nvGrpSpPr>
            <p:grpSpPr>
              <a:xfrm>
                <a:off x="2031999" y="719665"/>
                <a:ext cx="9737634" cy="5418666"/>
                <a:chOff x="2031999" y="719666"/>
                <a:chExt cx="12113319" cy="5418666"/>
              </a:xfrm>
            </p:grpSpPr>
            <p:sp>
              <p:nvSpPr>
                <p:cNvPr id="5" name="Rounded Rectangle 4"/>
                <p:cNvSpPr/>
                <p:nvPr/>
              </p:nvSpPr>
              <p:spPr>
                <a:xfrm>
                  <a:off x="2031999" y="719666"/>
                  <a:ext cx="12113319" cy="2438400"/>
                </a:xfrm>
                <a:prstGeom prst="roundRect">
                  <a:avLst>
                    <a:gd name="adj" fmla="val 1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rot="21600000">
                  <a:off x="2308453" y="3158066"/>
                  <a:ext cx="2706941" cy="2980266"/>
                </a:xfrm>
                <a:custGeom>
                  <a:avLst/>
                  <a:gdLst>
                    <a:gd name="connsiteX0" fmla="*/ 284229 w 2706941"/>
                    <a:gd name="connsiteY0" fmla="*/ 0 h 2980266"/>
                    <a:gd name="connsiteX1" fmla="*/ 2422712 w 2706941"/>
                    <a:gd name="connsiteY1" fmla="*/ 0 h 2980266"/>
                    <a:gd name="connsiteX2" fmla="*/ 2706941 w 2706941"/>
                    <a:gd name="connsiteY2" fmla="*/ 284229 h 2980266"/>
                    <a:gd name="connsiteX3" fmla="*/ 2706941 w 2706941"/>
                    <a:gd name="connsiteY3" fmla="*/ 2980266 h 2980266"/>
                    <a:gd name="connsiteX4" fmla="*/ 2706941 w 2706941"/>
                    <a:gd name="connsiteY4" fmla="*/ 2980266 h 2980266"/>
                    <a:gd name="connsiteX5" fmla="*/ 0 w 2706941"/>
                    <a:gd name="connsiteY5" fmla="*/ 2980266 h 2980266"/>
                    <a:gd name="connsiteX6" fmla="*/ 0 w 2706941"/>
                    <a:gd name="connsiteY6" fmla="*/ 2980266 h 2980266"/>
                    <a:gd name="connsiteX7" fmla="*/ 0 w 2706941"/>
                    <a:gd name="connsiteY7" fmla="*/ 284229 h 2980266"/>
                    <a:gd name="connsiteX8" fmla="*/ 284229 w 2706941"/>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6941" h="2980266">
                      <a:moveTo>
                        <a:pt x="2422712" y="2980266"/>
                      </a:moveTo>
                      <a:lnTo>
                        <a:pt x="284229" y="2980266"/>
                      </a:lnTo>
                      <a:cubicBezTo>
                        <a:pt x="127254" y="2980266"/>
                        <a:pt x="0" y="2853012"/>
                        <a:pt x="0" y="2696037"/>
                      </a:cubicBezTo>
                      <a:lnTo>
                        <a:pt x="0" y="0"/>
                      </a:lnTo>
                      <a:lnTo>
                        <a:pt x="0" y="0"/>
                      </a:lnTo>
                      <a:lnTo>
                        <a:pt x="2706941" y="0"/>
                      </a:lnTo>
                      <a:lnTo>
                        <a:pt x="2706941" y="0"/>
                      </a:lnTo>
                      <a:lnTo>
                        <a:pt x="2706941" y="2696037"/>
                      </a:lnTo>
                      <a:cubicBezTo>
                        <a:pt x="2706941" y="2853012"/>
                        <a:pt x="2579687" y="2980266"/>
                        <a:pt x="242271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9712" tIns="156464" rIns="239712" bIns="239712" numCol="1" spcCol="1270" anchor="t" anchorCtr="0">
                  <a:noAutofit/>
                </a:bodyPr>
                <a:lstStyle/>
                <a:p>
                  <a:pPr lvl="0" algn="ctr" defTabSz="977900">
                    <a:lnSpc>
                      <a:spcPct val="90000"/>
                    </a:lnSpc>
                    <a:spcBef>
                      <a:spcPct val="0"/>
                    </a:spcBef>
                    <a:spcAft>
                      <a:spcPct val="35000"/>
                    </a:spcAft>
                  </a:pPr>
                  <a:r>
                    <a:rPr lang="en-US" sz="2200" kern="1200" dirty="0" smtClean="0"/>
                    <a:t>Business Case Understanding</a:t>
                  </a:r>
                </a:p>
                <a:p>
                  <a:pPr lvl="0" algn="ctr" defTabSz="977900">
                    <a:lnSpc>
                      <a:spcPct val="90000"/>
                    </a:lnSpc>
                    <a:spcBef>
                      <a:spcPct val="0"/>
                    </a:spcBef>
                    <a:spcAft>
                      <a:spcPct val="35000"/>
                    </a:spcAft>
                  </a:pPr>
                  <a:r>
                    <a:rPr lang="en-US" sz="1600" kern="1200" dirty="0" smtClean="0"/>
                    <a:t>Understand the business context investor persona and investment goals of the investor</a:t>
                  </a:r>
                  <a:endParaRPr lang="en-US" sz="2200" kern="1200" dirty="0"/>
                </a:p>
              </p:txBody>
            </p:sp>
            <p:sp>
              <p:nvSpPr>
                <p:cNvPr id="9" name="Freeform 8"/>
                <p:cNvSpPr/>
                <p:nvPr/>
              </p:nvSpPr>
              <p:spPr>
                <a:xfrm rot="21600000">
                  <a:off x="5286089" y="3158065"/>
                  <a:ext cx="2706941" cy="2980267"/>
                </a:xfrm>
                <a:custGeom>
                  <a:avLst/>
                  <a:gdLst>
                    <a:gd name="connsiteX0" fmla="*/ 284229 w 2706941"/>
                    <a:gd name="connsiteY0" fmla="*/ 0 h 2980266"/>
                    <a:gd name="connsiteX1" fmla="*/ 2422712 w 2706941"/>
                    <a:gd name="connsiteY1" fmla="*/ 0 h 2980266"/>
                    <a:gd name="connsiteX2" fmla="*/ 2706941 w 2706941"/>
                    <a:gd name="connsiteY2" fmla="*/ 284229 h 2980266"/>
                    <a:gd name="connsiteX3" fmla="*/ 2706941 w 2706941"/>
                    <a:gd name="connsiteY3" fmla="*/ 2980266 h 2980266"/>
                    <a:gd name="connsiteX4" fmla="*/ 2706941 w 2706941"/>
                    <a:gd name="connsiteY4" fmla="*/ 2980266 h 2980266"/>
                    <a:gd name="connsiteX5" fmla="*/ 0 w 2706941"/>
                    <a:gd name="connsiteY5" fmla="*/ 2980266 h 2980266"/>
                    <a:gd name="connsiteX6" fmla="*/ 0 w 2706941"/>
                    <a:gd name="connsiteY6" fmla="*/ 2980266 h 2980266"/>
                    <a:gd name="connsiteX7" fmla="*/ 0 w 2706941"/>
                    <a:gd name="connsiteY7" fmla="*/ 284229 h 2980266"/>
                    <a:gd name="connsiteX8" fmla="*/ 284229 w 2706941"/>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6941" h="2980266">
                      <a:moveTo>
                        <a:pt x="2422712" y="2980266"/>
                      </a:moveTo>
                      <a:lnTo>
                        <a:pt x="284229" y="2980266"/>
                      </a:lnTo>
                      <a:cubicBezTo>
                        <a:pt x="127254" y="2980266"/>
                        <a:pt x="0" y="2853012"/>
                        <a:pt x="0" y="2696037"/>
                      </a:cubicBezTo>
                      <a:lnTo>
                        <a:pt x="0" y="0"/>
                      </a:lnTo>
                      <a:lnTo>
                        <a:pt x="0" y="0"/>
                      </a:lnTo>
                      <a:lnTo>
                        <a:pt x="2706941" y="0"/>
                      </a:lnTo>
                      <a:lnTo>
                        <a:pt x="2706941" y="0"/>
                      </a:lnTo>
                      <a:lnTo>
                        <a:pt x="2706941" y="2696037"/>
                      </a:lnTo>
                      <a:cubicBezTo>
                        <a:pt x="2706941" y="2853012"/>
                        <a:pt x="2579687" y="2980266"/>
                        <a:pt x="242271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5488" tIns="142241" rIns="225488" bIns="225488" numCol="1" spcCol="1270" anchor="t" anchorCtr="0">
                  <a:noAutofit/>
                </a:bodyPr>
                <a:lstStyle/>
                <a:p>
                  <a:pPr lvl="0" algn="ctr" defTabSz="889000">
                    <a:lnSpc>
                      <a:spcPct val="90000"/>
                    </a:lnSpc>
                    <a:spcBef>
                      <a:spcPct val="0"/>
                    </a:spcBef>
                    <a:spcAft>
                      <a:spcPct val="35000"/>
                    </a:spcAft>
                  </a:pPr>
                  <a:r>
                    <a:rPr lang="en-US" sz="2000" kern="1200" dirty="0" smtClean="0"/>
                    <a:t>Data Analysis and Visualization</a:t>
                  </a:r>
                </a:p>
                <a:p>
                  <a:pPr lvl="0" algn="ctr" defTabSz="889000">
                    <a:lnSpc>
                      <a:spcPct val="90000"/>
                    </a:lnSpc>
                    <a:spcBef>
                      <a:spcPct val="0"/>
                    </a:spcBef>
                    <a:spcAft>
                      <a:spcPct val="35000"/>
                    </a:spcAft>
                  </a:pPr>
                  <a:r>
                    <a:rPr lang="en-US" sz="1600" kern="1200" dirty="0" smtClean="0"/>
                    <a:t>Determine the key risk and return metrics for the stocks. Compare the same vis-a—vis the market index</a:t>
                  </a:r>
                  <a:endParaRPr lang="en-US" sz="2000" kern="1200" dirty="0"/>
                </a:p>
              </p:txBody>
            </p:sp>
            <p:sp>
              <p:nvSpPr>
                <p:cNvPr id="11" name="Freeform 10"/>
                <p:cNvSpPr/>
                <p:nvPr/>
              </p:nvSpPr>
              <p:spPr>
                <a:xfrm rot="21600000">
                  <a:off x="8365370" y="3158066"/>
                  <a:ext cx="2706941" cy="2980266"/>
                </a:xfrm>
                <a:custGeom>
                  <a:avLst/>
                  <a:gdLst>
                    <a:gd name="connsiteX0" fmla="*/ 284229 w 2706941"/>
                    <a:gd name="connsiteY0" fmla="*/ 0 h 2980266"/>
                    <a:gd name="connsiteX1" fmla="*/ 2422712 w 2706941"/>
                    <a:gd name="connsiteY1" fmla="*/ 0 h 2980266"/>
                    <a:gd name="connsiteX2" fmla="*/ 2706941 w 2706941"/>
                    <a:gd name="connsiteY2" fmla="*/ 284229 h 2980266"/>
                    <a:gd name="connsiteX3" fmla="*/ 2706941 w 2706941"/>
                    <a:gd name="connsiteY3" fmla="*/ 2980266 h 2980266"/>
                    <a:gd name="connsiteX4" fmla="*/ 2706941 w 2706941"/>
                    <a:gd name="connsiteY4" fmla="*/ 2980266 h 2980266"/>
                    <a:gd name="connsiteX5" fmla="*/ 0 w 2706941"/>
                    <a:gd name="connsiteY5" fmla="*/ 2980266 h 2980266"/>
                    <a:gd name="connsiteX6" fmla="*/ 0 w 2706941"/>
                    <a:gd name="connsiteY6" fmla="*/ 2980266 h 2980266"/>
                    <a:gd name="connsiteX7" fmla="*/ 0 w 2706941"/>
                    <a:gd name="connsiteY7" fmla="*/ 284229 h 2980266"/>
                    <a:gd name="connsiteX8" fmla="*/ 284229 w 2706941"/>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6941" h="2980266">
                      <a:moveTo>
                        <a:pt x="2422712" y="2980266"/>
                      </a:moveTo>
                      <a:lnTo>
                        <a:pt x="284229" y="2980266"/>
                      </a:lnTo>
                      <a:cubicBezTo>
                        <a:pt x="127254" y="2980266"/>
                        <a:pt x="0" y="2853012"/>
                        <a:pt x="0" y="2696037"/>
                      </a:cubicBezTo>
                      <a:lnTo>
                        <a:pt x="0" y="0"/>
                      </a:lnTo>
                      <a:lnTo>
                        <a:pt x="0" y="0"/>
                      </a:lnTo>
                      <a:lnTo>
                        <a:pt x="2706941" y="0"/>
                      </a:lnTo>
                      <a:lnTo>
                        <a:pt x="2706941" y="0"/>
                      </a:lnTo>
                      <a:lnTo>
                        <a:pt x="2706941" y="2696037"/>
                      </a:lnTo>
                      <a:cubicBezTo>
                        <a:pt x="2706941" y="2853012"/>
                        <a:pt x="2579687" y="2980266"/>
                        <a:pt x="242271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5488" tIns="142240" rIns="225488" bIns="225488" numCol="1" spcCol="1270" anchor="t" anchorCtr="0">
                  <a:noAutofit/>
                </a:bodyPr>
                <a:lstStyle/>
                <a:p>
                  <a:pPr lvl="0" algn="ctr" defTabSz="889000">
                    <a:lnSpc>
                      <a:spcPct val="90000"/>
                    </a:lnSpc>
                    <a:spcBef>
                      <a:spcPct val="0"/>
                    </a:spcBef>
                    <a:spcAft>
                      <a:spcPct val="35000"/>
                    </a:spcAft>
                  </a:pPr>
                  <a:r>
                    <a:rPr lang="en-US" sz="2000" kern="1200" dirty="0" smtClean="0"/>
                    <a:t>Selection of Stocks by Risk and Return</a:t>
                  </a:r>
                </a:p>
                <a:p>
                  <a:pPr lvl="0" algn="ctr" defTabSz="889000">
                    <a:lnSpc>
                      <a:spcPct val="90000"/>
                    </a:lnSpc>
                    <a:spcBef>
                      <a:spcPct val="0"/>
                    </a:spcBef>
                    <a:spcAft>
                      <a:spcPct val="35000"/>
                    </a:spcAft>
                  </a:pPr>
                  <a:r>
                    <a:rPr lang="en-US" sz="1600" kern="1200" dirty="0" smtClean="0"/>
                    <a:t>Use the risk and return metrics to shortlist the stocks which meet the investor’s financial goals</a:t>
                  </a:r>
                  <a:endParaRPr lang="en-US" sz="2000" kern="1200" dirty="0"/>
                </a:p>
              </p:txBody>
            </p:sp>
          </p:grpSp>
          <p:sp>
            <p:nvSpPr>
              <p:cNvPr id="13" name="Freeform 12"/>
              <p:cNvSpPr/>
              <p:nvPr/>
            </p:nvSpPr>
            <p:spPr>
              <a:xfrm>
                <a:off x="9439835" y="3158065"/>
                <a:ext cx="2176051" cy="2980266"/>
              </a:xfrm>
              <a:custGeom>
                <a:avLst/>
                <a:gdLst>
                  <a:gd name="connsiteX0" fmla="*/ 284229 w 2706941"/>
                  <a:gd name="connsiteY0" fmla="*/ 0 h 2980266"/>
                  <a:gd name="connsiteX1" fmla="*/ 2422712 w 2706941"/>
                  <a:gd name="connsiteY1" fmla="*/ 0 h 2980266"/>
                  <a:gd name="connsiteX2" fmla="*/ 2706941 w 2706941"/>
                  <a:gd name="connsiteY2" fmla="*/ 284229 h 2980266"/>
                  <a:gd name="connsiteX3" fmla="*/ 2706941 w 2706941"/>
                  <a:gd name="connsiteY3" fmla="*/ 2980266 h 2980266"/>
                  <a:gd name="connsiteX4" fmla="*/ 2706941 w 2706941"/>
                  <a:gd name="connsiteY4" fmla="*/ 2980266 h 2980266"/>
                  <a:gd name="connsiteX5" fmla="*/ 0 w 2706941"/>
                  <a:gd name="connsiteY5" fmla="*/ 2980266 h 2980266"/>
                  <a:gd name="connsiteX6" fmla="*/ 0 w 2706941"/>
                  <a:gd name="connsiteY6" fmla="*/ 2980266 h 2980266"/>
                  <a:gd name="connsiteX7" fmla="*/ 0 w 2706941"/>
                  <a:gd name="connsiteY7" fmla="*/ 284229 h 2980266"/>
                  <a:gd name="connsiteX8" fmla="*/ 284229 w 2706941"/>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6941" h="2980266">
                    <a:moveTo>
                      <a:pt x="2422712" y="2980266"/>
                    </a:moveTo>
                    <a:lnTo>
                      <a:pt x="284229" y="2980266"/>
                    </a:lnTo>
                    <a:cubicBezTo>
                      <a:pt x="127254" y="2980266"/>
                      <a:pt x="0" y="2853012"/>
                      <a:pt x="0" y="2696037"/>
                    </a:cubicBezTo>
                    <a:lnTo>
                      <a:pt x="0" y="0"/>
                    </a:lnTo>
                    <a:lnTo>
                      <a:pt x="0" y="0"/>
                    </a:lnTo>
                    <a:lnTo>
                      <a:pt x="2706941" y="0"/>
                    </a:lnTo>
                    <a:lnTo>
                      <a:pt x="2706941" y="0"/>
                    </a:lnTo>
                    <a:lnTo>
                      <a:pt x="2706941" y="2696037"/>
                    </a:lnTo>
                    <a:cubicBezTo>
                      <a:pt x="2706941" y="2853012"/>
                      <a:pt x="2579687" y="2980266"/>
                      <a:pt x="242271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5488" tIns="142240" rIns="225488" bIns="225488" numCol="1" spcCol="1270" anchor="t" anchorCtr="0">
                <a:noAutofit/>
              </a:bodyPr>
              <a:lstStyle/>
              <a:p>
                <a:pPr lvl="0" algn="ctr" defTabSz="889000">
                  <a:lnSpc>
                    <a:spcPct val="90000"/>
                  </a:lnSpc>
                  <a:spcBef>
                    <a:spcPct val="0"/>
                  </a:spcBef>
                  <a:spcAft>
                    <a:spcPct val="35000"/>
                  </a:spcAft>
                </a:pPr>
                <a:r>
                  <a:rPr lang="en-US" sz="2000" kern="1200" dirty="0" smtClean="0"/>
                  <a:t>Portfolio Development</a:t>
                </a:r>
              </a:p>
              <a:p>
                <a:pPr lvl="0" algn="ctr" defTabSz="889000">
                  <a:lnSpc>
                    <a:spcPct val="90000"/>
                  </a:lnSpc>
                  <a:spcBef>
                    <a:spcPct val="0"/>
                  </a:spcBef>
                  <a:spcAft>
                    <a:spcPct val="35000"/>
                  </a:spcAft>
                </a:pPr>
                <a:r>
                  <a:rPr lang="en-US" sz="1600" kern="1200" dirty="0" smtClean="0"/>
                  <a:t>Allocate the funds to the chosen stocks and create the portfolio. Measure the portfolio risk and return metrics</a:t>
                </a:r>
                <a:endParaRPr lang="en-US" sz="2000" kern="1200" dirty="0"/>
              </a:p>
            </p:txBody>
          </p:sp>
        </p:gr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338" y="1076231"/>
              <a:ext cx="2277565" cy="1281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2877" y="1076231"/>
              <a:ext cx="2245537" cy="1281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5"/>
            <a:stretch>
              <a:fillRect/>
            </a:stretch>
          </p:blipFill>
          <p:spPr>
            <a:xfrm>
              <a:off x="5995388" y="1076231"/>
              <a:ext cx="2201280" cy="1281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Picture 34"/>
            <p:cNvPicPr>
              <a:picLocks noChangeAspect="1"/>
            </p:cNvPicPr>
            <p:nvPr/>
          </p:nvPicPr>
          <p:blipFill>
            <a:blip r:embed="rId6"/>
            <a:stretch>
              <a:fillRect/>
            </a:stretch>
          </p:blipFill>
          <p:spPr>
            <a:xfrm>
              <a:off x="8353642" y="1076231"/>
              <a:ext cx="2127284" cy="1281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1175059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178733"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2000" dirty="0" smtClean="0"/>
              <a:t>Last 5 years </a:t>
            </a:r>
            <a:r>
              <a:rPr lang="en-IN" sz="2000" dirty="0" smtClean="0">
                <a:latin typeface="Times New Roman" panose="02020603050405020304" pitchFamily="18" charset="0"/>
                <a:cs typeface="Times New Roman" panose="02020603050405020304" pitchFamily="18" charset="0"/>
              </a:rPr>
              <a:t>Mr. Patrick </a:t>
            </a:r>
            <a:r>
              <a:rPr lang="en-IN" sz="2000" dirty="0" err="1" smtClean="0">
                <a:latin typeface="Times New Roman" panose="02020603050405020304" pitchFamily="18" charset="0"/>
                <a:cs typeface="Times New Roman" panose="02020603050405020304" pitchFamily="18" charset="0"/>
              </a:rPr>
              <a:t>Jyengar</a:t>
            </a:r>
            <a:r>
              <a:rPr lang="en-IN" sz="2000" dirty="0" smtClean="0">
                <a:latin typeface="Times New Roman" panose="02020603050405020304" pitchFamily="18" charset="0"/>
                <a:cs typeface="Times New Roman" panose="02020603050405020304" pitchFamily="18" charset="0"/>
              </a:rPr>
              <a:t> Portfolio </a:t>
            </a:r>
            <a:r>
              <a:rPr lang="en-IN" sz="2000" dirty="0" smtClean="0"/>
              <a:t>Analysis</a:t>
            </a:r>
          </a:p>
        </p:txBody>
      </p:sp>
      <p:graphicFrame>
        <p:nvGraphicFramePr>
          <p:cNvPr id="6" name="Diagram 5"/>
          <p:cNvGraphicFramePr/>
          <p:nvPr>
            <p:extLst>
              <p:ext uri="{D42A27DB-BD31-4B8C-83A1-F6EECF244321}">
                <p14:modId xmlns:p14="http://schemas.microsoft.com/office/powerpoint/2010/main" val="4284783906"/>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431074" y="987879"/>
            <a:ext cx="5266031" cy="3539430"/>
          </a:xfrm>
          <a:prstGeom prst="rect">
            <a:avLst/>
          </a:prstGeom>
        </p:spPr>
        <p:txBody>
          <a:bodyPr wrap="square">
            <a:spAutoFit/>
          </a:bodyPr>
          <a:lstStyle/>
          <a:p>
            <a:pPr lvl="1"/>
            <a:r>
              <a:rPr lang="en-US" sz="1400" b="1" dirty="0" smtClean="0">
                <a:latin typeface="Times New Roman" panose="02020603050405020304" pitchFamily="18" charset="0"/>
                <a:cs typeface="Times New Roman" panose="02020603050405020304" pitchFamily="18" charset="0"/>
              </a:rPr>
              <a:t>Portfolio Composition:</a:t>
            </a:r>
          </a:p>
          <a:p>
            <a:pPr lvl="1"/>
            <a:r>
              <a:rPr lang="en-US" sz="1400" dirty="0" smtClean="0">
                <a:latin typeface="Times New Roman" panose="02020603050405020304" pitchFamily="18" charset="0"/>
                <a:cs typeface="Times New Roman" panose="02020603050405020304" pitchFamily="18" charset="0"/>
              </a:rPr>
              <a:t>Stocks: MSFT, JNJ, RHHBY, GOOG</a:t>
            </a:r>
          </a:p>
          <a:p>
            <a:pPr lvl="1"/>
            <a:r>
              <a:rPr lang="en-US" sz="1400" dirty="0" smtClean="0">
                <a:latin typeface="Times New Roman" panose="02020603050405020304" pitchFamily="18" charset="0"/>
                <a:cs typeface="Times New Roman" panose="02020603050405020304" pitchFamily="18" charset="0"/>
              </a:rPr>
              <a:t>Weights: MSFT (30%), JNJ (20%), RHHBY (20%), GOOG (30%)</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Financial Performance:</a:t>
            </a:r>
          </a:p>
          <a:p>
            <a:pPr lvl="1"/>
            <a:r>
              <a:rPr lang="en-US" sz="1400" dirty="0" smtClean="0">
                <a:latin typeface="Times New Roman" panose="02020603050405020304" pitchFamily="18" charset="0"/>
                <a:cs typeface="Times New Roman" panose="02020603050405020304" pitchFamily="18" charset="0"/>
              </a:rPr>
              <a:t>  - Initial Investment: 500,000</a:t>
            </a:r>
          </a:p>
          <a:p>
            <a:pPr lvl="1"/>
            <a:r>
              <a:rPr lang="en-US" sz="1400" dirty="0" smtClean="0">
                <a:latin typeface="Times New Roman" panose="02020603050405020304" pitchFamily="18" charset="0"/>
                <a:cs typeface="Times New Roman" panose="02020603050405020304" pitchFamily="18" charset="0"/>
              </a:rPr>
              <a:t>  - Total Return: 1,035,072.86</a:t>
            </a:r>
          </a:p>
          <a:p>
            <a:pPr lvl="1"/>
            <a:r>
              <a:rPr lang="en-US" sz="1400" dirty="0" smtClean="0">
                <a:latin typeface="Times New Roman" panose="02020603050405020304" pitchFamily="18" charset="0"/>
                <a:cs typeface="Times New Roman" panose="02020603050405020304" pitchFamily="18" charset="0"/>
              </a:rPr>
              <a:t>  - Earnings: 535,072.86</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Return on Investment (ROI):</a:t>
            </a:r>
          </a:p>
          <a:p>
            <a:pPr lvl="1"/>
            <a:r>
              <a:rPr lang="en-US" sz="1400" dirty="0" smtClean="0">
                <a:latin typeface="Times New Roman" panose="02020603050405020304" pitchFamily="18" charset="0"/>
                <a:cs typeface="Times New Roman" panose="02020603050405020304" pitchFamily="18" charset="0"/>
              </a:rPr>
              <a:t>Impressive ROI: 107.01%</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Notable Wealth Accumulation:</a:t>
            </a:r>
          </a:p>
          <a:p>
            <a:pPr lvl="1"/>
            <a:r>
              <a:rPr lang="en-US" sz="1400" dirty="0" smtClean="0">
                <a:latin typeface="Times New Roman" panose="02020603050405020304" pitchFamily="18" charset="0"/>
                <a:cs typeface="Times New Roman" panose="02020603050405020304" pitchFamily="18" charset="0"/>
              </a:rPr>
              <a:t>Signifies a notable achievement in wealth accumulation over the specified 5-year period.</a:t>
            </a:r>
            <a:endParaRPr lang="en-IN" sz="1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7"/>
          <a:stretch>
            <a:fillRect/>
          </a:stretch>
        </p:blipFill>
        <p:spPr>
          <a:xfrm>
            <a:off x="5388847" y="1470502"/>
            <a:ext cx="6481616" cy="3526835"/>
          </a:xfrm>
          <a:prstGeom prst="rect">
            <a:avLst/>
          </a:prstGeom>
        </p:spPr>
      </p:pic>
      <p:sp>
        <p:nvSpPr>
          <p:cNvPr id="9" name="Rectangle 8"/>
          <p:cNvSpPr/>
          <p:nvPr/>
        </p:nvSpPr>
        <p:spPr>
          <a:xfrm>
            <a:off x="9830200" y="6514369"/>
            <a:ext cx="2361800" cy="341632"/>
          </a:xfrm>
          <a:prstGeom prst="rect">
            <a:avLst/>
          </a:prstGeom>
          <a:ln>
            <a:noFill/>
          </a:ln>
        </p:spPr>
        <p:txBody>
          <a:bodyPr wrap="none">
            <a:spAutoFit/>
          </a:bodyPr>
          <a:lstStyle/>
          <a:p>
            <a:pPr lvl="0" algn="ctr" defTabSz="889000">
              <a:lnSpc>
                <a:spcPct val="90000"/>
              </a:lnSpc>
              <a:spcBef>
                <a:spcPct val="0"/>
              </a:spcBef>
              <a:spcAft>
                <a:spcPct val="35000"/>
              </a:spcAft>
            </a:pPr>
            <a:r>
              <a:rPr lang="en-US" b="1" dirty="0"/>
              <a:t>Portfolio Development</a:t>
            </a:r>
          </a:p>
        </p:txBody>
      </p:sp>
    </p:spTree>
    <p:extLst>
      <p:ext uri="{BB962C8B-B14F-4D97-AF65-F5344CB8AC3E}">
        <p14:creationId xmlns:p14="http://schemas.microsoft.com/office/powerpoint/2010/main" val="1340631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3507" y="326570"/>
            <a:ext cx="6178733"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2000" dirty="0" smtClean="0"/>
              <a:t>Last 5 years </a:t>
            </a:r>
            <a:r>
              <a:rPr lang="en-IN" sz="2000" dirty="0" smtClean="0">
                <a:latin typeface="Times New Roman" panose="02020603050405020304" pitchFamily="18" charset="0"/>
                <a:cs typeface="Times New Roman" panose="02020603050405020304" pitchFamily="18" charset="0"/>
              </a:rPr>
              <a:t>Mr. Peter </a:t>
            </a:r>
            <a:r>
              <a:rPr lang="en-IN" sz="2000" dirty="0" err="1" smtClean="0">
                <a:latin typeface="Times New Roman" panose="02020603050405020304" pitchFamily="18" charset="0"/>
                <a:cs typeface="Times New Roman" panose="02020603050405020304" pitchFamily="18" charset="0"/>
              </a:rPr>
              <a:t>Jyengar</a:t>
            </a:r>
            <a:r>
              <a:rPr lang="en-IN" sz="2000" dirty="0" smtClean="0">
                <a:latin typeface="Times New Roman" panose="02020603050405020304" pitchFamily="18" charset="0"/>
                <a:cs typeface="Times New Roman" panose="02020603050405020304" pitchFamily="18" charset="0"/>
              </a:rPr>
              <a:t> Portfolio </a:t>
            </a:r>
            <a:r>
              <a:rPr lang="en-IN" sz="2000" dirty="0" smtClean="0"/>
              <a:t>Analysis</a:t>
            </a:r>
          </a:p>
        </p:txBody>
      </p:sp>
      <p:graphicFrame>
        <p:nvGraphicFramePr>
          <p:cNvPr id="6" name="Diagram 5"/>
          <p:cNvGraphicFramePr/>
          <p:nvPr>
            <p:extLst>
              <p:ext uri="{D42A27DB-BD31-4B8C-83A1-F6EECF244321}">
                <p14:modId xmlns:p14="http://schemas.microsoft.com/office/powerpoint/2010/main" val="2921918800"/>
              </p:ext>
            </p:extLst>
          </p:nvPr>
        </p:nvGraphicFramePr>
        <p:xfrm>
          <a:off x="9222377" y="0"/>
          <a:ext cx="3317966" cy="1201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612673" y="1420678"/>
            <a:ext cx="6367665" cy="3464831"/>
          </a:xfrm>
          <a:prstGeom prst="rect">
            <a:avLst/>
          </a:prstGeom>
        </p:spPr>
      </p:pic>
      <p:sp>
        <p:nvSpPr>
          <p:cNvPr id="7" name="Rectangle 6"/>
          <p:cNvSpPr/>
          <p:nvPr/>
        </p:nvSpPr>
        <p:spPr>
          <a:xfrm>
            <a:off x="9830200" y="6514368"/>
            <a:ext cx="2361800" cy="341632"/>
          </a:xfrm>
          <a:prstGeom prst="rect">
            <a:avLst/>
          </a:prstGeom>
          <a:ln>
            <a:noFill/>
          </a:ln>
        </p:spPr>
        <p:txBody>
          <a:bodyPr wrap="none">
            <a:spAutoFit/>
          </a:bodyPr>
          <a:lstStyle/>
          <a:p>
            <a:pPr lvl="0" algn="ctr" defTabSz="889000">
              <a:lnSpc>
                <a:spcPct val="90000"/>
              </a:lnSpc>
              <a:spcBef>
                <a:spcPct val="0"/>
              </a:spcBef>
              <a:spcAft>
                <a:spcPct val="35000"/>
              </a:spcAft>
            </a:pPr>
            <a:r>
              <a:rPr lang="en-US" b="1" dirty="0"/>
              <a:t>Portfolio Development</a:t>
            </a:r>
          </a:p>
        </p:txBody>
      </p:sp>
      <p:sp>
        <p:nvSpPr>
          <p:cNvPr id="11" name="Content Placeholder 10"/>
          <p:cNvSpPr>
            <a:spLocks noGrp="1"/>
          </p:cNvSpPr>
          <p:nvPr>
            <p:ph sz="half" idx="1"/>
          </p:nvPr>
        </p:nvSpPr>
        <p:spPr>
          <a:xfrm>
            <a:off x="431074" y="1041854"/>
            <a:ext cx="5181600" cy="4691541"/>
          </a:xfrm>
          <a:prstGeom prst="rect">
            <a:avLst/>
          </a:prstGeom>
        </p:spPr>
        <p:txBody>
          <a:bodyPr wrap="square">
            <a:spAutoFit/>
          </a:bodyPr>
          <a:lstStyle/>
          <a:p>
            <a:pPr lvl="1"/>
            <a:r>
              <a:rPr lang="en-US" sz="1400" b="1" dirty="0" smtClean="0">
                <a:latin typeface="Times New Roman" panose="02020603050405020304" pitchFamily="18" charset="0"/>
                <a:cs typeface="Times New Roman" panose="02020603050405020304" pitchFamily="18" charset="0"/>
              </a:rPr>
              <a:t>Portfolio Composition:</a:t>
            </a:r>
          </a:p>
          <a:p>
            <a:pPr lvl="1"/>
            <a:r>
              <a:rPr lang="en-US" sz="1400" dirty="0" smtClean="0">
                <a:latin typeface="Times New Roman" panose="02020603050405020304" pitchFamily="18" charset="0"/>
                <a:cs typeface="Times New Roman" panose="02020603050405020304" pitchFamily="18" charset="0"/>
              </a:rPr>
              <a:t>Stocks: </a:t>
            </a:r>
            <a:r>
              <a:rPr lang="en-IN" sz="1800" dirty="0"/>
              <a:t>AMZN, MSFT, </a:t>
            </a:r>
            <a:r>
              <a:rPr lang="en-IN" sz="1800" dirty="0" smtClean="0"/>
              <a:t>AAPL</a:t>
            </a:r>
          </a:p>
          <a:p>
            <a:pPr lvl="1"/>
            <a:r>
              <a:rPr lang="en-US" sz="1400" dirty="0" smtClean="0">
                <a:latin typeface="Times New Roman" panose="02020603050405020304" pitchFamily="18" charset="0"/>
                <a:cs typeface="Times New Roman" panose="02020603050405020304" pitchFamily="18" charset="0"/>
              </a:rPr>
              <a:t>Weights: AMZN (75%), MSFT (30%), AAPL (20%)</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Financial Performance:</a:t>
            </a:r>
          </a:p>
          <a:p>
            <a:pPr lvl="1"/>
            <a:r>
              <a:rPr lang="en-US" sz="1400" dirty="0" smtClean="0">
                <a:latin typeface="Times New Roman" panose="02020603050405020304" pitchFamily="18" charset="0"/>
                <a:cs typeface="Times New Roman" panose="02020603050405020304" pitchFamily="18" charset="0"/>
              </a:rPr>
              <a:t>  - Initial Investment: 1,000,000</a:t>
            </a:r>
          </a:p>
          <a:p>
            <a:pPr lvl="1"/>
            <a:r>
              <a:rPr lang="en-US" sz="1400" dirty="0" smtClean="0">
                <a:latin typeface="Times New Roman" panose="02020603050405020304" pitchFamily="18" charset="0"/>
                <a:cs typeface="Times New Roman" panose="02020603050405020304" pitchFamily="18" charset="0"/>
              </a:rPr>
              <a:t>  - Total Return: 4,096,424.66</a:t>
            </a:r>
          </a:p>
          <a:p>
            <a:pPr lvl="1"/>
            <a:r>
              <a:rPr lang="en-US" sz="1400" dirty="0" smtClean="0">
                <a:latin typeface="Times New Roman" panose="02020603050405020304" pitchFamily="18" charset="0"/>
                <a:cs typeface="Times New Roman" panose="02020603050405020304" pitchFamily="18" charset="0"/>
              </a:rPr>
              <a:t>  - Earnings: 3,096,424.66</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Return on Investment (ROI):</a:t>
            </a:r>
          </a:p>
          <a:p>
            <a:pPr lvl="1"/>
            <a:r>
              <a:rPr lang="en-US" sz="1400" dirty="0" smtClean="0">
                <a:latin typeface="Times New Roman" panose="02020603050405020304" pitchFamily="18" charset="0"/>
                <a:cs typeface="Times New Roman" panose="02020603050405020304" pitchFamily="18" charset="0"/>
              </a:rPr>
              <a:t>Impressive ROI: 309.64%</a:t>
            </a:r>
          </a:p>
          <a:p>
            <a:pPr lvl="1"/>
            <a:endParaRPr lang="en-US" sz="1400" dirty="0" smtClean="0">
              <a:latin typeface="Times New Roman" panose="02020603050405020304" pitchFamily="18" charset="0"/>
              <a:cs typeface="Times New Roman" panose="02020603050405020304" pitchFamily="18" charset="0"/>
            </a:endParaRPr>
          </a:p>
          <a:p>
            <a:pPr lvl="1"/>
            <a:r>
              <a:rPr lang="en-US" sz="1400" b="1" dirty="0" smtClean="0">
                <a:latin typeface="Times New Roman" panose="02020603050405020304" pitchFamily="18" charset="0"/>
                <a:cs typeface="Times New Roman" panose="02020603050405020304" pitchFamily="18" charset="0"/>
              </a:rPr>
              <a:t>Notable Wealth Accumulation:</a:t>
            </a:r>
          </a:p>
          <a:p>
            <a:pPr lvl="1"/>
            <a:r>
              <a:rPr lang="en-US" sz="1400" dirty="0" smtClean="0">
                <a:latin typeface="Times New Roman" panose="02020603050405020304" pitchFamily="18" charset="0"/>
                <a:cs typeface="Times New Roman" panose="02020603050405020304" pitchFamily="18" charset="0"/>
              </a:rPr>
              <a:t>Signifies a notable achievement in wealth accumulation over the specified 5-year period.</a:t>
            </a:r>
          </a:p>
          <a:p>
            <a:pPr lvl="1"/>
            <a:endParaRPr lang="en-US" sz="1400" dirty="0" smtClean="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824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BA29EC-7FAE-48BC-BFB6-73428098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697" y="1183277"/>
            <a:ext cx="7315200" cy="43910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p:cNvSpPr/>
          <p:nvPr/>
        </p:nvSpPr>
        <p:spPr>
          <a:xfrm>
            <a:off x="4208023" y="721612"/>
            <a:ext cx="3148939"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497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p:cNvGrpSpPr/>
          <p:nvPr/>
        </p:nvGrpSpPr>
        <p:grpSpPr>
          <a:xfrm>
            <a:off x="215153" y="349623"/>
            <a:ext cx="11483787" cy="6266329"/>
            <a:chOff x="215153" y="349623"/>
            <a:chExt cx="11483787" cy="6266329"/>
          </a:xfrm>
        </p:grpSpPr>
        <p:sp>
          <p:nvSpPr>
            <p:cNvPr id="6" name="Rounded Rectangle 5"/>
            <p:cNvSpPr/>
            <p:nvPr/>
          </p:nvSpPr>
          <p:spPr>
            <a:xfrm>
              <a:off x="215153" y="349623"/>
              <a:ext cx="11483787" cy="6266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defTabSz="711200">
                <a:lnSpc>
                  <a:spcPct val="90000"/>
                </a:lnSpc>
                <a:spcBef>
                  <a:spcPct val="0"/>
                </a:spcBef>
                <a:spcAft>
                  <a:spcPct val="35000"/>
                </a:spcAft>
              </a:pPr>
              <a:r>
                <a:rPr lang="en-US" sz="1600" b="1" dirty="0"/>
                <a:t>Business Case</a:t>
              </a:r>
            </a:p>
            <a:p>
              <a:pPr marL="114300" lvl="1" indent="-114300" algn="just" defTabSz="533400">
                <a:lnSpc>
                  <a:spcPct val="90000"/>
                </a:lnSpc>
                <a:spcBef>
                  <a:spcPct val="0"/>
                </a:spcBef>
                <a:spcAft>
                  <a:spcPct val="15000"/>
                </a:spcAft>
                <a:buChar char="••"/>
              </a:pPr>
              <a:r>
                <a:rPr lang="en-US" sz="1400" dirty="0">
                  <a:latin typeface="Times New Roman" panose="02020603050405020304" pitchFamily="18" charset="0"/>
                  <a:cs typeface="Times New Roman" panose="02020603050405020304" pitchFamily="18" charset="0"/>
                </a:rPr>
                <a:t>In the recent past, the industry of wealth management has seen a lot of growth. Every individual or business actively searches for opportunities to get the maximum returns. However, in most of the cases, they either lack the skills to identify the right investment opportunity, or there is a shortage of time for finding these opportunities. Hence, this gave rise to the dedicated individuals who perform this task on behalf of the investors for a commission - Portfolio managers.</a:t>
              </a:r>
            </a:p>
            <a:p>
              <a:pPr marL="114300" lvl="1" indent="-114300" algn="just" defTabSz="533400">
                <a:lnSpc>
                  <a:spcPct val="90000"/>
                </a:lnSpc>
                <a:spcBef>
                  <a:spcPct val="0"/>
                </a:spcBef>
                <a:spcAft>
                  <a:spcPct val="15000"/>
                </a:spcAft>
                <a:buChar char="••"/>
              </a:pPr>
              <a:endParaRPr lang="en-US" sz="1400" dirty="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a:latin typeface="Times New Roman" panose="02020603050405020304" pitchFamily="18" charset="0"/>
                  <a:cs typeface="Times New Roman" panose="02020603050405020304" pitchFamily="18" charset="0"/>
                </a:rPr>
                <a:t>A portfolio manager makes investment decisions and carries out other related activities on behalf of vested investors. They work with a team of analysts and researchers, and their main objective is to </a:t>
              </a:r>
              <a:r>
                <a:rPr lang="en-US" sz="1400" dirty="0" err="1">
                  <a:latin typeface="Times New Roman" panose="02020603050405020304" pitchFamily="18" charset="0"/>
                  <a:cs typeface="Times New Roman" panose="02020603050405020304" pitchFamily="18" charset="0"/>
                </a:rPr>
                <a:t>realise</a:t>
              </a:r>
              <a:r>
                <a:rPr lang="en-US" sz="1400" dirty="0">
                  <a:latin typeface="Times New Roman" panose="02020603050405020304" pitchFamily="18" charset="0"/>
                  <a:cs typeface="Times New Roman" panose="02020603050405020304" pitchFamily="18" charset="0"/>
                </a:rPr>
                <a:t> the needs of the investor and suggest a suitable portfolio that meets all the expectations. They are responsible for establishing the best investment strategy, selecting appropriate investments along with the right allocation. However, in doing so, they face a lot of competition in the form of other portfolio managers and rival firms. Therefore, the portfolio manager has to use the available resources to provide the best solution to the investor.</a:t>
              </a:r>
            </a:p>
            <a:p>
              <a:pPr marL="114300" lvl="1" indent="-114300" algn="just" defTabSz="533400">
                <a:lnSpc>
                  <a:spcPct val="90000"/>
                </a:lnSpc>
                <a:spcBef>
                  <a:spcPct val="0"/>
                </a:spcBef>
                <a:spcAft>
                  <a:spcPct val="15000"/>
                </a:spcAft>
                <a:buChar char="••"/>
              </a:pPr>
              <a:endParaRPr lang="en-US" sz="1400" dirty="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a:latin typeface="Times New Roman" panose="02020603050405020304" pitchFamily="18" charset="0"/>
                  <a:cs typeface="Times New Roman" panose="02020603050405020304" pitchFamily="18" charset="0"/>
                </a:rPr>
                <a:t>Consider yourself working for an associate at an investment firm that manages accounts for private clients. Your role requires you to </a:t>
              </a:r>
              <a:r>
                <a:rPr lang="en-US" sz="1400" dirty="0" err="1" smtClean="0">
                  <a:latin typeface="Times New Roman" panose="02020603050405020304" pitchFamily="18" charset="0"/>
                  <a:cs typeface="Times New Roman" panose="02020603050405020304" pitchFamily="18" charset="0"/>
                </a:rPr>
                <a:t>analyse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portfolio of stocks to provide consultation on investment management based on client’s requirement</a:t>
              </a:r>
              <a:r>
                <a:rPr lang="en-US" sz="1400" dirty="0" smtClean="0">
                  <a:latin typeface="Times New Roman" panose="02020603050405020304" pitchFamily="18" charset="0"/>
                  <a:cs typeface="Times New Roman" panose="02020603050405020304" pitchFamily="18" charset="0"/>
                </a:rPr>
                <a:t>.</a:t>
              </a:r>
            </a:p>
            <a:p>
              <a:pPr marL="114300" lvl="1" indent="-114300" algn="just" defTabSz="533400">
                <a:lnSpc>
                  <a:spcPct val="90000"/>
                </a:lnSpc>
                <a:spcBef>
                  <a:spcPct val="0"/>
                </a:spcBef>
                <a:spcAft>
                  <a:spcPct val="15000"/>
                </a:spcAft>
                <a:buChar char="••"/>
              </a:pPr>
              <a:endParaRPr lang="en-US" sz="1200" dirty="0"/>
            </a:p>
            <a:p>
              <a:pPr marL="0" lvl="1" algn="just" defTabSz="533400">
                <a:lnSpc>
                  <a:spcPct val="90000"/>
                </a:lnSpc>
                <a:spcBef>
                  <a:spcPct val="0"/>
                </a:spcBef>
                <a:spcAft>
                  <a:spcPct val="15000"/>
                </a:spcAft>
              </a:pPr>
              <a:r>
                <a:rPr lang="en-US" sz="1600" b="1" dirty="0" smtClean="0"/>
                <a:t>Business Requirement:</a:t>
              </a: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Being a portfolio manager, the task is to provide consultation to two different investors, considered as Private Clients,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Patrick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and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Peter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based on their requirements and financial objectives</a:t>
              </a:r>
            </a:p>
            <a:p>
              <a:pPr marL="114300" lvl="1" indent="-114300" algn="just" defTabSz="533400">
                <a:lnSpc>
                  <a:spcPct val="90000"/>
                </a:lnSpc>
                <a:spcBef>
                  <a:spcPct val="0"/>
                </a:spcBef>
                <a:spcAft>
                  <a:spcPct val="15000"/>
                </a:spcAft>
                <a:buChar char="••"/>
              </a:pPr>
              <a:endParaRPr lang="en-US" sz="1400" dirty="0" smtClean="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The primary goal of this Case Study:</a:t>
              </a:r>
            </a:p>
            <a:p>
              <a:pPr marL="114300" lvl="1" indent="-114300" algn="just" defTabSz="533400">
                <a:lnSpc>
                  <a:spcPct val="90000"/>
                </a:lnSpc>
                <a:spcBef>
                  <a:spcPct val="0"/>
                </a:spcBef>
                <a:spcAft>
                  <a:spcPct val="15000"/>
                </a:spcAft>
                <a:buChar char="••"/>
              </a:pPr>
              <a:endParaRPr lang="en-US" sz="1400" dirty="0" smtClean="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To Suggest a Portfolio of stocks to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Patrick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based on his risk profile to meet his goal on doubling the amount of 500K Dollars in five years of timespan to buy a </a:t>
              </a:r>
              <a:r>
                <a:rPr lang="en-US" sz="1400" dirty="0" err="1" smtClean="0">
                  <a:latin typeface="Times New Roman" panose="02020603050405020304" pitchFamily="18" charset="0"/>
                  <a:cs typeface="Times New Roman" panose="02020603050405020304" pitchFamily="18" charset="0"/>
                </a:rPr>
                <a:t>minoruty</a:t>
              </a:r>
              <a:r>
                <a:rPr lang="en-US" sz="1400" dirty="0" smtClean="0">
                  <a:latin typeface="Times New Roman" panose="02020603050405020304" pitchFamily="18" charset="0"/>
                  <a:cs typeface="Times New Roman" panose="02020603050405020304" pitchFamily="18" charset="0"/>
                </a:rPr>
                <a:t> stake in </a:t>
              </a:r>
              <a:r>
                <a:rPr lang="en-US" sz="1400" dirty="0" err="1" smtClean="0">
                  <a:latin typeface="Times New Roman" panose="02020603050405020304" pitchFamily="18" charset="0"/>
                  <a:cs typeface="Times New Roman" panose="02020603050405020304" pitchFamily="18" charset="0"/>
                </a:rPr>
                <a:t>Naturo</a:t>
              </a:r>
              <a:r>
                <a:rPr lang="en-US" sz="1400" dirty="0" smtClean="0">
                  <a:latin typeface="Times New Roman" panose="02020603050405020304" pitchFamily="18" charset="0"/>
                  <a:cs typeface="Times New Roman" panose="02020603050405020304" pitchFamily="18" charset="0"/>
                </a:rPr>
                <a:t>.</a:t>
              </a:r>
            </a:p>
            <a:p>
              <a:pPr marL="114300" lvl="1" indent="-114300" algn="just" defTabSz="533400">
                <a:lnSpc>
                  <a:spcPct val="90000"/>
                </a:lnSpc>
                <a:spcBef>
                  <a:spcPct val="0"/>
                </a:spcBef>
                <a:spcAft>
                  <a:spcPct val="15000"/>
                </a:spcAft>
                <a:buChar char="••"/>
              </a:pPr>
              <a:endParaRPr lang="en-US" sz="1400" dirty="0" smtClean="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smtClean="0">
                  <a:latin typeface="Times New Roman" panose="02020603050405020304" pitchFamily="18" charset="0"/>
                  <a:cs typeface="Times New Roman" panose="02020603050405020304" pitchFamily="18" charset="0"/>
                </a:rPr>
                <a:t>To provide a High risk stock to </a:t>
              </a:r>
              <a:r>
                <a:rPr lang="en-US" sz="1400" dirty="0" err="1" smtClean="0">
                  <a:latin typeface="Times New Roman" panose="02020603050405020304" pitchFamily="18" charset="0"/>
                  <a:cs typeface="Times New Roman" panose="02020603050405020304" pitchFamily="18" charset="0"/>
                </a:rPr>
                <a:t>Mr</a:t>
              </a:r>
              <a:r>
                <a:rPr lang="en-US" sz="1400" dirty="0" smtClean="0">
                  <a:latin typeface="Times New Roman" panose="02020603050405020304" pitchFamily="18" charset="0"/>
                  <a:cs typeface="Times New Roman" panose="02020603050405020304" pitchFamily="18" charset="0"/>
                </a:rPr>
                <a:t> Peter </a:t>
              </a:r>
              <a:r>
                <a:rPr lang="en-US" sz="1400" dirty="0" err="1" smtClean="0">
                  <a:latin typeface="Times New Roman" panose="02020603050405020304" pitchFamily="18" charset="0"/>
                  <a:cs typeface="Times New Roman" panose="02020603050405020304" pitchFamily="18" charset="0"/>
                </a:rPr>
                <a:t>Jyenger</a:t>
              </a:r>
              <a:r>
                <a:rPr lang="en-US" sz="1400" dirty="0" smtClean="0">
                  <a:latin typeface="Times New Roman" panose="02020603050405020304" pitchFamily="18" charset="0"/>
                  <a:cs typeface="Times New Roman" panose="02020603050405020304" pitchFamily="18" charset="0"/>
                </a:rPr>
                <a:t> based on his risk profile to accomplish his goal on earning greater returns for the invested amount of 1 Million Dollars over a five years of timeframe to use it for the expansion of JWW.</a:t>
              </a: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153989" y="349623"/>
              <a:ext cx="3004457" cy="369332"/>
            </a:xfrm>
            <a:prstGeom prst="rect">
              <a:avLst/>
            </a:prstGeom>
            <a:noFill/>
            <a:ln>
              <a:solidFill>
                <a:schemeClr val="tx1"/>
              </a:solidFill>
            </a:ln>
          </p:spPr>
          <p:txBody>
            <a:bodyPr wrap="square" rtlCol="0">
              <a:spAutoFit/>
            </a:bodyPr>
            <a:lstStyle/>
            <a:p>
              <a:pPr lvl="0"/>
              <a:r>
                <a:rPr lang="en-US" b="1" dirty="0"/>
                <a:t>Business Case </a:t>
              </a:r>
              <a:r>
                <a:rPr lang="en-US" b="1" dirty="0" smtClean="0"/>
                <a:t>Understanding</a:t>
              </a:r>
              <a:endParaRPr lang="en-US" b="1" dirty="0"/>
            </a:p>
          </p:txBody>
        </p:sp>
      </p:grpSp>
    </p:spTree>
    <p:extLst>
      <p:ext uri="{BB962C8B-B14F-4D97-AF65-F5344CB8AC3E}">
        <p14:creationId xmlns:p14="http://schemas.microsoft.com/office/powerpoint/2010/main" val="1163977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p:cNvGrpSpPr/>
          <p:nvPr/>
        </p:nvGrpSpPr>
        <p:grpSpPr>
          <a:xfrm>
            <a:off x="254341" y="349623"/>
            <a:ext cx="11483787" cy="6266329"/>
            <a:chOff x="254341" y="349623"/>
            <a:chExt cx="11483787" cy="6266329"/>
          </a:xfrm>
        </p:grpSpPr>
        <p:sp>
          <p:nvSpPr>
            <p:cNvPr id="6" name="Rounded Rectangle 5"/>
            <p:cNvSpPr/>
            <p:nvPr/>
          </p:nvSpPr>
          <p:spPr>
            <a:xfrm>
              <a:off x="254341" y="349623"/>
              <a:ext cx="11483787" cy="6266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lgn="just" defTabSz="711200">
                <a:lnSpc>
                  <a:spcPct val="90000"/>
                </a:lnSpc>
                <a:spcBef>
                  <a:spcPct val="0"/>
                </a:spcBef>
                <a:spcAft>
                  <a:spcPct val="35000"/>
                </a:spcAft>
              </a:pPr>
              <a:r>
                <a:rPr lang="en-US" sz="1600" b="1" dirty="0"/>
                <a:t>Business </a:t>
              </a:r>
              <a:r>
                <a:rPr lang="en-US" sz="1600" b="1" dirty="0" smtClean="0"/>
                <a:t>Case Objective</a:t>
              </a:r>
              <a:endParaRPr lang="en-US" sz="1600" b="1" dirty="0"/>
            </a:p>
            <a:p>
              <a:pPr marL="114300" lvl="1" indent="-114300" algn="just" defTabSz="533400">
                <a:lnSpc>
                  <a:spcPct val="90000"/>
                </a:lnSpc>
                <a:spcBef>
                  <a:spcPct val="0"/>
                </a:spcBef>
                <a:spcAft>
                  <a:spcPct val="15000"/>
                </a:spcAft>
                <a:buChar char="••"/>
              </a:pPr>
              <a:r>
                <a:rPr lang="en-US" sz="1400" dirty="0" err="1">
                  <a:latin typeface="Times New Roman" panose="02020603050405020304" pitchFamily="18" charset="0"/>
                  <a:cs typeface="Times New Roman" panose="02020603050405020304" pitchFamily="18" charset="0"/>
                </a:rPr>
                <a:t>Analyse</a:t>
              </a:r>
              <a:r>
                <a:rPr lang="en-US" sz="1400" dirty="0">
                  <a:latin typeface="Times New Roman" panose="02020603050405020304" pitchFamily="18" charset="0"/>
                  <a:cs typeface="Times New Roman" panose="02020603050405020304" pitchFamily="18" charset="0"/>
                </a:rPr>
                <a:t> a portfolio of stocks to provide consultation on investment management based on client’s requirement. My task is to provide consultation to two different investors, </a:t>
              </a:r>
              <a:r>
                <a:rPr lang="en-US" sz="1400" dirty="0" err="1">
                  <a:latin typeface="Times New Roman" panose="02020603050405020304" pitchFamily="18" charset="0"/>
                  <a:cs typeface="Times New Roman" panose="02020603050405020304" pitchFamily="18" charset="0"/>
                </a:rPr>
                <a:t>Mr</a:t>
              </a:r>
              <a:r>
                <a:rPr lang="en-US" sz="1400" dirty="0">
                  <a:latin typeface="Times New Roman" panose="02020603050405020304" pitchFamily="18" charset="0"/>
                  <a:cs typeface="Times New Roman" panose="02020603050405020304" pitchFamily="18" charset="0"/>
                </a:rPr>
                <a:t> Patrick </a:t>
              </a:r>
              <a:r>
                <a:rPr lang="en-US" sz="1400" dirty="0" err="1">
                  <a:latin typeface="Times New Roman" panose="02020603050405020304" pitchFamily="18" charset="0"/>
                  <a:cs typeface="Times New Roman" panose="02020603050405020304" pitchFamily="18" charset="0"/>
                </a:rPr>
                <a:t>Jyenger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Mr</a:t>
              </a:r>
              <a:r>
                <a:rPr lang="en-US" sz="1400" dirty="0">
                  <a:latin typeface="Times New Roman" panose="02020603050405020304" pitchFamily="18" charset="0"/>
                  <a:cs typeface="Times New Roman" panose="02020603050405020304" pitchFamily="18" charset="0"/>
                </a:rPr>
                <a:t> Peter </a:t>
              </a:r>
              <a:r>
                <a:rPr lang="en-US" sz="1400" dirty="0" err="1">
                  <a:latin typeface="Times New Roman" panose="02020603050405020304" pitchFamily="18" charset="0"/>
                  <a:cs typeface="Times New Roman" panose="02020603050405020304" pitchFamily="18" charset="0"/>
                </a:rPr>
                <a:t>Jyenger</a:t>
              </a:r>
              <a:r>
                <a:rPr lang="en-US" sz="1400" dirty="0">
                  <a:latin typeface="Times New Roman" panose="02020603050405020304" pitchFamily="18" charset="0"/>
                  <a:cs typeface="Times New Roman" panose="02020603050405020304" pitchFamily="18" charset="0"/>
                </a:rPr>
                <a:t> based on their requirements and financial objectives.</a:t>
              </a:r>
            </a:p>
            <a:p>
              <a:pPr marL="114300" lvl="1" indent="-114300" algn="just" defTabSz="533400">
                <a:lnSpc>
                  <a:spcPct val="90000"/>
                </a:lnSpc>
                <a:spcBef>
                  <a:spcPct val="0"/>
                </a:spcBef>
                <a:spcAft>
                  <a:spcPct val="15000"/>
                </a:spcAft>
                <a:buChar char="••"/>
              </a:pPr>
              <a:endParaRPr lang="en-US" sz="1400" dirty="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err="1">
                  <a:latin typeface="Times New Roman" panose="02020603050405020304" pitchFamily="18" charset="0"/>
                  <a:cs typeface="Times New Roman" panose="02020603050405020304" pitchFamily="18" charset="0"/>
                </a:rPr>
                <a:t>Mr</a:t>
              </a:r>
              <a:r>
                <a:rPr lang="en-US" sz="1400" dirty="0">
                  <a:latin typeface="Times New Roman" panose="02020603050405020304" pitchFamily="18" charset="0"/>
                  <a:cs typeface="Times New Roman" panose="02020603050405020304" pitchFamily="18" charset="0"/>
                </a:rPr>
                <a:t> Patrick </a:t>
              </a:r>
              <a:r>
                <a:rPr lang="en-US" sz="1400" dirty="0" err="1">
                  <a:latin typeface="Times New Roman" panose="02020603050405020304" pitchFamily="18" charset="0"/>
                  <a:cs typeface="Times New Roman" panose="02020603050405020304" pitchFamily="18" charset="0"/>
                </a:rPr>
                <a:t>Jyenger</a:t>
              </a:r>
              <a:r>
                <a:rPr lang="en-US" sz="1400" dirty="0">
                  <a:latin typeface="Times New Roman" panose="02020603050405020304" pitchFamily="18" charset="0"/>
                  <a:cs typeface="Times New Roman" panose="02020603050405020304" pitchFamily="18" charset="0"/>
                </a:rPr>
                <a:t> wants to invest $500K in equities, he has been conservative investor during his all life and expects doubling his capital with less risk in 5 years time.</a:t>
              </a:r>
            </a:p>
            <a:p>
              <a:pPr marL="114300" lvl="1" indent="-114300" algn="just" defTabSz="533400">
                <a:lnSpc>
                  <a:spcPct val="90000"/>
                </a:lnSpc>
                <a:spcBef>
                  <a:spcPct val="0"/>
                </a:spcBef>
                <a:spcAft>
                  <a:spcPct val="15000"/>
                </a:spcAft>
                <a:buChar char="••"/>
              </a:pPr>
              <a:endParaRPr lang="en-US" sz="1400" dirty="0">
                <a:latin typeface="Times New Roman" panose="02020603050405020304" pitchFamily="18" charset="0"/>
                <a:cs typeface="Times New Roman" panose="02020603050405020304" pitchFamily="18" charset="0"/>
              </a:endParaRPr>
            </a:p>
            <a:p>
              <a:pPr marL="114300" lvl="1" indent="-114300" algn="just" defTabSz="533400">
                <a:lnSpc>
                  <a:spcPct val="90000"/>
                </a:lnSpc>
                <a:spcBef>
                  <a:spcPct val="0"/>
                </a:spcBef>
                <a:spcAft>
                  <a:spcPct val="15000"/>
                </a:spcAft>
                <a:buChar char="••"/>
              </a:pPr>
              <a:r>
                <a:rPr lang="en-US" sz="1400" dirty="0" err="1">
                  <a:latin typeface="Times New Roman" panose="02020603050405020304" pitchFamily="18" charset="0"/>
                  <a:cs typeface="Times New Roman" panose="02020603050405020304" pitchFamily="18" charset="0"/>
                </a:rPr>
                <a:t>Mr</a:t>
              </a:r>
              <a:r>
                <a:rPr lang="en-US" sz="1400" dirty="0">
                  <a:latin typeface="Times New Roman" panose="02020603050405020304" pitchFamily="18" charset="0"/>
                  <a:cs typeface="Times New Roman" panose="02020603050405020304" pitchFamily="18" charset="0"/>
                </a:rPr>
                <a:t> Peter </a:t>
              </a:r>
              <a:r>
                <a:rPr lang="en-US" sz="1400" dirty="0" err="1">
                  <a:latin typeface="Times New Roman" panose="02020603050405020304" pitchFamily="18" charset="0"/>
                  <a:cs typeface="Times New Roman" panose="02020603050405020304" pitchFamily="18" charset="0"/>
                </a:rPr>
                <a:t>Jyenger</a:t>
              </a:r>
              <a:r>
                <a:rPr lang="en-US" sz="1400" dirty="0">
                  <a:latin typeface="Times New Roman" panose="02020603050405020304" pitchFamily="18" charset="0"/>
                  <a:cs typeface="Times New Roman" panose="02020603050405020304" pitchFamily="18" charset="0"/>
                </a:rPr>
                <a:t> wants to invest $1 million in equities, he has been high risk investor during his all life, prefers high return investment and expects </a:t>
              </a:r>
              <a:r>
                <a:rPr lang="en-US" sz="1400" dirty="0" smtClean="0">
                  <a:latin typeface="Times New Roman" panose="02020603050405020304" pitchFamily="18" charset="0"/>
                  <a:cs typeface="Times New Roman" panose="02020603050405020304" pitchFamily="18" charset="0"/>
                </a:rPr>
                <a:t>high return </a:t>
              </a:r>
              <a:r>
                <a:rPr lang="en-US" sz="1400" dirty="0">
                  <a:latin typeface="Times New Roman" panose="02020603050405020304" pitchFamily="18" charset="0"/>
                  <a:cs typeface="Times New Roman" panose="02020603050405020304" pitchFamily="18" charset="0"/>
                </a:rPr>
                <a:t>his capital with high risk in 5 years time.</a:t>
              </a:r>
            </a:p>
          </p:txBody>
        </p:sp>
        <p:sp>
          <p:nvSpPr>
            <p:cNvPr id="7" name="TextBox 6"/>
            <p:cNvSpPr txBox="1"/>
            <p:nvPr/>
          </p:nvSpPr>
          <p:spPr>
            <a:xfrm>
              <a:off x="4362996" y="349623"/>
              <a:ext cx="2481942" cy="369332"/>
            </a:xfrm>
            <a:prstGeom prst="rect">
              <a:avLst/>
            </a:prstGeom>
            <a:noFill/>
            <a:ln>
              <a:solidFill>
                <a:schemeClr val="tx1"/>
              </a:solidFill>
            </a:ln>
          </p:spPr>
          <p:txBody>
            <a:bodyPr wrap="square" rtlCol="0">
              <a:spAutoFit/>
            </a:bodyPr>
            <a:lstStyle/>
            <a:p>
              <a:pPr lvl="0" algn="ctr"/>
              <a:r>
                <a:rPr lang="en-US" b="1" dirty="0" smtClean="0"/>
                <a:t>Objective</a:t>
              </a:r>
              <a:endParaRPr lang="en-US" b="1" dirty="0"/>
            </a:p>
          </p:txBody>
        </p:sp>
      </p:grpSp>
    </p:spTree>
    <p:extLst>
      <p:ext uri="{BB962C8B-B14F-4D97-AF65-F5344CB8AC3E}">
        <p14:creationId xmlns:p14="http://schemas.microsoft.com/office/powerpoint/2010/main" val="37564010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42564" y="2773714"/>
            <a:ext cx="3331033" cy="1882777"/>
            <a:chOff x="2638198" y="2521163"/>
            <a:chExt cx="3073036" cy="1737327"/>
          </a:xfrm>
          <a:solidFill>
            <a:srgbClr val="FF0000"/>
          </a:solidFill>
        </p:grpSpPr>
        <p:sp>
          <p:nvSpPr>
            <p:cNvPr id="6" name="Rounded Rectangle 5"/>
            <p:cNvSpPr/>
            <p:nvPr/>
          </p:nvSpPr>
          <p:spPr>
            <a:xfrm>
              <a:off x="3415932" y="2862685"/>
              <a:ext cx="1678582" cy="13958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Diagram 6"/>
            <p:cNvGraphicFramePr/>
            <p:nvPr>
              <p:extLst>
                <p:ext uri="{D42A27DB-BD31-4B8C-83A1-F6EECF244321}">
                  <p14:modId xmlns:p14="http://schemas.microsoft.com/office/powerpoint/2010/main" val="247775006"/>
                </p:ext>
              </p:extLst>
            </p:nvPr>
          </p:nvGraphicFramePr>
          <p:xfrm>
            <a:off x="2638198" y="2521163"/>
            <a:ext cx="3073036" cy="1622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5" name="Rounded Rectangle 4"/>
          <p:cNvSpPr/>
          <p:nvPr/>
        </p:nvSpPr>
        <p:spPr>
          <a:xfrm>
            <a:off x="248192" y="222068"/>
            <a:ext cx="3030581" cy="64269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1479003634"/>
              </p:ext>
            </p:extLst>
          </p:nvPr>
        </p:nvGraphicFramePr>
        <p:xfrm>
          <a:off x="398047" y="552994"/>
          <a:ext cx="2769648" cy="5791200"/>
        </p:xfrm>
        <a:graphic>
          <a:graphicData uri="http://schemas.openxmlformats.org/presentationml/2006/ole">
            <mc:AlternateContent xmlns:mc="http://schemas.openxmlformats.org/markup-compatibility/2006">
              <mc:Choice xmlns:v="urn:schemas-microsoft-com:vml" Requires="v">
                <p:oleObj spid="_x0000_s16395" name="Worksheet" r:id="rId8" imgW="2819504" imgH="4962564" progId="Excel.Sheet.12">
                  <p:embed/>
                </p:oleObj>
              </mc:Choice>
              <mc:Fallback>
                <p:oleObj name="Worksheet" r:id="rId8" imgW="2819504" imgH="4962564" progId="Excel.Sheet.12">
                  <p:embed/>
                  <p:pic>
                    <p:nvPicPr>
                      <p:cNvPr id="10" name="Object 9"/>
                      <p:cNvPicPr/>
                      <p:nvPr/>
                    </p:nvPicPr>
                    <p:blipFill>
                      <a:blip r:embed="rId9"/>
                      <a:stretch>
                        <a:fillRect/>
                      </a:stretch>
                    </p:blipFill>
                    <p:spPr>
                      <a:xfrm>
                        <a:off x="398047" y="552994"/>
                        <a:ext cx="2769648" cy="5791200"/>
                      </a:xfrm>
                      <a:prstGeom prst="rect">
                        <a:avLst/>
                      </a:prstGeom>
                    </p:spPr>
                  </p:pic>
                </p:oleObj>
              </mc:Fallback>
            </mc:AlternateContent>
          </a:graphicData>
        </a:graphic>
      </p:graphicFrame>
      <p:sp>
        <p:nvSpPr>
          <p:cNvPr id="16" name="Right Arrow 15"/>
          <p:cNvSpPr/>
          <p:nvPr/>
        </p:nvSpPr>
        <p:spPr>
          <a:xfrm>
            <a:off x="3294943" y="3617449"/>
            <a:ext cx="594684" cy="5355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9" name="Diagram 18"/>
          <p:cNvGraphicFramePr/>
          <p:nvPr>
            <p:extLst>
              <p:ext uri="{D42A27DB-BD31-4B8C-83A1-F6EECF244321}">
                <p14:modId xmlns:p14="http://schemas.microsoft.com/office/powerpoint/2010/main" val="2350974377"/>
              </p:ext>
            </p:extLst>
          </p:nvPr>
        </p:nvGraphicFramePr>
        <p:xfrm>
          <a:off x="5316583" y="2873829"/>
          <a:ext cx="4454433" cy="36034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0" name="Diagram 19"/>
          <p:cNvGraphicFramePr/>
          <p:nvPr>
            <p:extLst>
              <p:ext uri="{D42A27DB-BD31-4B8C-83A1-F6EECF244321}">
                <p14:modId xmlns:p14="http://schemas.microsoft.com/office/powerpoint/2010/main" val="1536942233"/>
              </p:ext>
            </p:extLst>
          </p:nvPr>
        </p:nvGraphicFramePr>
        <p:xfrm>
          <a:off x="8908871" y="2745552"/>
          <a:ext cx="3487781" cy="175532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1" name="Diagram 20"/>
          <p:cNvGraphicFramePr/>
          <p:nvPr>
            <p:extLst>
              <p:ext uri="{D42A27DB-BD31-4B8C-83A1-F6EECF244321}">
                <p14:modId xmlns:p14="http://schemas.microsoft.com/office/powerpoint/2010/main" val="3951413175"/>
              </p:ext>
            </p:extLst>
          </p:nvPr>
        </p:nvGraphicFramePr>
        <p:xfrm>
          <a:off x="4914901" y="651930"/>
          <a:ext cx="6178731" cy="313315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23" name="Right Arrow 22"/>
          <p:cNvSpPr/>
          <p:nvPr/>
        </p:nvSpPr>
        <p:spPr>
          <a:xfrm>
            <a:off x="5626829" y="3517294"/>
            <a:ext cx="496390" cy="53557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334228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192000" cy="6858000"/>
            <a:chOff x="0" y="0"/>
            <a:chExt cx="12192000" cy="6858000"/>
          </a:xfrm>
        </p:grpSpPr>
        <p:pic>
          <p:nvPicPr>
            <p:cNvPr id="3" name="Picture" title="This slide contains the following visuals: Daily Stock Price vs S&amp;P 500 by Date ,slicer ,slicer ,textbox ,slicer ,slicer. Please refer to the notes on this slide for details">
              <a:hlinkClick r:id="rId2"/>
            </p:cNvPr>
            <p:cNvPicPr>
              <a:picLocks noChangeAspect="1"/>
            </p:cNvPicPr>
            <p:nvPr/>
          </p:nvPicPr>
          <p:blipFill>
            <a:blip r:embed="rId3"/>
            <a:stretch>
              <a:fillRect/>
            </a:stretch>
          </p:blipFill>
          <p:spPr>
            <a:xfrm>
              <a:off x="0" y="0"/>
              <a:ext cx="12020550" cy="6858000"/>
            </a:xfrm>
            <a:prstGeom prst="rect">
              <a:avLst/>
            </a:prstGeom>
            <a:noFill/>
          </p:spPr>
        </p:pic>
        <p:sp>
          <p:nvSpPr>
            <p:cNvPr id="4" name="TextBox 3"/>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grpSp>
    </p:spTree>
    <p:extLst>
      <p:ext uri="{BB962C8B-B14F-4D97-AF65-F5344CB8AC3E}">
        <p14:creationId xmlns:p14="http://schemas.microsoft.com/office/powerpoint/2010/main" val="210530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5 Years Analysis</a:t>
            </a:r>
          </a:p>
        </p:txBody>
      </p:sp>
      <p:grpSp>
        <p:nvGrpSpPr>
          <p:cNvPr id="2" name="Group 1"/>
          <p:cNvGrpSpPr/>
          <p:nvPr/>
        </p:nvGrpSpPr>
        <p:grpSpPr>
          <a:xfrm>
            <a:off x="0" y="0"/>
            <a:ext cx="12192000" cy="6858000"/>
            <a:chOff x="0" y="0"/>
            <a:chExt cx="12192000" cy="6858000"/>
          </a:xfrm>
        </p:grpSpPr>
        <p:pic>
          <p:nvPicPr>
            <p:cNvPr id="3" name="Picture" title="This slide contains the following visuals: Daily Stock Price vs S&amp;P 500 by Date ,slicer ,slicer ,textbox ,slicer ,slicer. Please refer to the notes on this slide for details">
              <a:hlinkClick r:id="rId3"/>
            </p:cNvPr>
            <p:cNvPicPr>
              <a:picLocks noChangeAspect="1"/>
            </p:cNvPicPr>
            <p:nvPr/>
          </p:nvPicPr>
          <p:blipFill>
            <a:blip r:embed="rId4"/>
            <a:stretch>
              <a:fillRect/>
            </a:stretch>
          </p:blipFill>
          <p:spPr>
            <a:xfrm>
              <a:off x="0" y="0"/>
              <a:ext cx="12020550" cy="6858000"/>
            </a:xfrm>
            <a:prstGeom prst="rect">
              <a:avLst/>
            </a:prstGeom>
            <a:noFill/>
          </p:spPr>
        </p:pic>
        <p:sp>
          <p:nvSpPr>
            <p:cNvPr id="6" name="TextBox 5"/>
            <p:cNvSpPr txBox="1"/>
            <p:nvPr/>
          </p:nvSpPr>
          <p:spPr>
            <a:xfrm>
              <a:off x="9032183" y="6475605"/>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grpSp>
    </p:spTree>
    <p:extLst>
      <p:ext uri="{BB962C8B-B14F-4D97-AF65-F5344CB8AC3E}">
        <p14:creationId xmlns:p14="http://schemas.microsoft.com/office/powerpoint/2010/main" val="82392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p:cNvGraphicFramePr/>
          <p:nvPr>
            <p:extLst>
              <p:ext uri="{D42A27DB-BD31-4B8C-83A1-F6EECF244321}">
                <p14:modId xmlns:p14="http://schemas.microsoft.com/office/powerpoint/2010/main" val="3119163210"/>
              </p:ext>
            </p:extLst>
          </p:nvPr>
        </p:nvGraphicFramePr>
        <p:xfrm>
          <a:off x="0" y="2390503"/>
          <a:ext cx="4454433" cy="3603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 20"/>
          <p:cNvGraphicFramePr/>
          <p:nvPr>
            <p:extLst>
              <p:ext uri="{D42A27DB-BD31-4B8C-83A1-F6EECF244321}">
                <p14:modId xmlns:p14="http://schemas.microsoft.com/office/powerpoint/2010/main" val="1253127850"/>
              </p:ext>
            </p:extLst>
          </p:nvPr>
        </p:nvGraphicFramePr>
        <p:xfrm>
          <a:off x="-610686" y="155543"/>
          <a:ext cx="4281349" cy="17646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5460273" y="397268"/>
            <a:ext cx="5081452" cy="1301895"/>
          </a:xfrm>
          <a:prstGeom prst="rect">
            <a:avLst/>
          </a:prstGeom>
          <a:noFill/>
        </p:spPr>
        <p:txBody>
          <a:bodyPr wrap="square" rtlCol="0">
            <a:spAutoFit/>
          </a:bodyPr>
          <a:lstStyle/>
          <a:p>
            <a:pPr marL="469900" marR="5080" indent="-457200" algn="just">
              <a:lnSpc>
                <a:spcPct val="108100"/>
              </a:lnSpc>
              <a:spcBef>
                <a:spcPts val="95"/>
              </a:spcBef>
              <a:buFont typeface="Wingdings" panose="05000000000000000000" pitchFamily="2" charset="2"/>
              <a:buChar char="§"/>
            </a:pPr>
            <a:r>
              <a:rPr lang="en-US" spc="55" dirty="0">
                <a:latin typeface="Times New Roman" panose="02020603050405020304" pitchFamily="18" charset="0"/>
                <a:cs typeface="Times New Roman" panose="02020603050405020304" pitchFamily="18" charset="0"/>
              </a:rPr>
              <a:t>The graph </a:t>
            </a:r>
            <a:r>
              <a:rPr lang="en-US" spc="55" dirty="0" smtClean="0">
                <a:latin typeface="Times New Roman" panose="02020603050405020304" pitchFamily="18" charset="0"/>
                <a:cs typeface="Times New Roman" panose="02020603050405020304" pitchFamily="18" charset="0"/>
              </a:rPr>
              <a:t>below </a:t>
            </a:r>
            <a:r>
              <a:rPr lang="en-US" spc="55" dirty="0">
                <a:latin typeface="Times New Roman" panose="02020603050405020304" pitchFamily="18" charset="0"/>
                <a:cs typeface="Times New Roman" panose="02020603050405020304" pitchFamily="18" charset="0"/>
              </a:rPr>
              <a:t>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pc="55" dirty="0">
                <a:latin typeface="Times New Roman" panose="02020603050405020304" pitchFamily="18" charset="0"/>
                <a:cs typeface="Times New Roman" panose="02020603050405020304" pitchFamily="18" charset="0"/>
              </a:rPr>
              <a:t>Here, we've compared the 5</a:t>
            </a:r>
            <a:r>
              <a:rPr lang="en-US" spc="55" dirty="0" smtClean="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years' worth of stock values for every stock.</a:t>
            </a:r>
          </a:p>
        </p:txBody>
      </p:sp>
      <p:pic>
        <p:nvPicPr>
          <p:cNvPr id="15" name="Picture 14"/>
          <p:cNvPicPr>
            <a:picLocks noChangeAspect="1"/>
          </p:cNvPicPr>
          <p:nvPr/>
        </p:nvPicPr>
        <p:blipFill>
          <a:blip r:embed="rId12"/>
          <a:stretch>
            <a:fillRect/>
          </a:stretch>
        </p:blipFill>
        <p:spPr>
          <a:xfrm>
            <a:off x="4409662" y="1920241"/>
            <a:ext cx="7278579" cy="3814353"/>
          </a:xfrm>
          <a:prstGeom prst="rect">
            <a:avLst/>
          </a:prstGeom>
        </p:spPr>
      </p:pic>
      <p:sp>
        <p:nvSpPr>
          <p:cNvPr id="17" name="TextBox 16"/>
          <p:cNvSpPr txBox="1"/>
          <p:nvPr/>
        </p:nvSpPr>
        <p:spPr>
          <a:xfrm>
            <a:off x="9019119"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2410203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4320" y="143691"/>
            <a:ext cx="5029200" cy="4963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dirty="0" smtClean="0"/>
              <a:t>Last 5years Daily Stock vs S&amp;P500</a:t>
            </a:r>
            <a:endParaRPr lang="en-IN" dirty="0"/>
          </a:p>
        </p:txBody>
      </p:sp>
      <p:pic>
        <p:nvPicPr>
          <p:cNvPr id="12" name="Picture 11"/>
          <p:cNvPicPr>
            <a:picLocks noChangeAspect="1"/>
          </p:cNvPicPr>
          <p:nvPr/>
        </p:nvPicPr>
        <p:blipFill>
          <a:blip r:embed="rId2"/>
          <a:stretch>
            <a:fillRect/>
          </a:stretch>
        </p:blipFill>
        <p:spPr>
          <a:xfrm>
            <a:off x="274319" y="761843"/>
            <a:ext cx="11181807" cy="5859847"/>
          </a:xfrm>
          <a:prstGeom prst="rect">
            <a:avLst/>
          </a:prstGeom>
        </p:spPr>
      </p:pic>
      <p:pic>
        <p:nvPicPr>
          <p:cNvPr id="13" name="Picture 12"/>
          <p:cNvPicPr>
            <a:picLocks noChangeAspect="1"/>
          </p:cNvPicPr>
          <p:nvPr/>
        </p:nvPicPr>
        <p:blipFill>
          <a:blip r:embed="rId3"/>
          <a:stretch>
            <a:fillRect/>
          </a:stretch>
        </p:blipFill>
        <p:spPr>
          <a:xfrm>
            <a:off x="9638462" y="0"/>
            <a:ext cx="2653687" cy="1092473"/>
          </a:xfrm>
          <a:prstGeom prst="rect">
            <a:avLst/>
          </a:prstGeom>
        </p:spPr>
      </p:pic>
      <p:sp>
        <p:nvSpPr>
          <p:cNvPr id="14" name="TextBox 13"/>
          <p:cNvSpPr txBox="1"/>
          <p:nvPr/>
        </p:nvSpPr>
        <p:spPr>
          <a:xfrm>
            <a:off x="9032183" y="6488668"/>
            <a:ext cx="3159817" cy="369332"/>
          </a:xfrm>
          <a:prstGeom prst="rect">
            <a:avLst/>
          </a:prstGeom>
          <a:noFill/>
          <a:ln>
            <a:noFill/>
          </a:ln>
        </p:spPr>
        <p:txBody>
          <a:bodyPr wrap="square" rtlCol="0">
            <a:spAutoFit/>
          </a:bodyPr>
          <a:lstStyle/>
          <a:p>
            <a:r>
              <a:rPr lang="en-US" b="1" dirty="0"/>
              <a:t>Data Analysis and Visualization</a:t>
            </a:r>
            <a:endParaRPr lang="en-IN" b="1" dirty="0">
              <a:effectLst/>
            </a:endParaRPr>
          </a:p>
        </p:txBody>
      </p:sp>
    </p:spTree>
    <p:extLst>
      <p:ext uri="{BB962C8B-B14F-4D97-AF65-F5344CB8AC3E}">
        <p14:creationId xmlns:p14="http://schemas.microsoft.com/office/powerpoint/2010/main" val="3189367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840</TotalTime>
  <Words>1890</Words>
  <Application>Microsoft Office PowerPoint</Application>
  <PresentationFormat>Widescreen</PresentationFormat>
  <Paragraphs>386</Paragraphs>
  <Slides>22</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Calibri Light</vt:lpstr>
      <vt:lpstr>Segoe UI</vt:lpstr>
      <vt:lpstr>Segoe UI Light</vt:lpstr>
      <vt:lpstr>Segoe UI Semibold</vt:lpstr>
      <vt:lpstr>Times New Roman</vt:lpstr>
      <vt:lpstr>Wingdings</vt:lpstr>
      <vt:lpstr>Office Theme</vt:lpstr>
      <vt:lpstr>Custom Design</vt:lpstr>
      <vt:lpstr>Worksheet</vt:lpstr>
      <vt:lpstr>Finance and Risk Analytics</vt:lpstr>
      <vt:lpstr>PowerPoint Presentation</vt:lpstr>
      <vt:lpstr>PowerPoint Presentation</vt:lpstr>
      <vt:lpstr>PowerPoint Presentation</vt:lpstr>
      <vt:lpstr>PowerPoint Presentation</vt:lpstr>
      <vt:lpstr>PowerPoint Presentation</vt:lpstr>
      <vt:lpstr>5 Years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Sonavane</dc:creator>
  <cp:lastModifiedBy>Sachin Sonavane</cp:lastModifiedBy>
  <cp:revision>39</cp:revision>
  <dcterms:created xsi:type="dcterms:W3CDTF">2023-11-14T03:50:50Z</dcterms:created>
  <dcterms:modified xsi:type="dcterms:W3CDTF">2023-11-14T18:19:16Z</dcterms:modified>
</cp:coreProperties>
</file>