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9" r:id="rId11"/>
    <p:sldId id="272" r:id="rId12"/>
    <p:sldId id="275" r:id="rId13"/>
    <p:sldId id="276" r:id="rId14"/>
    <p:sldId id="277" r:id="rId15"/>
    <p:sldId id="281" r:id="rId16"/>
    <p:sldId id="279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5534AE-F24A-4243-9EF2-233061BBA84F}">
          <p14:sldIdLst>
            <p14:sldId id="256"/>
            <p14:sldId id="280"/>
            <p14:sldId id="257"/>
            <p14:sldId id="258"/>
            <p14:sldId id="259"/>
            <p14:sldId id="260"/>
            <p14:sldId id="262"/>
            <p14:sldId id="263"/>
            <p14:sldId id="264"/>
            <p14:sldId id="269"/>
            <p14:sldId id="272"/>
            <p14:sldId id="275"/>
            <p14:sldId id="276"/>
            <p14:sldId id="277"/>
            <p14:sldId id="281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721" autoAdjust="0"/>
    <p:restoredTop sz="94615" autoAdjust="0"/>
  </p:normalViewPr>
  <p:slideViewPr>
    <p:cSldViewPr>
      <p:cViewPr varScale="1">
        <p:scale>
          <a:sx n="115" d="100"/>
          <a:sy n="115" d="100"/>
        </p:scale>
        <p:origin x="-73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99" y="231562"/>
            <a:ext cx="8839182" cy="4680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324" y="559725"/>
            <a:ext cx="8375351" cy="130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3787" y="1633781"/>
            <a:ext cx="3803015" cy="1705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" y="1714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-759" y="1905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454231"/>
            <a:ext cx="7086600" cy="53681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l">
              <a:lnSpc>
                <a:spcPct val="100699"/>
              </a:lnSpc>
              <a:spcBef>
                <a:spcPts val="70"/>
              </a:spcBef>
            </a:pPr>
            <a:r>
              <a:rPr sz="3600" spc="345" dirty="0">
                <a:solidFill>
                  <a:srgbClr val="002F49"/>
                </a:solidFill>
                <a:latin typeface="Times New Roman"/>
                <a:cs typeface="Times New Roman"/>
              </a:rPr>
              <a:t>Brain</a:t>
            </a:r>
            <a:r>
              <a:rPr sz="3600" spc="-75" dirty="0">
                <a:solidFill>
                  <a:srgbClr val="002F49"/>
                </a:solidFill>
                <a:latin typeface="Times New Roman"/>
                <a:cs typeface="Times New Roman"/>
              </a:rPr>
              <a:t> </a:t>
            </a:r>
            <a:r>
              <a:rPr sz="3600" spc="475" dirty="0" smtClean="0">
                <a:solidFill>
                  <a:srgbClr val="002F49"/>
                </a:solidFill>
                <a:latin typeface="Times New Roman"/>
                <a:cs typeface="Times New Roman"/>
              </a:rPr>
              <a:t>Tumor</a:t>
            </a:r>
            <a:r>
              <a:rPr lang="en-IN" sz="3600" spc="475" dirty="0" smtClean="0">
                <a:solidFill>
                  <a:srgbClr val="002F49"/>
                </a:solidFill>
                <a:latin typeface="Times New Roman"/>
                <a:cs typeface="Times New Roman"/>
              </a:rPr>
              <a:t> Prediction</a:t>
            </a:r>
            <a:r>
              <a:rPr lang="en-IN" sz="3600" spc="350" dirty="0" smtClean="0">
                <a:solidFill>
                  <a:srgbClr val="002F49"/>
                </a:solidFill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4281726"/>
            <a:ext cx="4724399" cy="86177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31850" algn="r">
              <a:lnSpc>
                <a:spcPct val="100000"/>
              </a:lnSpc>
              <a:spcBef>
                <a:spcPts val="64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Department of Computer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100" spc="-90" dirty="0" smtClean="0">
                <a:solidFill>
                  <a:srgbClr val="FFFFFF"/>
                </a:solidFill>
                <a:latin typeface="Arial"/>
                <a:cs typeface="Arial"/>
              </a:rPr>
              <a:t>Science  and  </a:t>
            </a:r>
            <a:r>
              <a:rPr sz="1100" spc="-5" dirty="0" smtClean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lang="en-IN" sz="1100" spc="-5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algn="r">
              <a:spcBef>
                <a:spcPts val="685"/>
              </a:spcBef>
            </a:pPr>
            <a:r>
              <a:rPr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40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G.Madegowda</a:t>
            </a:r>
            <a:r>
              <a:rPr lang="en-IN"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IN"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r>
              <a:rPr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lang="en-IN"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 Technology</a:t>
            </a:r>
            <a:r>
              <a:rPr lang="en-IN" sz="1400" b="1" spc="-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IN" sz="1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1950"/>
            <a:ext cx="1619799" cy="1203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1733550"/>
            <a:ext cx="23968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Bell MT" pitchFamily="18" charset="0"/>
              </a:rPr>
              <a:t>Under the guidelines</a:t>
            </a:r>
            <a:r>
              <a:rPr lang="en-IN" sz="1600" dirty="0" smtClean="0">
                <a:latin typeface="Bell MT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>
                <a:latin typeface="Bell MT" pitchFamily="18" charset="0"/>
              </a:rPr>
              <a:t>HEMANT </a:t>
            </a:r>
            <a:r>
              <a:rPr lang="en-IN" sz="1400" dirty="0" smtClean="0">
                <a:latin typeface="Bell MT" pitchFamily="18" charset="0"/>
              </a:rPr>
              <a:t>sir. &amp;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err="1" smtClean="0">
                <a:latin typeface="Bell MT" pitchFamily="18" charset="0"/>
              </a:rPr>
              <a:t>Sowmya</a:t>
            </a:r>
            <a:r>
              <a:rPr lang="en-IN" sz="1400" dirty="0" smtClean="0">
                <a:latin typeface="Bell MT" pitchFamily="18" charset="0"/>
              </a:rPr>
              <a:t> mam.</a:t>
            </a:r>
          </a:p>
          <a:p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2641350"/>
            <a:ext cx="16811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b="1" dirty="0" smtClean="0">
                <a:latin typeface="Bell MT" pitchFamily="18" charset="0"/>
              </a:rPr>
              <a:t>Presented by: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>
                <a:latin typeface="Bell MT" pitchFamily="18" charset="0"/>
              </a:rPr>
              <a:t>Sachin T.P</a:t>
            </a:r>
            <a:endParaRPr lang="en-IN" sz="14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51016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5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285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Extraction</a:t>
            </a:r>
            <a:r>
              <a:rPr lang="en-IN" sz="3600" spc="285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624" y="1463105"/>
            <a:ext cx="8746732" cy="352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724" y="355399"/>
            <a:ext cx="35744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Classiﬁcation</a:t>
            </a:r>
            <a:r>
              <a:rPr lang="en-IN" sz="3600" spc="2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87" y="1633781"/>
            <a:ext cx="3756660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z="1400" spc="-5" dirty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requires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5" dirty="0" smtClean="0">
                <a:latin typeface="Arial"/>
                <a:cs typeface="Arial"/>
              </a:rPr>
              <a:t>train </a:t>
            </a:r>
            <a:r>
              <a:rPr sz="1400" spc="-5" dirty="0">
                <a:latin typeface="Arial"/>
                <a:cs typeface="Arial"/>
              </a:rPr>
              <a:t>using  </a:t>
            </a:r>
            <a:r>
              <a:rPr sz="1400" dirty="0">
                <a:latin typeface="Arial"/>
                <a:cs typeface="Arial"/>
              </a:rPr>
              <a:t>classified MRI scans </a:t>
            </a:r>
            <a:r>
              <a:rPr sz="1400" spc="-5" dirty="0">
                <a:latin typeface="Arial"/>
                <a:cs typeface="Arial"/>
              </a:rPr>
              <a:t>and then based on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trained  data </a:t>
            </a:r>
            <a:r>
              <a:rPr sz="1400" dirty="0">
                <a:latin typeface="Arial"/>
                <a:cs typeface="Arial"/>
              </a:rPr>
              <a:t>classify </a:t>
            </a:r>
            <a:r>
              <a:rPr sz="1400" spc="-5" dirty="0">
                <a:latin typeface="Arial"/>
                <a:cs typeface="Arial"/>
              </a:rPr>
              <a:t>the test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785" y="2622802"/>
            <a:ext cx="43402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Arial"/>
                <a:cs typeface="Arial"/>
              </a:rPr>
              <a:t>   </a:t>
            </a:r>
            <a:r>
              <a:rPr sz="1400" spc="-5" dirty="0" smtClean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step classifies </a:t>
            </a:r>
            <a:r>
              <a:rPr sz="1400" spc="-5" dirty="0">
                <a:latin typeface="Arial"/>
                <a:cs typeface="Arial"/>
              </a:rPr>
              <a:t>the Brain </a:t>
            </a:r>
            <a:r>
              <a:rPr sz="1400" spc="-15" dirty="0">
                <a:latin typeface="Arial"/>
                <a:cs typeface="Arial"/>
              </a:rPr>
              <a:t>Tumor </a:t>
            </a:r>
            <a:r>
              <a:rPr sz="1400" dirty="0">
                <a:latin typeface="Arial"/>
                <a:cs typeface="Arial"/>
              </a:rPr>
              <a:t>MRI scan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2948283"/>
            <a:ext cx="2366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ts val="1664"/>
              </a:lnSpc>
              <a:spcBef>
                <a:spcPts val="1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Benign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(Non-Cancerous</a:t>
            </a:r>
            <a:r>
              <a:rPr sz="1400" dirty="0" smtClean="0">
                <a:latin typeface="Arial"/>
                <a:cs typeface="Arial"/>
              </a:rPr>
              <a:t>)</a:t>
            </a:r>
          </a:p>
          <a:p>
            <a:pPr marL="389255" indent="-377190">
              <a:lnSpc>
                <a:spcPts val="1664"/>
              </a:lnSpc>
              <a:buAutoNum type="arabicPeriod"/>
              <a:tabLst>
                <a:tab pos="389255" algn="l"/>
                <a:tab pos="389890" algn="l"/>
              </a:tabLst>
            </a:pPr>
            <a:r>
              <a:rPr sz="1400" dirty="0">
                <a:latin typeface="Arial"/>
                <a:cs typeface="Arial"/>
              </a:rPr>
              <a:t>Malignant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(Cancerous)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59032" y="3638550"/>
            <a:ext cx="364617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z="1400" spc="-5" dirty="0">
                <a:latin typeface="Arial"/>
                <a:cs typeface="Arial"/>
              </a:rPr>
              <a:t>Following are the </a:t>
            </a:r>
            <a:r>
              <a:rPr sz="1400" dirty="0">
                <a:latin typeface="Arial"/>
                <a:cs typeface="Arial"/>
              </a:rPr>
              <a:t>classification </a:t>
            </a:r>
            <a:r>
              <a:rPr sz="1400" spc="-5" dirty="0" smtClean="0">
                <a:latin typeface="Arial"/>
                <a:cs typeface="Arial"/>
              </a:rPr>
              <a:t>algorithm </a:t>
            </a:r>
            <a:r>
              <a:rPr sz="1400" spc="-5" dirty="0">
                <a:latin typeface="Arial"/>
                <a:cs typeface="Arial"/>
              </a:rPr>
              <a:t>that  have been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implemented: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600" y="4146374"/>
            <a:ext cx="3305810" cy="21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ts val="1664"/>
              </a:lnSpc>
              <a:spcBef>
                <a:spcPts val="1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 smtClean="0">
                <a:latin typeface="Arial"/>
                <a:cs typeface="Arial"/>
              </a:rPr>
              <a:t>Convolutional </a:t>
            </a:r>
            <a:r>
              <a:rPr sz="1400" spc="-5" dirty="0">
                <a:latin typeface="Arial"/>
                <a:cs typeface="Arial"/>
              </a:rPr>
              <a:t>Neural Network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(CNN)</a:t>
            </a:r>
          </a:p>
        </p:txBody>
      </p:sp>
      <p:sp>
        <p:nvSpPr>
          <p:cNvPr id="9" name="object 9"/>
          <p:cNvSpPr/>
          <p:nvPr/>
        </p:nvSpPr>
        <p:spPr>
          <a:xfrm>
            <a:off x="504111" y="2120783"/>
            <a:ext cx="1884958" cy="183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8544" y="2961994"/>
            <a:ext cx="1688464" cy="4616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"/>
                <a:cs typeface="Arial"/>
              </a:rPr>
              <a:t>Benign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724" y="1716871"/>
            <a:ext cx="4168140" cy="2646680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52349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Classification: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24" y="559725"/>
            <a:ext cx="34226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Classiﬁcation</a:t>
            </a:r>
            <a:r>
              <a:rPr lang="en-IN" sz="3600" spc="2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324" y="1207425"/>
            <a:ext cx="3422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D8C3B1"/>
                </a:solidFill>
                <a:latin typeface="RobotoRegular"/>
                <a:cs typeface="RobotoRegular"/>
              </a:rPr>
              <a:t>Convolutional Neural </a:t>
            </a:r>
            <a:r>
              <a:rPr sz="1600" spc="-5" dirty="0">
                <a:solidFill>
                  <a:srgbClr val="D8C3B1"/>
                </a:solidFill>
                <a:latin typeface="RobotoRegular"/>
                <a:cs typeface="RobotoRegular"/>
              </a:rPr>
              <a:t>Networks</a:t>
            </a:r>
            <a:r>
              <a:rPr sz="1600" spc="-25" dirty="0">
                <a:solidFill>
                  <a:srgbClr val="D8C3B1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D8C3B1"/>
                </a:solidFill>
                <a:latin typeface="RobotoRegular"/>
                <a:cs typeface="RobotoRegular"/>
              </a:rPr>
              <a:t>(CNN)</a:t>
            </a:r>
            <a:endParaRPr sz="16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2043" y="666750"/>
            <a:ext cx="3676650" cy="933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Convolutional Neural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Networks (CNNs)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are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similar 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to traditional neural </a:t>
            </a:r>
            <a:r>
              <a:rPr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networks,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where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input is </a:t>
            </a:r>
            <a:r>
              <a:rPr sz="13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1300" spc="-20" dirty="0">
                <a:solidFill>
                  <a:srgbClr val="666666"/>
                </a:solidFill>
                <a:latin typeface="RobotoRegular"/>
                <a:cs typeface="RobotoRegular"/>
              </a:rPr>
              <a:t>vector,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here 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input is </a:t>
            </a:r>
            <a:r>
              <a:rPr sz="13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endParaRPr lang="en-IN" sz="1300" dirty="0" smtClean="0">
              <a:solidFill>
                <a:srgbClr val="666666"/>
              </a:solidFill>
              <a:latin typeface="RobotoRegular"/>
              <a:cs typeface="RobotoRegular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IN"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       </a:t>
            </a:r>
            <a:r>
              <a:rPr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multi-channeled</a:t>
            </a:r>
            <a:r>
              <a:rPr sz="1300" spc="-25" dirty="0" smtClean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image.</a:t>
            </a:r>
            <a:endParaRPr sz="13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2043" y="1651288"/>
            <a:ext cx="3727450" cy="1793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298450" marR="96520" indent="-285750">
              <a:lnSpc>
                <a:spcPct val="115399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It uses </a:t>
            </a:r>
            <a:r>
              <a:rPr sz="13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neural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network generated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from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 segmented images of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training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data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classify the  </a:t>
            </a:r>
            <a:r>
              <a:rPr sz="1300" spc="-20" dirty="0">
                <a:solidFill>
                  <a:srgbClr val="666666"/>
                </a:solidFill>
                <a:latin typeface="RobotoRegular"/>
                <a:cs typeface="RobotoRegular"/>
              </a:rPr>
              <a:t>tumor.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298450" marR="391160" indent="-285750">
              <a:lnSpc>
                <a:spcPct val="115399"/>
              </a:lnSpc>
              <a:buFont typeface="Arial" pitchFamily="34" charset="0"/>
              <a:buChar char="•"/>
            </a:pP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training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take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minutes and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even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hours  based on the volume of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training</a:t>
            </a:r>
            <a:r>
              <a:rPr sz="13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data</a:t>
            </a:r>
            <a:r>
              <a:rPr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.</a:t>
            </a:r>
            <a:endParaRPr sz="1300" dirty="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24" y="559725"/>
            <a:ext cx="22064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lang="en-IN" sz="3600" spc="2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323" y="1237228"/>
            <a:ext cx="2591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D8C3B1"/>
                </a:solidFill>
                <a:latin typeface="RobotoRegular"/>
                <a:cs typeface="RobotoRegular"/>
              </a:rPr>
              <a:t>Integration </a:t>
            </a:r>
            <a:r>
              <a:rPr sz="1600" spc="-15" dirty="0">
                <a:solidFill>
                  <a:srgbClr val="D8C3B1"/>
                </a:solidFill>
                <a:latin typeface="RobotoRegular"/>
                <a:cs typeface="RobotoRegular"/>
              </a:rPr>
              <a:t>Testing</a:t>
            </a:r>
            <a:r>
              <a:rPr sz="1600" spc="-80" dirty="0">
                <a:solidFill>
                  <a:srgbClr val="D8C3B1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D8C3B1"/>
                </a:solidFill>
                <a:latin typeface="RobotoRegular"/>
                <a:cs typeface="RobotoRegular"/>
              </a:rPr>
              <a:t>Accuracy</a:t>
            </a:r>
            <a:endParaRPr sz="1600" dirty="0">
              <a:latin typeface="RobotoRegular"/>
              <a:cs typeface="Roboto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t="9029" r="3944" b="9029"/>
          <a:stretch/>
        </p:blipFill>
        <p:spPr>
          <a:xfrm>
            <a:off x="4682410" y="102813"/>
            <a:ext cx="4369839" cy="2468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"/>
          <a:stretch/>
        </p:blipFill>
        <p:spPr>
          <a:xfrm>
            <a:off x="4876801" y="2571750"/>
            <a:ext cx="3735244" cy="242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24" y="559725"/>
            <a:ext cx="8375351" cy="553998"/>
          </a:xfrm>
        </p:spPr>
        <p:txBody>
          <a:bodyPr/>
          <a:lstStyle/>
          <a:p>
            <a:r>
              <a:rPr lang="en-IN" sz="3600" dirty="0" smtClean="0">
                <a:solidFill>
                  <a:schemeClr val="bg1"/>
                </a:solidFill>
              </a:rPr>
              <a:t>Conclusion: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0" y="590550"/>
            <a:ext cx="3803015" cy="323165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study, using MR images of the brain, we segmented brain tissues into normal tissues such as white matter, gray </a:t>
            </a:r>
            <a:r>
              <a:rPr lang="en-US" dirty="0" smtClean="0"/>
              <a:t>matter, </a:t>
            </a:r>
            <a:r>
              <a:rPr lang="en-US" dirty="0"/>
              <a:t>and </a:t>
            </a:r>
            <a:r>
              <a:rPr lang="en-US" dirty="0" smtClean="0"/>
              <a:t>tumor-infected </a:t>
            </a:r>
            <a:r>
              <a:rPr lang="en-US" dirty="0"/>
              <a:t>tissues.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 smtClean="0"/>
              <a:t>CNNs </a:t>
            </a:r>
            <a:r>
              <a:rPr lang="en-US" dirty="0"/>
              <a:t>to segment the images and support vector machine to classify the tumor stage by analyzing feature vectors and area of the tumor.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study, we investigated texture based and histogram based features with a commonly recognized classifier for the classification of brain tumor from MR brain images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9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038350"/>
            <a:ext cx="41194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sz="5400" spc="-1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1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endParaRPr sz="5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750"/>
            <a:ext cx="8375351" cy="553998"/>
          </a:xfrm>
        </p:spPr>
        <p:txBody>
          <a:bodyPr/>
          <a:lstStyle/>
          <a:p>
            <a:r>
              <a:rPr lang="en-IN" sz="3600" dirty="0" smtClean="0">
                <a:solidFill>
                  <a:schemeClr val="bg1"/>
                </a:solidFill>
                <a:latin typeface="Bell MT" pitchFamily="18" charset="0"/>
                <a:ea typeface="Microsoft Himalaya" pitchFamily="2" charset="0"/>
                <a:cs typeface="Microsoft Himalaya" pitchFamily="2" charset="0"/>
              </a:rPr>
              <a:t>Introduction:</a:t>
            </a:r>
            <a:endParaRPr lang="en-IN" sz="3600" dirty="0">
              <a:solidFill>
                <a:schemeClr val="bg1"/>
              </a:solidFill>
              <a:latin typeface="Bell MT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657350"/>
            <a:ext cx="87738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The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brain is the most important organ in the human body, responsible for controlling and regulating all critical life functions for the body and a tumor is a mass of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tissue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formed by the accumulation of abnormal cells, which keep on growing. A brain tumor is a tumor which is either formed in the brain or has migrated No primary cause has been identified for the formation of tumors in the brain till date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Regular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We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have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proposed a computer-assisted radiology system which will assess brain tumors from MRI scans for the management of brain tumor diagnosis. In this study, we have implemented a model that segments images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and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 classifies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the tumors using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CNN algorithm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Regular"/>
              </a:rPr>
              <a:t>with a high degree of accuracy.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22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076166"/>
            <a:ext cx="2514600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600" spc="320" dirty="0">
                <a:solidFill>
                  <a:srgbClr val="FFFFFF"/>
                </a:solidFill>
                <a:latin typeface="Times New Roman"/>
                <a:cs typeface="Times New Roman"/>
              </a:rPr>
              <a:t>Problem  </a:t>
            </a:r>
            <a:r>
              <a:rPr sz="3600" spc="305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Deﬁnition</a:t>
            </a:r>
            <a:r>
              <a:rPr lang="en-IN" sz="3600" spc="30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703" y="1076166"/>
            <a:ext cx="8375351" cy="453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6005" marR="5080" indent="-285750">
              <a:lnSpc>
                <a:spcPct val="1153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pc="-5" dirty="0"/>
              <a:t>Our study deals with </a:t>
            </a:r>
            <a:r>
              <a:rPr spc="-10" dirty="0"/>
              <a:t>automated brain </a:t>
            </a:r>
            <a:r>
              <a:rPr spc="-5" dirty="0"/>
              <a:t>tumor  detection and</a:t>
            </a:r>
            <a:r>
              <a:rPr spc="-15" dirty="0"/>
              <a:t> </a:t>
            </a:r>
            <a:r>
              <a:rPr spc="-5" dirty="0"/>
              <a:t>classiﬁcation.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5873" y="1964871"/>
            <a:ext cx="3792854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25425" indent="-285750">
              <a:lnSpc>
                <a:spcPct val="1153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Normally the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anatomy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of the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brain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is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analyzed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by  MRI scans or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CT</a:t>
            </a:r>
            <a:r>
              <a:rPr sz="13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scans.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5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298450" marR="5080" indent="-285750">
              <a:lnSpc>
                <a:spcPct val="115399"/>
              </a:lnSpc>
              <a:buFont typeface="Arial" pitchFamily="34" charset="0"/>
              <a:buChar char="•"/>
            </a:pP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Our system aims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detect the tumor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from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given  MRI </a:t>
            </a:r>
            <a:r>
              <a:rPr lang="en-IN"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scan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and then classiﬁes the tumor as  malignant or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dirty="0">
                <a:solidFill>
                  <a:srgbClr val="666666"/>
                </a:solidFill>
                <a:latin typeface="RobotoRegular"/>
                <a:cs typeface="RobotoRegular"/>
              </a:rPr>
              <a:t>benign.</a:t>
            </a:r>
            <a:endParaRPr sz="1300" dirty="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113" y="438150"/>
            <a:ext cx="16730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r>
              <a:rPr lang="en-IN" sz="3600" spc="24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589" y="514350"/>
            <a:ext cx="3624579" cy="683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pc="-5" dirty="0" smtClean="0"/>
              <a:t>Our aim is </a:t>
            </a:r>
            <a:r>
              <a:rPr spc="-10" dirty="0" smtClean="0"/>
              <a:t>to develop </a:t>
            </a:r>
            <a:r>
              <a:rPr spc="-5" dirty="0" smtClean="0"/>
              <a:t>an </a:t>
            </a:r>
            <a:r>
              <a:rPr spc="-10" dirty="0" smtClean="0"/>
              <a:t>automated </a:t>
            </a:r>
            <a:r>
              <a:rPr spc="-5" dirty="0" smtClean="0"/>
              <a:t>system for  enhancement, segmentation and classiﬁcation of  </a:t>
            </a:r>
            <a:r>
              <a:rPr spc="-10" dirty="0" smtClean="0"/>
              <a:t>brain </a:t>
            </a:r>
            <a:r>
              <a:rPr spc="-5" dirty="0" smtClean="0"/>
              <a:t>tumors.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978589" y="1581150"/>
            <a:ext cx="3716020" cy="228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55270" indent="-285750">
              <a:lnSpc>
                <a:spcPct val="115399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system can be </a:t>
            </a:r>
            <a:r>
              <a:rPr lang="en-IN" sz="1300" spc="-5" dirty="0">
                <a:solidFill>
                  <a:srgbClr val="666666"/>
                </a:solidFill>
                <a:latin typeface="RobotoRegular"/>
                <a:cs typeface="RobotoRegular"/>
              </a:rPr>
              <a:t>u</a:t>
            </a:r>
            <a:r>
              <a:rPr sz="1300" spc="-5" dirty="0" err="1" smtClean="0">
                <a:solidFill>
                  <a:srgbClr val="666666"/>
                </a:solidFill>
                <a:latin typeface="RobotoRegular"/>
                <a:cs typeface="RobotoRegular"/>
              </a:rPr>
              <a:t>sed</a:t>
            </a:r>
            <a:r>
              <a:rPr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by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neurosurgeons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and 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healthcare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specialists.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5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298450" marR="5080" indent="-285750">
              <a:lnSpc>
                <a:spcPct val="115399"/>
              </a:lnSpc>
              <a:buFont typeface="Arial" pitchFamily="34" charset="0"/>
              <a:buChar char="•"/>
            </a:pP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system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incorporates </a:t>
            </a:r>
            <a:r>
              <a:rPr sz="1300" b="1" spc="-5" dirty="0">
                <a:solidFill>
                  <a:srgbClr val="666666"/>
                </a:solidFill>
                <a:latin typeface="Roboto"/>
                <a:cs typeface="Roboto"/>
              </a:rPr>
              <a:t>image </a:t>
            </a:r>
            <a:r>
              <a:rPr sz="1300" b="1" spc="-10" dirty="0">
                <a:solidFill>
                  <a:srgbClr val="666666"/>
                </a:solidFill>
                <a:latin typeface="Roboto"/>
                <a:cs typeface="Roboto"/>
              </a:rPr>
              <a:t>processing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,  </a:t>
            </a:r>
            <a:r>
              <a:rPr sz="1300" b="1" spc="-5" dirty="0">
                <a:solidFill>
                  <a:srgbClr val="666666"/>
                </a:solidFill>
                <a:latin typeface="Roboto"/>
                <a:cs typeface="Roboto"/>
              </a:rPr>
              <a:t>pattern analysis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, and </a:t>
            </a:r>
            <a:r>
              <a:rPr sz="1300" b="1" spc="-5" dirty="0">
                <a:solidFill>
                  <a:srgbClr val="666666"/>
                </a:solidFill>
                <a:latin typeface="Roboto"/>
                <a:cs typeface="Roboto"/>
              </a:rPr>
              <a:t>computer vision techniques 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and is expected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to improve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1300" spc="-10" dirty="0" smtClean="0">
                <a:solidFill>
                  <a:srgbClr val="666666"/>
                </a:solidFill>
                <a:latin typeface="RobotoRegular"/>
                <a:cs typeface="RobotoRegular"/>
              </a:rPr>
              <a:t>sensitivity</a:t>
            </a:r>
            <a:r>
              <a:rPr lang="en-IN" sz="1300" spc="-10" dirty="0" smtClean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eﬃciency of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brain </a:t>
            </a:r>
            <a:r>
              <a:rPr sz="1300" spc="-5" dirty="0">
                <a:solidFill>
                  <a:srgbClr val="666666"/>
                </a:solidFill>
                <a:latin typeface="RobotoRegular"/>
                <a:cs typeface="RobotoRegular"/>
              </a:rPr>
              <a:t>tumor</a:t>
            </a:r>
            <a:r>
              <a:rPr sz="1300" spc="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300" spc="-10" dirty="0">
                <a:solidFill>
                  <a:srgbClr val="666666"/>
                </a:solidFill>
                <a:latin typeface="RobotoRegular"/>
                <a:cs typeface="RobotoRegular"/>
              </a:rPr>
              <a:t>screening.</a:t>
            </a:r>
            <a:endParaRPr sz="13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500" dirty="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85750"/>
            <a:ext cx="3418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r>
              <a:rPr lang="en-IN" sz="3600" spc="3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839204"/>
            <a:ext cx="2440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66666"/>
                </a:solidFill>
                <a:latin typeface="Roboto"/>
                <a:cs typeface="Roboto"/>
              </a:rPr>
              <a:t>Software</a:t>
            </a:r>
            <a:r>
              <a:rPr sz="1800" b="1" spc="-2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b="1" spc="-10" dirty="0" smtClean="0">
                <a:solidFill>
                  <a:srgbClr val="666666"/>
                </a:solidFill>
                <a:latin typeface="Roboto"/>
                <a:cs typeface="Roboto"/>
              </a:rPr>
              <a:t>Requirements</a:t>
            </a:r>
            <a:r>
              <a:rPr lang="en-IN" sz="1800" b="1" spc="-10" dirty="0" smtClean="0">
                <a:solidFill>
                  <a:srgbClr val="666666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2680794"/>
            <a:ext cx="3418204" cy="62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5" dirty="0" smtClean="0">
                <a:solidFill>
                  <a:srgbClr val="666666"/>
                </a:solidFill>
                <a:latin typeface="RobotoRegular"/>
                <a:cs typeface="RobotoRegular"/>
              </a:rPr>
              <a:t>Python IDLE</a:t>
            </a:r>
            <a:endParaRPr lang="en-IN" sz="1200" spc="-15" dirty="0">
              <a:solidFill>
                <a:srgbClr val="666666"/>
              </a:solidFill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300" dirty="0">
              <a:latin typeface="RobotoRegular"/>
              <a:cs typeface="RobotoRegular"/>
            </a:endParaRPr>
          </a:p>
          <a:p>
            <a:pPr marL="12700" marR="5080">
              <a:lnSpc>
                <a:spcPct val="114599"/>
              </a:lnSpc>
              <a:spcBef>
                <a:spcPts val="5"/>
              </a:spcBef>
            </a:pPr>
            <a:r>
              <a:rPr sz="1200" spc="-10" dirty="0">
                <a:solidFill>
                  <a:srgbClr val="666666"/>
                </a:solidFill>
                <a:latin typeface="RobotoRegular"/>
                <a:cs typeface="RobotoRegular"/>
              </a:rPr>
              <a:t>Operating </a:t>
            </a: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System: </a:t>
            </a:r>
            <a:r>
              <a:rPr sz="12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Windows</a:t>
            </a:r>
            <a:r>
              <a:rPr lang="en-IN" sz="12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lang="en-IN" sz="1200" spc="-5" dirty="0" smtClean="0">
                <a:solidFill>
                  <a:srgbClr val="666666"/>
                </a:solidFill>
                <a:latin typeface="RobotoRegular"/>
                <a:cs typeface="RobotoRegular"/>
              </a:rPr>
              <a:t>10</a:t>
            </a:r>
            <a:endParaRPr sz="12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4552" y="1691885"/>
            <a:ext cx="2506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66666"/>
                </a:solidFill>
                <a:latin typeface="Roboto"/>
                <a:cs typeface="Roboto"/>
              </a:rPr>
              <a:t>Hardware</a:t>
            </a:r>
            <a:r>
              <a:rPr sz="1800" b="1" spc="-35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1800" b="1" spc="-10" dirty="0" smtClean="0">
                <a:solidFill>
                  <a:srgbClr val="666666"/>
                </a:solidFill>
                <a:latin typeface="Roboto"/>
                <a:cs typeface="Roboto"/>
              </a:rPr>
              <a:t>Requirements</a:t>
            </a:r>
            <a:r>
              <a:rPr lang="en-IN" sz="1800" b="1" spc="-10" dirty="0" smtClean="0">
                <a:solidFill>
                  <a:srgbClr val="666666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5419" y="2472515"/>
            <a:ext cx="3131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66666"/>
                </a:solidFill>
                <a:latin typeface="RobotoRegular"/>
                <a:cs typeface="RobotoRegular"/>
              </a:rPr>
              <a:t>Processor: </a:t>
            </a: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Any Intel or AMD x86-64</a:t>
            </a:r>
            <a:r>
              <a:rPr sz="1200" spc="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RobotoRegular"/>
                <a:cs typeface="RobotoRegular"/>
              </a:rPr>
              <a:t>processor</a:t>
            </a:r>
            <a:endParaRPr sz="12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8746" y="2795690"/>
            <a:ext cx="747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RAM: </a:t>
            </a:r>
            <a:r>
              <a:rPr lang="en-IN" sz="1200" dirty="0">
                <a:solidFill>
                  <a:srgbClr val="666666"/>
                </a:solidFill>
                <a:latin typeface="RobotoRegular"/>
                <a:cs typeface="RobotoRegular"/>
              </a:rPr>
              <a:t>4</a:t>
            </a:r>
            <a:r>
              <a:rPr sz="1200" spc="-85" dirty="0" smtClean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GB</a:t>
            </a:r>
            <a:endParaRPr sz="1200" dirty="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8746" y="3287473"/>
            <a:ext cx="1170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Disk Space: </a:t>
            </a:r>
            <a:r>
              <a:rPr sz="1200" dirty="0">
                <a:solidFill>
                  <a:srgbClr val="666666"/>
                </a:solidFill>
                <a:latin typeface="RobotoRegular"/>
                <a:cs typeface="RobotoRegular"/>
              </a:rPr>
              <a:t>8</a:t>
            </a:r>
            <a:r>
              <a:rPr sz="12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GB</a:t>
            </a:r>
            <a:endParaRPr sz="1200" dirty="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8746" y="3733529"/>
            <a:ext cx="315976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10" dirty="0">
                <a:solidFill>
                  <a:srgbClr val="666666"/>
                </a:solidFill>
                <a:latin typeface="RobotoRegular"/>
                <a:cs typeface="RobotoRegular"/>
              </a:rPr>
              <a:t>Graphics: Hardware accelerated graphics card  </a:t>
            </a: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supporting OpenGL 3.3 with 1GB GPU</a:t>
            </a:r>
            <a:r>
              <a:rPr sz="12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RobotoRegular"/>
                <a:cs typeface="RobotoRegular"/>
              </a:rPr>
              <a:t>memory</a:t>
            </a:r>
            <a:endParaRPr sz="1200" dirty="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1" y="590550"/>
            <a:ext cx="4114800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600" spc="28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2800" spc="2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Times New Roman"/>
                <a:cs typeface="Times New Roman"/>
              </a:rPr>
              <a:t>Architecture  </a:t>
            </a:r>
            <a:r>
              <a:rPr sz="2800" spc="305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r>
              <a:rPr lang="en-IN" sz="3600" spc="305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4815" y="287774"/>
            <a:ext cx="4374866" cy="4410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355399"/>
            <a:ext cx="2519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90" dirty="0">
                <a:solidFill>
                  <a:srgbClr val="FFFFFF"/>
                </a:solidFill>
                <a:latin typeface="Times New Roman"/>
                <a:cs typeface="Times New Roman"/>
              </a:rPr>
              <a:t>MRI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2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Scans</a:t>
            </a:r>
            <a:r>
              <a:rPr lang="en-IN" sz="3600" spc="2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948" y="1637166"/>
            <a:ext cx="2626373" cy="133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7200" y="1633781"/>
            <a:ext cx="4267200" cy="11105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z="1400" dirty="0">
                <a:latin typeface="Arial"/>
                <a:cs typeface="Arial"/>
              </a:rPr>
              <a:t>MRI scans </a:t>
            </a:r>
            <a:r>
              <a:rPr sz="1400" spc="-5" dirty="0">
                <a:latin typeface="Arial"/>
                <a:cs typeface="Arial"/>
              </a:rPr>
              <a:t>of brain are taken as the input for all  training and testing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purposes.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Arial"/>
              <a:cs typeface="Arial"/>
            </a:endParaRPr>
          </a:p>
          <a:p>
            <a:pPr marL="298450" marR="173990" indent="-285750">
              <a:lnSpc>
                <a:spcPts val="1650"/>
              </a:lnSpc>
              <a:buFont typeface="Arial" pitchFamily="34" charset="0"/>
              <a:buChar char="•"/>
            </a:pPr>
            <a:r>
              <a:rPr sz="1400" spc="-5" dirty="0">
                <a:latin typeface="Arial"/>
                <a:cs typeface="Arial"/>
              </a:rPr>
              <a:t>The images are Grayscale and are </a:t>
            </a:r>
            <a:r>
              <a:rPr sz="1400" dirty="0">
                <a:latin typeface="Arial"/>
                <a:cs typeface="Arial"/>
              </a:rPr>
              <a:t>resized </a:t>
            </a:r>
            <a:r>
              <a:rPr sz="1400" spc="-5" dirty="0">
                <a:latin typeface="Arial"/>
                <a:cs typeface="Arial"/>
              </a:rPr>
              <a:t>to  256x256 px 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processing.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7200" y="3019941"/>
            <a:ext cx="4267200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z="1400" spc="-5" dirty="0">
                <a:latin typeface="Arial"/>
                <a:cs typeface="Arial"/>
              </a:rPr>
              <a:t>It is assumed that all the images given input to  the </a:t>
            </a:r>
            <a:r>
              <a:rPr sz="1400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are either Benign </a:t>
            </a:r>
            <a:r>
              <a:rPr sz="1400" dirty="0">
                <a:latin typeface="Arial"/>
                <a:cs typeface="Arial"/>
              </a:rPr>
              <a:t>(Non-cancerous)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  </a:t>
            </a:r>
            <a:r>
              <a:rPr sz="1400" dirty="0">
                <a:latin typeface="Arial"/>
                <a:cs typeface="Arial"/>
              </a:rPr>
              <a:t>Malignant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(Cancerous).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67200" y="3867150"/>
            <a:ext cx="426720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z="1400" spc="-5" dirty="0">
                <a:latin typeface="Arial"/>
                <a:cs typeface="Arial"/>
              </a:rPr>
              <a:t>The images are </a:t>
            </a:r>
            <a:r>
              <a:rPr sz="1400" dirty="0">
                <a:latin typeface="Arial"/>
                <a:cs typeface="Arial"/>
              </a:rPr>
              <a:t>separated </a:t>
            </a:r>
            <a:r>
              <a:rPr sz="1400" spc="-5" dirty="0">
                <a:latin typeface="Arial"/>
                <a:cs typeface="Arial"/>
              </a:rPr>
              <a:t>into two labeled  folders for training and testing purpose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only.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9644" y="3030683"/>
            <a:ext cx="1040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Segregated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Dataset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1935" y="3349493"/>
            <a:ext cx="1311272" cy="1311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8178" y="3349493"/>
            <a:ext cx="1311264" cy="131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8875" y="4776003"/>
            <a:ext cx="1002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Sample </a:t>
            </a:r>
            <a:r>
              <a:rPr sz="900" dirty="0">
                <a:latin typeface="Arial"/>
                <a:cs typeface="Arial"/>
              </a:rPr>
              <a:t>MRI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Scans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479" y="355399"/>
            <a:ext cx="32155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Segmentation</a:t>
            </a:r>
            <a:r>
              <a:rPr lang="en-IN" sz="3600" spc="3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724" y="1749998"/>
            <a:ext cx="2028288" cy="1978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6144" y="1749998"/>
            <a:ext cx="2028295" cy="1978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876800" y="1885950"/>
            <a:ext cx="4038600" cy="13285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645795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pc="-5" dirty="0"/>
              <a:t>Segmentation is the </a:t>
            </a:r>
            <a:r>
              <a:rPr dirty="0"/>
              <a:t>most crucial step</a:t>
            </a:r>
            <a:r>
              <a:rPr spc="-100" dirty="0"/>
              <a:t> </a:t>
            </a:r>
            <a:r>
              <a:rPr spc="-5" dirty="0"/>
              <a:t>in  identification of</a:t>
            </a:r>
            <a:r>
              <a:rPr spc="-40" dirty="0"/>
              <a:t> </a:t>
            </a:r>
            <a:r>
              <a:rPr spc="-25" dirty="0"/>
              <a:t>Tumor.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pc="-25" dirty="0"/>
          </a:p>
          <a:p>
            <a:pPr marL="298450" marR="5080" indent="-285750">
              <a:lnSpc>
                <a:spcPts val="1650"/>
              </a:lnSpc>
              <a:buFont typeface="Arial" pitchFamily="34" charset="0"/>
              <a:buChar char="•"/>
            </a:pPr>
            <a:r>
              <a:rPr spc="-5" dirty="0"/>
              <a:t>This </a:t>
            </a:r>
            <a:r>
              <a:rPr dirty="0"/>
              <a:t>step </a:t>
            </a:r>
            <a:r>
              <a:rPr spc="-5" dirty="0"/>
              <a:t>extracts the tumor from the </a:t>
            </a:r>
            <a:r>
              <a:rPr dirty="0"/>
              <a:t>MRI scans  </a:t>
            </a:r>
            <a:r>
              <a:rPr spc="-5" dirty="0"/>
              <a:t>which is then </a:t>
            </a:r>
            <a:r>
              <a:rPr dirty="0"/>
              <a:t>sent </a:t>
            </a:r>
            <a:r>
              <a:rPr spc="-5" dirty="0"/>
              <a:t>for extracting</a:t>
            </a:r>
            <a:r>
              <a:rPr spc="-40" dirty="0"/>
              <a:t> </a:t>
            </a:r>
            <a:r>
              <a:rPr spc="-5" dirty="0"/>
              <a:t>features</a:t>
            </a:r>
            <a:r>
              <a:rPr spc="-5" dirty="0" smtClean="0"/>
              <a:t>.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60696" y="3924574"/>
            <a:ext cx="951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Original </a:t>
            </a:r>
            <a:r>
              <a:rPr sz="900" dirty="0">
                <a:latin typeface="Arial"/>
                <a:cs typeface="Arial"/>
              </a:rPr>
              <a:t>MRI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Scan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9060" y="3924574"/>
            <a:ext cx="1312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Segmented </a:t>
            </a:r>
            <a:r>
              <a:rPr sz="900" spc="-10" dirty="0">
                <a:latin typeface="Arial"/>
                <a:cs typeface="Arial"/>
              </a:rPr>
              <a:t>Tumor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196" y="355399"/>
            <a:ext cx="41718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Pre-processing</a:t>
            </a:r>
            <a:r>
              <a:rPr lang="en-IN" sz="3600" spc="3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787" y="1633781"/>
            <a:ext cx="3944620" cy="219803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z="1400" dirty="0">
                <a:latin typeface="Arial"/>
                <a:cs typeface="Arial"/>
              </a:rPr>
              <a:t>Median </a:t>
            </a:r>
            <a:r>
              <a:rPr sz="1400" spc="-5" dirty="0">
                <a:latin typeface="Arial"/>
                <a:cs typeface="Arial"/>
              </a:rPr>
              <a:t>filtering is </a:t>
            </a:r>
            <a:r>
              <a:rPr sz="1400" dirty="0">
                <a:latin typeface="Arial"/>
                <a:cs typeface="Arial"/>
              </a:rPr>
              <a:t>a common </a:t>
            </a:r>
            <a:r>
              <a:rPr sz="1400" spc="-5" dirty="0">
                <a:latin typeface="Arial"/>
                <a:cs typeface="Arial"/>
              </a:rPr>
              <a:t>image enhancement  technique for </a:t>
            </a:r>
            <a:r>
              <a:rPr sz="1400" dirty="0">
                <a:latin typeface="Arial"/>
                <a:cs typeface="Arial"/>
              </a:rPr>
              <a:t>removing salt </a:t>
            </a:r>
            <a:r>
              <a:rPr sz="1400" spc="-5" dirty="0">
                <a:latin typeface="Arial"/>
                <a:cs typeface="Arial"/>
              </a:rPr>
              <a:t>and pepper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noise.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Arial"/>
              <a:cs typeface="Arial"/>
            </a:endParaRPr>
          </a:p>
          <a:p>
            <a:pPr marL="298450" marR="139065" indent="-285750">
              <a:lnSpc>
                <a:spcPts val="1650"/>
              </a:lnSpc>
              <a:buFont typeface="Arial" pitchFamily="34" charset="0"/>
              <a:buChar char="•"/>
            </a:pPr>
            <a:r>
              <a:rPr sz="1400" spc="-10" dirty="0">
                <a:latin typeface="Arial"/>
                <a:cs typeface="Arial"/>
              </a:rPr>
              <a:t>Weighted </a:t>
            </a:r>
            <a:r>
              <a:rPr sz="1400" dirty="0">
                <a:latin typeface="Arial"/>
                <a:cs typeface="Arial"/>
              </a:rPr>
              <a:t>median </a:t>
            </a:r>
            <a:r>
              <a:rPr sz="1400" spc="-5" dirty="0">
                <a:latin typeface="Arial"/>
                <a:cs typeface="Arial"/>
              </a:rPr>
              <a:t>filtering technique gives better  </a:t>
            </a:r>
            <a:r>
              <a:rPr sz="1400" dirty="0">
                <a:latin typeface="Arial"/>
                <a:cs typeface="Arial"/>
              </a:rPr>
              <a:t>results compared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median </a:t>
            </a:r>
            <a:r>
              <a:rPr sz="1400" spc="-15" dirty="0">
                <a:latin typeface="Arial"/>
                <a:cs typeface="Arial"/>
              </a:rPr>
              <a:t>filter, </a:t>
            </a:r>
            <a:r>
              <a:rPr sz="1400" spc="-5" dirty="0">
                <a:latin typeface="Arial"/>
                <a:cs typeface="Arial"/>
              </a:rPr>
              <a:t>adaptive filter  and </a:t>
            </a:r>
            <a:r>
              <a:rPr sz="1400" dirty="0">
                <a:latin typeface="Arial"/>
                <a:cs typeface="Arial"/>
              </a:rPr>
              <a:t>spatial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filter.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Arial"/>
              <a:cs typeface="Arial"/>
            </a:endParaRPr>
          </a:p>
          <a:p>
            <a:pPr marL="298450" marR="146050" indent="-285750">
              <a:lnSpc>
                <a:spcPts val="1650"/>
              </a:lnSpc>
              <a:buFont typeface="Arial" pitchFamily="34" charset="0"/>
              <a:buChar char="•"/>
            </a:pPr>
            <a:r>
              <a:rPr sz="1400" spc="-5" dirty="0">
                <a:latin typeface="Arial"/>
                <a:cs typeface="Arial"/>
              </a:rPr>
              <a:t>Gaussian filter is also used to </a:t>
            </a:r>
            <a:r>
              <a:rPr sz="1400" dirty="0">
                <a:latin typeface="Arial"/>
                <a:cs typeface="Arial"/>
              </a:rPr>
              <a:t>smooth </a:t>
            </a:r>
            <a:r>
              <a:rPr sz="1400" spc="-5" dirty="0">
                <a:latin typeface="Arial"/>
                <a:cs typeface="Arial"/>
              </a:rPr>
              <a:t>the image  and get </a:t>
            </a:r>
            <a:r>
              <a:rPr sz="1400" dirty="0">
                <a:latin typeface="Arial"/>
                <a:cs typeface="Arial"/>
              </a:rPr>
              <a:t>rid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noise.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4889" y="3980830"/>
            <a:ext cx="3913518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itchFamily="34" charset="0"/>
              <a:buChar char="•"/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MRI scanning machines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dirty="0">
                <a:latin typeface="Arial"/>
                <a:cs typeface="Arial"/>
              </a:rPr>
              <a:t>very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precise  with almost no noise in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409" y="3908934"/>
            <a:ext cx="17170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Before Pre-processing with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Noise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4070" y="3899550"/>
            <a:ext cx="17805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After Pre-processing without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Noise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3" y="1694579"/>
            <a:ext cx="3886200" cy="211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734</Words>
  <Application>Microsoft Office PowerPoint</Application>
  <PresentationFormat>On-screen Show (16:9)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Brain Tumor Prediction.</vt:lpstr>
      <vt:lpstr>Introduction:</vt:lpstr>
      <vt:lpstr>Our study deals with automated brain tumor  detection and classiﬁcation.</vt:lpstr>
      <vt:lpstr>Our aim is to develop an automated system for  enhancement, segmentation and classiﬁcation of  brain tumors.</vt:lpstr>
      <vt:lpstr>Requirements:</vt:lpstr>
      <vt:lpstr>Software  Architecture  Diagram:</vt:lpstr>
      <vt:lpstr>MRI Scans:</vt:lpstr>
      <vt:lpstr>Segmentation:</vt:lpstr>
      <vt:lpstr>Pre-processing:</vt:lpstr>
      <vt:lpstr>Feature Extraction:</vt:lpstr>
      <vt:lpstr>Classiﬁcation:</vt:lpstr>
      <vt:lpstr>Classiﬁcation:</vt:lpstr>
      <vt:lpstr>Results:</vt:lpstr>
      <vt:lpstr>PowerPoint Presentation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and  Classiﬁcation</dc:title>
  <dc:creator>Sachin</dc:creator>
  <cp:lastModifiedBy>Windows User</cp:lastModifiedBy>
  <cp:revision>46</cp:revision>
  <dcterms:created xsi:type="dcterms:W3CDTF">2021-10-03T09:23:07Z</dcterms:created>
  <dcterms:modified xsi:type="dcterms:W3CDTF">2021-10-04T10:08:53Z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2021-10-03T00:00:00Z</vt:filetime>
  </property>
</Properties>
</file>