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iti-r_2c-blu_pos_rgb-MASTER_15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6934" y="4949825"/>
            <a:ext cx="2476500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83"/>
          <p:cNvSpPr>
            <a:spLocks noGrp="1" noChangeArrowheads="1"/>
          </p:cNvSpPr>
          <p:nvPr>
            <p:ph type="title"/>
          </p:nvPr>
        </p:nvSpPr>
        <p:spPr>
          <a:xfrm>
            <a:off x="501651" y="1456360"/>
            <a:ext cx="11034183" cy="1470025"/>
          </a:xfrm>
          <a:extLst/>
        </p:spPr>
        <p:txBody>
          <a:bodyPr/>
          <a:lstStyle>
            <a:lvl1pPr>
              <a:defRPr sz="2400" smtClean="0">
                <a:solidFill>
                  <a:schemeClr val="tx2"/>
                </a:solidFill>
                <a:ea typeface="ヒラギノ角ゴ Pro W3"/>
                <a:cs typeface="Genev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501651" y="4974336"/>
            <a:ext cx="8001000" cy="928688"/>
          </a:xfrm>
          <a:prstGeom prst="rect">
            <a:avLst/>
          </a:prstGeom>
          <a:extLst/>
        </p:spPr>
        <p:txBody>
          <a:bodyPr lIns="0" rIns="0"/>
          <a:lstStyle>
            <a:lvl1pPr marL="0" indent="0">
              <a:spcBef>
                <a:spcPct val="0"/>
              </a:spcBef>
              <a:spcAft>
                <a:spcPct val="0"/>
              </a:spcAft>
              <a:buFontTx/>
              <a:buNone/>
              <a:defRPr sz="1400" smtClean="0">
                <a:solidFill>
                  <a:schemeClr val="tx1"/>
                </a:solidFill>
                <a:latin typeface="+mn-lt"/>
                <a:ea typeface="ヒラギノ角ゴ Pro W3"/>
                <a:cs typeface="Genev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240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48" y="1743075"/>
            <a:ext cx="6422352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0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iti-r_2c-blu_pos_rgb-MASTER_1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12500" y="6418264"/>
            <a:ext cx="694267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1652" y="6583364"/>
            <a:ext cx="740833" cy="1539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>
              <a:defRPr/>
            </a:pPr>
            <a:fld id="{78A8873A-07AC-4FFB-A084-F47C72E9C5DD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527051" y="560388"/>
            <a:ext cx="1114001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9" name="Line 14"/>
          <p:cNvSpPr>
            <a:spLocks noChangeShapeType="1"/>
          </p:cNvSpPr>
          <p:nvPr userDrawn="1"/>
        </p:nvSpPr>
        <p:spPr bwMode="auto">
          <a:xfrm>
            <a:off x="527051" y="560388"/>
            <a:ext cx="1114001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521244" y="135516"/>
            <a:ext cx="11241617" cy="50006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1243" y="813816"/>
            <a:ext cx="11241023" cy="54406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3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iti-r_2c-blu_pos_rgb-MASTER_1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12500" y="6418264"/>
            <a:ext cx="694267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01652" y="6583364"/>
            <a:ext cx="740833" cy="1539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>
              <a:defRPr/>
            </a:pPr>
            <a:fld id="{E326EB71-C452-42B8-98F1-19F01453B52D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527051" y="560388"/>
            <a:ext cx="1114001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11" name="Line 14"/>
          <p:cNvSpPr>
            <a:spLocks noChangeShapeType="1"/>
          </p:cNvSpPr>
          <p:nvPr userDrawn="1"/>
        </p:nvSpPr>
        <p:spPr bwMode="auto">
          <a:xfrm>
            <a:off x="527051" y="560388"/>
            <a:ext cx="1114001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36459" y="813817"/>
            <a:ext cx="5478252" cy="547571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2"/>
          </p:nvPr>
        </p:nvSpPr>
        <p:spPr>
          <a:xfrm>
            <a:off x="6284604" y="813817"/>
            <a:ext cx="5478256" cy="547571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521244" y="135516"/>
            <a:ext cx="11241617" cy="50006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1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521244" y="134938"/>
            <a:ext cx="11241617" cy="50006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2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2935224"/>
            <a:ext cx="10972800" cy="914400"/>
          </a:xfrm>
        </p:spPr>
        <p:txBody>
          <a:bodyPr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6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56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Blue Wav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iti-r_2c-blu_pos_rgb-MASTER_15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6934" y="4949825"/>
            <a:ext cx="2476500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83"/>
          <p:cNvSpPr>
            <a:spLocks noGrp="1" noChangeArrowheads="1"/>
          </p:cNvSpPr>
          <p:nvPr>
            <p:ph type="title"/>
          </p:nvPr>
        </p:nvSpPr>
        <p:spPr>
          <a:xfrm>
            <a:off x="501651" y="1456360"/>
            <a:ext cx="11034183" cy="1470025"/>
          </a:xfrm>
          <a:extLst/>
        </p:spPr>
        <p:txBody>
          <a:bodyPr/>
          <a:lstStyle>
            <a:lvl1pPr>
              <a:defRPr sz="2400" smtClean="0">
                <a:solidFill>
                  <a:schemeClr val="tx2"/>
                </a:solidFill>
                <a:ea typeface="ヒラギノ角ゴ Pro W3"/>
                <a:cs typeface="Genev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501651" y="4974336"/>
            <a:ext cx="8001000" cy="928688"/>
          </a:xfrm>
          <a:prstGeom prst="rect">
            <a:avLst/>
          </a:prstGeom>
          <a:extLst/>
        </p:spPr>
        <p:txBody>
          <a:bodyPr lIns="0" rIns="0"/>
          <a:lstStyle>
            <a:lvl1pPr marL="0" indent="0">
              <a:spcBef>
                <a:spcPct val="0"/>
              </a:spcBef>
              <a:spcAft>
                <a:spcPct val="0"/>
              </a:spcAft>
              <a:buFontTx/>
              <a:buNone/>
              <a:defRPr sz="1400" smtClean="0">
                <a:solidFill>
                  <a:schemeClr val="tx1"/>
                </a:solidFill>
                <a:latin typeface="+mn-lt"/>
                <a:ea typeface="ヒラギノ角ゴ Pro W3"/>
                <a:cs typeface="Genev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15" descr="Wave_A4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234" y="166689"/>
            <a:ext cx="1220046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99872" y="246888"/>
            <a:ext cx="8229872" cy="246888"/>
          </a:xfrm>
        </p:spPr>
        <p:txBody>
          <a:bodyPr lIns="0" tIns="0" rIns="0" bIns="0" anchor="b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eaLnBrk="0" hangingPunct="0">
              <a:lnSpc>
                <a:spcPct val="95000"/>
              </a:lnSpc>
            </a:pPr>
            <a:r>
              <a:rPr lang="en-US" sz="1600" dirty="0" smtClean="0">
                <a:solidFill>
                  <a:srgbClr val="FFFFFF"/>
                </a:solidFill>
              </a:rPr>
              <a:t>Business / Region / Function Name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64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iti-r_2c-blu_pos_rgb-MASTER_1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12500" y="6418264"/>
            <a:ext cx="694267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1652" y="6583364"/>
            <a:ext cx="740833" cy="1539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>
              <a:defRPr/>
            </a:pPr>
            <a:fld id="{78A8873A-07AC-4FFB-A084-F47C72E9C5DD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527051" y="560388"/>
            <a:ext cx="1114001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9" name="Line 14"/>
          <p:cNvSpPr>
            <a:spLocks noChangeShapeType="1"/>
          </p:cNvSpPr>
          <p:nvPr userDrawn="1"/>
        </p:nvSpPr>
        <p:spPr bwMode="auto">
          <a:xfrm>
            <a:off x="527051" y="560388"/>
            <a:ext cx="1114001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521244" y="135516"/>
            <a:ext cx="11241617" cy="50006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1243" y="813816"/>
            <a:ext cx="11241023" cy="544068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 sz="1800">
                <a:solidFill>
                  <a:srgbClr val="00BDF2"/>
                </a:solidFill>
              </a:defRPr>
            </a:lvl1pPr>
            <a:lvl2pPr marL="569913" indent="-230188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BDF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9844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2057400"/>
            <a:ext cx="10972800" cy="2743200"/>
          </a:xfrm>
        </p:spPr>
        <p:txBody>
          <a:bodyPr anchor="ctr" anchorCtr="0"/>
          <a:lstStyle>
            <a:lvl1pPr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8" descr="citi-r_2c-blu_pos_rgb-MASTER_15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12500" y="6418264"/>
            <a:ext cx="694267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10"/>
          <p:cNvSpPr txBox="1">
            <a:spLocks noChangeArrowheads="1"/>
          </p:cNvSpPr>
          <p:nvPr userDrawn="1"/>
        </p:nvSpPr>
        <p:spPr bwMode="auto">
          <a:xfrm>
            <a:off x="501652" y="6583364"/>
            <a:ext cx="740833" cy="1539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>
              <a:defRPr/>
            </a:pPr>
            <a:fld id="{BC53F047-769D-4174-8EC1-6DA7F48ECA9D}" type="slidenum">
              <a:rPr lang="en-US" sz="1000"/>
              <a:pPr>
                <a:defRPr/>
              </a:pPr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77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20701" y="134938"/>
            <a:ext cx="1124161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3075" name="Picture 8" descr="citi-r_2c-blu_pos_rgb-MASTER_15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112500" y="6418264"/>
            <a:ext cx="694267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extBox 10"/>
          <p:cNvSpPr txBox="1">
            <a:spLocks noChangeArrowheads="1"/>
          </p:cNvSpPr>
          <p:nvPr/>
        </p:nvSpPr>
        <p:spPr bwMode="auto">
          <a:xfrm>
            <a:off x="501652" y="6583364"/>
            <a:ext cx="740833" cy="1539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>
              <a:defRPr/>
            </a:pPr>
            <a:fld id="{BC53F047-769D-4174-8EC1-6DA7F48ECA9D}" type="slidenum">
              <a:rPr lang="en-US" sz="1000"/>
              <a:pPr>
                <a:defRPr/>
              </a:pPr>
              <a:t>‹#›</a:t>
            </a:fld>
            <a:endParaRPr lang="en-US" sz="1000" dirty="0"/>
          </a:p>
        </p:txBody>
      </p:sp>
      <p:sp>
        <p:nvSpPr>
          <p:cNvPr id="2" name="Line 14"/>
          <p:cNvSpPr>
            <a:spLocks noChangeShapeType="1"/>
          </p:cNvSpPr>
          <p:nvPr/>
        </p:nvSpPr>
        <p:spPr bwMode="auto">
          <a:xfrm>
            <a:off x="527051" y="560388"/>
            <a:ext cx="1114001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3079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520701" y="812800"/>
            <a:ext cx="11238399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666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28600" indent="-228600" algn="l" rtl="0" eaLnBrk="1" fontAlgn="base" hangingPunct="1">
        <a:spcBef>
          <a:spcPts val="25"/>
        </a:spcBef>
        <a:spcAft>
          <a:spcPct val="0"/>
        </a:spcAft>
        <a:buChar char="•"/>
        <a:defRPr lang="en-US" sz="1600" dirty="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indent="-228600" algn="l" rtl="0" eaLnBrk="1" fontAlgn="base" hangingPunct="1">
        <a:spcBef>
          <a:spcPts val="25"/>
        </a:spcBef>
        <a:spcAft>
          <a:spcPct val="0"/>
        </a:spcAft>
        <a:buFont typeface="Lucida Grande" charset="0"/>
        <a:buChar char="-"/>
        <a:defRPr lang="en-US" sz="1600" dirty="0">
          <a:solidFill>
            <a:schemeClr val="tx1"/>
          </a:solidFill>
          <a:latin typeface="+mn-lt"/>
          <a:ea typeface="ＭＳ Ｐゴシック" charset="0"/>
        </a:defRPr>
      </a:lvl2pPr>
      <a:lvl3pPr marL="684213" indent="-227013" algn="l" rtl="0" eaLnBrk="1" fontAlgn="base" hangingPunct="1">
        <a:spcBef>
          <a:spcPts val="25"/>
        </a:spcBef>
        <a:spcAft>
          <a:spcPct val="0"/>
        </a:spcAft>
        <a:buChar char="•"/>
        <a:defRPr lang="en-US" sz="1600" dirty="0">
          <a:solidFill>
            <a:schemeClr val="tx1"/>
          </a:solidFill>
          <a:latin typeface="+mn-lt"/>
          <a:ea typeface="ＭＳ Ｐゴシック" charset="0"/>
        </a:defRPr>
      </a:lvl3pPr>
      <a:lvl4pPr marL="912813" indent="-228600" algn="l" rtl="0" eaLnBrk="1" fontAlgn="base" hangingPunct="1">
        <a:spcBef>
          <a:spcPts val="25"/>
        </a:spcBef>
        <a:spcAft>
          <a:spcPct val="0"/>
        </a:spcAft>
        <a:buFont typeface="Lucida Grande" charset="0"/>
        <a:buChar char="-"/>
        <a:defRPr lang="en-US" sz="1600" dirty="0">
          <a:solidFill>
            <a:schemeClr val="tx1"/>
          </a:solidFill>
          <a:latin typeface="+mn-lt"/>
          <a:ea typeface="ＭＳ Ｐゴシック" charset="0"/>
        </a:defRPr>
      </a:lvl4pPr>
      <a:lvl5pPr marL="1141413" indent="-228600" algn="l" rtl="0" eaLnBrk="1" fontAlgn="base" hangingPunct="1">
        <a:spcBef>
          <a:spcPts val="25"/>
        </a:spcBef>
        <a:spcAft>
          <a:spcPct val="0"/>
        </a:spcAft>
        <a:buFont typeface="Arial" pitchFamily="34" charset="0"/>
        <a:buChar char="•"/>
        <a:defRPr lang="en-US" sz="1600" dirty="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ＭＳ Ｐゴシック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ＭＳ Ｐゴシック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ＭＳ Ｐゴシック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ＭＳ Ｐゴシック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VALLAR NAM-SCM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1244" y="813816"/>
            <a:ext cx="4309374" cy="5744002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tx1">
                    <a:lumMod val="50000"/>
                  </a:schemeClr>
                </a:solidFill>
              </a:rPr>
              <a:t>Challenges/ Pain Points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Team was new to the next gen technologies planned to be used in this project.</a:t>
            </a: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The concept of PCF,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microservices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api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handling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   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optimization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, infra and newly adapted UI tech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   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AngularJS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to be used in the best possible way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   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maintaining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business standards.</a:t>
            </a: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cs typeface="Calibri" panose="020F0502020204030204" pitchFamily="34" charset="0"/>
              </a:rPr>
              <a:t>Analyzing extensive dependency of BPMS on Eclipse framework services which can involve additional effort on legacy system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>
                    <a:lumMod val="50000"/>
                  </a:schemeClr>
                </a:solidFill>
              </a:rPr>
              <a:t>TCS Approach</a:t>
            </a:r>
          </a:p>
          <a:p>
            <a:pPr marL="0" indent="0">
              <a:buNone/>
            </a:pP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TCS focuses on using the agile way of software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development.</a:t>
            </a: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 issues, efforts &amp; complexity in leveraging present SCM solution available in APAC region.</a:t>
            </a: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scrum calls helped in ensuring the team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is updated with the progress each working day.</a:t>
            </a: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coding practices for maintaining a standard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in development and avoiding unnecessary delay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was incorporated.</a:t>
            </a: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best tools for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enhacing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efficiency of development and timely delivery of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project.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203075" y="824068"/>
            <a:ext cx="5483397" cy="587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ts val="25"/>
              </a:spcBef>
              <a:spcAft>
                <a:spcPct val="0"/>
              </a:spcAft>
              <a:buChar char="•"/>
              <a:def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rtl="0" eaLnBrk="1" fontAlgn="base" hangingPunct="1">
              <a:spcBef>
                <a:spcPts val="25"/>
              </a:spcBef>
              <a:spcAft>
                <a:spcPct val="0"/>
              </a:spcAft>
              <a:buFont typeface="Lucida Grande" charset="0"/>
              <a:buChar char="-"/>
              <a:defRPr lang="en-US" sz="1600" dirty="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684213" indent="-227013" algn="l" rtl="0" eaLnBrk="1" fontAlgn="base" hangingPunct="1">
              <a:spcBef>
                <a:spcPts val="25"/>
              </a:spcBef>
              <a:spcAft>
                <a:spcPct val="0"/>
              </a:spcAft>
              <a:buChar char="•"/>
              <a:defRPr lang="en-US" sz="1600" dirty="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912813" indent="-228600" algn="l" rtl="0" eaLnBrk="1" fontAlgn="base" hangingPunct="1">
              <a:spcBef>
                <a:spcPts val="25"/>
              </a:spcBef>
              <a:spcAft>
                <a:spcPct val="0"/>
              </a:spcAft>
              <a:buFont typeface="Lucida Grande" charset="0"/>
              <a:buChar char="-"/>
              <a:defRPr lang="en-US" sz="1600" dirty="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141413" indent="-228600" algn="l" rtl="0" eaLnBrk="1" fontAlgn="base" hangingPunct="1">
              <a:spcBef>
                <a:spcPts val="25"/>
              </a:spcBef>
              <a:spcAft>
                <a:spcPct val="0"/>
              </a:spcAft>
              <a:buFont typeface="Arial" pitchFamily="34" charset="0"/>
              <a:buChar char="•"/>
              <a:defRPr lang="en-US" sz="1600" dirty="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>
              <a:buNone/>
            </a:pPr>
            <a:r>
              <a:rPr lang="en-US" sz="1800" b="1" kern="0" dirty="0">
                <a:solidFill>
                  <a:schemeClr val="tx1">
                    <a:lumMod val="50000"/>
                  </a:schemeClr>
                </a:solidFill>
                <a:latin typeface="Arial"/>
              </a:rPr>
              <a:t>Production Platform in numbers</a:t>
            </a:r>
          </a:p>
          <a:p>
            <a:pPr marL="0" indent="0">
              <a:buNone/>
            </a:pPr>
            <a:endParaRPr lang="en-US" kern="0" dirty="0">
              <a:solidFill>
                <a:srgbClr val="53565A"/>
              </a:solidFill>
              <a:latin typeface="Arial"/>
            </a:endParaRPr>
          </a:p>
          <a:p>
            <a:pPr algn="just"/>
            <a:r>
              <a:rPr lang="en-US" sz="1400" kern="0" dirty="0">
                <a:solidFill>
                  <a:srgbClr val="53565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 developed to serve over 100 users with </a:t>
            </a:r>
            <a:r>
              <a:rPr lang="en-US" sz="1400" dirty="0">
                <a:solidFill>
                  <a:srgbClr val="53565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1176000</a:t>
            </a:r>
          </a:p>
          <a:p>
            <a:pPr marL="0" indent="0" algn="just">
              <a:buNone/>
            </a:pPr>
            <a:r>
              <a:rPr lang="en-US" sz="1400" kern="0" dirty="0">
                <a:solidFill>
                  <a:srgbClr val="53565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>
                <a:solidFill>
                  <a:srgbClr val="53565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dirty="0">
                <a:solidFill>
                  <a:srgbClr val="53565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en-US" sz="1400" dirty="0">
                <a:solidFill>
                  <a:srgbClr val="53565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 per year (TPY</a:t>
            </a:r>
            <a:r>
              <a:rPr lang="en-US" sz="1400" dirty="0">
                <a:solidFill>
                  <a:srgbClr val="53565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400" b="1" dirty="0">
                <a:solidFill>
                  <a:srgbClr val="53565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kern="0" dirty="0">
              <a:solidFill>
                <a:srgbClr val="53565A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kern="0" dirty="0">
                <a:solidFill>
                  <a:srgbClr val="53565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Involved 18 concurrent users as well.</a:t>
            </a:r>
          </a:p>
          <a:p>
            <a:pPr marL="0" indent="0">
              <a:buNone/>
            </a:pPr>
            <a:endParaRPr lang="en-US" sz="1200" kern="0" dirty="0">
              <a:solidFill>
                <a:srgbClr val="53565A">
                  <a:lumMod val="50000"/>
                </a:srgbClr>
              </a:solidFill>
              <a:latin typeface="Arial"/>
            </a:endParaRPr>
          </a:p>
          <a:p>
            <a:pPr marL="0" indent="0">
              <a:buNone/>
            </a:pPr>
            <a:endParaRPr lang="en-US" sz="1200" kern="0" dirty="0">
              <a:solidFill>
                <a:srgbClr val="53565A">
                  <a:lumMod val="50000"/>
                </a:srgbClr>
              </a:solidFill>
              <a:latin typeface="Arial"/>
            </a:endParaRPr>
          </a:p>
          <a:p>
            <a:pPr marL="0" indent="0">
              <a:buNone/>
            </a:pPr>
            <a:r>
              <a:rPr lang="en-US" sz="1800" b="1" kern="0" dirty="0">
                <a:solidFill>
                  <a:srgbClr val="53565A">
                    <a:lumMod val="50000"/>
                  </a:srgbClr>
                </a:solidFill>
                <a:latin typeface="Arial"/>
              </a:rPr>
              <a:t>Best </a:t>
            </a:r>
            <a:r>
              <a:rPr lang="en-US" sz="1800" b="1" kern="0" dirty="0" smtClean="0">
                <a:solidFill>
                  <a:srgbClr val="53565A">
                    <a:lumMod val="50000"/>
                  </a:srgbClr>
                </a:solidFill>
                <a:latin typeface="Arial"/>
              </a:rPr>
              <a:t>Practices</a:t>
            </a:r>
            <a:endParaRPr lang="en-US" sz="1800" b="1" kern="0" dirty="0">
              <a:solidFill>
                <a:srgbClr val="53565A">
                  <a:lumMod val="50000"/>
                </a:srgbClr>
              </a:solidFill>
              <a:latin typeface="Arial"/>
            </a:endParaRPr>
          </a:p>
          <a:p>
            <a:pPr marL="0" indent="0">
              <a:buNone/>
            </a:pPr>
            <a:endParaRPr lang="en-US" sz="1200" kern="0" dirty="0">
              <a:solidFill>
                <a:srgbClr val="53565A">
                  <a:lumMod val="50000"/>
                </a:srgbClr>
              </a:solidFill>
              <a:latin typeface="Arial"/>
            </a:endParaRPr>
          </a:p>
          <a:p>
            <a:pPr algn="just"/>
            <a:r>
              <a:rPr lang="en-US" sz="1400" dirty="0">
                <a:solidFill>
                  <a:srgbClr val="53565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a Next Gen App using re-usable &amp; scalable components</a:t>
            </a:r>
          </a:p>
          <a:p>
            <a:pPr algn="just"/>
            <a:r>
              <a:rPr lang="en-US" sz="1400" dirty="0">
                <a:solidFill>
                  <a:srgbClr val="53565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 UI for faster rendering of front end and better debugging tools offered by VS code </a:t>
            </a:r>
            <a:r>
              <a:rPr lang="en-US" sz="1400" dirty="0" smtClean="0">
                <a:solidFill>
                  <a:srgbClr val="53565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IDE.</a:t>
            </a:r>
            <a:endParaRPr lang="en-US" sz="1400" dirty="0">
              <a:solidFill>
                <a:srgbClr val="53565A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dirty="0">
                <a:solidFill>
                  <a:srgbClr val="53565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of </a:t>
            </a:r>
            <a:r>
              <a:rPr lang="en-US" sz="1400" dirty="0">
                <a:solidFill>
                  <a:srgbClr val="53565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saving by leveraging existing </a:t>
            </a:r>
            <a:r>
              <a:rPr lang="en-US" sz="1400" dirty="0">
                <a:solidFill>
                  <a:srgbClr val="53565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infra, </a:t>
            </a:r>
            <a:r>
              <a:rPr lang="en-US" sz="1400" dirty="0">
                <a:solidFill>
                  <a:srgbClr val="53565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boot </a:t>
            </a:r>
            <a:r>
              <a:rPr lang="en-US" sz="1400" dirty="0">
                <a:solidFill>
                  <a:srgbClr val="53565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micro-services and TIBCO </a:t>
            </a:r>
            <a:r>
              <a:rPr lang="en-US" sz="1400" dirty="0">
                <a:solidFill>
                  <a:srgbClr val="53565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AMX BPM workflow </a:t>
            </a:r>
            <a:r>
              <a:rPr lang="en-US" sz="1400" dirty="0">
                <a:solidFill>
                  <a:srgbClr val="53565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management.</a:t>
            </a:r>
          </a:p>
          <a:p>
            <a:pPr algn="just"/>
            <a:r>
              <a:rPr lang="en-US" sz="1400" dirty="0">
                <a:solidFill>
                  <a:srgbClr val="53565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latest packages for development and version control system ensuring better scalability of code distribution to developers.</a:t>
            </a:r>
          </a:p>
          <a:p>
            <a:pPr algn="just"/>
            <a:r>
              <a:rPr lang="en-US" sz="1400" dirty="0">
                <a:solidFill>
                  <a:srgbClr val="53565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of Sonar cube to track and lessen the sonar defects. </a:t>
            </a:r>
            <a:r>
              <a:rPr lang="en-US" sz="1400" dirty="0">
                <a:solidFill>
                  <a:srgbClr val="53565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Also, use of Junit for better automated testing of scenarios</a:t>
            </a:r>
            <a:r>
              <a:rPr lang="en-US" sz="1400" dirty="0" smtClean="0">
                <a:solidFill>
                  <a:srgbClr val="53565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1400" dirty="0">
              <a:solidFill>
                <a:srgbClr val="53565A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kern="0" dirty="0">
              <a:solidFill>
                <a:srgbClr val="53565A">
                  <a:lumMod val="5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2948112"/>
      </p:ext>
    </p:extLst>
  </p:cSld>
  <p:clrMapOvr>
    <a:masterClrMapping/>
  </p:clrMapOvr>
</p:sld>
</file>

<file path=ppt/theme/theme1.xml><?xml version="1.0" encoding="utf-8"?>
<a:theme xmlns:a="http://schemas.openxmlformats.org/drawingml/2006/main" name="Citi_Enterprise_Internal_Review_Template">
  <a:themeElements>
    <a:clrScheme name="Citi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ED8B00"/>
      </a:accent2>
      <a:accent3>
        <a:srgbClr val="A05EB5"/>
      </a:accent3>
      <a:accent4>
        <a:srgbClr val="00B0B9"/>
      </a:accent4>
      <a:accent5>
        <a:srgbClr val="84BD00"/>
      </a:accent5>
      <a:accent6>
        <a:srgbClr val="C4D600"/>
      </a:accent6>
      <a:hlink>
        <a:srgbClr val="008CE6"/>
      </a:hlink>
      <a:folHlink>
        <a:srgbClr val="C6007E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ti_Enterprise_Template" id="{A31F28BE-AF41-534A-ADF1-B0FA9253F93A}" vid="{11EA52C4-81D9-D94E-B276-D84617EDA5F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XMLData TextToDisplay="%DOCUMENTGUID%">{00000000-0000-0000-0000-000000000000}</XMLData>
</file>

<file path=customXml/item2.xml><?xml version="1.0" encoding="utf-8"?>
<XMLData TextToDisplay="%CLASSIFICATIONDATETIME%">12:18 24/09/2020</XMLData>
</file>

<file path=customXml/item3.xml><?xml version="1.0" encoding="utf-8"?>
<XMLData TextToDisplay="RightsWATCHMark">8|CITI-No PII-Internal|{00000000-0000-0000-0000-000000000000}</XMLData>
</file>

<file path=customXml/itemProps1.xml><?xml version="1.0" encoding="utf-8"?>
<ds:datastoreItem xmlns:ds="http://schemas.openxmlformats.org/officeDocument/2006/customXml" ds:itemID="{73709E34-E2B1-44FC-A5D3-2D9026BBF200}">
  <ds:schemaRefs/>
</ds:datastoreItem>
</file>

<file path=customXml/itemProps2.xml><?xml version="1.0" encoding="utf-8"?>
<ds:datastoreItem xmlns:ds="http://schemas.openxmlformats.org/officeDocument/2006/customXml" ds:itemID="{7332454C-C428-4252-ADF3-5F9E7EAEB03D}">
  <ds:schemaRefs/>
</ds:datastoreItem>
</file>

<file path=customXml/itemProps3.xml><?xml version="1.0" encoding="utf-8"?>
<ds:datastoreItem xmlns:ds="http://schemas.openxmlformats.org/officeDocument/2006/customXml" ds:itemID="{E6C6EC4C-B227-4862-8B7F-1517E4CECB9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280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Arial</vt:lpstr>
      <vt:lpstr>Calibri</vt:lpstr>
      <vt:lpstr>Geneva</vt:lpstr>
      <vt:lpstr>Lucida Grande</vt:lpstr>
      <vt:lpstr>STKaiti</vt:lpstr>
      <vt:lpstr>ヒラギノ角ゴ Pro W3</vt:lpstr>
      <vt:lpstr>Citi_Enterprise_Internal_Review_Template</vt:lpstr>
      <vt:lpstr>Case Study: VALLAR NAM-SCM</vt:lpstr>
    </vt:vector>
  </TitlesOfParts>
  <Company>Citigroup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VALLAR NAM-SCM</dc:title>
  <dc:creator>Choudhary, Sachin [GCB-OT NE]</dc:creator>
  <cp:lastModifiedBy>Choudhary, Sachin [GCB-OT NE]</cp:lastModifiedBy>
  <cp:revision>3</cp:revision>
  <dcterms:created xsi:type="dcterms:W3CDTF">2020-09-24T11:34:26Z</dcterms:created>
  <dcterms:modified xsi:type="dcterms:W3CDTF">2020-09-24T12:18:29Z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ightsWATCHMark">
    <vt:lpwstr>8|CITI-No PII-Internal|{00000000-0000-0000-0000-000000000000}</vt:lpwstr>
  </property>
</Properties>
</file>