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39" r:id="rId2"/>
    <p:sldId id="258" r:id="rId3"/>
    <p:sldId id="440" r:id="rId4"/>
    <p:sldId id="266" r:id="rId5"/>
    <p:sldId id="268" r:id="rId6"/>
    <p:sldId id="269" r:id="rId7"/>
    <p:sldId id="274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90" r:id="rId16"/>
    <p:sldId id="291" r:id="rId17"/>
    <p:sldId id="320" r:id="rId18"/>
    <p:sldId id="339" r:id="rId19"/>
    <p:sldId id="441" r:id="rId20"/>
    <p:sldId id="362" r:id="rId21"/>
    <p:sldId id="363" r:id="rId22"/>
    <p:sldId id="364" r:id="rId23"/>
    <p:sldId id="365" r:id="rId24"/>
    <p:sldId id="367" r:id="rId25"/>
    <p:sldId id="370" r:id="rId26"/>
    <p:sldId id="373" r:id="rId27"/>
    <p:sldId id="436" r:id="rId28"/>
    <p:sldId id="438" r:id="rId29"/>
  </p:sldIdLst>
  <p:sldSz cx="10058400" cy="7772400"/>
  <p:notesSz cx="10058400" cy="77724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IREAOW+Helvetica" panose="020B0604020202020204"/>
      <p:regular r:id="rId34"/>
    </p:embeddedFont>
    <p:embeddedFont>
      <p:font typeface="OHSGVQ+SourceSansPro-Black" panose="020B0604020202020204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C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612" y="8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57200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291" y="1316655"/>
            <a:ext cx="11647099" cy="13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58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100" dirty="0">
                <a:solidFill>
                  <a:srgbClr val="19C0B4"/>
                </a:solidFill>
                <a:latin typeface="OANHSE+SegoeUILight"/>
                <a:cs typeface="OANHSE+SegoeUILight"/>
              </a:rPr>
              <a:t>			</a:t>
            </a:r>
            <a:r>
              <a:rPr sz="4100" dirty="0">
                <a:solidFill>
                  <a:srgbClr val="19C0B4"/>
                </a:solidFill>
                <a:latin typeface="OANHSE+SegoeUILight"/>
                <a:cs typeface="OANHSE+SegoeUILight"/>
              </a:rPr>
              <a:t>M</a:t>
            </a:r>
            <a:r>
              <a:rPr lang="en-US" sz="4100" dirty="0">
                <a:solidFill>
                  <a:srgbClr val="19C0B4"/>
                </a:solidFill>
                <a:latin typeface="OANHSE+SegoeUILight"/>
                <a:cs typeface="OANHSE+SegoeUILight"/>
              </a:rPr>
              <a:t>ajor</a:t>
            </a:r>
            <a:r>
              <a:rPr sz="410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4100" spc="-11" dirty="0">
                <a:solidFill>
                  <a:srgbClr val="19C0B4"/>
                </a:solidFill>
                <a:latin typeface="OANHSE+SegoeUILight"/>
                <a:cs typeface="OANHSE+SegoeUILight"/>
              </a:rPr>
              <a:t>Project</a:t>
            </a:r>
            <a:r>
              <a:rPr sz="4100" spc="-1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endParaRPr lang="en-US" sz="4100" dirty="0">
              <a:solidFill>
                <a:srgbClr val="19C0B4"/>
              </a:solidFill>
              <a:latin typeface="OANHSE+SegoeUILight"/>
              <a:cs typeface="OANHSE+SegoeUILight"/>
            </a:endParaRPr>
          </a:p>
          <a:p>
            <a:pPr marL="0" marR="0">
              <a:lnSpc>
                <a:spcPts val="5458"/>
              </a:lnSpc>
              <a:spcBef>
                <a:spcPts val="0"/>
              </a:spcBef>
              <a:spcAft>
                <a:spcPts val="0"/>
              </a:spcAft>
            </a:pPr>
            <a:r>
              <a:rPr sz="410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4100" spc="23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4100" dirty="0">
                <a:solidFill>
                  <a:srgbClr val="FFFFFF"/>
                </a:solidFill>
                <a:latin typeface="OANHSE+SegoeUILight"/>
                <a:cs typeface="OANHSE+SegoeUILight"/>
              </a:rPr>
              <a:t>Car and </a:t>
            </a:r>
            <a:r>
              <a:rPr sz="4100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Pedestrian</a:t>
            </a:r>
            <a:r>
              <a:rPr sz="4100" dirty="0">
                <a:solidFill>
                  <a:srgbClr val="FFFFFF"/>
                </a:solidFill>
                <a:latin typeface="OANHSE+SegoeUILight"/>
                <a:cs typeface="OANHSE+SegoeUILight"/>
              </a:rPr>
              <a:t> Detection</a:t>
            </a:r>
          </a:p>
        </p:txBody>
      </p:sp>
    </p:spTree>
    <p:extLst>
      <p:ext uri="{BB962C8B-B14F-4D97-AF65-F5344CB8AC3E}">
        <p14:creationId xmlns:p14="http://schemas.microsoft.com/office/powerpoint/2010/main" val="327353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57200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13530" y="1196293"/>
            <a:ext cx="4841253" cy="1582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7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Image</a:t>
            </a:r>
            <a:r>
              <a:rPr sz="4400" spc="-3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919" y="5949899"/>
            <a:ext cx="10436085" cy="646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IREAOW+Helvetica"/>
                <a:cs typeface="IREAOW+Helvetica"/>
              </a:rPr>
              <a:t>•</a:t>
            </a:r>
            <a:r>
              <a:rPr sz="1800" spc="25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Using</a:t>
            </a:r>
            <a:r>
              <a:rPr sz="18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a</a:t>
            </a:r>
            <a:r>
              <a:rPr sz="1800" spc="-12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small</a:t>
            </a:r>
            <a:r>
              <a:rPr sz="18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opening</a:t>
            </a:r>
            <a:r>
              <a:rPr sz="18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in the barrier (called</a:t>
            </a:r>
            <a:r>
              <a:rPr sz="18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aperture), we</a:t>
            </a:r>
            <a:r>
              <a:rPr sz="1800" spc="-2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block </a:t>
            </a:r>
            <a:r>
              <a:rPr sz="1800" spc="-25" dirty="0">
                <a:solidFill>
                  <a:srgbClr val="FFFFFF"/>
                </a:solidFill>
                <a:latin typeface="OANHSE+SegoeUILight"/>
                <a:cs typeface="OANHSE+SegoeUILight"/>
              </a:rPr>
              <a:t>off</a:t>
            </a:r>
            <a:r>
              <a:rPr sz="1800" spc="4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most </a:t>
            </a:r>
            <a:r>
              <a:rPr sz="1800" spc="-49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  <a:r>
              <a:rPr sz="1800" spc="4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the rays </a:t>
            </a:r>
            <a:r>
              <a:rPr sz="1800" spc="-49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  <a:r>
              <a:rPr sz="1800" spc="4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light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9119" y="6224219"/>
            <a:ext cx="4239383" cy="646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reducing</a:t>
            </a:r>
            <a:r>
              <a:rPr sz="18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blurring on the film</a:t>
            </a:r>
            <a:r>
              <a:rPr sz="18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or sensor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920" y="6666179"/>
            <a:ext cx="4153417" cy="646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IREAOW+Helvetica"/>
                <a:cs typeface="IREAOW+Helvetica"/>
              </a:rPr>
              <a:t>•</a:t>
            </a:r>
            <a:r>
              <a:rPr sz="1800" spc="25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This is the</a:t>
            </a:r>
            <a:r>
              <a:rPr sz="1800" spc="-1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pinhole</a:t>
            </a:r>
            <a:r>
              <a:rPr sz="1800" spc="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camera</a:t>
            </a:r>
            <a:r>
              <a:rPr sz="1800" spc="-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57200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4903" y="1196293"/>
            <a:ext cx="10898567" cy="1582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7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Controlling Image</a:t>
            </a:r>
            <a:r>
              <a:rPr sz="44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Formation</a:t>
            </a:r>
            <a:r>
              <a:rPr sz="4400" spc="-3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with</a:t>
            </a:r>
            <a:r>
              <a:rPr sz="4400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a Lens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5279" y="2482275"/>
            <a:ext cx="9214163" cy="1024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Both our</a:t>
            </a:r>
            <a:r>
              <a:rPr sz="20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eyes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and</a:t>
            </a:r>
            <a:r>
              <a:rPr sz="20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cameras</a:t>
            </a:r>
            <a:r>
              <a:rPr sz="2000" spc="-2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use an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adaptive</a:t>
            </a:r>
            <a:r>
              <a:rPr sz="2000" spc="-1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lens</a:t>
            </a:r>
            <a:r>
              <a:rPr sz="2000" spc="11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to control many aspects </a:t>
            </a:r>
            <a:r>
              <a:rPr sz="2000" spc="-41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</a:p>
          <a:p>
            <a:pPr marL="0" marR="0">
              <a:lnSpc>
                <a:spcPts val="239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image</a:t>
            </a:r>
            <a:r>
              <a:rPr sz="20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formation</a:t>
            </a:r>
            <a:r>
              <a:rPr sz="2000" spc="-1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such as: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5279" y="3091874"/>
            <a:ext cx="2284283" cy="71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9C0B4"/>
                </a:solidFill>
                <a:latin typeface="IREAOW+Helvetica"/>
                <a:cs typeface="IREAOW+Helvetica"/>
              </a:rPr>
              <a:t>•</a:t>
            </a:r>
            <a:r>
              <a:rPr sz="2000" spc="2400" dirty="0">
                <a:solidFill>
                  <a:srgbClr val="19C0B4"/>
                </a:solidFill>
                <a:latin typeface="Times New Roman"/>
                <a:cs typeface="Times New Roman"/>
              </a:rPr>
              <a:t> </a:t>
            </a:r>
            <a:r>
              <a:rPr sz="2000" spc="15" dirty="0">
                <a:solidFill>
                  <a:srgbClr val="19C0B4"/>
                </a:solidFill>
                <a:latin typeface="OANHSE+SegoeUILight"/>
                <a:cs typeface="OANHSE+SegoeUILight"/>
              </a:rPr>
              <a:t>Aperture</a:t>
            </a:r>
            <a:r>
              <a:rPr sz="2000" spc="-36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Size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2479" y="3396674"/>
            <a:ext cx="8532010" cy="1024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IREAOW+Helvetica"/>
                <a:cs typeface="IREAOW+Helvetica"/>
              </a:rPr>
              <a:t>•</a:t>
            </a:r>
            <a:r>
              <a:rPr sz="2000" spc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Controls the</a:t>
            </a:r>
            <a:r>
              <a:rPr sz="20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amount </a:t>
            </a:r>
            <a:r>
              <a:rPr sz="2000" spc="-41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  <a:r>
              <a:rPr sz="2000" spc="3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light</a:t>
            </a:r>
            <a:r>
              <a:rPr sz="2000" spc="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allowed through</a:t>
            </a:r>
            <a:r>
              <a:rPr sz="2000" spc="1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(f-stops in</a:t>
            </a:r>
            <a:r>
              <a:rPr sz="20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cameras)</a:t>
            </a:r>
          </a:p>
          <a:p>
            <a:pPr marL="0" marR="0">
              <a:lnSpc>
                <a:spcPts val="239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IREAOW+Helvetica"/>
                <a:cs typeface="IREAOW+Helvetica"/>
              </a:rPr>
              <a:t>•</a:t>
            </a:r>
            <a:r>
              <a:rPr sz="2000" spc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Depth </a:t>
            </a:r>
            <a:r>
              <a:rPr sz="2000" spc="-41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  <a:r>
              <a:rPr sz="2000" spc="3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Field (Bokeh)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5279" y="4006274"/>
            <a:ext cx="6325552" cy="71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9C0B4"/>
                </a:solidFill>
                <a:latin typeface="IREAOW+Helvetica"/>
                <a:cs typeface="IREAOW+Helvetica"/>
              </a:rPr>
              <a:t>•</a:t>
            </a:r>
            <a:r>
              <a:rPr sz="2000" spc="2400" dirty="0">
                <a:solidFill>
                  <a:srgbClr val="19C0B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Lens</a:t>
            </a:r>
            <a:r>
              <a:rPr sz="2000" spc="-36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width</a:t>
            </a:r>
            <a:r>
              <a:rPr sz="2000" spc="-38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-</a:t>
            </a:r>
            <a:r>
              <a:rPr sz="20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Adjusts focus distance (near or far)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57200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38854" y="1196293"/>
            <a:ext cx="4989317" cy="1582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7"/>
              </a:lnSpc>
              <a:spcBef>
                <a:spcPts val="0"/>
              </a:spcBef>
              <a:spcAft>
                <a:spcPts val="0"/>
              </a:spcAft>
            </a:pPr>
            <a:r>
              <a:rPr sz="44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How</a:t>
            </a:r>
            <a:r>
              <a:rPr sz="4400" spc="-2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Humans</a:t>
            </a:r>
            <a:r>
              <a:rPr sz="44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See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5280" y="2482275"/>
            <a:ext cx="5853443" cy="1024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The</a:t>
            </a:r>
            <a:r>
              <a:rPr sz="2000" spc="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human</a:t>
            </a:r>
            <a:r>
              <a:rPr sz="20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visual system (eye &amp; visual</a:t>
            </a:r>
            <a:r>
              <a:rPr sz="20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cortex)</a:t>
            </a:r>
            <a:r>
              <a:rPr sz="2000" spc="-1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is</a:t>
            </a:r>
          </a:p>
          <a:p>
            <a:pPr marL="0" marR="0">
              <a:lnSpc>
                <a:spcPts val="239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incredibly</a:t>
            </a:r>
            <a:r>
              <a:rPr sz="2000" spc="2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good at image</a:t>
            </a:r>
            <a:r>
              <a:rPr sz="20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processing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-3276" y="6841995"/>
            <a:ext cx="5717195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9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19C0B4"/>
                </a:solidFill>
                <a:latin typeface="Calibri"/>
                <a:cs typeface="Calibri"/>
              </a:rPr>
              <a:t>eck</a:t>
            </a:r>
            <a:r>
              <a:rPr sz="1800" spc="10" dirty="0">
                <a:solidFill>
                  <a:srgbClr val="19C0B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9C0B4"/>
                </a:solidFill>
                <a:latin typeface="Calibri"/>
                <a:cs typeface="Calibri"/>
              </a:rPr>
              <a:t>out</a:t>
            </a:r>
            <a:r>
              <a:rPr sz="1800" spc="10" dirty="0">
                <a:solidFill>
                  <a:srgbClr val="19C0B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 https://en.wikipedia.org/wiki/Visual_system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57200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3855" y="1196293"/>
            <a:ext cx="9155476" cy="1582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7"/>
              </a:lnSpc>
              <a:spcBef>
                <a:spcPts val="0"/>
              </a:spcBef>
              <a:spcAft>
                <a:spcPts val="0"/>
              </a:spcAft>
            </a:pPr>
            <a:r>
              <a:rPr sz="44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How</a:t>
            </a:r>
            <a:r>
              <a:rPr sz="4400" spc="-2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do</a:t>
            </a:r>
            <a:r>
              <a:rPr sz="4400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Computers</a:t>
            </a:r>
            <a:r>
              <a:rPr sz="4400" spc="-3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store</a:t>
            </a:r>
            <a:r>
              <a:rPr sz="4400" spc="-1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images?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5280" y="2482275"/>
            <a:ext cx="5097888" cy="71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OpenCV uses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RBG</a:t>
            </a:r>
            <a:r>
              <a:rPr sz="2000" spc="-1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color space</a:t>
            </a:r>
            <a:r>
              <a:rPr sz="20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by default.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47414" y="3256467"/>
            <a:ext cx="4574333" cy="1329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Each</a:t>
            </a:r>
            <a:r>
              <a:rPr sz="2000" spc="-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pixel coordinate </a:t>
            </a:r>
            <a:r>
              <a:rPr sz="2000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(x,</a:t>
            </a:r>
            <a:r>
              <a:rPr sz="2000" spc="-31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spc="15" dirty="0">
                <a:solidFill>
                  <a:srgbClr val="19C0B4"/>
                </a:solidFill>
                <a:latin typeface="OANHSE+SegoeUILight"/>
                <a:cs typeface="OANHSE+SegoeUILight"/>
              </a:rPr>
              <a:t>y)</a:t>
            </a:r>
            <a:r>
              <a:rPr sz="2000" spc="-18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contains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3</a:t>
            </a:r>
          </a:p>
          <a:p>
            <a:pPr marL="0" marR="0">
              <a:lnSpc>
                <a:spcPts val="239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values ranging for intensities</a:t>
            </a:r>
            <a:r>
              <a:rPr sz="2000" spc="3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-41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  <a:r>
              <a:rPr sz="2000" spc="3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0 to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255</a:t>
            </a:r>
            <a:r>
              <a:rPr sz="2000" spc="-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(8-bit).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04614" y="4301473"/>
            <a:ext cx="375742" cy="8877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75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0000"/>
                </a:solidFill>
                <a:latin typeface="IREAOW+Helvetica"/>
                <a:cs typeface="IREAOW+Helvetica"/>
              </a:rPr>
              <a:t>•</a:t>
            </a:r>
          </a:p>
          <a:p>
            <a:pPr marL="0" marR="0">
              <a:lnSpc>
                <a:spcPts val="750"/>
              </a:lnSpc>
              <a:spcBef>
                <a:spcPts val="1119"/>
              </a:spcBef>
              <a:spcAft>
                <a:spcPts val="0"/>
              </a:spcAft>
            </a:pPr>
            <a:r>
              <a:rPr sz="1600" dirty="0">
                <a:solidFill>
                  <a:srgbClr val="00FF00"/>
                </a:solidFill>
                <a:latin typeface="IREAOW+Helvetica"/>
                <a:cs typeface="IREAOW+Helvetica"/>
              </a:rPr>
              <a:t>•</a:t>
            </a:r>
          </a:p>
          <a:p>
            <a:pPr marL="0" marR="0">
              <a:lnSpc>
                <a:spcPts val="750"/>
              </a:lnSpc>
              <a:spcBef>
                <a:spcPts val="1119"/>
              </a:spcBef>
              <a:spcAft>
                <a:spcPts val="0"/>
              </a:spcAft>
            </a:pPr>
            <a:r>
              <a:rPr sz="1600" dirty="0">
                <a:solidFill>
                  <a:srgbClr val="00B0F0"/>
                </a:solidFill>
                <a:latin typeface="IREAOW+Helvetica"/>
                <a:cs typeface="IREAOW+Helvetica"/>
              </a:rPr>
              <a:t>•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61814" y="4178013"/>
            <a:ext cx="821492" cy="1062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0000"/>
                </a:solidFill>
                <a:latin typeface="OANHSE+SegoeUILight"/>
                <a:cs typeface="OANHSE+SegoeUILight"/>
              </a:rPr>
              <a:t>Red</a:t>
            </a:r>
          </a:p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FF00"/>
                </a:solidFill>
                <a:latin typeface="OANHSE+SegoeUILight"/>
                <a:cs typeface="OANHSE+SegoeUILight"/>
              </a:rPr>
              <a:t>Green</a:t>
            </a:r>
          </a:p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B0F0"/>
                </a:solidFill>
                <a:latin typeface="OANHSE+SegoeUILight"/>
                <a:cs typeface="OANHSE+SegoeUILight"/>
              </a:rPr>
              <a:t>Blue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47414" y="5146226"/>
            <a:ext cx="4553627" cy="1329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Mixing</a:t>
            </a:r>
            <a:r>
              <a:rPr sz="20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different</a:t>
            </a:r>
            <a:r>
              <a:rPr sz="2000" spc="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intensities</a:t>
            </a:r>
            <a:r>
              <a:rPr sz="2000" spc="3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-41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  <a:r>
              <a:rPr sz="2000" spc="3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each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color gives us the</a:t>
            </a:r>
            <a:r>
              <a:rPr sz="20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full</a:t>
            </a:r>
            <a:r>
              <a:rPr sz="20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color spectrum,</a:t>
            </a:r>
          </a:p>
          <a:p>
            <a:pPr marL="0" marR="0">
              <a:lnSpc>
                <a:spcPts val="239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example</a:t>
            </a:r>
            <a:r>
              <a:rPr sz="2000" spc="-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-43" dirty="0">
                <a:solidFill>
                  <a:srgbClr val="FFFF00"/>
                </a:solidFill>
                <a:latin typeface="OANHSE+SegoeUILight"/>
                <a:cs typeface="OANHSE+SegoeUILight"/>
              </a:rPr>
              <a:t>Yellow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47415" y="6060625"/>
            <a:ext cx="1796430" cy="71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IREAOW+Helvetica"/>
                <a:cs typeface="IREAOW+Helvetica"/>
              </a:rPr>
              <a:t>•</a:t>
            </a:r>
            <a:r>
              <a:rPr sz="2000" spc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Red – 255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47415" y="6365425"/>
            <a:ext cx="2027014" cy="71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IREAOW+Helvetica"/>
                <a:cs typeface="IREAOW+Helvetica"/>
              </a:rPr>
              <a:t>•</a:t>
            </a:r>
            <a:r>
              <a:rPr sz="2000" spc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Green – 255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47415" y="6670225"/>
            <a:ext cx="1551594" cy="71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IREAOW+Helvetica"/>
                <a:cs typeface="IREAOW+Helvetica"/>
              </a:rPr>
              <a:t>•</a:t>
            </a:r>
            <a:r>
              <a:rPr sz="2000" spc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Blue</a:t>
            </a:r>
            <a:r>
              <a:rPr sz="20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- 0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57200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1543" y="1258743"/>
            <a:ext cx="11393227" cy="1474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458"/>
              </a:lnSpc>
              <a:spcBef>
                <a:spcPts val="0"/>
              </a:spcBef>
              <a:spcAft>
                <a:spcPts val="0"/>
              </a:spcAft>
            </a:pPr>
            <a:r>
              <a:rPr sz="4100" dirty="0">
                <a:solidFill>
                  <a:srgbClr val="FFFFFF"/>
                </a:solidFill>
                <a:latin typeface="OANHSE+SegoeUILight"/>
                <a:cs typeface="OANHSE+SegoeUILight"/>
              </a:rPr>
              <a:t>Images</a:t>
            </a:r>
            <a:r>
              <a:rPr sz="4100" spc="-4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100" spc="-30" dirty="0">
                <a:solidFill>
                  <a:srgbClr val="FFFFFF"/>
                </a:solidFill>
                <a:latin typeface="OANHSE+SegoeUILight"/>
                <a:cs typeface="OANHSE+SegoeUILight"/>
              </a:rPr>
              <a:t>are</a:t>
            </a:r>
            <a:r>
              <a:rPr sz="410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1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stored </a:t>
            </a:r>
            <a:r>
              <a:rPr sz="4100" dirty="0">
                <a:solidFill>
                  <a:srgbClr val="FFFFFF"/>
                </a:solidFill>
                <a:latin typeface="OANHSE+SegoeUILight"/>
                <a:cs typeface="OANHSE+SegoeUILight"/>
              </a:rPr>
              <a:t>in</a:t>
            </a:r>
            <a:r>
              <a:rPr sz="4100" spc="-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100" dirty="0">
                <a:solidFill>
                  <a:srgbClr val="FFFFFF"/>
                </a:solidFill>
                <a:latin typeface="OANHSE+SegoeUILight"/>
                <a:cs typeface="OANHSE+SegoeUILight"/>
              </a:rPr>
              <a:t>multi-dimensional</a:t>
            </a:r>
            <a:r>
              <a:rPr sz="4100" spc="-3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100" dirty="0">
                <a:solidFill>
                  <a:srgbClr val="FFFFFF"/>
                </a:solidFill>
                <a:latin typeface="OANHSE+SegoeUILight"/>
                <a:cs typeface="OANHSE+SegoeUILight"/>
              </a:rPr>
              <a:t>arrays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5279" y="2482275"/>
            <a:ext cx="7730914" cy="71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Think</a:t>
            </a:r>
            <a:r>
              <a:rPr sz="2000" spc="3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-41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  <a:r>
              <a:rPr sz="2000" spc="3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an</a:t>
            </a:r>
            <a:r>
              <a:rPr sz="2000" spc="-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array as table. A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1-dimensional</a:t>
            </a:r>
            <a:r>
              <a:rPr sz="2000" spc="12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arrays</a:t>
            </a:r>
            <a:r>
              <a:rPr sz="2000" spc="-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looks like</a:t>
            </a:r>
            <a:r>
              <a:rPr sz="20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this: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576" y="3834062"/>
            <a:ext cx="4973850" cy="71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IREAOW+Helvetica"/>
                <a:cs typeface="IREAOW+Helvetica"/>
              </a:rPr>
              <a:t>•</a:t>
            </a:r>
            <a:r>
              <a:rPr sz="2000" spc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A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2-dimensional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array looks like</a:t>
            </a:r>
            <a:r>
              <a:rPr sz="20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this: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-79247" y="5676578"/>
            <a:ext cx="2955856" cy="71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9C0B4"/>
                </a:solidFill>
                <a:latin typeface="IREAOW+Helvetica"/>
                <a:cs typeface="IREAOW+Helvetica"/>
              </a:rPr>
              <a:t>•</a:t>
            </a:r>
            <a:r>
              <a:rPr sz="2000" spc="2400" dirty="0">
                <a:solidFill>
                  <a:srgbClr val="19C0B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3-dimensional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array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57200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23643" y="1196293"/>
            <a:ext cx="7797485" cy="1582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7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Black</a:t>
            </a:r>
            <a:r>
              <a:rPr sz="4400" spc="-4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and White</a:t>
            </a:r>
            <a:r>
              <a:rPr sz="4400" spc="-2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or</a:t>
            </a:r>
            <a:r>
              <a:rPr sz="4400" spc="-1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Greyscale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5279" y="2482275"/>
            <a:ext cx="4521136" cy="1024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Black and White</a:t>
            </a:r>
            <a:r>
              <a:rPr sz="2000" spc="2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images</a:t>
            </a:r>
            <a:r>
              <a:rPr sz="2000" spc="-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OANHSE+SegoeUILight"/>
                <a:cs typeface="OANHSE+SegoeUILight"/>
              </a:rPr>
              <a:t>are</a:t>
            </a:r>
            <a:r>
              <a:rPr sz="2000" spc="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stored in</a:t>
            </a:r>
          </a:p>
          <a:p>
            <a:pPr marL="0" marR="0">
              <a:lnSpc>
                <a:spcPts val="239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2-Dimensional arrays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5279" y="3396675"/>
            <a:ext cx="4385047" cy="71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There</a:t>
            </a:r>
            <a:r>
              <a:rPr sz="2000" spc="2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OANHSE+SegoeUILight"/>
                <a:cs typeface="OANHSE+SegoeUILight"/>
              </a:rPr>
              <a:t>are</a:t>
            </a:r>
            <a:r>
              <a:rPr sz="2000" spc="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two types </a:t>
            </a:r>
            <a:r>
              <a:rPr sz="2000" spc="-41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  <a:r>
              <a:rPr sz="2000" spc="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B&amp;W images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5279" y="3701474"/>
            <a:ext cx="4442443" cy="71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9C0B4"/>
                </a:solidFill>
                <a:latin typeface="IREAOW+Helvetica"/>
                <a:cs typeface="IREAOW+Helvetica"/>
              </a:rPr>
              <a:t>•</a:t>
            </a:r>
            <a:r>
              <a:rPr sz="2000" spc="2400" dirty="0">
                <a:solidFill>
                  <a:srgbClr val="19C0B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Grayscale</a:t>
            </a:r>
            <a:r>
              <a:rPr sz="2000" spc="-33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– Ranges </a:t>
            </a:r>
            <a:r>
              <a:rPr sz="2000" spc="-41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  <a:r>
              <a:rPr sz="2000" spc="3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shades </a:t>
            </a:r>
            <a:r>
              <a:rPr sz="2000" spc="-41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2479" y="4006274"/>
            <a:ext cx="851367" cy="71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grey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5279" y="4311074"/>
            <a:ext cx="4555980" cy="71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9C0B4"/>
                </a:solidFill>
                <a:latin typeface="IREAOW+Helvetica"/>
                <a:cs typeface="IREAOW+Helvetica"/>
              </a:rPr>
              <a:t>•</a:t>
            </a:r>
            <a:r>
              <a:rPr sz="2000" spc="2400" dirty="0">
                <a:solidFill>
                  <a:srgbClr val="19C0B4"/>
                </a:solidFill>
                <a:latin typeface="Times New Roman"/>
                <a:cs typeface="Times New Roman"/>
              </a:rPr>
              <a:t> </a:t>
            </a:r>
            <a:r>
              <a:rPr sz="2000" spc="31" dirty="0">
                <a:solidFill>
                  <a:srgbClr val="19C0B4"/>
                </a:solidFill>
                <a:latin typeface="OANHSE+SegoeUILight"/>
                <a:cs typeface="OANHSE+SegoeUILight"/>
              </a:rPr>
              <a:t>Binary</a:t>
            </a:r>
            <a:r>
              <a:rPr sz="2000" spc="-49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– Pixels </a:t>
            </a:r>
            <a:r>
              <a:rPr sz="2000" spc="-15" dirty="0">
                <a:solidFill>
                  <a:srgbClr val="FFFFFF"/>
                </a:solidFill>
                <a:latin typeface="OANHSE+SegoeUILight"/>
                <a:cs typeface="OANHSE+SegoeUILight"/>
              </a:rPr>
              <a:t>are</a:t>
            </a:r>
            <a:r>
              <a:rPr sz="2000" spc="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either</a:t>
            </a:r>
            <a:r>
              <a:rPr sz="20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black 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92479" y="4615874"/>
            <a:ext cx="945689" cy="71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white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57200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02762" y="1196293"/>
            <a:ext cx="6465803" cy="1582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7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What</a:t>
            </a:r>
            <a:r>
              <a:rPr sz="4400" spc="-1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exactly</a:t>
            </a:r>
            <a:r>
              <a:rPr sz="44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is</a:t>
            </a:r>
            <a:r>
              <a:rPr sz="44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OpenCV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0979" y="2482275"/>
            <a:ext cx="9973402" cy="1024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Officially launched</a:t>
            </a:r>
            <a:r>
              <a:rPr sz="2000" spc="3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in</a:t>
            </a:r>
            <a:r>
              <a:rPr sz="20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1999,</a:t>
            </a:r>
            <a:r>
              <a:rPr sz="2000" spc="-3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OpenCV (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Open</a:t>
            </a:r>
            <a:r>
              <a:rPr sz="2000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Source Computer Vision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) </a:t>
            </a:r>
            <a:r>
              <a:rPr sz="20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from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 an</a:t>
            </a:r>
            <a:r>
              <a:rPr sz="2000" spc="-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Intel</a:t>
            </a:r>
          </a:p>
          <a:p>
            <a:pPr marL="0" marR="0">
              <a:lnSpc>
                <a:spcPts val="239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initiative.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0979" y="3396675"/>
            <a:ext cx="3224257" cy="71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OpenCV is written in</a:t>
            </a:r>
            <a:r>
              <a:rPr sz="20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C++.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0979" y="4006274"/>
            <a:ext cx="8310266" cy="1329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First major release 1.0 was</a:t>
            </a:r>
            <a:r>
              <a:rPr sz="2000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in</a:t>
            </a:r>
            <a:r>
              <a:rPr sz="20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2006,</a:t>
            </a:r>
            <a:r>
              <a:rPr sz="2000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second in 2009</a:t>
            </a:r>
            <a:r>
              <a:rPr sz="2000" spc="-2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and third</a:t>
            </a:r>
            <a:r>
              <a:rPr sz="2000" spc="3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in</a:t>
            </a:r>
            <a:r>
              <a:rPr sz="20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2015.</a:t>
            </a:r>
          </a:p>
          <a:p>
            <a:pPr marL="0" marR="0">
              <a:lnSpc>
                <a:spcPts val="2665"/>
              </a:lnSpc>
              <a:spcBef>
                <a:spcPts val="2134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OpenCV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2.4.13</a:t>
            </a:r>
            <a:r>
              <a:rPr sz="2000" spc="-18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is latest stable</a:t>
            </a:r>
            <a:r>
              <a:rPr sz="20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release for OpenCV </a:t>
            </a:r>
            <a:r>
              <a:rPr sz="2000" spc="28" dirty="0">
                <a:solidFill>
                  <a:srgbClr val="FFFFFF"/>
                </a:solidFill>
                <a:latin typeface="OANHSE+SegoeUILight"/>
                <a:cs typeface="OANHSE+SegoeUILight"/>
              </a:rPr>
              <a:t>2.X.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0979" y="5225474"/>
            <a:ext cx="10054621" cy="10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Open</a:t>
            </a:r>
            <a:r>
              <a:rPr sz="20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3.X is ver</a:t>
            </a:r>
            <a:r>
              <a:rPr sz="2000" spc="-42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y</a:t>
            </a:r>
            <a:r>
              <a:rPr sz="2000" spc="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similar,</a:t>
            </a:r>
            <a:r>
              <a:rPr sz="2000" spc="3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and has some</a:t>
            </a:r>
            <a:r>
              <a:rPr sz="20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benefits</a:t>
            </a:r>
            <a:r>
              <a:rPr sz="2000" spc="1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and new functions,</a:t>
            </a:r>
            <a:r>
              <a:rPr sz="2000" spc="2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however,</a:t>
            </a:r>
            <a:r>
              <a:rPr sz="2000" spc="4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it</a:t>
            </a:r>
            <a:r>
              <a:rPr sz="2000" spc="2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also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removed some</a:t>
            </a:r>
            <a:r>
              <a:rPr sz="20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-41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  <a:r>
              <a:rPr sz="2000" spc="3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the</a:t>
            </a:r>
            <a:r>
              <a:rPr sz="20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important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 algorithms (due to patents)</a:t>
            </a:r>
            <a:r>
              <a:rPr sz="20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such</a:t>
            </a:r>
            <a:r>
              <a:rPr sz="20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as </a:t>
            </a:r>
            <a:r>
              <a:rPr sz="20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SIFT</a:t>
            </a:r>
            <a:r>
              <a:rPr sz="2000" spc="-3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&amp; </a:t>
            </a:r>
            <a:r>
              <a:rPr sz="2000" spc="-43" dirty="0">
                <a:solidFill>
                  <a:srgbClr val="FFFFFF"/>
                </a:solidFill>
                <a:latin typeface="OANHSE+SegoeUILight"/>
                <a:cs typeface="OANHSE+SegoeUILight"/>
              </a:rPr>
              <a:t>SURF.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0979" y="6139873"/>
            <a:ext cx="761891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You can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Visit -</a:t>
            </a:r>
            <a:r>
              <a:rPr sz="20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-17" dirty="0">
                <a:solidFill>
                  <a:srgbClr val="19C0B4"/>
                </a:solidFill>
                <a:latin typeface="OANHSE+SegoeUILight"/>
                <a:cs typeface="OANHSE+SegoeUILight"/>
              </a:rPr>
              <a:t>opencv.org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or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wikipedia.org/wiki/OpenCV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to learn </a:t>
            </a:r>
            <a:r>
              <a:rPr sz="20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more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57200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1063" y="1320145"/>
            <a:ext cx="11464070" cy="1126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16"/>
              </a:lnSpc>
              <a:spcBef>
                <a:spcPts val="0"/>
              </a:spcBef>
              <a:spcAft>
                <a:spcPts val="0"/>
              </a:spcAft>
            </a:pPr>
            <a:r>
              <a:rPr sz="3100" dirty="0">
                <a:solidFill>
                  <a:srgbClr val="19C0B4"/>
                </a:solidFill>
                <a:latin typeface="DCGJQU+OpenSansLight"/>
                <a:cs typeface="DCGJQU+OpenSansLight"/>
              </a:rPr>
              <a:t>Segmentation</a:t>
            </a:r>
            <a:r>
              <a:rPr sz="3100" spc="-37" dirty="0">
                <a:solidFill>
                  <a:srgbClr val="19C0B4"/>
                </a:solidFill>
                <a:latin typeface="DCGJQU+OpenSansLight"/>
                <a:cs typeface="DCGJQU+OpenSansLight"/>
              </a:rPr>
              <a:t> </a:t>
            </a:r>
            <a:r>
              <a:rPr sz="3100" dirty="0">
                <a:solidFill>
                  <a:srgbClr val="19C0B4"/>
                </a:solidFill>
                <a:latin typeface="DCGJQU+OpenSansLight"/>
                <a:cs typeface="DCGJQU+OpenSansLight"/>
              </a:rPr>
              <a:t>- </a:t>
            </a:r>
            <a:r>
              <a:rPr sz="3100" dirty="0">
                <a:solidFill>
                  <a:srgbClr val="FFFFFF"/>
                </a:solidFill>
                <a:latin typeface="DCGJQU+OpenSansLight"/>
                <a:cs typeface="DCGJQU+OpenSansLight"/>
              </a:rPr>
              <a:t>Partitioning</a:t>
            </a:r>
            <a:r>
              <a:rPr sz="3100" spc="-27" dirty="0">
                <a:solidFill>
                  <a:srgbClr val="FFFFFF"/>
                </a:solidFill>
                <a:latin typeface="DCGJQU+OpenSansLight"/>
                <a:cs typeface="DCGJQU+OpenSansLight"/>
              </a:rPr>
              <a:t> </a:t>
            </a:r>
            <a:r>
              <a:rPr sz="3100" dirty="0">
                <a:solidFill>
                  <a:srgbClr val="FFFFFF"/>
                </a:solidFill>
                <a:latin typeface="DCGJQU+OpenSansLight"/>
                <a:cs typeface="DCGJQU+OpenSansLight"/>
              </a:rPr>
              <a:t>images</a:t>
            </a:r>
            <a:r>
              <a:rPr sz="3100" spc="-23" dirty="0">
                <a:solidFill>
                  <a:srgbClr val="FFFFFF"/>
                </a:solidFill>
                <a:latin typeface="DCGJQU+OpenSansLight"/>
                <a:cs typeface="DCGJQU+OpenSansLight"/>
              </a:rPr>
              <a:t> </a:t>
            </a:r>
            <a:r>
              <a:rPr sz="3100" dirty="0">
                <a:solidFill>
                  <a:srgbClr val="FFFFFF"/>
                </a:solidFill>
                <a:latin typeface="DCGJQU+OpenSansLight"/>
                <a:cs typeface="DCGJQU+OpenSansLight"/>
              </a:rPr>
              <a:t>into</a:t>
            </a:r>
            <a:r>
              <a:rPr sz="3100" spc="-33" dirty="0">
                <a:solidFill>
                  <a:srgbClr val="FFFFFF"/>
                </a:solidFill>
                <a:latin typeface="DCGJQU+OpenSansLight"/>
                <a:cs typeface="DCGJQU+OpenSansLight"/>
              </a:rPr>
              <a:t> </a:t>
            </a:r>
            <a:r>
              <a:rPr sz="3100" dirty="0">
                <a:solidFill>
                  <a:srgbClr val="FFFFFF"/>
                </a:solidFill>
                <a:latin typeface="DCGJQU+OpenSansLight"/>
                <a:cs typeface="DCGJQU+OpenSansLight"/>
              </a:rPr>
              <a:t>different</a:t>
            </a:r>
            <a:r>
              <a:rPr sz="3100" spc="-23" dirty="0">
                <a:solidFill>
                  <a:srgbClr val="FFFFFF"/>
                </a:solidFill>
                <a:latin typeface="DCGJQU+OpenSansLight"/>
                <a:cs typeface="DCGJQU+OpenSansLight"/>
              </a:rPr>
              <a:t> </a:t>
            </a:r>
            <a:r>
              <a:rPr sz="3100" dirty="0">
                <a:solidFill>
                  <a:srgbClr val="FFFFFF"/>
                </a:solidFill>
                <a:latin typeface="DCGJQU+OpenSansLight"/>
                <a:cs typeface="DCGJQU+OpenSansLight"/>
              </a:rPr>
              <a:t>regions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52536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31505" y="519971"/>
            <a:ext cx="4795389" cy="695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7"/>
              </a:lnSpc>
              <a:spcBef>
                <a:spcPts val="0"/>
              </a:spcBef>
              <a:spcAft>
                <a:spcPts val="0"/>
              </a:spcAft>
            </a:pPr>
            <a:r>
              <a:rPr sz="4400" b="1" u="sng" dirty="0">
                <a:solidFill>
                  <a:srgbClr val="FFFFFF"/>
                </a:solidFill>
                <a:latin typeface="OANHSE+SegoeUILight"/>
                <a:cs typeface="OANHSE+SegoeUILight"/>
              </a:rPr>
              <a:t>Object</a:t>
            </a:r>
            <a:r>
              <a:rPr sz="4400" b="1" u="sng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b="1" u="sng" dirty="0">
                <a:solidFill>
                  <a:srgbClr val="FFFFFF"/>
                </a:solidFill>
                <a:latin typeface="OANHSE+SegoeUILight"/>
                <a:cs typeface="OANHSE+SegoeUILight"/>
              </a:rPr>
              <a:t>Detection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108" y="2102094"/>
            <a:ext cx="4719281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FFFFFF"/>
                </a:solidFill>
                <a:latin typeface="OANHSE+SegoeUILight"/>
                <a:cs typeface="OANHSE+SegoeUILight"/>
              </a:rPr>
              <a:t>W</a:t>
            </a:r>
            <a:r>
              <a:rPr lang="en-US" sz="2400" b="1" dirty="0">
                <a:solidFill>
                  <a:srgbClr val="FFFFFF"/>
                </a:solidFill>
                <a:latin typeface="OANHSE+SegoeUILight"/>
                <a:cs typeface="OANHSE+SegoeUILight"/>
              </a:rPr>
              <a:t>hy</a:t>
            </a:r>
            <a:r>
              <a:rPr sz="2400" b="1" dirty="0">
                <a:solidFill>
                  <a:srgbClr val="FFFFFF"/>
                </a:solidFill>
                <a:latin typeface="OANHSE+SegoeUILight"/>
                <a:cs typeface="OANHSE+SegoeUILight"/>
              </a:rPr>
              <a:t> do we</a:t>
            </a:r>
            <a:r>
              <a:rPr sz="2400" b="1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b="1" dirty="0">
                <a:solidFill>
                  <a:srgbClr val="FFFFFF"/>
                </a:solidFill>
                <a:latin typeface="OANHSE+SegoeUILight"/>
                <a:cs typeface="OANHSE+SegoeUILight"/>
              </a:rPr>
              <a:t>need</a:t>
            </a:r>
            <a:r>
              <a:rPr sz="2400" b="1" spc="2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b="1" dirty="0">
                <a:solidFill>
                  <a:srgbClr val="19C0B4"/>
                </a:solidFill>
                <a:latin typeface="OANHSE+SegoeUILight"/>
                <a:cs typeface="OANHSE+SegoeUILight"/>
              </a:rPr>
              <a:t>detect</a:t>
            </a:r>
            <a:r>
              <a:rPr sz="2400" b="1" spc="18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b="1" dirty="0">
                <a:solidFill>
                  <a:srgbClr val="19C0B4"/>
                </a:solidFill>
                <a:latin typeface="OANHSE+SegoeUILight"/>
                <a:cs typeface="OANHSE+SegoeUILight"/>
              </a:rPr>
              <a:t>objects</a:t>
            </a:r>
            <a:r>
              <a:rPr sz="2400" b="1" spc="-1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b="1" dirty="0">
                <a:solidFill>
                  <a:srgbClr val="FFFFFF"/>
                </a:solidFill>
                <a:latin typeface="OANHSE+SegoeUILight"/>
                <a:cs typeface="OANHSE+SegoeUILight"/>
              </a:rPr>
              <a:t>in</a:t>
            </a:r>
            <a:r>
              <a:rPr sz="2400" b="1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b="1" dirty="0">
                <a:solidFill>
                  <a:srgbClr val="FFFFFF"/>
                </a:solidFill>
                <a:latin typeface="OANHSE+SegoeUILight"/>
                <a:cs typeface="OANHSE+SegoeUILight"/>
              </a:rPr>
              <a:t>image?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865" y="2806080"/>
            <a:ext cx="4349339" cy="3629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89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FFFFFF"/>
              </a:solidFill>
              <a:latin typeface="OANHSE+SegoeUILight"/>
              <a:cs typeface="OANHSE+SegoeUILight"/>
            </a:endParaRPr>
          </a:p>
          <a:p>
            <a:pPr marL="467889" marR="0" indent="-45720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>
              <a:solidFill>
                <a:srgbClr val="FFFFFF"/>
              </a:solidFill>
              <a:latin typeface="OANHSE+SegoeUILight"/>
              <a:cs typeface="OANHSE+SegoeUILight"/>
            </a:endParaRPr>
          </a:p>
          <a:p>
            <a:pPr marL="467889" marR="0" indent="-45720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L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abeling Scenes</a:t>
            </a:r>
          </a:p>
          <a:p>
            <a:pPr marL="493340" marR="0" indent="-457200">
              <a:lnSpc>
                <a:spcPts val="2665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R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obot Navigation</a:t>
            </a:r>
          </a:p>
          <a:p>
            <a:pPr marL="478324" marR="0" indent="-457200">
              <a:lnSpc>
                <a:spcPts val="2665"/>
              </a:lnSpc>
              <a:spcBef>
                <a:spcPts val="212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S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elf</a:t>
            </a:r>
            <a:r>
              <a:rPr sz="2000" spc="1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Driving </a:t>
            </a:r>
            <a:r>
              <a:rPr sz="20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Cars</a:t>
            </a:r>
          </a:p>
          <a:p>
            <a:pPr marL="490286" marR="0" indent="-457200">
              <a:lnSpc>
                <a:spcPts val="2665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B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ody Recognition</a:t>
            </a:r>
            <a:r>
              <a:rPr sz="20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(Microsoft</a:t>
            </a:r>
            <a:r>
              <a:rPr sz="20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Kinect)</a:t>
            </a:r>
          </a:p>
          <a:p>
            <a:pPr marL="575800" marR="0" indent="-457200">
              <a:lnSpc>
                <a:spcPts val="2665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sease</a:t>
            </a:r>
            <a:r>
              <a:rPr sz="20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&amp; Cancer Detection</a:t>
            </a:r>
          </a:p>
          <a:p>
            <a:pPr marL="457200" marR="0" indent="-457200">
              <a:lnSpc>
                <a:spcPts val="2665"/>
              </a:lnSpc>
              <a:spcBef>
                <a:spcPts val="262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F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acial</a:t>
            </a:r>
            <a:r>
              <a:rPr sz="20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Recognition</a:t>
            </a:r>
          </a:p>
          <a:p>
            <a:pPr marL="524135" marR="0" indent="-457200">
              <a:lnSpc>
                <a:spcPts val="2665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H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andwriting Recognition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29816"/>
            <a:ext cx="10058400" cy="6992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44824" y="2590056"/>
            <a:ext cx="7543496" cy="15942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4139"/>
              </a:lnSpc>
              <a:spcBef>
                <a:spcPts val="0"/>
              </a:spcBef>
              <a:spcAft>
                <a:spcPts val="0"/>
              </a:spcAft>
            </a:pPr>
            <a:r>
              <a:rPr sz="4400" spc="-66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Let’s</a:t>
            </a:r>
            <a:r>
              <a:rPr sz="4400" spc="60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 </a:t>
            </a:r>
            <a:r>
              <a:rPr sz="4400" spc="-15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now</a:t>
            </a:r>
            <a:r>
              <a:rPr sz="4400" spc="10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 </a:t>
            </a:r>
            <a:r>
              <a:rPr sz="4400" spc="-83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get</a:t>
            </a:r>
            <a:r>
              <a:rPr sz="4400" spc="76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 </a:t>
            </a:r>
            <a:r>
              <a:rPr sz="4400" spc="-14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started</a:t>
            </a:r>
            <a:r>
              <a:rPr sz="4400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 </a:t>
            </a:r>
            <a:r>
              <a:rPr sz="4400" spc="-25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 </a:t>
            </a:r>
            <a:r>
              <a:rPr lang="en-US" sz="4400" spc="-25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 making Project with </a:t>
            </a:r>
            <a:r>
              <a:rPr sz="4400" dirty="0">
                <a:solidFill>
                  <a:srgbClr val="19C0B4"/>
                </a:solidFill>
                <a:latin typeface="OHSGVQ+SourceSansPro-Black"/>
                <a:cs typeface="OHSGVQ+SourceSansPro-Black"/>
              </a:rPr>
              <a:t>OpenCV</a:t>
            </a:r>
            <a:r>
              <a:rPr sz="4400" spc="-10" dirty="0">
                <a:solidFill>
                  <a:srgbClr val="19C0B4"/>
                </a:solidFill>
                <a:latin typeface="OHSGVQ+SourceSansPro-Black"/>
                <a:cs typeface="OHSGVQ+SourceSansPro-Black"/>
              </a:rPr>
              <a:t> </a:t>
            </a:r>
            <a:r>
              <a:rPr sz="4400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in Python.</a:t>
            </a:r>
          </a:p>
        </p:txBody>
      </p:sp>
    </p:spTree>
    <p:extLst>
      <p:ext uri="{BB962C8B-B14F-4D97-AF65-F5344CB8AC3E}">
        <p14:creationId xmlns:p14="http://schemas.microsoft.com/office/powerpoint/2010/main" val="54225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57200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18843" y="1196293"/>
            <a:ext cx="8510087" cy="1582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7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The Ar</a:t>
            </a:r>
            <a:r>
              <a:rPr sz="4400" spc="-10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tificial</a:t>
            </a:r>
            <a:r>
              <a:rPr sz="4400" spc="-1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Intelligence</a:t>
            </a:r>
            <a:r>
              <a:rPr sz="4400" spc="-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spc="-18" dirty="0">
                <a:solidFill>
                  <a:srgbClr val="FFFFFF"/>
                </a:solidFill>
                <a:latin typeface="OANHSE+SegoeUILight"/>
                <a:cs typeface="OANHSE+SegoeUILight"/>
              </a:rPr>
              <a:t>Dream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-79247" y="2206129"/>
            <a:ext cx="11817806" cy="476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17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19C0B4"/>
                </a:solidFill>
                <a:latin typeface="OANHSE+SegoeUILight"/>
                <a:cs typeface="OANHSE+SegoeUILight"/>
              </a:rPr>
              <a:t>Machines</a:t>
            </a:r>
            <a:r>
              <a:rPr sz="2800" spc="-43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800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that</a:t>
            </a:r>
            <a:r>
              <a:rPr sz="2800" spc="-27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800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can</a:t>
            </a:r>
            <a:r>
              <a:rPr sz="2800" spc="-21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800" dirty="0">
                <a:solidFill>
                  <a:srgbClr val="19C0B4"/>
                </a:solidFill>
                <a:latin typeface="OANHSE+SegoeUILight"/>
                <a:cs typeface="OANHSE+SegoeUILight"/>
              </a:rPr>
              <a:t>see</a:t>
            </a:r>
            <a:r>
              <a:rPr sz="2800" spc="-21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800" dirty="0">
                <a:solidFill>
                  <a:srgbClr val="19C0B4"/>
                </a:solidFill>
                <a:latin typeface="OANHSE+SegoeUILight"/>
                <a:cs typeface="OANHSE+SegoeUILight"/>
              </a:rPr>
              <a:t>and</a:t>
            </a:r>
            <a:r>
              <a:rPr sz="2800" spc="-11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800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understand</a:t>
            </a:r>
            <a:r>
              <a:rPr sz="2800" spc="-5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800" spc="11" dirty="0">
                <a:solidFill>
                  <a:srgbClr val="19C0B4"/>
                </a:solidFill>
                <a:latin typeface="OANHSE+SegoeUILight"/>
                <a:cs typeface="OANHSE+SegoeUILight"/>
              </a:rPr>
              <a:t>the</a:t>
            </a:r>
            <a:r>
              <a:rPr sz="2800" spc="-27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800" dirty="0">
                <a:solidFill>
                  <a:srgbClr val="19C0B4"/>
                </a:solidFill>
                <a:latin typeface="OANHSE+SegoeUILight"/>
                <a:cs typeface="OANHSE+SegoeUILight"/>
              </a:rPr>
              <a:t>world</a:t>
            </a:r>
            <a:r>
              <a:rPr sz="2800" spc="-37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800" dirty="0">
                <a:solidFill>
                  <a:srgbClr val="19C0B4"/>
                </a:solidFill>
                <a:latin typeface="OANHSE+SegoeUILight"/>
                <a:cs typeface="OANHSE+SegoeUILight"/>
              </a:rPr>
              <a:t>around</a:t>
            </a:r>
            <a:r>
              <a:rPr sz="2800" spc="-25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800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them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78962" y="5921468"/>
            <a:ext cx="3605786" cy="574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BRBLMW+SegoeUILight,Italic"/>
                <a:cs typeface="BRBLMW+SegoeUILight,Italic"/>
              </a:rPr>
              <a:t>Source: </a:t>
            </a:r>
            <a:r>
              <a:rPr sz="1600" spc="-12" dirty="0">
                <a:solidFill>
                  <a:srgbClr val="FFFFFF"/>
                </a:solidFill>
                <a:latin typeface="BRBLMW+SegoeUILight,Italic"/>
                <a:cs typeface="BRBLMW+SegoeUILight,Italic"/>
              </a:rPr>
              <a:t>Terminator</a:t>
            </a:r>
            <a:r>
              <a:rPr sz="1600" spc="72" dirty="0">
                <a:solidFill>
                  <a:srgbClr val="FFFFFF"/>
                </a:solidFill>
                <a:latin typeface="BRBLMW+SegoeUILight,Italic"/>
                <a:cs typeface="BRBLMW+SegoeUILight,Italic"/>
              </a:rPr>
              <a:t> </a:t>
            </a:r>
            <a:r>
              <a:rPr sz="1600" dirty="0">
                <a:solidFill>
                  <a:srgbClr val="FFFFFF"/>
                </a:solidFill>
                <a:latin typeface="BRBLMW+SegoeUILight,Italic"/>
                <a:cs typeface="BRBLMW+SegoeUILight,Italic"/>
              </a:rPr>
              <a:t>2:</a:t>
            </a:r>
            <a:r>
              <a:rPr sz="1600" spc="48" dirty="0">
                <a:solidFill>
                  <a:srgbClr val="FFFFFF"/>
                </a:solidFill>
                <a:latin typeface="BRBLMW+SegoeUILight,Italic"/>
                <a:cs typeface="BRBLMW+SegoeUILight,Italic"/>
              </a:rPr>
              <a:t> </a:t>
            </a:r>
            <a:r>
              <a:rPr sz="1600" dirty="0">
                <a:solidFill>
                  <a:srgbClr val="FFFFFF"/>
                </a:solidFill>
                <a:latin typeface="BRBLMW+SegoeUILight,Italic"/>
                <a:cs typeface="BRBLMW+SegoeUILight,Italic"/>
              </a:rPr>
              <a:t>Judgement</a:t>
            </a:r>
            <a:r>
              <a:rPr sz="1600" spc="36" dirty="0">
                <a:solidFill>
                  <a:srgbClr val="FFFFFF"/>
                </a:solidFill>
                <a:latin typeface="BRBLMW+SegoeUILight,Italic"/>
                <a:cs typeface="BRBLMW+SegoeUILight,Italic"/>
              </a:rPr>
              <a:t> </a:t>
            </a:r>
            <a:r>
              <a:rPr sz="1600" dirty="0">
                <a:solidFill>
                  <a:srgbClr val="FFFFFF"/>
                </a:solidFill>
                <a:latin typeface="BRBLMW+SegoeUILight,Italic"/>
                <a:cs typeface="BRBLMW+SegoeUILight,Italic"/>
              </a:rPr>
              <a:t>Day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1935" y="6442886"/>
            <a:ext cx="9048455" cy="1163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63"/>
              </a:lnSpc>
              <a:spcBef>
                <a:spcPts val="0"/>
              </a:spcBef>
              <a:spcAft>
                <a:spcPts val="0"/>
              </a:spcAft>
            </a:pPr>
            <a:r>
              <a:rPr sz="3200" spc="-12" dirty="0">
                <a:solidFill>
                  <a:srgbClr val="FFFFFF"/>
                </a:solidFill>
                <a:latin typeface="DCGJQU+OpenSansLight"/>
                <a:cs typeface="DCGJQU+OpenSansLight"/>
              </a:rPr>
              <a:t>However,</a:t>
            </a:r>
            <a:r>
              <a:rPr sz="3200" spc="10" dirty="0">
                <a:solidFill>
                  <a:srgbClr val="FFFFFF"/>
                </a:solidFill>
                <a:latin typeface="DCGJQU+OpenSansLight"/>
                <a:cs typeface="DCGJQU+OpenSansLight"/>
              </a:rPr>
              <a:t> </a:t>
            </a:r>
            <a:r>
              <a:rPr sz="3200" dirty="0">
                <a:solidFill>
                  <a:srgbClr val="FFFFFF"/>
                </a:solidFill>
                <a:latin typeface="DCGJQU+OpenSansLight"/>
                <a:cs typeface="DCGJQU+OpenSansLight"/>
              </a:rPr>
              <a:t>Computer Vision</a:t>
            </a:r>
            <a:r>
              <a:rPr sz="3200" spc="31" dirty="0">
                <a:solidFill>
                  <a:srgbClr val="FFFFFF"/>
                </a:solidFill>
                <a:latin typeface="DCGJQU+OpenSansLight"/>
                <a:cs typeface="DCGJQU+OpenSansLight"/>
              </a:rPr>
              <a:t> </a:t>
            </a:r>
            <a:r>
              <a:rPr sz="3200" dirty="0">
                <a:solidFill>
                  <a:srgbClr val="FFFFFF"/>
                </a:solidFill>
                <a:latin typeface="DCGJQU+OpenSansLight"/>
                <a:cs typeface="DCGJQU+OpenSansLight"/>
              </a:rPr>
              <a:t>is</a:t>
            </a:r>
            <a:r>
              <a:rPr sz="3200" spc="10" dirty="0">
                <a:solidFill>
                  <a:srgbClr val="FFFFFF"/>
                </a:solidFill>
                <a:latin typeface="DCGJQU+OpenSansLight"/>
                <a:cs typeface="DCGJQU+OpenSansLight"/>
              </a:rPr>
              <a:t> </a:t>
            </a:r>
            <a:r>
              <a:rPr sz="3200" dirty="0">
                <a:solidFill>
                  <a:srgbClr val="FFFFFF"/>
                </a:solidFill>
                <a:latin typeface="DCGJQU+OpenSansLight"/>
                <a:cs typeface="DCGJQU+OpenSansLight"/>
              </a:rPr>
              <a:t>a</a:t>
            </a:r>
            <a:r>
              <a:rPr sz="3200" spc="-10" dirty="0">
                <a:solidFill>
                  <a:srgbClr val="FFFFFF"/>
                </a:solidFill>
                <a:latin typeface="DCGJQU+OpenSansLight"/>
                <a:cs typeface="DCGJQU+OpenSansLight"/>
              </a:rPr>
              <a:t> </a:t>
            </a:r>
            <a:r>
              <a:rPr sz="3200" dirty="0">
                <a:solidFill>
                  <a:srgbClr val="19C0B4"/>
                </a:solidFill>
                <a:latin typeface="DCGJQU+OpenSansLight"/>
                <a:cs typeface="DCGJQU+OpenSansLight"/>
              </a:rPr>
              <a:t>Challenging!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2232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0768" y="1365920"/>
            <a:ext cx="7776864" cy="2705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07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spc="68" dirty="0">
                <a:solidFill>
                  <a:srgbClr val="19C0B4"/>
                </a:solidFill>
                <a:latin typeface="OHSGVQ+SourceSansPro-Black"/>
                <a:cs typeface="OHSGVQ+SourceSansPro-Black"/>
              </a:rPr>
              <a:t>	</a:t>
            </a:r>
            <a:r>
              <a:rPr sz="5400" spc="68" dirty="0">
                <a:solidFill>
                  <a:srgbClr val="19C0B4"/>
                </a:solidFill>
                <a:latin typeface="OHSGVQ+SourceSansPro-Black"/>
                <a:cs typeface="OHSGVQ+SourceSansPro-Black"/>
              </a:rPr>
              <a:t> </a:t>
            </a:r>
            <a:r>
              <a:rPr lang="en-US" sz="5400" spc="68" dirty="0">
                <a:solidFill>
                  <a:srgbClr val="19C0B4"/>
                </a:solidFill>
                <a:latin typeface="OHSGVQ+SourceSansPro-Black"/>
                <a:cs typeface="OHSGVQ+SourceSansPro-Black"/>
              </a:rPr>
              <a:t>    </a:t>
            </a:r>
            <a:r>
              <a:rPr lang="en-US" sz="5400" u="sng" spc="68" dirty="0">
                <a:solidFill>
                  <a:srgbClr val="19C0B4"/>
                </a:solidFill>
                <a:latin typeface="OHSGVQ+SourceSansPro-Black"/>
                <a:cs typeface="OHSGVQ+SourceSansPro-Black"/>
              </a:rPr>
              <a:t>Major Project </a:t>
            </a:r>
          </a:p>
          <a:p>
            <a:pPr marL="0" marR="0">
              <a:lnSpc>
                <a:spcPts val="5075"/>
              </a:lnSpc>
              <a:spcBef>
                <a:spcPts val="0"/>
              </a:spcBef>
              <a:spcAft>
                <a:spcPts val="0"/>
              </a:spcAft>
            </a:pPr>
            <a:endParaRPr lang="en-US" sz="5400" u="sng" spc="68" dirty="0">
              <a:solidFill>
                <a:srgbClr val="19C0B4"/>
              </a:solidFill>
              <a:latin typeface="OHSGVQ+SourceSansPro-Black"/>
              <a:cs typeface="OHSGVQ+SourceSansPro-Black"/>
            </a:endParaRPr>
          </a:p>
          <a:p>
            <a:pPr marL="0" marR="0">
              <a:lnSpc>
                <a:spcPts val="507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spc="68" dirty="0">
                <a:solidFill>
                  <a:srgbClr val="19C0B4"/>
                </a:solidFill>
                <a:latin typeface="OHSGVQ+SourceSansPro-Black"/>
                <a:cs typeface="OHSGVQ+SourceSansPro-Black"/>
              </a:rPr>
              <a:t>		</a:t>
            </a:r>
            <a:r>
              <a:rPr sz="5400" spc="-21" dirty="0">
                <a:solidFill>
                  <a:srgbClr val="19C0B4"/>
                </a:solidFill>
                <a:latin typeface="OHSGVQ+SourceSansPro-Black"/>
                <a:cs typeface="OHSGVQ+SourceSansPro-Black"/>
              </a:rPr>
              <a:t>People</a:t>
            </a:r>
            <a:r>
              <a:rPr sz="5400" spc="27" dirty="0">
                <a:solidFill>
                  <a:srgbClr val="19C0B4"/>
                </a:solidFill>
                <a:latin typeface="OHSGVQ+SourceSansPro-Black"/>
                <a:cs typeface="OHSGVQ+SourceSansPro-Black"/>
              </a:rPr>
              <a:t> </a:t>
            </a:r>
            <a:r>
              <a:rPr sz="5400" dirty="0">
                <a:solidFill>
                  <a:srgbClr val="19C0B4"/>
                </a:solidFill>
                <a:latin typeface="OHSGVQ+SourceSansPro-Black"/>
                <a:cs typeface="OHSGVQ+SourceSansPro-Black"/>
              </a:rPr>
              <a:t>&amp; Car</a:t>
            </a:r>
          </a:p>
          <a:p>
            <a:pPr marL="1341119" marR="0">
              <a:lnSpc>
                <a:spcPts val="5075"/>
              </a:lnSpc>
              <a:spcBef>
                <a:spcPts val="705"/>
              </a:spcBef>
              <a:spcAft>
                <a:spcPts val="0"/>
              </a:spcAft>
            </a:pPr>
            <a:r>
              <a:rPr lang="en-US" sz="5400" spc="-18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	   </a:t>
            </a:r>
            <a:r>
              <a:rPr sz="5400" spc="-18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Detection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57808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1451" y="1196293"/>
            <a:ext cx="7826607" cy="695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7"/>
              </a:lnSpc>
              <a:spcBef>
                <a:spcPts val="0"/>
              </a:spcBef>
              <a:spcAft>
                <a:spcPts val="0"/>
              </a:spcAft>
            </a:pPr>
            <a:r>
              <a:rPr sz="4400" u="sng" spc="-34" dirty="0">
                <a:solidFill>
                  <a:srgbClr val="19C0B4"/>
                </a:solidFill>
                <a:latin typeface="OANHSE+SegoeUILight"/>
                <a:cs typeface="OANHSE+SegoeUILight"/>
              </a:rPr>
              <a:t>People</a:t>
            </a:r>
            <a:r>
              <a:rPr sz="4400" u="sng" spc="11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4400" u="sng" dirty="0">
                <a:solidFill>
                  <a:srgbClr val="19C0B4"/>
                </a:solidFill>
                <a:latin typeface="OANHSE+SegoeUILight"/>
                <a:cs typeface="OANHSE+SegoeUILight"/>
              </a:rPr>
              <a:t>&amp;</a:t>
            </a:r>
            <a:r>
              <a:rPr sz="4400" u="sng" spc="14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4400" u="sng" dirty="0">
                <a:solidFill>
                  <a:srgbClr val="19C0B4"/>
                </a:solidFill>
                <a:latin typeface="OANHSE+SegoeUILight"/>
                <a:cs typeface="OANHSE+SegoeUILight"/>
              </a:rPr>
              <a:t>Car</a:t>
            </a:r>
            <a:r>
              <a:rPr sz="4400" u="sng" spc="-23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4400" u="sng" dirty="0">
                <a:solidFill>
                  <a:srgbClr val="19C0B4"/>
                </a:solidFill>
                <a:latin typeface="OANHSE+SegoeUILight"/>
                <a:cs typeface="OANHSE+SegoeUILight"/>
              </a:rPr>
              <a:t>Detection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-30806" y="2482275"/>
            <a:ext cx="7508278" cy="318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1889" dirty="0">
                <a:solidFill>
                  <a:srgbClr val="FFFFFF"/>
                </a:solidFill>
                <a:latin typeface="OANHSE+SegoeUILight"/>
                <a:cs typeface="OANHSE+SegoeUILight"/>
              </a:rPr>
              <a:t>	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Understanding</a:t>
            </a:r>
            <a:r>
              <a:rPr sz="2000" spc="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HAAR Cascade</a:t>
            </a:r>
            <a:r>
              <a:rPr sz="20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Classifiers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-121919" y="3091874"/>
            <a:ext cx="8162807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spc="11" dirty="0">
                <a:solidFill>
                  <a:srgbClr val="19C0B4"/>
                </a:solidFill>
                <a:latin typeface="OANHSE+SegoeUILight"/>
                <a:cs typeface="OANHSE+SegoeUILight"/>
              </a:rPr>
              <a:t>	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Car</a:t>
            </a:r>
            <a:r>
              <a:rPr sz="20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Detection &amp; Pedestrian (Body) Detection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24544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655" y="1056085"/>
            <a:ext cx="7704857" cy="756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7"/>
              </a:lnSpc>
              <a:spcBef>
                <a:spcPts val="0"/>
              </a:spcBef>
              <a:spcAft>
                <a:spcPts val="0"/>
              </a:spcAft>
            </a:pPr>
            <a:r>
              <a:rPr sz="44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HAAR</a:t>
            </a:r>
            <a:r>
              <a:rPr sz="44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Cascade</a:t>
            </a:r>
            <a:r>
              <a:rPr sz="44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Classifiers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656" y="2095798"/>
            <a:ext cx="5289055" cy="86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sz="2400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What</a:t>
            </a:r>
            <a:r>
              <a:rPr sz="2400" spc="-34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spc="-11" dirty="0">
                <a:solidFill>
                  <a:srgbClr val="19C0B4"/>
                </a:solidFill>
                <a:latin typeface="OANHSE+SegoeUILight"/>
                <a:cs typeface="OANHSE+SegoeUILight"/>
              </a:rPr>
              <a:t>are</a:t>
            </a:r>
            <a:r>
              <a:rPr sz="240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spc="11" dirty="0">
                <a:solidFill>
                  <a:srgbClr val="19C0B4"/>
                </a:solidFill>
                <a:latin typeface="OANHSE+SegoeUILight"/>
                <a:cs typeface="OANHSE+SegoeUILight"/>
              </a:rPr>
              <a:t>HAAR</a:t>
            </a:r>
            <a:r>
              <a:rPr sz="2400" spc="-34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19C0B4"/>
                </a:solidFill>
                <a:latin typeface="OANHSE+SegoeUILight"/>
                <a:cs typeface="OANHSE+SegoeUILight"/>
              </a:rPr>
              <a:t>Cascade</a:t>
            </a:r>
            <a:r>
              <a:rPr sz="2400" spc="-37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19C0B4"/>
                </a:solidFill>
                <a:latin typeface="OANHSE+SegoeUILight"/>
                <a:cs typeface="OANHSE+SegoeUILight"/>
              </a:rPr>
              <a:t>Classifiers?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655" y="2907535"/>
            <a:ext cx="9721081" cy="2385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sz="24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An</a:t>
            </a:r>
            <a:r>
              <a:rPr sz="2400" spc="-1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object</a:t>
            </a:r>
            <a:r>
              <a:rPr sz="2400" spc="-3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detection</a:t>
            </a:r>
            <a:r>
              <a:rPr sz="2400" spc="-2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method</a:t>
            </a:r>
            <a:r>
              <a:rPr sz="2400" spc="-4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that</a:t>
            </a:r>
            <a:r>
              <a:rPr sz="2400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inputs</a:t>
            </a:r>
            <a:r>
              <a:rPr sz="24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Haar</a:t>
            </a:r>
            <a:r>
              <a:rPr sz="2400" spc="-41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19C0B4"/>
                </a:solidFill>
                <a:latin typeface="OANHSE+SegoeUILight"/>
                <a:cs typeface="OANHSE+SegoeUILight"/>
              </a:rPr>
              <a:t>features</a:t>
            </a:r>
            <a:r>
              <a:rPr sz="2400" spc="-23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into</a:t>
            </a:r>
            <a:r>
              <a:rPr sz="24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a series</a:t>
            </a:r>
            <a:r>
              <a:rPr sz="2400" spc="-3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  <a:r>
              <a:rPr sz="2400" spc="5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classifiers</a:t>
            </a:r>
            <a:r>
              <a:rPr lang="en-US"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 (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cascade)</a:t>
            </a:r>
            <a:r>
              <a:rPr sz="2400" spc="-4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to </a:t>
            </a:r>
            <a:r>
              <a:rPr sz="24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identify</a:t>
            </a:r>
            <a:r>
              <a:rPr sz="2400" spc="-4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objects</a:t>
            </a:r>
            <a:r>
              <a:rPr sz="2400" spc="-2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in</a:t>
            </a:r>
            <a:r>
              <a:rPr sz="2400" spc="-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an</a:t>
            </a:r>
            <a:r>
              <a:rPr sz="2400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image.</a:t>
            </a:r>
            <a:r>
              <a:rPr sz="24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endParaRPr lang="en-US" sz="2400" spc="-34" dirty="0">
              <a:solidFill>
                <a:srgbClr val="FFFFFF"/>
              </a:solidFill>
              <a:latin typeface="OANHSE+SegoeUILight"/>
              <a:cs typeface="OANHSE+SegoeUILight"/>
            </a:endParaRPr>
          </a:p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endParaRPr lang="en-US" sz="2400" spc="-34" dirty="0">
              <a:solidFill>
                <a:srgbClr val="FFFFFF"/>
              </a:solidFill>
              <a:latin typeface="OANHSE+SegoeUILight"/>
              <a:cs typeface="OANHSE+SegoeUILight"/>
            </a:endParaRPr>
          </a:p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They</a:t>
            </a:r>
            <a:r>
              <a:rPr sz="2400" spc="-3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-11" dirty="0">
                <a:solidFill>
                  <a:srgbClr val="FFFFFF"/>
                </a:solidFill>
                <a:latin typeface="OANHSE+SegoeUILight"/>
                <a:cs typeface="OANHSE+SegoeUILight"/>
              </a:rPr>
              <a:t>are</a:t>
            </a:r>
            <a:r>
              <a:rPr sz="2400" spc="2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trained</a:t>
            </a:r>
            <a:r>
              <a:rPr sz="24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to </a:t>
            </a:r>
            <a:r>
              <a:rPr sz="24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identify</a:t>
            </a:r>
            <a:r>
              <a:rPr sz="2400" spc="-3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one</a:t>
            </a:r>
            <a:r>
              <a:rPr sz="2400" spc="-2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spc="11" dirty="0">
                <a:solidFill>
                  <a:srgbClr val="19C0B4"/>
                </a:solidFill>
                <a:latin typeface="OANHSE+SegoeUILight"/>
                <a:cs typeface="OANHSE+SegoeUILight"/>
              </a:rPr>
              <a:t>type</a:t>
            </a:r>
            <a:r>
              <a:rPr sz="2400" spc="-33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spc="-50" dirty="0">
                <a:solidFill>
                  <a:srgbClr val="19C0B4"/>
                </a:solidFill>
                <a:latin typeface="OANHSE+SegoeUILight"/>
                <a:cs typeface="OANHSE+SegoeUILight"/>
              </a:rPr>
              <a:t>of</a:t>
            </a:r>
            <a:r>
              <a:rPr lang="en-US" sz="2400" spc="-5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19C0B4"/>
                </a:solidFill>
                <a:latin typeface="OANHSE+SegoeUILight"/>
                <a:cs typeface="OANHSE+SegoeUILight"/>
              </a:rPr>
              <a:t>object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,</a:t>
            </a:r>
            <a:r>
              <a:rPr sz="2400" spc="-2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OANHSE+SegoeUILight"/>
                <a:cs typeface="OANHSE+SegoeUILight"/>
              </a:rPr>
              <a:t>however,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 we</a:t>
            </a:r>
            <a:r>
              <a:rPr sz="2400" spc="-1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can</a:t>
            </a:r>
            <a:r>
              <a:rPr sz="2400" spc="-3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use</a:t>
            </a:r>
            <a:r>
              <a:rPr sz="24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several</a:t>
            </a:r>
            <a:r>
              <a:rPr sz="2400" spc="-3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  <a:r>
              <a:rPr sz="2400" spc="5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them</a:t>
            </a:r>
            <a:r>
              <a:rPr sz="2400" spc="-3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in</a:t>
            </a:r>
            <a:r>
              <a:rPr sz="2400" spc="-2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parallel</a:t>
            </a:r>
            <a:r>
              <a:rPr sz="2400" spc="-3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e.g.</a:t>
            </a:r>
            <a:r>
              <a:rPr sz="2400" spc="-2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detecting</a:t>
            </a:r>
            <a:r>
              <a:rPr sz="2400" spc="-3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eyes</a:t>
            </a:r>
            <a:r>
              <a:rPr sz="2400" spc="-4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and</a:t>
            </a:r>
          </a:p>
          <a:p>
            <a:pPr marL="85343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aces</a:t>
            </a:r>
            <a:r>
              <a:rPr sz="2400" spc="-3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together.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57200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137159" y="1056085"/>
            <a:ext cx="7106798" cy="1582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7"/>
              </a:lnSpc>
              <a:spcBef>
                <a:spcPts val="0"/>
              </a:spcBef>
              <a:spcAft>
                <a:spcPts val="0"/>
              </a:spcAft>
            </a:pPr>
            <a:r>
              <a:rPr sz="44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HAAR</a:t>
            </a:r>
            <a:r>
              <a:rPr sz="44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Classifiers</a:t>
            </a:r>
            <a:r>
              <a:rPr sz="44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Explained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829" y="2090886"/>
            <a:ext cx="9507794" cy="859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HAAR</a:t>
            </a:r>
            <a:r>
              <a:rPr sz="1800" spc="-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Classifiers</a:t>
            </a:r>
            <a:r>
              <a:rPr sz="18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are trained</a:t>
            </a:r>
            <a:r>
              <a:rPr sz="1800" spc="-3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using</a:t>
            </a:r>
            <a:r>
              <a:rPr sz="1800" spc="-3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lots</a:t>
            </a:r>
            <a:r>
              <a:rPr sz="1800" spc="-4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-37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  <a:r>
              <a:rPr sz="1800" spc="5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19C0B4"/>
                </a:solidFill>
                <a:latin typeface="OANHSE+SegoeUILight"/>
                <a:cs typeface="OANHSE+SegoeUILight"/>
              </a:rPr>
              <a:t>positive</a:t>
            </a:r>
            <a:r>
              <a:rPr sz="1800" spc="-28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19C0B4"/>
                </a:solidFill>
                <a:latin typeface="OANHSE+SegoeUILight"/>
                <a:cs typeface="OANHSE+SegoeUILight"/>
              </a:rPr>
              <a:t>images</a:t>
            </a:r>
            <a:r>
              <a:rPr sz="1800" spc="-25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(i.e.</a:t>
            </a:r>
            <a:r>
              <a:rPr sz="1800" spc="-2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images</a:t>
            </a:r>
            <a:r>
              <a:rPr sz="18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with</a:t>
            </a:r>
            <a:r>
              <a:rPr sz="1800" spc="-4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object</a:t>
            </a:r>
            <a:r>
              <a:rPr sz="1800" spc="-3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present)</a:t>
            </a:r>
            <a:r>
              <a:rPr sz="1800" spc="-3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and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19C0B4"/>
                </a:solidFill>
                <a:latin typeface="OANHSE+SegoeUILight"/>
                <a:cs typeface="OANHSE+SegoeUILight"/>
              </a:rPr>
              <a:t>negative</a:t>
            </a:r>
            <a:r>
              <a:rPr sz="1800" spc="-27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19C0B4"/>
                </a:solidFill>
                <a:latin typeface="OANHSE+SegoeUILight"/>
                <a:cs typeface="OANHSE+SegoeUILight"/>
              </a:rPr>
              <a:t>images</a:t>
            </a:r>
            <a:r>
              <a:rPr sz="1800" spc="-27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(i.e.</a:t>
            </a:r>
            <a:r>
              <a:rPr sz="1800" spc="-3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images</a:t>
            </a:r>
            <a:r>
              <a:rPr sz="18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without</a:t>
            </a:r>
            <a:r>
              <a:rPr sz="1800" spc="-2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object</a:t>
            </a:r>
            <a:r>
              <a:rPr sz="1800" spc="-2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present).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49665" y="3342892"/>
            <a:ext cx="2578168" cy="638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9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Negative</a:t>
            </a:r>
          </a:p>
          <a:p>
            <a:pPr marL="1487423" marR="0">
              <a:lnSpc>
                <a:spcPts val="1799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19C0B4"/>
                </a:solidFill>
                <a:latin typeface="Calibri"/>
                <a:cs typeface="Calibri"/>
              </a:rPr>
              <a:t>Positive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-227384" y="3645611"/>
            <a:ext cx="11873859" cy="1282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.</a:t>
            </a:r>
            <a:r>
              <a:rPr sz="1800" spc="178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OANHSE+SegoeUILight"/>
                <a:cs typeface="OANHSE+SegoeUILight"/>
              </a:rPr>
              <a:t>We</a:t>
            </a:r>
            <a:r>
              <a:rPr sz="1800" spc="52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then</a:t>
            </a:r>
            <a:r>
              <a:rPr sz="1800" spc="-3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extract</a:t>
            </a:r>
            <a:r>
              <a:rPr sz="1800" spc="-3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features</a:t>
            </a:r>
            <a:r>
              <a:rPr sz="18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using</a:t>
            </a:r>
            <a:r>
              <a:rPr sz="18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19C0B4"/>
                </a:solidFill>
                <a:latin typeface="OANHSE+SegoeUILight"/>
                <a:cs typeface="OANHSE+SegoeUILight"/>
              </a:rPr>
              <a:t>sliding</a:t>
            </a:r>
            <a:r>
              <a:rPr sz="1800" spc="-2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19C0B4"/>
                </a:solidFill>
                <a:latin typeface="OANHSE+SegoeUILight"/>
                <a:cs typeface="OANHSE+SegoeUILight"/>
              </a:rPr>
              <a:t>windows</a:t>
            </a:r>
            <a:r>
              <a:rPr sz="1800" spc="-34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1800" spc="-37" dirty="0">
                <a:solidFill>
                  <a:srgbClr val="19C0B4"/>
                </a:solidFill>
                <a:latin typeface="OANHSE+SegoeUILight"/>
                <a:cs typeface="OANHSE+SegoeUILight"/>
              </a:rPr>
              <a:t>of</a:t>
            </a:r>
            <a:r>
              <a:rPr sz="1800" spc="44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19C0B4"/>
                </a:solidFill>
                <a:latin typeface="OANHSE+SegoeUILight"/>
                <a:cs typeface="OANHSE+SegoeUILight"/>
              </a:rPr>
              <a:t>rectangular</a:t>
            </a:r>
            <a:r>
              <a:rPr sz="1800" spc="-18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19C0B4"/>
                </a:solidFill>
                <a:latin typeface="OANHSE+SegoeUILight"/>
                <a:cs typeface="OANHSE+SegoeUILight"/>
              </a:rPr>
              <a:t>blocks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.</a:t>
            </a:r>
            <a:r>
              <a:rPr sz="18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These</a:t>
            </a:r>
            <a:r>
              <a:rPr sz="18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features</a:t>
            </a:r>
            <a:r>
              <a:rPr sz="18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are </a:t>
            </a:r>
            <a:r>
              <a:rPr sz="18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single</a:t>
            </a:r>
            <a:r>
              <a:rPr sz="1800" spc="-4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valued</a:t>
            </a:r>
          </a:p>
          <a:p>
            <a:pPr marL="339699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sz="18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and</a:t>
            </a:r>
            <a:r>
              <a:rPr sz="18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are calculated</a:t>
            </a:r>
            <a:r>
              <a:rPr sz="1800" spc="-3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by</a:t>
            </a:r>
            <a:r>
              <a:rPr sz="1800" spc="-2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subtracting</a:t>
            </a:r>
            <a:r>
              <a:rPr sz="1800" spc="-3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the</a:t>
            </a:r>
            <a:r>
              <a:rPr sz="18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sum</a:t>
            </a:r>
            <a:r>
              <a:rPr sz="1800" spc="-2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-37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  <a:r>
              <a:rPr sz="1800" spc="4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pixel</a:t>
            </a:r>
            <a:r>
              <a:rPr sz="18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intensities</a:t>
            </a:r>
            <a:r>
              <a:rPr sz="18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under</a:t>
            </a:r>
            <a:r>
              <a:rPr sz="1800" spc="-4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the</a:t>
            </a:r>
            <a:r>
              <a:rPr sz="18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white</a:t>
            </a:r>
            <a:r>
              <a:rPr sz="18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rectangles</a:t>
            </a:r>
            <a:r>
              <a:rPr sz="1800" spc="-3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from</a:t>
            </a:r>
            <a:r>
              <a:rPr sz="1800" spc="-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the</a:t>
            </a:r>
            <a:r>
              <a:rPr sz="18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black</a:t>
            </a:r>
          </a:p>
          <a:p>
            <a:pPr marL="339699" marR="0">
              <a:lnSpc>
                <a:spcPts val="194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rectangles.</a:t>
            </a:r>
            <a:r>
              <a:rPr sz="1800" spc="-3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However,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this</a:t>
            </a:r>
            <a:r>
              <a:rPr sz="1800" spc="-3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is</a:t>
            </a:r>
            <a:r>
              <a:rPr sz="1800" spc="-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a ridiculous</a:t>
            </a:r>
            <a:r>
              <a:rPr sz="18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number</a:t>
            </a:r>
            <a:r>
              <a:rPr sz="1800" spc="-2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-37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  <a:r>
              <a:rPr sz="1800" spc="3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calculations,</a:t>
            </a:r>
            <a:r>
              <a:rPr sz="18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even</a:t>
            </a:r>
            <a:r>
              <a:rPr sz="1800" spc="-4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for a </a:t>
            </a:r>
            <a:r>
              <a:rPr sz="18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base</a:t>
            </a:r>
            <a:r>
              <a:rPr sz="1800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window</a:t>
            </a:r>
            <a:r>
              <a:rPr sz="1800" spc="-3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-37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  <a:r>
              <a:rPr sz="1800" spc="3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24 x 24</a:t>
            </a:r>
          </a:p>
          <a:p>
            <a:pPr marL="339696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sz="18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pixels</a:t>
            </a:r>
            <a:r>
              <a:rPr sz="1800" spc="-3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(180,000</a:t>
            </a:r>
            <a:r>
              <a:rPr sz="18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features</a:t>
            </a:r>
            <a:r>
              <a:rPr sz="18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generated).</a:t>
            </a:r>
            <a:r>
              <a:rPr sz="18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So</a:t>
            </a:r>
            <a:r>
              <a:rPr sz="1800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researchers</a:t>
            </a:r>
            <a:r>
              <a:rPr sz="18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devised</a:t>
            </a:r>
            <a:r>
              <a:rPr sz="18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a method</a:t>
            </a:r>
            <a:r>
              <a:rPr sz="1800" spc="-3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called</a:t>
            </a:r>
            <a:r>
              <a:rPr sz="1800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19C0B4"/>
                </a:solidFill>
                <a:latin typeface="OANHSE+SegoeUILight"/>
                <a:cs typeface="OANHSE+SegoeUILight"/>
              </a:rPr>
              <a:t>Integral</a:t>
            </a:r>
            <a:r>
              <a:rPr sz="1800" spc="-28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19C0B4"/>
                </a:solidFill>
                <a:latin typeface="OANHSE+SegoeUILight"/>
                <a:cs typeface="OANHSE+SegoeUILight"/>
              </a:rPr>
              <a:t>Images</a:t>
            </a:r>
            <a:r>
              <a:rPr sz="1800" spc="-25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18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that</a:t>
            </a:r>
          </a:p>
          <a:p>
            <a:pPr marL="339699" marR="0">
              <a:lnSpc>
                <a:spcPts val="194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computed</a:t>
            </a:r>
            <a:r>
              <a:rPr sz="1800" spc="-3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this</a:t>
            </a:r>
            <a:r>
              <a:rPr sz="1800" spc="-2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with</a:t>
            </a:r>
            <a:r>
              <a:rPr sz="1800" spc="-4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four</a:t>
            </a:r>
            <a:r>
              <a:rPr sz="1800" spc="-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array</a:t>
            </a:r>
            <a:r>
              <a:rPr sz="1800" spc="-4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references.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57200"/>
            <a:ext cx="100584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0687" y="1056085"/>
            <a:ext cx="8496945" cy="695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7"/>
              </a:lnSpc>
              <a:spcBef>
                <a:spcPts val="0"/>
              </a:spcBef>
              <a:spcAft>
                <a:spcPts val="0"/>
              </a:spcAft>
            </a:pPr>
            <a:r>
              <a:rPr sz="4400" u="sng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HAAR</a:t>
            </a:r>
            <a:r>
              <a:rPr sz="4400" u="sng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u="sng" dirty="0">
                <a:solidFill>
                  <a:srgbClr val="FFFFFF"/>
                </a:solidFill>
                <a:latin typeface="OANHSE+SegoeUILight"/>
                <a:cs typeface="OANHSE+SegoeUILight"/>
              </a:rPr>
              <a:t>Classifiers</a:t>
            </a:r>
            <a:r>
              <a:rPr sz="4400" u="sng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u="sng" dirty="0">
                <a:solidFill>
                  <a:srgbClr val="FFFFFF"/>
                </a:solidFill>
                <a:latin typeface="OANHSE+SegoeUILight"/>
                <a:cs typeface="OANHSE+SegoeUILight"/>
              </a:rPr>
              <a:t>Explained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-4815" y="2270438"/>
            <a:ext cx="9858551" cy="166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.</a:t>
            </a:r>
            <a:r>
              <a:rPr sz="2000" spc="156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Think</a:t>
            </a:r>
            <a:r>
              <a:rPr sz="2000" spc="-2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about</a:t>
            </a:r>
            <a:r>
              <a:rPr sz="20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this</a:t>
            </a:r>
            <a:r>
              <a:rPr sz="2000" spc="-3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intuitively,</a:t>
            </a:r>
            <a:r>
              <a:rPr sz="20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if</a:t>
            </a:r>
            <a:r>
              <a:rPr sz="2000" spc="-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  <a:r>
              <a:rPr sz="20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 those</a:t>
            </a:r>
            <a:r>
              <a:rPr sz="2000" spc="-4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6000</a:t>
            </a:r>
            <a:r>
              <a:rPr sz="2000" spc="-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features,</a:t>
            </a:r>
            <a:r>
              <a:rPr sz="20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some</a:t>
            </a:r>
            <a:r>
              <a:rPr sz="2000" spc="-4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will</a:t>
            </a:r>
            <a:r>
              <a:rPr sz="2000" spc="-3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8" dirty="0">
                <a:solidFill>
                  <a:srgbClr val="FFFFFF"/>
                </a:solidFill>
                <a:latin typeface="OANHSE+SegoeUILight"/>
                <a:cs typeface="OANHSE+SegoeUILight"/>
              </a:rPr>
              <a:t>be</a:t>
            </a:r>
            <a:r>
              <a:rPr sz="2000" spc="-2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more</a:t>
            </a:r>
            <a:r>
              <a:rPr sz="2000" spc="-3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informative</a:t>
            </a:r>
            <a:r>
              <a:rPr sz="2000" spc="-2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lang="en-US" sz="2000" spc="-25" dirty="0">
                <a:solidFill>
                  <a:srgbClr val="FFFFFF"/>
                </a:solidFill>
                <a:latin typeface="OANHSE+SegoeUILight"/>
                <a:cs typeface="OANHSE+SegoeUILight"/>
              </a:rPr>
              <a:t>   	</a:t>
            </a:r>
            <a:r>
              <a:rPr sz="20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than</a:t>
            </a:r>
            <a:r>
              <a:rPr lang="en-US" sz="20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others.</a:t>
            </a:r>
            <a:r>
              <a:rPr sz="2000" spc="-4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What</a:t>
            </a:r>
            <a:r>
              <a:rPr sz="2000" spc="-3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if</a:t>
            </a:r>
            <a:r>
              <a:rPr sz="2000" spc="-1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we</a:t>
            </a:r>
            <a:r>
              <a:rPr sz="20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used</a:t>
            </a:r>
            <a:r>
              <a:rPr sz="2000" spc="-3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the</a:t>
            </a:r>
            <a:r>
              <a:rPr sz="20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most</a:t>
            </a:r>
            <a:r>
              <a:rPr sz="2000" spc="-52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informative</a:t>
            </a:r>
            <a:r>
              <a:rPr sz="2000" spc="-4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features</a:t>
            </a:r>
            <a:r>
              <a:rPr sz="20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8" dirty="0">
                <a:solidFill>
                  <a:srgbClr val="FFFFFF"/>
                </a:solidFill>
                <a:latin typeface="OANHSE+SegoeUILight"/>
                <a:cs typeface="OANHSE+SegoeUILight"/>
              </a:rPr>
              <a:t>to</a:t>
            </a:r>
            <a:r>
              <a:rPr sz="2000" spc="-3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first</a:t>
            </a:r>
            <a:r>
              <a:rPr sz="2000" spc="-4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check</a:t>
            </a:r>
            <a:r>
              <a:rPr sz="2000" spc="-4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lang="en-US" sz="2000" spc="-43" dirty="0">
                <a:solidFill>
                  <a:srgbClr val="FFFFFF"/>
                </a:solidFill>
                <a:latin typeface="OANHSE+SegoeUILight"/>
                <a:cs typeface="OANHSE+SegoeUILight"/>
              </a:rPr>
              <a:t>	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whether</a:t>
            </a:r>
            <a:r>
              <a:rPr sz="2000" spc="-4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the</a:t>
            </a:r>
            <a:r>
              <a:rPr sz="20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region</a:t>
            </a:r>
            <a:r>
              <a:rPr sz="2000" spc="-3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can</a:t>
            </a:r>
            <a:r>
              <a:rPr lang="en-US" sz="20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potentially</a:t>
            </a:r>
            <a:r>
              <a:rPr sz="2000" spc="-3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have</a:t>
            </a:r>
            <a:r>
              <a:rPr sz="2000" spc="-49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face</a:t>
            </a:r>
            <a:r>
              <a:rPr sz="2000" spc="-4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(false</a:t>
            </a:r>
            <a:r>
              <a:rPr sz="2000" spc="-4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positives</a:t>
            </a:r>
            <a:r>
              <a:rPr sz="2000" spc="-3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will</a:t>
            </a:r>
            <a:r>
              <a:rPr sz="2000" spc="-3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OANHSE+SegoeUILight"/>
                <a:cs typeface="OANHSE+SegoeUILight"/>
              </a:rPr>
              <a:t>be</a:t>
            </a:r>
            <a:r>
              <a:rPr sz="20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no</a:t>
            </a:r>
            <a:r>
              <a:rPr sz="2000" spc="-1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big</a:t>
            </a:r>
            <a:r>
              <a:rPr sz="2000" spc="-3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lang="en-US" sz="2000" spc="-38" dirty="0">
                <a:solidFill>
                  <a:srgbClr val="FFFFFF"/>
                </a:solidFill>
                <a:latin typeface="OANHSE+SegoeUILight"/>
                <a:cs typeface="OANHSE+SegoeUILight"/>
              </a:rPr>
              <a:t>	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deal).</a:t>
            </a:r>
            <a:r>
              <a:rPr sz="2000" spc="-4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Doing</a:t>
            </a:r>
            <a:r>
              <a:rPr sz="20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so</a:t>
            </a:r>
            <a:r>
              <a:rPr sz="2000" spc="-3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eliminates</a:t>
            </a:r>
            <a:r>
              <a:rPr sz="20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the</a:t>
            </a:r>
            <a:r>
              <a:rPr sz="20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need</a:t>
            </a:r>
            <a:r>
              <a:rPr sz="2000" spc="-2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for</a:t>
            </a:r>
          </a:p>
          <a:p>
            <a:pPr marL="324856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	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calculating</a:t>
            </a:r>
            <a:r>
              <a:rPr sz="2000" spc="-4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all</a:t>
            </a:r>
            <a:r>
              <a:rPr sz="20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6000</a:t>
            </a:r>
            <a:r>
              <a:rPr sz="2000" spc="-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features</a:t>
            </a:r>
            <a:r>
              <a:rPr sz="20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8" dirty="0">
                <a:solidFill>
                  <a:srgbClr val="FFFFFF"/>
                </a:solidFill>
                <a:latin typeface="OANHSE+SegoeUILight"/>
                <a:cs typeface="OANHSE+SegoeUILight"/>
              </a:rPr>
              <a:t>at</a:t>
            </a:r>
            <a:r>
              <a:rPr sz="2000" spc="-3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once.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0" y="4477213"/>
            <a:ext cx="10141768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19C0B4"/>
                </a:solidFill>
                <a:latin typeface="OANHSE+SegoeUILight"/>
                <a:cs typeface="OANHSE+SegoeUILight"/>
              </a:rPr>
              <a:t>.This</a:t>
            </a:r>
            <a:r>
              <a:rPr sz="2000" b="1" spc="-23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b="1" dirty="0">
                <a:solidFill>
                  <a:srgbClr val="19C0B4"/>
                </a:solidFill>
                <a:latin typeface="OANHSE+SegoeUILight"/>
                <a:cs typeface="OANHSE+SegoeUILight"/>
              </a:rPr>
              <a:t>concept</a:t>
            </a:r>
            <a:r>
              <a:rPr sz="2000" b="1" spc="-33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b="1" dirty="0">
                <a:solidFill>
                  <a:srgbClr val="19C0B4"/>
                </a:solidFill>
                <a:latin typeface="OANHSE+SegoeUILight"/>
                <a:cs typeface="OANHSE+SegoeUILight"/>
              </a:rPr>
              <a:t>is</a:t>
            </a:r>
            <a:r>
              <a:rPr sz="2000" b="1" spc="-11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b="1" dirty="0">
                <a:solidFill>
                  <a:srgbClr val="19C0B4"/>
                </a:solidFill>
                <a:latin typeface="OANHSE+SegoeUILight"/>
                <a:cs typeface="OANHSE+SegoeUILight"/>
              </a:rPr>
              <a:t>called</a:t>
            </a:r>
            <a:r>
              <a:rPr sz="2000" b="1" spc="-31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b="1" spc="12" dirty="0">
                <a:solidFill>
                  <a:srgbClr val="19C0B4"/>
                </a:solidFill>
                <a:latin typeface="OANHSE+SegoeUILight"/>
                <a:cs typeface="OANHSE+SegoeUILight"/>
              </a:rPr>
              <a:t>the</a:t>
            </a:r>
            <a:r>
              <a:rPr sz="2000" b="1" spc="-2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b="1" dirty="0">
                <a:solidFill>
                  <a:srgbClr val="19C0B4"/>
                </a:solidFill>
                <a:latin typeface="OANHSE+SegoeUILight"/>
                <a:cs typeface="OANHSE+SegoeUILight"/>
              </a:rPr>
              <a:t>Cascade</a:t>
            </a:r>
            <a:r>
              <a:rPr sz="2000" b="1" spc="-34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b="1" spc="-30" dirty="0">
                <a:solidFill>
                  <a:srgbClr val="19C0B4"/>
                </a:solidFill>
                <a:latin typeface="OANHSE+SegoeUILight"/>
                <a:cs typeface="OANHSE+SegoeUILight"/>
              </a:rPr>
              <a:t>of</a:t>
            </a:r>
            <a:r>
              <a:rPr sz="2000" b="1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b="1" dirty="0">
                <a:solidFill>
                  <a:srgbClr val="19C0B4"/>
                </a:solidFill>
                <a:latin typeface="OANHSE+SegoeUILight"/>
                <a:cs typeface="OANHSE+SegoeUILight"/>
              </a:rPr>
              <a:t>Classifiers</a:t>
            </a:r>
            <a:r>
              <a:rPr sz="2000" b="1" spc="-23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b="1" dirty="0">
                <a:solidFill>
                  <a:srgbClr val="19C0B4"/>
                </a:solidFill>
                <a:latin typeface="OANHSE+SegoeUILight"/>
                <a:cs typeface="OANHSE+SegoeUILight"/>
              </a:rPr>
              <a:t>- </a:t>
            </a:r>
            <a:r>
              <a:rPr sz="2000" b="1" spc="15" dirty="0">
                <a:solidFill>
                  <a:srgbClr val="19C0B4"/>
                </a:solidFill>
                <a:latin typeface="OANHSE+SegoeUILight"/>
                <a:cs typeface="OANHSE+SegoeUILight"/>
              </a:rPr>
              <a:t>for</a:t>
            </a:r>
            <a:r>
              <a:rPr sz="2000" b="1" spc="-34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b="1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face</a:t>
            </a:r>
            <a:r>
              <a:rPr sz="2000" b="1" spc="-43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b="1" dirty="0">
                <a:solidFill>
                  <a:srgbClr val="19C0B4"/>
                </a:solidFill>
                <a:latin typeface="OANHSE+SegoeUILight"/>
                <a:cs typeface="OANHSE+SegoeUILight"/>
              </a:rPr>
              <a:t>detection,</a:t>
            </a:r>
            <a:r>
              <a:rPr sz="2000" b="1" spc="-28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b="1" spc="14" dirty="0">
                <a:solidFill>
                  <a:srgbClr val="19C0B4"/>
                </a:solidFill>
                <a:latin typeface="OANHSE+SegoeUILight"/>
                <a:cs typeface="OANHSE+SegoeUILight"/>
              </a:rPr>
              <a:t>the</a:t>
            </a:r>
            <a:r>
              <a:rPr sz="2000" b="1" spc="-23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b="1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Viola</a:t>
            </a:r>
            <a:r>
              <a:rPr sz="2000" b="1" spc="-46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b="1" spc="11" dirty="0">
                <a:solidFill>
                  <a:srgbClr val="19C0B4"/>
                </a:solidFill>
                <a:latin typeface="OANHSE+SegoeUILight"/>
                <a:cs typeface="OANHSE+SegoeUILight"/>
              </a:rPr>
              <a:t>Jones</a:t>
            </a:r>
            <a:r>
              <a:rPr sz="2000" b="1" spc="-4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b="1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method</a:t>
            </a:r>
            <a:r>
              <a:rPr lang="en-US" sz="2000" b="1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b="1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used</a:t>
            </a:r>
            <a:r>
              <a:rPr sz="2000" b="1" spc="-36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b="1" spc="11" dirty="0">
                <a:solidFill>
                  <a:srgbClr val="19C0B4"/>
                </a:solidFill>
                <a:latin typeface="OANHSE+SegoeUILight"/>
                <a:cs typeface="OANHSE+SegoeUILight"/>
              </a:rPr>
              <a:t>38</a:t>
            </a:r>
            <a:r>
              <a:rPr sz="2000" b="1" dirty="0">
                <a:solidFill>
                  <a:srgbClr val="19C0B4"/>
                </a:solidFill>
                <a:latin typeface="OANHSE+SegoeUILight"/>
                <a:cs typeface="OANHSE+SegoeUILight"/>
              </a:rPr>
              <a:t> stages.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52955" y="5259322"/>
            <a:ext cx="687146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9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Calibri"/>
                <a:cs typeface="Calibri"/>
              </a:rPr>
              <a:t>Stage</a:t>
            </a:r>
            <a:r>
              <a:rPr sz="1200" b="1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12362" y="5259322"/>
            <a:ext cx="687146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9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Calibri"/>
                <a:cs typeface="Calibri"/>
              </a:rPr>
              <a:t>Stage</a:t>
            </a:r>
            <a:r>
              <a:rPr sz="1200" b="1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73294" y="5259322"/>
            <a:ext cx="687146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9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Calibri"/>
                <a:cs typeface="Calibri"/>
              </a:rPr>
              <a:t>Stage</a:t>
            </a:r>
            <a:r>
              <a:rPr sz="1200" b="1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34225" y="5259322"/>
            <a:ext cx="687146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9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Calibri"/>
                <a:cs typeface="Calibri"/>
              </a:rPr>
              <a:t>Stage</a:t>
            </a:r>
            <a:r>
              <a:rPr sz="1200" b="1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0000"/>
                </a:solidFill>
                <a:latin typeface="Calibri"/>
                <a:cs typeface="Calibri"/>
              </a:rPr>
              <a:t>4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95156" y="5259322"/>
            <a:ext cx="687146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9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Calibri"/>
                <a:cs typeface="Calibri"/>
              </a:rPr>
              <a:t>Stage</a:t>
            </a:r>
            <a:r>
              <a:rPr sz="1200" b="1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0000"/>
                </a:solidFill>
                <a:latin typeface="Calibri"/>
                <a:cs typeface="Calibri"/>
              </a:rPr>
              <a:t>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25025" y="5375145"/>
            <a:ext cx="950797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9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Calibri"/>
                <a:cs typeface="Calibri"/>
              </a:rPr>
              <a:t>Stage</a:t>
            </a:r>
            <a:r>
              <a:rPr sz="1200" b="1" spc="18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0000"/>
                </a:solidFill>
                <a:latin typeface="Calibri"/>
                <a:cs typeface="Calibri"/>
              </a:rPr>
              <a:t>6…38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88947" y="5492493"/>
            <a:ext cx="816491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1 Feature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779774" y="5492493"/>
            <a:ext cx="954193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10 Features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140706" y="5492493"/>
            <a:ext cx="954193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20 Features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501637" y="5492493"/>
            <a:ext cx="954193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25 Features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62568" y="5492493"/>
            <a:ext cx="954194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99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Calibri"/>
                <a:cs typeface="Calibri"/>
              </a:rPr>
              <a:t>50 Features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753866" y="6538719"/>
            <a:ext cx="1081405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9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sz="1800" spc="-17" dirty="0">
                <a:solidFill>
                  <a:srgbClr val="FFFFFF"/>
                </a:solidFill>
                <a:latin typeface="Calibri"/>
                <a:cs typeface="Calibri"/>
              </a:rPr>
              <a:t>Face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139182" y="6538719"/>
            <a:ext cx="1081405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9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sz="1800" spc="-17" dirty="0">
                <a:solidFill>
                  <a:srgbClr val="FFFFFF"/>
                </a:solidFill>
                <a:latin typeface="Calibri"/>
                <a:cs typeface="Calibri"/>
              </a:rPr>
              <a:t>Face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476755" y="6558531"/>
            <a:ext cx="1081405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9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sz="1800" spc="-17" dirty="0">
                <a:solidFill>
                  <a:srgbClr val="FFFFFF"/>
                </a:solidFill>
                <a:latin typeface="Calibri"/>
                <a:cs typeface="Calibri"/>
              </a:rPr>
              <a:t>Face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436105" y="6564627"/>
            <a:ext cx="1081405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9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sz="1800" spc="-17" dirty="0">
                <a:solidFill>
                  <a:srgbClr val="FFFFFF"/>
                </a:solidFill>
                <a:latin typeface="Calibri"/>
                <a:cs typeface="Calibri"/>
              </a:rPr>
              <a:t>Face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06180" y="6564627"/>
            <a:ext cx="1081406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9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sz="1800" spc="-17" dirty="0">
                <a:solidFill>
                  <a:srgbClr val="FFFFFF"/>
                </a:solidFill>
                <a:latin typeface="Calibri"/>
                <a:cs typeface="Calibri"/>
              </a:rPr>
              <a:t>Face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205213" y="6566151"/>
            <a:ext cx="1081405" cy="57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9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 </a:t>
            </a:r>
            <a:r>
              <a:rPr sz="1800" spc="-17" dirty="0">
                <a:solidFill>
                  <a:srgbClr val="FFFFFF"/>
                </a:solidFill>
                <a:latin typeface="Calibri"/>
                <a:cs typeface="Calibri"/>
              </a:rPr>
              <a:t>Face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57200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656" y="1096760"/>
            <a:ext cx="9925744" cy="603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314"/>
              </a:lnSpc>
              <a:spcBef>
                <a:spcPts val="0"/>
              </a:spcBef>
              <a:spcAft>
                <a:spcPts val="0"/>
              </a:spcAft>
            </a:pPr>
            <a:r>
              <a:rPr sz="3200" b="1" u="sng" dirty="0">
                <a:solidFill>
                  <a:srgbClr val="FFFFFF"/>
                </a:solidFill>
                <a:latin typeface="OANHSE+SegoeUILight"/>
                <a:cs typeface="OANHSE+SegoeUILight"/>
              </a:rPr>
              <a:t>List</a:t>
            </a:r>
            <a:r>
              <a:rPr sz="3200" b="1" u="sng" spc="-2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3200" b="1" u="sng" spc="-93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  <a:r>
              <a:rPr sz="3200" b="1" u="sng" spc="92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3200" b="1" u="sng" dirty="0">
                <a:solidFill>
                  <a:srgbClr val="FFFFFF"/>
                </a:solidFill>
                <a:latin typeface="OANHSE+SegoeUILight"/>
                <a:cs typeface="OANHSE+SegoeUILight"/>
              </a:rPr>
              <a:t>OpenCV</a:t>
            </a:r>
            <a:r>
              <a:rPr sz="3200" b="1" u="sng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3200" b="1" u="sng" spc="-49" dirty="0">
                <a:solidFill>
                  <a:srgbClr val="FFFFFF"/>
                </a:solidFill>
                <a:latin typeface="OANHSE+SegoeUILight"/>
                <a:cs typeface="OANHSE+SegoeUILight"/>
              </a:rPr>
              <a:t>Pre-Trained</a:t>
            </a:r>
            <a:r>
              <a:rPr sz="3200" b="1" u="sng" spc="1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3200" b="1" u="sng" dirty="0">
                <a:solidFill>
                  <a:srgbClr val="FFFFFF"/>
                </a:solidFill>
                <a:latin typeface="OANHSE+SegoeUILight"/>
                <a:cs typeface="OANHSE+SegoeUILight"/>
              </a:rPr>
              <a:t>Cascade</a:t>
            </a:r>
            <a:r>
              <a:rPr sz="3200" b="1" u="sng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3200" b="1" u="sng" dirty="0">
                <a:solidFill>
                  <a:srgbClr val="FFFFFF"/>
                </a:solidFill>
                <a:latin typeface="OANHSE+SegoeUILight"/>
                <a:cs typeface="OANHSE+SegoeUILight"/>
              </a:rPr>
              <a:t>Classifiers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0688" y="2016020"/>
            <a:ext cx="87780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  <a:latin typeface="OANHSE+SegoeUILight"/>
                <a:cs typeface="OANHSE+SegoeUILight"/>
              </a:rPr>
              <a:t>Click</a:t>
            </a:r>
            <a:r>
              <a:rPr sz="1800" spc="-3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Here</a:t>
            </a:r>
            <a:r>
              <a:rPr sz="1800" spc="-3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- </a:t>
            </a:r>
            <a:r>
              <a:rPr sz="1800" dirty="0">
                <a:solidFill>
                  <a:srgbClr val="19C0B4"/>
                </a:solidFill>
                <a:latin typeface="OANHSE+SegoeUILight"/>
                <a:cs typeface="OANHSE+SegoeUILight"/>
              </a:rPr>
              <a:t>https://github.com/opencv/opencv/tree/master/data/haarcascades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57200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0768" y="941585"/>
            <a:ext cx="6798140" cy="695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5857"/>
              </a:lnSpc>
              <a:spcBef>
                <a:spcPts val="0"/>
              </a:spcBef>
              <a:spcAft>
                <a:spcPts val="0"/>
              </a:spcAft>
            </a:pPr>
            <a:r>
              <a:rPr sz="4400" u="sng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HAAR</a:t>
            </a:r>
            <a:r>
              <a:rPr sz="4400" u="sng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u="sng" dirty="0">
                <a:solidFill>
                  <a:srgbClr val="FFFFFF"/>
                </a:solidFill>
                <a:latin typeface="OANHSE+SegoeUILight"/>
                <a:cs typeface="OANHSE+SegoeUILight"/>
              </a:rPr>
              <a:t>Cascade</a:t>
            </a:r>
            <a:r>
              <a:rPr sz="4400" u="sng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u="sng" dirty="0">
                <a:solidFill>
                  <a:srgbClr val="FFFFFF"/>
                </a:solidFill>
                <a:latin typeface="OANHSE+SegoeUILight"/>
                <a:cs typeface="OANHSE+SegoeUILight"/>
              </a:rPr>
              <a:t>Classifiers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4055" y="2056148"/>
            <a:ext cx="9690289" cy="1191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sz="24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As</a:t>
            </a:r>
            <a:r>
              <a:rPr sz="2400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we </a:t>
            </a:r>
            <a:r>
              <a:rPr sz="24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saw</a:t>
            </a:r>
            <a:r>
              <a:rPr sz="24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in</a:t>
            </a:r>
            <a:r>
              <a:rPr sz="2400" spc="-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previous</a:t>
            </a:r>
            <a:r>
              <a:rPr sz="2400" spc="-2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section,</a:t>
            </a:r>
            <a:r>
              <a:rPr sz="2400" spc="-3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we </a:t>
            </a:r>
            <a:r>
              <a:rPr sz="24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can</a:t>
            </a:r>
            <a:r>
              <a:rPr sz="24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19C0B4"/>
                </a:solidFill>
                <a:latin typeface="OANHSE+SegoeUILight"/>
                <a:cs typeface="OANHSE+SegoeUILight"/>
              </a:rPr>
              <a:t>extract</a:t>
            </a:r>
            <a:r>
              <a:rPr sz="2400" spc="-27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19C0B4"/>
                </a:solidFill>
                <a:latin typeface="OANHSE+SegoeUILight"/>
                <a:cs typeface="OANHSE+SegoeUILight"/>
              </a:rPr>
              <a:t>features</a:t>
            </a:r>
            <a:r>
              <a:rPr sz="2400" spc="-28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from</a:t>
            </a:r>
            <a:r>
              <a:rPr sz="2400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an</a:t>
            </a:r>
            <a:r>
              <a:rPr sz="24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image</a:t>
            </a:r>
            <a:r>
              <a:rPr sz="2400" spc="-4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and</a:t>
            </a:r>
          </a:p>
          <a:p>
            <a:pPr marL="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use</a:t>
            </a:r>
            <a:r>
              <a:rPr sz="2400" spc="-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those</a:t>
            </a:r>
            <a:r>
              <a:rPr sz="2400" spc="-4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features</a:t>
            </a:r>
            <a:r>
              <a:rPr sz="24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to </a:t>
            </a:r>
            <a:r>
              <a:rPr sz="2400" spc="11" dirty="0">
                <a:solidFill>
                  <a:srgbClr val="19C0B4"/>
                </a:solidFill>
                <a:latin typeface="OANHSE+SegoeUILight"/>
                <a:cs typeface="OANHSE+SegoeUILight"/>
              </a:rPr>
              <a:t>classify</a:t>
            </a:r>
            <a:r>
              <a:rPr sz="2400" spc="-31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objects.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7525" y="3454896"/>
            <a:ext cx="5289055" cy="86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sz="2400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What</a:t>
            </a:r>
            <a:r>
              <a:rPr sz="2400" spc="-34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spc="-11" dirty="0">
                <a:solidFill>
                  <a:srgbClr val="19C0B4"/>
                </a:solidFill>
                <a:latin typeface="OANHSE+SegoeUILight"/>
                <a:cs typeface="OANHSE+SegoeUILight"/>
              </a:rPr>
              <a:t>are</a:t>
            </a:r>
            <a:r>
              <a:rPr sz="240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spc="11" dirty="0">
                <a:solidFill>
                  <a:srgbClr val="19C0B4"/>
                </a:solidFill>
                <a:latin typeface="OANHSE+SegoeUILight"/>
                <a:cs typeface="OANHSE+SegoeUILight"/>
              </a:rPr>
              <a:t>HAAR</a:t>
            </a:r>
            <a:r>
              <a:rPr sz="2400" spc="-34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19C0B4"/>
                </a:solidFill>
                <a:latin typeface="OANHSE+SegoeUILight"/>
                <a:cs typeface="OANHSE+SegoeUILight"/>
              </a:rPr>
              <a:t>Cascade</a:t>
            </a:r>
            <a:r>
              <a:rPr sz="2400" spc="-37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19C0B4"/>
                </a:solidFill>
                <a:latin typeface="OANHSE+SegoeUILight"/>
                <a:cs typeface="OANHSE+SegoeUILight"/>
              </a:rPr>
              <a:t>Classifiers?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7525" y="3942336"/>
            <a:ext cx="9845542" cy="16089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sz="24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An</a:t>
            </a:r>
            <a:r>
              <a:rPr sz="2400" spc="-1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object</a:t>
            </a:r>
            <a:r>
              <a:rPr sz="2400" spc="-3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detection</a:t>
            </a:r>
            <a:r>
              <a:rPr sz="2400" spc="-2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method</a:t>
            </a:r>
            <a:r>
              <a:rPr sz="2400" spc="-4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that</a:t>
            </a:r>
            <a:r>
              <a:rPr sz="2400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inputs</a:t>
            </a:r>
            <a:r>
              <a:rPr sz="24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Haar</a:t>
            </a:r>
            <a:r>
              <a:rPr sz="2400" spc="-41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19C0B4"/>
                </a:solidFill>
                <a:latin typeface="OANHSE+SegoeUILight"/>
                <a:cs typeface="OANHSE+SegoeUILight"/>
              </a:rPr>
              <a:t>features</a:t>
            </a:r>
            <a:r>
              <a:rPr sz="2400" spc="-23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into</a:t>
            </a:r>
            <a:r>
              <a:rPr sz="24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a series</a:t>
            </a:r>
            <a:r>
              <a:rPr sz="2400" spc="-3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  <a:r>
              <a:rPr sz="2400" spc="5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classifiers</a:t>
            </a:r>
            <a:r>
              <a:rPr lang="en-US"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 (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cascade)</a:t>
            </a:r>
            <a:r>
              <a:rPr sz="2400" spc="-4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to </a:t>
            </a:r>
            <a:r>
              <a:rPr sz="24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identify</a:t>
            </a:r>
            <a:r>
              <a:rPr sz="2400" spc="-4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objects</a:t>
            </a:r>
            <a:r>
              <a:rPr sz="2400" spc="-2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in</a:t>
            </a:r>
            <a:r>
              <a:rPr sz="2400" spc="-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an</a:t>
            </a:r>
            <a:r>
              <a:rPr sz="2400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image.</a:t>
            </a:r>
            <a:r>
              <a:rPr sz="24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They</a:t>
            </a:r>
            <a:r>
              <a:rPr sz="2400" spc="-3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-11" dirty="0">
                <a:solidFill>
                  <a:srgbClr val="FFFFFF"/>
                </a:solidFill>
                <a:latin typeface="OANHSE+SegoeUILight"/>
                <a:cs typeface="OANHSE+SegoeUILight"/>
              </a:rPr>
              <a:t>are</a:t>
            </a:r>
            <a:r>
              <a:rPr sz="2400" spc="2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trained</a:t>
            </a:r>
            <a:r>
              <a:rPr sz="24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to </a:t>
            </a:r>
            <a:r>
              <a:rPr sz="24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identify</a:t>
            </a:r>
            <a:r>
              <a:rPr sz="2400" spc="-3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one</a:t>
            </a:r>
            <a:r>
              <a:rPr sz="2400" spc="-2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spc="11" dirty="0">
                <a:solidFill>
                  <a:srgbClr val="19C0B4"/>
                </a:solidFill>
                <a:latin typeface="OANHSE+SegoeUILight"/>
                <a:cs typeface="OANHSE+SegoeUILight"/>
              </a:rPr>
              <a:t>type</a:t>
            </a:r>
            <a:r>
              <a:rPr sz="2400" spc="-33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spc="-50" dirty="0">
                <a:solidFill>
                  <a:srgbClr val="19C0B4"/>
                </a:solidFill>
                <a:latin typeface="OANHSE+SegoeUILight"/>
                <a:cs typeface="OANHSE+SegoeUILight"/>
              </a:rPr>
              <a:t>of</a:t>
            </a:r>
            <a:r>
              <a:rPr lang="en-US" sz="2400" spc="-5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19C0B4"/>
                </a:solidFill>
                <a:latin typeface="OANHSE+SegoeUILight"/>
                <a:cs typeface="OANHSE+SegoeUILight"/>
              </a:rPr>
              <a:t>object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,</a:t>
            </a:r>
            <a:r>
              <a:rPr sz="2400" spc="-2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OANHSE+SegoeUILight"/>
                <a:cs typeface="OANHSE+SegoeUILight"/>
              </a:rPr>
              <a:t>however,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 we</a:t>
            </a:r>
            <a:r>
              <a:rPr sz="2400" spc="-1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can</a:t>
            </a:r>
            <a:r>
              <a:rPr sz="2400" spc="-3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use</a:t>
            </a:r>
            <a:r>
              <a:rPr sz="24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several</a:t>
            </a:r>
            <a:r>
              <a:rPr sz="2400" spc="-3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  <a:r>
              <a:rPr sz="2400" spc="5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them</a:t>
            </a:r>
            <a:r>
              <a:rPr lang="en-US" sz="24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in</a:t>
            </a:r>
            <a:r>
              <a:rPr lang="en-US" sz="24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parallel</a:t>
            </a:r>
            <a:r>
              <a:rPr sz="2400" spc="-3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e.g.</a:t>
            </a:r>
            <a:r>
              <a:rPr sz="2400" spc="-2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detecting</a:t>
            </a:r>
            <a:r>
              <a:rPr sz="2400" spc="-3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lang="en-US" sz="2400" spc="-38" dirty="0">
                <a:solidFill>
                  <a:srgbClr val="FFFFFF"/>
                </a:solidFill>
                <a:latin typeface="OANHSE+SegoeUILight"/>
                <a:cs typeface="OANHSE+SegoeUILight"/>
              </a:rPr>
              <a:t>                                        </a:t>
            </a:r>
            <a:r>
              <a:rPr sz="24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eyes</a:t>
            </a:r>
            <a:r>
              <a:rPr sz="2400" spc="-4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and</a:t>
            </a:r>
            <a:r>
              <a:rPr lang="en-US" sz="24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aces</a:t>
            </a:r>
            <a:r>
              <a:rPr sz="2400" spc="-3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together.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57200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2519" y="1196293"/>
            <a:ext cx="9199216" cy="1582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7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Current</a:t>
            </a:r>
            <a:r>
              <a:rPr sz="4400" spc="-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State</a:t>
            </a:r>
            <a:r>
              <a:rPr sz="4400" spc="-2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spc="-103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  <a:r>
              <a:rPr sz="4400" spc="9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Computer</a:t>
            </a:r>
            <a:r>
              <a:rPr sz="4400" spc="-3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Vision?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-121919" y="2465511"/>
            <a:ext cx="11399707" cy="132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Object</a:t>
            </a:r>
            <a:r>
              <a:rPr sz="2000" spc="-47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Recognition</a:t>
            </a:r>
            <a:r>
              <a:rPr sz="2000" spc="-3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-</a:t>
            </a:r>
            <a:r>
              <a:rPr sz="2000" spc="11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Deep</a:t>
            </a:r>
            <a:r>
              <a:rPr sz="2000" spc="-3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Belief</a:t>
            </a:r>
            <a:r>
              <a:rPr sz="2000" spc="-4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and</a:t>
            </a:r>
            <a:r>
              <a:rPr sz="2000" spc="-3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Convolution</a:t>
            </a:r>
            <a:r>
              <a:rPr sz="20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Neural</a:t>
            </a:r>
            <a:r>
              <a:rPr sz="2000" spc="-4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Networks</a:t>
            </a:r>
            <a:r>
              <a:rPr sz="2000" spc="-49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are</a:t>
            </a:r>
            <a:r>
              <a:rPr sz="2000" spc="-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changing</a:t>
            </a:r>
            <a:r>
              <a:rPr sz="2000" spc="-3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OANHSE+SegoeUILight"/>
                <a:cs typeface="OANHSE+SegoeUILight"/>
              </a:rPr>
              <a:t>everything!</a:t>
            </a:r>
          </a:p>
          <a:p>
            <a:pPr marL="0" marR="0">
              <a:lnSpc>
                <a:spcPts val="2665"/>
              </a:lnSpc>
              <a:spcBef>
                <a:spcPts val="2134"/>
              </a:spcBef>
              <a:spcAft>
                <a:spcPts val="0"/>
              </a:spcAft>
            </a:pP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Where</a:t>
            </a:r>
            <a:r>
              <a:rPr sz="2000" spc="-31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spc="17" dirty="0">
                <a:solidFill>
                  <a:srgbClr val="19C0B4"/>
                </a:solidFill>
                <a:latin typeface="OANHSE+SegoeUILight"/>
                <a:cs typeface="OANHSE+SegoeUILight"/>
              </a:rPr>
              <a:t>to</a:t>
            </a:r>
            <a:r>
              <a:rPr sz="2000" spc="-2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learn</a:t>
            </a:r>
            <a:r>
              <a:rPr sz="2000" spc="-28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more?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0979" y="3677090"/>
            <a:ext cx="9002798" cy="2254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29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Stanford</a:t>
            </a:r>
            <a:r>
              <a:rPr sz="2000" spc="-34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CS231</a:t>
            </a:r>
            <a:r>
              <a:rPr sz="2000" spc="-3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class</a:t>
            </a:r>
            <a:r>
              <a:rPr sz="2000" spc="-139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DCGJQU+OpenSansLight"/>
                <a:cs typeface="DCGJQU+OpenSansLight"/>
              </a:rPr>
              <a:t>- cs231n.github.io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9C0B4"/>
                </a:solidFill>
                <a:latin typeface="DCGJQU+OpenSansLight"/>
                <a:cs typeface="DCGJQU+OpenSansLight"/>
              </a:rPr>
              <a:t>Café</a:t>
            </a:r>
            <a:r>
              <a:rPr sz="2000" spc="-30" dirty="0">
                <a:solidFill>
                  <a:srgbClr val="19C0B4"/>
                </a:solidFill>
                <a:latin typeface="DCGJQU+OpenSansLight"/>
                <a:cs typeface="DCGJQU+OpenSansLight"/>
              </a:rPr>
              <a:t> </a:t>
            </a:r>
            <a:r>
              <a:rPr sz="2000" dirty="0">
                <a:solidFill>
                  <a:srgbClr val="FFFFFF"/>
                </a:solidFill>
                <a:latin typeface="DCGJQU+OpenSansLight"/>
                <a:cs typeface="DCGJQU+OpenSansLight"/>
              </a:rPr>
              <a:t>-</a:t>
            </a:r>
            <a:r>
              <a:rPr sz="2000" spc="12" dirty="0">
                <a:solidFill>
                  <a:srgbClr val="FFFFFF"/>
                </a:solidFill>
                <a:latin typeface="DCGJQU+OpenSansLight"/>
                <a:cs typeface="DCGJQU+OpenSansLight"/>
              </a:rPr>
              <a:t> </a:t>
            </a:r>
            <a:r>
              <a:rPr sz="2000" dirty="0">
                <a:solidFill>
                  <a:srgbClr val="FFFFFF"/>
                </a:solidFill>
                <a:latin typeface="DCGJQU+OpenSansLight"/>
                <a:cs typeface="DCGJQU+OpenSansLight"/>
              </a:rPr>
              <a:t>caffe.berkeleyvision.org/tutorial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spc="12" dirty="0">
                <a:solidFill>
                  <a:srgbClr val="19C0B4"/>
                </a:solidFill>
                <a:latin typeface="DCGJQU+OpenSansLight"/>
                <a:cs typeface="DCGJQU+OpenSansLight"/>
              </a:rPr>
              <a:t>Deep</a:t>
            </a:r>
            <a:r>
              <a:rPr sz="2000" spc="-41" dirty="0">
                <a:solidFill>
                  <a:srgbClr val="19C0B4"/>
                </a:solidFill>
                <a:latin typeface="DCGJQU+OpenSansLight"/>
                <a:cs typeface="DCGJQU+OpenSansLight"/>
              </a:rPr>
              <a:t> </a:t>
            </a:r>
            <a:r>
              <a:rPr sz="2000" dirty="0">
                <a:solidFill>
                  <a:srgbClr val="19C0B4"/>
                </a:solidFill>
                <a:latin typeface="DCGJQU+OpenSansLight"/>
                <a:cs typeface="DCGJQU+OpenSansLight"/>
              </a:rPr>
              <a:t>Learning</a:t>
            </a:r>
            <a:r>
              <a:rPr sz="2000" spc="-20" dirty="0">
                <a:solidFill>
                  <a:srgbClr val="19C0B4"/>
                </a:solidFill>
                <a:latin typeface="DCGJQU+OpenSansLight"/>
                <a:cs typeface="DCGJQU+OpenSansLight"/>
              </a:rPr>
              <a:t> </a:t>
            </a:r>
            <a:r>
              <a:rPr sz="2000" spc="-10" dirty="0">
                <a:solidFill>
                  <a:srgbClr val="19C0B4"/>
                </a:solidFill>
                <a:latin typeface="DCGJQU+OpenSansLight"/>
                <a:cs typeface="DCGJQU+OpenSansLight"/>
              </a:rPr>
              <a:t>Tutorial</a:t>
            </a:r>
            <a:r>
              <a:rPr sz="2000" spc="-15" dirty="0">
                <a:solidFill>
                  <a:srgbClr val="19C0B4"/>
                </a:solidFill>
                <a:latin typeface="DCGJQU+OpenSansLight"/>
                <a:cs typeface="DCGJQU+OpenSansLight"/>
              </a:rPr>
              <a:t> </a:t>
            </a:r>
            <a:r>
              <a:rPr sz="2000" dirty="0">
                <a:solidFill>
                  <a:srgbClr val="FFFFFF"/>
                </a:solidFill>
                <a:latin typeface="DCGJQU+OpenSansLight"/>
                <a:cs typeface="DCGJQU+OpenSansLight"/>
              </a:rPr>
              <a:t>-</a:t>
            </a:r>
            <a:r>
              <a:rPr sz="2000" spc="12" dirty="0">
                <a:solidFill>
                  <a:srgbClr val="FFFFFF"/>
                </a:solidFill>
                <a:latin typeface="DCGJQU+OpenSansLight"/>
                <a:cs typeface="DCGJQU+OpenSansLight"/>
              </a:rPr>
              <a:t> </a:t>
            </a:r>
            <a:r>
              <a:rPr sz="2000" dirty="0">
                <a:solidFill>
                  <a:srgbClr val="FFFFFF"/>
                </a:solidFill>
                <a:latin typeface="DCGJQU+OpenSansLight"/>
                <a:cs typeface="DCGJQU+OpenSansLight"/>
              </a:rPr>
              <a:t>ufldl.stanford.edu/tutorial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spc="12" dirty="0">
                <a:solidFill>
                  <a:srgbClr val="19C0B4"/>
                </a:solidFill>
                <a:latin typeface="DCGJQU+OpenSansLight"/>
                <a:cs typeface="DCGJQU+OpenSansLight"/>
              </a:rPr>
              <a:t>Deep</a:t>
            </a:r>
            <a:r>
              <a:rPr sz="2000" spc="-41" dirty="0">
                <a:solidFill>
                  <a:srgbClr val="19C0B4"/>
                </a:solidFill>
                <a:latin typeface="DCGJQU+OpenSansLight"/>
                <a:cs typeface="DCGJQU+OpenSansLight"/>
              </a:rPr>
              <a:t> </a:t>
            </a:r>
            <a:r>
              <a:rPr sz="2000" dirty="0">
                <a:solidFill>
                  <a:srgbClr val="19C0B4"/>
                </a:solidFill>
                <a:latin typeface="DCGJQU+OpenSansLight"/>
                <a:cs typeface="DCGJQU+OpenSansLight"/>
              </a:rPr>
              <a:t>Learning</a:t>
            </a:r>
            <a:r>
              <a:rPr sz="2000" spc="-20" dirty="0">
                <a:solidFill>
                  <a:srgbClr val="19C0B4"/>
                </a:solidFill>
                <a:latin typeface="DCGJQU+OpenSansLight"/>
                <a:cs typeface="DCGJQU+OpenSansLight"/>
              </a:rPr>
              <a:t> </a:t>
            </a:r>
            <a:r>
              <a:rPr sz="2000" spc="-10" dirty="0">
                <a:solidFill>
                  <a:srgbClr val="19C0B4"/>
                </a:solidFill>
                <a:latin typeface="DCGJQU+OpenSansLight"/>
                <a:cs typeface="DCGJQU+OpenSansLight"/>
              </a:rPr>
              <a:t>Tutorial</a:t>
            </a:r>
            <a:r>
              <a:rPr sz="2000" spc="-15" dirty="0">
                <a:solidFill>
                  <a:srgbClr val="19C0B4"/>
                </a:solidFill>
                <a:latin typeface="DCGJQU+OpenSansLight"/>
                <a:cs typeface="DCGJQU+OpenSansLight"/>
              </a:rPr>
              <a:t> </a:t>
            </a:r>
            <a:r>
              <a:rPr sz="2000" dirty="0">
                <a:solidFill>
                  <a:srgbClr val="FFFFFF"/>
                </a:solidFill>
                <a:latin typeface="DCGJQU+OpenSansLight"/>
                <a:cs typeface="DCGJQU+OpenSansLight"/>
              </a:rPr>
              <a:t>-</a:t>
            </a:r>
            <a:r>
              <a:rPr sz="2000" spc="12" dirty="0">
                <a:solidFill>
                  <a:srgbClr val="FFFFFF"/>
                </a:solidFill>
                <a:latin typeface="DCGJQU+OpenSansLight"/>
                <a:cs typeface="DCGJQU+OpenSansLight"/>
              </a:rPr>
              <a:t> </a:t>
            </a:r>
            <a:r>
              <a:rPr sz="2000" dirty="0">
                <a:solidFill>
                  <a:srgbClr val="FFFFFF"/>
                </a:solidFill>
                <a:latin typeface="DCGJQU+OpenSansLight"/>
                <a:cs typeface="DCGJQU+OpenSansLight"/>
              </a:rPr>
              <a:t>deeplearning.net/reading-list/tutorials</a:t>
            </a:r>
          </a:p>
          <a:p>
            <a:pPr marL="0" marR="0">
              <a:lnSpc>
                <a:spcPts val="2411"/>
              </a:lnSpc>
              <a:spcBef>
                <a:spcPts val="0"/>
              </a:spcBef>
              <a:spcAft>
                <a:spcPts val="0"/>
              </a:spcAft>
            </a:pPr>
            <a:r>
              <a:rPr sz="2000" spc="12" dirty="0">
                <a:solidFill>
                  <a:srgbClr val="19C0B4"/>
                </a:solidFill>
                <a:latin typeface="DCGJQU+OpenSansLight"/>
                <a:cs typeface="DCGJQU+OpenSansLight"/>
              </a:rPr>
              <a:t>Deep</a:t>
            </a:r>
            <a:r>
              <a:rPr sz="2000" spc="-41" dirty="0">
                <a:solidFill>
                  <a:srgbClr val="19C0B4"/>
                </a:solidFill>
                <a:latin typeface="DCGJQU+OpenSansLight"/>
                <a:cs typeface="DCGJQU+OpenSansLight"/>
              </a:rPr>
              <a:t> </a:t>
            </a:r>
            <a:r>
              <a:rPr sz="2000" dirty="0">
                <a:solidFill>
                  <a:srgbClr val="19C0B4"/>
                </a:solidFill>
                <a:latin typeface="DCGJQU+OpenSansLight"/>
                <a:cs typeface="DCGJQU+OpenSansLight"/>
              </a:rPr>
              <a:t>Learning</a:t>
            </a:r>
            <a:r>
              <a:rPr sz="2000" spc="-20" dirty="0">
                <a:solidFill>
                  <a:srgbClr val="19C0B4"/>
                </a:solidFill>
                <a:latin typeface="DCGJQU+OpenSansLight"/>
                <a:cs typeface="DCGJQU+OpenSansLight"/>
              </a:rPr>
              <a:t> </a:t>
            </a:r>
            <a:r>
              <a:rPr sz="2000" spc="-10" dirty="0">
                <a:solidFill>
                  <a:srgbClr val="19C0B4"/>
                </a:solidFill>
                <a:latin typeface="DCGJQU+OpenSansLight"/>
                <a:cs typeface="DCGJQU+OpenSansLight"/>
              </a:rPr>
              <a:t>Tutorial</a:t>
            </a:r>
            <a:r>
              <a:rPr sz="2000" spc="-15" dirty="0">
                <a:solidFill>
                  <a:srgbClr val="19C0B4"/>
                </a:solidFill>
                <a:latin typeface="DCGJQU+OpenSansLight"/>
                <a:cs typeface="DCGJQU+OpenSansLight"/>
              </a:rPr>
              <a:t> </a:t>
            </a:r>
            <a:r>
              <a:rPr sz="2000" dirty="0">
                <a:solidFill>
                  <a:srgbClr val="FFFFFF"/>
                </a:solidFill>
                <a:latin typeface="DCGJQU+OpenSansLight"/>
                <a:cs typeface="DCGJQU+OpenSansLight"/>
              </a:rPr>
              <a:t>-</a:t>
            </a:r>
            <a:r>
              <a:rPr sz="2000" spc="14" dirty="0">
                <a:solidFill>
                  <a:srgbClr val="FFFFFF"/>
                </a:solidFill>
                <a:latin typeface="DCGJQU+OpenSansLight"/>
                <a:cs typeface="DCGJQU+OpenSansLight"/>
              </a:rPr>
              <a:t> </a:t>
            </a:r>
            <a:r>
              <a:rPr sz="2000" dirty="0">
                <a:solidFill>
                  <a:srgbClr val="FFFFFF"/>
                </a:solidFill>
                <a:latin typeface="DCGJQU+OpenSansLight"/>
                <a:cs typeface="DCGJQU+OpenSansLight"/>
              </a:rPr>
              <a:t>www.deeplearningbook.org</a:t>
            </a:r>
          </a:p>
          <a:p>
            <a:pPr marL="0" marR="0">
              <a:lnSpc>
                <a:spcPts val="2388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7" dirty="0">
                <a:solidFill>
                  <a:srgbClr val="19C0B4"/>
                </a:solidFill>
                <a:latin typeface="DCGJQU+OpenSansLight"/>
                <a:cs typeface="DCGJQU+OpenSansLight"/>
              </a:rPr>
              <a:t>Tensor</a:t>
            </a:r>
            <a:r>
              <a:rPr sz="2000" dirty="0">
                <a:solidFill>
                  <a:srgbClr val="19C0B4"/>
                </a:solidFill>
                <a:latin typeface="DCGJQU+OpenSansLight"/>
                <a:cs typeface="DCGJQU+OpenSansLight"/>
              </a:rPr>
              <a:t> Flow</a:t>
            </a:r>
            <a:r>
              <a:rPr sz="2000" spc="-15" dirty="0">
                <a:solidFill>
                  <a:srgbClr val="19C0B4"/>
                </a:solidFill>
                <a:latin typeface="DCGJQU+OpenSansLight"/>
                <a:cs typeface="DCGJQU+OpenSansLight"/>
              </a:rPr>
              <a:t> </a:t>
            </a:r>
            <a:r>
              <a:rPr sz="2000" dirty="0">
                <a:solidFill>
                  <a:srgbClr val="FFFFFF"/>
                </a:solidFill>
                <a:latin typeface="DCGJQU+OpenSansLight"/>
                <a:cs typeface="DCGJQU+OpenSansLight"/>
              </a:rPr>
              <a:t>-</a:t>
            </a:r>
            <a:r>
              <a:rPr sz="2000" spc="12" dirty="0">
                <a:solidFill>
                  <a:srgbClr val="FFFFFF"/>
                </a:solidFill>
                <a:latin typeface="DCGJQU+OpenSansLight"/>
                <a:cs typeface="DCGJQU+OpenSansLight"/>
              </a:rPr>
              <a:t> </a:t>
            </a:r>
            <a:r>
              <a:rPr sz="2000" dirty="0">
                <a:solidFill>
                  <a:srgbClr val="FFFFFF"/>
                </a:solidFill>
                <a:latin typeface="DCGJQU+OpenSansLight"/>
                <a:cs typeface="DCGJQU+OpenSansLight"/>
              </a:rPr>
              <a:t>www.tensorflow.org/versions/r0.11/tutorials/index.html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57200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6091" y="940261"/>
            <a:ext cx="10181234" cy="1582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7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OpenCV</a:t>
            </a:r>
            <a:r>
              <a:rPr sz="4400" spc="-12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in Mobile</a:t>
            </a:r>
            <a:r>
              <a:rPr sz="44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Apps</a:t>
            </a:r>
            <a:r>
              <a:rPr sz="44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&amp; </a:t>
            </a:r>
            <a:r>
              <a:rPr sz="4400" spc="-70" dirty="0">
                <a:solidFill>
                  <a:srgbClr val="FFFFFF"/>
                </a:solidFill>
                <a:latin typeface="OANHSE+SegoeUILight"/>
                <a:cs typeface="OANHSE+SegoeUILight"/>
              </a:rPr>
              <a:t>We</a:t>
            </a:r>
            <a:r>
              <a:rPr sz="4400" spc="-119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b</a:t>
            </a:r>
            <a:r>
              <a:rPr sz="44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APIs?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-16763" y="1867173"/>
            <a:ext cx="8098682" cy="717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sz="2400" spc="15" dirty="0">
                <a:solidFill>
                  <a:srgbClr val="19C0B4"/>
                </a:solidFill>
                <a:latin typeface="OANHSE+SegoeUILight"/>
                <a:cs typeface="OANHSE+SegoeUILight"/>
              </a:rPr>
              <a:t>API</a:t>
            </a:r>
            <a:r>
              <a:rPr sz="2400" spc="-31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19C0B4"/>
                </a:solidFill>
                <a:latin typeface="OANHSE+SegoeUILight"/>
                <a:cs typeface="OANHSE+SegoeUILight"/>
              </a:rPr>
              <a:t>-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Create</a:t>
            </a:r>
            <a:r>
              <a:rPr sz="16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a </a:t>
            </a:r>
            <a:r>
              <a:rPr sz="16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RESTful</a:t>
            </a:r>
            <a:r>
              <a:rPr sz="16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API</a:t>
            </a:r>
            <a:r>
              <a:rPr sz="1600" spc="-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using</a:t>
            </a:r>
            <a:r>
              <a:rPr sz="1600" spc="-3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DJANGO</a:t>
            </a:r>
            <a:r>
              <a:rPr sz="1600" spc="-2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or</a:t>
            </a:r>
            <a:r>
              <a:rPr sz="1600" spc="-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spc="28" dirty="0">
                <a:solidFill>
                  <a:srgbClr val="FFFFFF"/>
                </a:solidFill>
                <a:latin typeface="OANHSE+SegoeUILight"/>
                <a:cs typeface="OANHSE+SegoeUILight"/>
              </a:rPr>
              <a:t>FLASK</a:t>
            </a:r>
            <a:r>
              <a:rPr sz="1600" spc="-5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to bundle</a:t>
            </a:r>
            <a:r>
              <a:rPr sz="1600" spc="-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you</a:t>
            </a:r>
            <a:r>
              <a:rPr sz="1600" spc="-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OpenCV</a:t>
            </a:r>
            <a:r>
              <a:rPr sz="1600" spc="-2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code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535" y="2381217"/>
            <a:ext cx="1128904" cy="5743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19C0B4"/>
                </a:solidFill>
                <a:latin typeface="IREAOW+Helvetica"/>
                <a:cs typeface="IREAOW+Helvetica"/>
              </a:rPr>
              <a:t>•</a:t>
            </a:r>
            <a:r>
              <a:rPr sz="1600" spc="1739" dirty="0">
                <a:solidFill>
                  <a:srgbClr val="19C0B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9C0B4"/>
                </a:solidFill>
                <a:latin typeface="OANHSE+SegoeUILight"/>
                <a:cs typeface="OANHSE+SegoeUILight"/>
              </a:rPr>
              <a:t>PROS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535" y="2625057"/>
            <a:ext cx="6846797" cy="1305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199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IREAOW+Helvetica"/>
                <a:cs typeface="IREAOW+Helvetica"/>
              </a:rPr>
              <a:t>•</a:t>
            </a:r>
            <a:r>
              <a:rPr sz="1600" spc="17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Can</a:t>
            </a:r>
            <a:r>
              <a:rPr sz="16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be accessed</a:t>
            </a:r>
            <a:r>
              <a:rPr sz="16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on</a:t>
            </a:r>
            <a:r>
              <a:rPr sz="16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any</a:t>
            </a:r>
            <a:r>
              <a:rPr sz="1600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mobile</a:t>
            </a:r>
            <a:r>
              <a:rPr sz="1600" spc="-3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phone</a:t>
            </a:r>
            <a:r>
              <a:rPr sz="1600" spc="-1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app</a:t>
            </a:r>
            <a:r>
              <a:rPr sz="1600" spc="-2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or</a:t>
            </a:r>
            <a:r>
              <a:rPr sz="1600" spc="-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on</a:t>
            </a:r>
            <a:r>
              <a:rPr sz="16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a PC/MAC</a:t>
            </a:r>
          </a:p>
          <a:p>
            <a:pPr marL="45720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IREAOW+Helvetica"/>
                <a:cs typeface="IREAOW+Helvetica"/>
              </a:rPr>
              <a:t>•</a:t>
            </a:r>
            <a:r>
              <a:rPr sz="1600" spc="17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Can</a:t>
            </a:r>
            <a:r>
              <a:rPr sz="16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be updated</a:t>
            </a:r>
            <a:r>
              <a:rPr sz="1600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remotely</a:t>
            </a:r>
            <a:r>
              <a:rPr sz="16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(cloud</a:t>
            </a:r>
            <a:r>
              <a:rPr sz="1600" spc="-4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based)</a:t>
            </a:r>
          </a:p>
          <a:p>
            <a:pPr marL="45720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IREAOW+Helvetica"/>
                <a:cs typeface="IREAOW+Helvetica"/>
              </a:rPr>
              <a:t>•</a:t>
            </a:r>
            <a:r>
              <a:rPr sz="1600" spc="17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Powerful</a:t>
            </a:r>
            <a:r>
              <a:rPr sz="1600" spc="-4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as</a:t>
            </a:r>
            <a:r>
              <a:rPr sz="16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processing</a:t>
            </a:r>
            <a:r>
              <a:rPr sz="1600" spc="-4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is</a:t>
            </a:r>
            <a:r>
              <a:rPr sz="16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 off</a:t>
            </a:r>
            <a:r>
              <a:rPr sz="1600" spc="-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loaded</a:t>
            </a:r>
          </a:p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19C0B4"/>
                </a:solidFill>
                <a:latin typeface="IREAOW+Helvetica"/>
                <a:cs typeface="IREAOW+Helvetica"/>
              </a:rPr>
              <a:t>•</a:t>
            </a:r>
            <a:r>
              <a:rPr sz="1600" spc="1739" dirty="0">
                <a:solidFill>
                  <a:srgbClr val="19C0B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9C0B4"/>
                </a:solidFill>
                <a:latin typeface="OANHSE+SegoeUILight"/>
                <a:cs typeface="OANHSE+SegoeUILight"/>
              </a:rPr>
              <a:t>CONS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4735" y="3600417"/>
            <a:ext cx="5020628" cy="1062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IREAOW+Helvetica"/>
                <a:cs typeface="IREAOW+Helvetica"/>
              </a:rPr>
              <a:t>•</a:t>
            </a:r>
            <a:r>
              <a:rPr sz="1600" spc="17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Requires</a:t>
            </a:r>
            <a:r>
              <a:rPr sz="16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internet</a:t>
            </a:r>
            <a:r>
              <a:rPr sz="1600" spc="-4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connection</a:t>
            </a:r>
            <a:r>
              <a:rPr sz="1600" spc="-4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to transfer</a:t>
            </a:r>
            <a:r>
              <a:rPr sz="1600" spc="-3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images</a:t>
            </a:r>
          </a:p>
          <a:p>
            <a:pPr marL="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IREAOW+Helvetica"/>
                <a:cs typeface="IREAOW+Helvetica"/>
              </a:rPr>
              <a:t>•</a:t>
            </a:r>
            <a:r>
              <a:rPr sz="1600" spc="17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Will</a:t>
            </a:r>
            <a:r>
              <a:rPr sz="1600" spc="-4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need</a:t>
            </a:r>
            <a:r>
              <a:rPr sz="16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to pay</a:t>
            </a:r>
            <a:r>
              <a:rPr sz="1600" spc="-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API</a:t>
            </a:r>
            <a:r>
              <a:rPr sz="1600" spc="-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cloud</a:t>
            </a:r>
            <a:r>
              <a:rPr sz="1600" spc="-3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hosting</a:t>
            </a:r>
          </a:p>
          <a:p>
            <a:pPr marL="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IREAOW+Helvetica"/>
                <a:cs typeface="IREAOW+Helvetica"/>
              </a:rPr>
              <a:t>•</a:t>
            </a:r>
            <a:r>
              <a:rPr sz="1600" spc="17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Can’t</a:t>
            </a:r>
            <a:r>
              <a:rPr sz="1600" spc="-4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do real</a:t>
            </a:r>
            <a:r>
              <a:rPr sz="1600" spc="-3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time</a:t>
            </a:r>
            <a:r>
              <a:rPr sz="1600" spc="-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video</a:t>
            </a:r>
            <a:r>
              <a:rPr sz="1600" spc="-3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based</a:t>
            </a:r>
            <a:r>
              <a:rPr sz="1600" spc="-3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apps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-16763" y="4568630"/>
            <a:ext cx="7744381" cy="65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Native</a:t>
            </a:r>
            <a:r>
              <a:rPr sz="2000" spc="-3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Mobile</a:t>
            </a:r>
            <a:r>
              <a:rPr sz="2000" spc="-2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19C0B4"/>
                </a:solidFill>
                <a:latin typeface="OANHSE+SegoeUILight"/>
                <a:cs typeface="OANHSE+SegoeUILight"/>
              </a:rPr>
              <a:t>– </a:t>
            </a:r>
            <a:r>
              <a:rPr sz="16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Use</a:t>
            </a:r>
            <a:r>
              <a:rPr sz="1600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OpenCV</a:t>
            </a:r>
            <a:r>
              <a:rPr sz="1600" spc="-2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natively</a:t>
            </a:r>
            <a:r>
              <a:rPr sz="1600" spc="-5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(using</a:t>
            </a:r>
            <a:r>
              <a:rPr sz="1600" spc="-49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wrappers</a:t>
            </a:r>
            <a:r>
              <a:rPr sz="1600" spc="-3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for</a:t>
            </a:r>
            <a:r>
              <a:rPr sz="1600" spc="-5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iOS </a:t>
            </a:r>
            <a:r>
              <a:rPr sz="16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and</a:t>
            </a:r>
            <a:r>
              <a:rPr sz="16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Android)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7535" y="5017737"/>
            <a:ext cx="1128904" cy="574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19C0B4"/>
                </a:solidFill>
                <a:latin typeface="IREAOW+Helvetica"/>
                <a:cs typeface="IREAOW+Helvetica"/>
              </a:rPr>
              <a:t>•</a:t>
            </a:r>
            <a:r>
              <a:rPr sz="1600" spc="1739" dirty="0">
                <a:solidFill>
                  <a:srgbClr val="19C0B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9C0B4"/>
                </a:solidFill>
                <a:latin typeface="OANHSE+SegoeUILight"/>
                <a:cs typeface="OANHSE+SegoeUILight"/>
              </a:rPr>
              <a:t>PROS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535" y="5261576"/>
            <a:ext cx="4848448" cy="1062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199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IREAOW+Helvetica"/>
                <a:cs typeface="IREAOW+Helvetica"/>
              </a:rPr>
              <a:t>•</a:t>
            </a:r>
            <a:r>
              <a:rPr sz="1600" spc="17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Can</a:t>
            </a:r>
            <a:r>
              <a:rPr sz="1600" spc="-3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do real</a:t>
            </a:r>
            <a:r>
              <a:rPr sz="1600" spc="-3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time</a:t>
            </a:r>
            <a:r>
              <a:rPr sz="1600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video</a:t>
            </a:r>
            <a:r>
              <a:rPr sz="1600" spc="-2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based</a:t>
            </a:r>
            <a:r>
              <a:rPr sz="1600" spc="-4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apps</a:t>
            </a:r>
          </a:p>
          <a:p>
            <a:pPr marL="457199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IREAOW+Helvetica"/>
                <a:cs typeface="IREAOW+Helvetica"/>
              </a:rPr>
              <a:t>•</a:t>
            </a:r>
            <a:r>
              <a:rPr sz="1600" spc="17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No need</a:t>
            </a:r>
            <a:r>
              <a:rPr sz="16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to pay</a:t>
            </a:r>
            <a:r>
              <a:rPr sz="1600" spc="-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for</a:t>
            </a:r>
            <a:r>
              <a:rPr sz="1600" spc="-5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cloud</a:t>
            </a:r>
            <a:r>
              <a:rPr sz="1600" spc="-3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based</a:t>
            </a:r>
            <a:r>
              <a:rPr sz="1600" spc="-3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storage</a:t>
            </a:r>
          </a:p>
          <a:p>
            <a:pPr marL="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19C0B4"/>
                </a:solidFill>
                <a:latin typeface="IREAOW+Helvetica"/>
                <a:cs typeface="IREAOW+Helvetica"/>
              </a:rPr>
              <a:t>•</a:t>
            </a:r>
            <a:r>
              <a:rPr sz="1600" spc="1739" dirty="0">
                <a:solidFill>
                  <a:srgbClr val="19C0B4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19C0B4"/>
                </a:solidFill>
                <a:latin typeface="OANHSE+SegoeUILight"/>
                <a:cs typeface="OANHSE+SegoeUILight"/>
              </a:rPr>
              <a:t>CONS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4735" y="5993096"/>
            <a:ext cx="4715202" cy="8182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22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IREAOW+Helvetica"/>
                <a:cs typeface="IREAOW+Helvetica"/>
              </a:rPr>
              <a:t>•</a:t>
            </a:r>
            <a:r>
              <a:rPr sz="1600" spc="17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Can’t</a:t>
            </a:r>
            <a:r>
              <a:rPr sz="1600" spc="-4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do heavy</a:t>
            </a:r>
            <a:r>
              <a:rPr sz="1600" spc="-3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processing</a:t>
            </a:r>
            <a:r>
              <a:rPr sz="16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on</a:t>
            </a:r>
            <a:r>
              <a:rPr sz="1600" spc="-23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mobile</a:t>
            </a:r>
            <a:r>
              <a:rPr sz="1600" spc="-4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device</a:t>
            </a:r>
          </a:p>
          <a:p>
            <a:pPr marL="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FFFFFF"/>
                </a:solidFill>
                <a:latin typeface="IREAOW+Helvetica"/>
                <a:cs typeface="IREAOW+Helvetica"/>
              </a:rPr>
              <a:t>•</a:t>
            </a:r>
            <a:r>
              <a:rPr sz="1600" spc="17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More</a:t>
            </a:r>
            <a:r>
              <a:rPr sz="1600" spc="-2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difficult</a:t>
            </a:r>
            <a:r>
              <a:rPr sz="1600" spc="-4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than</a:t>
            </a:r>
            <a:r>
              <a:rPr sz="1600" spc="-1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using</a:t>
            </a:r>
            <a:r>
              <a:rPr sz="1600" spc="-2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OpenCV</a:t>
            </a:r>
            <a:r>
              <a:rPr sz="1600" spc="-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in</a:t>
            </a:r>
            <a:r>
              <a:rPr sz="1600" spc="-1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600" dirty="0">
                <a:solidFill>
                  <a:srgbClr val="FFFFFF"/>
                </a:solidFill>
                <a:latin typeface="OANHSE+SegoeUILight"/>
                <a:cs typeface="OANHSE+SegoeUILight"/>
              </a:rPr>
              <a:t>python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-16763" y="6726545"/>
            <a:ext cx="8601444" cy="717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67"/>
              </a:lnSpc>
              <a:spcBef>
                <a:spcPts val="0"/>
              </a:spcBef>
              <a:spcAft>
                <a:spcPts val="0"/>
              </a:spcAft>
            </a:pPr>
            <a:r>
              <a:rPr sz="1400" spc="12" dirty="0">
                <a:solidFill>
                  <a:srgbClr val="19C0B4"/>
                </a:solidFill>
                <a:latin typeface="OANHSE+SegoeUILight"/>
                <a:cs typeface="OANHSE+SegoeUILight"/>
              </a:rPr>
              <a:t>iOS</a:t>
            </a:r>
            <a:r>
              <a:rPr sz="1400" spc="-34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1400" dirty="0">
                <a:solidFill>
                  <a:srgbClr val="FFFFFF"/>
                </a:solidFill>
                <a:latin typeface="OANHSE+SegoeUILight"/>
                <a:cs typeface="OANHSE+SegoeUILight"/>
              </a:rPr>
              <a:t>- http://docs.opencv.org/2.4/doc/tutorials/introduction/ios_install/ios_install.html</a:t>
            </a:r>
          </a:p>
          <a:p>
            <a:pPr marL="0" marR="0">
              <a:lnSpc>
                <a:spcPts val="1679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19C0B4"/>
                </a:solidFill>
                <a:latin typeface="OANHSE+SegoeUILight"/>
                <a:cs typeface="OANHSE+SegoeUILight"/>
              </a:rPr>
              <a:t>Android</a:t>
            </a:r>
            <a:r>
              <a:rPr sz="1400" spc="-28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1400" dirty="0">
                <a:solidFill>
                  <a:srgbClr val="FFFFFF"/>
                </a:solidFill>
                <a:latin typeface="OANHSE+SegoeUILight"/>
                <a:cs typeface="OANHSE+SegoeUILight"/>
              </a:rPr>
              <a:t>- http://blog.codeonion.com/2015/11/17/learning-the-packages-of-opencv-sdk-for-android/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0959"/>
            <a:ext cx="10058400" cy="7254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8867" y="2657278"/>
            <a:ext cx="9638846" cy="4046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39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19C0B4"/>
                </a:solidFill>
                <a:latin typeface="OHSGVQ+SourceSansPro-Black"/>
                <a:cs typeface="OHSGVQ+SourceSansPro-Black"/>
              </a:rPr>
              <a:t>Computer</a:t>
            </a:r>
            <a:r>
              <a:rPr sz="4400" spc="-20" dirty="0">
                <a:solidFill>
                  <a:srgbClr val="19C0B4"/>
                </a:solidFill>
                <a:latin typeface="OHSGVQ+SourceSansPro-Black"/>
                <a:cs typeface="OHSGVQ+SourceSansPro-Black"/>
              </a:rPr>
              <a:t> </a:t>
            </a:r>
            <a:r>
              <a:rPr sz="4400" dirty="0">
                <a:solidFill>
                  <a:srgbClr val="19C0B4"/>
                </a:solidFill>
                <a:latin typeface="OHSGVQ+SourceSansPro-Black"/>
                <a:cs typeface="OHSGVQ+SourceSansPro-Black"/>
              </a:rPr>
              <a:t>Vision</a:t>
            </a:r>
            <a:r>
              <a:rPr sz="4400" spc="-25" dirty="0">
                <a:solidFill>
                  <a:srgbClr val="19C0B4"/>
                </a:solidFill>
                <a:latin typeface="OHSGVQ+SourceSansPro-Black"/>
                <a:cs typeface="OHSGVQ+SourceSansPro-Black"/>
              </a:rPr>
              <a:t> </a:t>
            </a:r>
            <a:r>
              <a:rPr sz="4400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is a cutting</a:t>
            </a:r>
            <a:r>
              <a:rPr sz="4400" spc="-25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 </a:t>
            </a:r>
            <a:r>
              <a:rPr sz="4400" spc="-27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edge</a:t>
            </a:r>
          </a:p>
          <a:p>
            <a:pPr marL="439018" marR="0">
              <a:lnSpc>
                <a:spcPts val="4139"/>
              </a:lnSpc>
              <a:spcBef>
                <a:spcPts val="1190"/>
              </a:spcBef>
              <a:spcAft>
                <a:spcPts val="0"/>
              </a:spcAft>
            </a:pPr>
            <a:r>
              <a:rPr sz="4400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field </a:t>
            </a:r>
            <a:r>
              <a:rPr sz="4400" spc="-15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of</a:t>
            </a:r>
            <a:r>
              <a:rPr sz="4400" spc="18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 </a:t>
            </a:r>
            <a:r>
              <a:rPr sz="4400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Computer</a:t>
            </a:r>
            <a:r>
              <a:rPr sz="4400" spc="-34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 </a:t>
            </a:r>
            <a:r>
              <a:rPr sz="4400" spc="-18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Science</a:t>
            </a:r>
            <a:r>
              <a:rPr sz="4400" spc="12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 </a:t>
            </a:r>
            <a:r>
              <a:rPr sz="4400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that</a:t>
            </a:r>
          </a:p>
          <a:p>
            <a:pPr marL="687430" marR="0">
              <a:lnSpc>
                <a:spcPts val="4139"/>
              </a:lnSpc>
              <a:spcBef>
                <a:spcPts val="1190"/>
              </a:spcBef>
              <a:spcAft>
                <a:spcPts val="0"/>
              </a:spcAft>
            </a:pPr>
            <a:r>
              <a:rPr sz="4400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aims</a:t>
            </a:r>
            <a:r>
              <a:rPr sz="4400" spc="-10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 </a:t>
            </a:r>
            <a:r>
              <a:rPr sz="4400" spc="-41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to</a:t>
            </a:r>
            <a:r>
              <a:rPr sz="4400" spc="38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 </a:t>
            </a:r>
            <a:r>
              <a:rPr sz="4400" dirty="0">
                <a:solidFill>
                  <a:srgbClr val="19C0B4"/>
                </a:solidFill>
                <a:latin typeface="OHSGVQ+SourceSansPro-Black"/>
                <a:cs typeface="OHSGVQ+SourceSansPro-Black"/>
              </a:rPr>
              <a:t>enable </a:t>
            </a:r>
            <a:r>
              <a:rPr sz="4400" spc="-25" dirty="0">
                <a:solidFill>
                  <a:srgbClr val="19C0B4"/>
                </a:solidFill>
                <a:latin typeface="OHSGVQ+SourceSansPro-Black"/>
                <a:cs typeface="OHSGVQ+SourceSansPro-Black"/>
              </a:rPr>
              <a:t>computers</a:t>
            </a:r>
            <a:r>
              <a:rPr sz="4400" dirty="0">
                <a:solidFill>
                  <a:srgbClr val="19C0B4"/>
                </a:solidFill>
                <a:latin typeface="OHSGVQ+SourceSansPro-Black"/>
                <a:cs typeface="OHSGVQ+SourceSansPro-Black"/>
              </a:rPr>
              <a:t> </a:t>
            </a:r>
            <a:r>
              <a:rPr sz="4400" spc="-41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to</a:t>
            </a:r>
          </a:p>
          <a:p>
            <a:pPr marL="413003" marR="0">
              <a:lnSpc>
                <a:spcPts val="4139"/>
              </a:lnSpc>
              <a:spcBef>
                <a:spcPts val="1190"/>
              </a:spcBef>
              <a:spcAft>
                <a:spcPts val="0"/>
              </a:spcAft>
            </a:pPr>
            <a:r>
              <a:rPr sz="4400" dirty="0">
                <a:solidFill>
                  <a:srgbClr val="19C0B4"/>
                </a:solidFill>
                <a:latin typeface="OHSGVQ+SourceSansPro-Black"/>
                <a:cs typeface="OHSGVQ+SourceSansPro-Black"/>
              </a:rPr>
              <a:t>understand </a:t>
            </a:r>
            <a:r>
              <a:rPr sz="4400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what</a:t>
            </a:r>
            <a:r>
              <a:rPr sz="4400" spc="-10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 </a:t>
            </a:r>
            <a:r>
              <a:rPr sz="4400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is </a:t>
            </a:r>
            <a:r>
              <a:rPr sz="4400" dirty="0">
                <a:solidFill>
                  <a:srgbClr val="19C0B4"/>
                </a:solidFill>
                <a:latin typeface="OHSGVQ+SourceSansPro-Black"/>
                <a:cs typeface="OHSGVQ+SourceSansPro-Black"/>
              </a:rPr>
              <a:t>being</a:t>
            </a:r>
            <a:r>
              <a:rPr sz="4400" spc="-25" dirty="0">
                <a:solidFill>
                  <a:srgbClr val="19C0B4"/>
                </a:solidFill>
                <a:latin typeface="OHSGVQ+SourceSansPro-Black"/>
                <a:cs typeface="OHSGVQ+SourceSansPro-Black"/>
              </a:rPr>
              <a:t> </a:t>
            </a:r>
            <a:r>
              <a:rPr sz="4400" dirty="0">
                <a:solidFill>
                  <a:srgbClr val="19C0B4"/>
                </a:solidFill>
                <a:latin typeface="OHSGVQ+SourceSansPro-Black"/>
                <a:cs typeface="OHSGVQ+SourceSansPro-Black"/>
              </a:rPr>
              <a:t>seen</a:t>
            </a:r>
          </a:p>
          <a:p>
            <a:pPr marL="2805789" marR="0">
              <a:lnSpc>
                <a:spcPts val="4139"/>
              </a:lnSpc>
              <a:spcBef>
                <a:spcPts val="1190"/>
              </a:spcBef>
              <a:spcAft>
                <a:spcPts val="0"/>
              </a:spcAft>
            </a:pPr>
            <a:r>
              <a:rPr sz="4400" dirty="0">
                <a:solidFill>
                  <a:srgbClr val="FFFFFF"/>
                </a:solidFill>
                <a:latin typeface="OHSGVQ+SourceSansPro-Black"/>
                <a:cs typeface="OHSGVQ+SourceSansPro-Black"/>
              </a:rPr>
              <a:t>in an </a:t>
            </a:r>
            <a:r>
              <a:rPr sz="4400" spc="-18" dirty="0">
                <a:solidFill>
                  <a:srgbClr val="19C0B4"/>
                </a:solidFill>
                <a:latin typeface="OHSGVQ+SourceSansPro-Black"/>
                <a:cs typeface="OHSGVQ+SourceSansPro-Black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88080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57200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1247" y="1196293"/>
            <a:ext cx="9829577" cy="1582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7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Why is</a:t>
            </a:r>
            <a:r>
              <a:rPr sz="4400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it so </a:t>
            </a:r>
            <a:r>
              <a:rPr sz="4400" spc="-12" dirty="0">
                <a:solidFill>
                  <a:srgbClr val="FFFFFF"/>
                </a:solidFill>
                <a:latin typeface="OANHSE+SegoeUILight"/>
                <a:cs typeface="OANHSE+SegoeUILight"/>
              </a:rPr>
              <a:t>hard?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19C0B4"/>
                </a:solidFill>
                <a:latin typeface="OANHSE+SegoeUILight"/>
                <a:cs typeface="OANHSE+SegoeUILight"/>
              </a:rPr>
              <a:t>So Many</a:t>
            </a:r>
            <a:r>
              <a:rPr sz="4400" spc="-14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19C0B4"/>
                </a:solidFill>
                <a:latin typeface="OANHSE+SegoeUILight"/>
                <a:cs typeface="OANHSE+SegoeUILight"/>
              </a:rPr>
              <a:t>Reasons!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-121919" y="2220283"/>
            <a:ext cx="4649175" cy="1150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6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19C0B4"/>
                </a:solidFill>
                <a:latin typeface="IREAOW+Helvetica"/>
                <a:cs typeface="IREAOW+Helvetica"/>
              </a:rPr>
              <a:t>•</a:t>
            </a:r>
            <a:r>
              <a:rPr sz="3200" spc="335" dirty="0">
                <a:solidFill>
                  <a:srgbClr val="19C0B4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19C0B4"/>
                </a:solidFill>
                <a:latin typeface="OANHSE+SegoeUILight"/>
                <a:cs typeface="OANHSE+SegoeUILight"/>
              </a:rPr>
              <a:t>Object</a:t>
            </a:r>
            <a:r>
              <a:rPr sz="3200" spc="-34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3200" spc="11" dirty="0">
                <a:solidFill>
                  <a:srgbClr val="19C0B4"/>
                </a:solidFill>
                <a:latin typeface="OANHSE+SegoeUILight"/>
                <a:cs typeface="OANHSE+SegoeUILight"/>
              </a:rPr>
              <a:t>class</a:t>
            </a:r>
            <a:r>
              <a:rPr sz="3200" spc="-28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3200" dirty="0">
                <a:solidFill>
                  <a:srgbClr val="19C0B4"/>
                </a:solidFill>
                <a:latin typeface="OANHSE+SegoeUILight"/>
                <a:cs typeface="OANHSE+SegoeUILight"/>
              </a:rPr>
              <a:t>variations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57200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7743" y="1127576"/>
            <a:ext cx="11217575" cy="1589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6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FFFFFF"/>
                </a:solidFill>
                <a:latin typeface="OANHSE+SegoeUILight"/>
                <a:cs typeface="OANHSE+SegoeUILight"/>
              </a:rPr>
              <a:t>Despite</a:t>
            </a:r>
            <a:r>
              <a:rPr sz="3200" spc="-5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the</a:t>
            </a:r>
            <a:r>
              <a:rPr sz="32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3200" dirty="0">
                <a:solidFill>
                  <a:srgbClr val="19C0B4"/>
                </a:solidFill>
                <a:latin typeface="OANHSE+SegoeUILight"/>
                <a:cs typeface="OANHSE+SegoeUILight"/>
              </a:rPr>
              <a:t>difficulty</a:t>
            </a:r>
            <a:r>
              <a:rPr sz="3200" dirty="0">
                <a:solidFill>
                  <a:srgbClr val="FFFFFF"/>
                </a:solidFill>
                <a:latin typeface="OANHSE+SegoeUILight"/>
                <a:cs typeface="OANHSE+SegoeUILight"/>
              </a:rPr>
              <a:t>,</a:t>
            </a:r>
            <a:r>
              <a:rPr sz="3200" spc="-2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3200" dirty="0">
                <a:solidFill>
                  <a:srgbClr val="FFFFFF"/>
                </a:solidFill>
                <a:latin typeface="OANHSE+SegoeUILight"/>
                <a:cs typeface="OANHSE+SegoeUILight"/>
              </a:rPr>
              <a:t>Computer</a:t>
            </a:r>
            <a:r>
              <a:rPr sz="3200" spc="-3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32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Vision</a:t>
            </a:r>
            <a:r>
              <a:rPr sz="3200" spc="-5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3200" dirty="0">
                <a:solidFill>
                  <a:srgbClr val="FFFFFF"/>
                </a:solidFill>
                <a:latin typeface="OANHSE+SegoeUILight"/>
                <a:cs typeface="OANHSE+SegoeUILight"/>
              </a:rPr>
              <a:t>scientists</a:t>
            </a:r>
            <a:r>
              <a:rPr sz="3200" spc="-3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have</a:t>
            </a:r>
            <a:r>
              <a:rPr sz="3200" spc="-5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32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had</a:t>
            </a:r>
          </a:p>
          <a:p>
            <a:pPr marL="3061714" marR="0">
              <a:lnSpc>
                <a:spcPts val="3455"/>
              </a:lnSpc>
              <a:spcBef>
                <a:spcPts val="0"/>
              </a:spcBef>
              <a:spcAft>
                <a:spcPts val="0"/>
              </a:spcAft>
            </a:pPr>
            <a:r>
              <a:rPr sz="3200" spc="11" dirty="0">
                <a:solidFill>
                  <a:srgbClr val="19C0B4"/>
                </a:solidFill>
                <a:latin typeface="OANHSE+SegoeUILight"/>
                <a:cs typeface="OANHSE+SegoeUILight"/>
              </a:rPr>
              <a:t>many</a:t>
            </a:r>
            <a:r>
              <a:rPr sz="3200" spc="-3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3200" dirty="0">
                <a:solidFill>
                  <a:srgbClr val="19C0B4"/>
                </a:solidFill>
                <a:latin typeface="OANHSE+SegoeUILight"/>
                <a:cs typeface="OANHSE+SegoeUILight"/>
              </a:rPr>
              <a:t>success</a:t>
            </a:r>
            <a:r>
              <a:rPr sz="3200" spc="-23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3200" dirty="0">
                <a:solidFill>
                  <a:srgbClr val="19C0B4"/>
                </a:solidFill>
                <a:latin typeface="OANHSE+SegoeUILight"/>
                <a:cs typeface="OANHSE+SegoeUILight"/>
              </a:rPr>
              <a:t>stories</a:t>
            </a:r>
            <a:r>
              <a:rPr sz="3200" dirty="0">
                <a:solidFill>
                  <a:srgbClr val="FFFFFF"/>
                </a:solidFill>
                <a:latin typeface="OANHSE+SegoeUILight"/>
                <a:cs typeface="OANHSE+SegoeUILight"/>
              </a:rPr>
              <a:t>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5279" y="2485917"/>
            <a:ext cx="5559660" cy="3788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Robotic</a:t>
            </a:r>
            <a:r>
              <a:rPr sz="2400" spc="3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Navigation – Self Driving Cars</a:t>
            </a:r>
          </a:p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sz="2400" spc="-31" dirty="0">
                <a:solidFill>
                  <a:srgbClr val="FFFFFF"/>
                </a:solidFill>
                <a:latin typeface="OANHSE+SegoeUILight"/>
                <a:cs typeface="OANHSE+SegoeUILight"/>
              </a:rPr>
              <a:t>Face</a:t>
            </a:r>
            <a:r>
              <a:rPr sz="2400" spc="2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Detection</a:t>
            </a:r>
            <a:r>
              <a:rPr sz="24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&amp; Recognition</a:t>
            </a:r>
          </a:p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Search</a:t>
            </a:r>
            <a:r>
              <a:rPr sz="24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Engine</a:t>
            </a:r>
            <a:r>
              <a:rPr sz="24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Image</a:t>
            </a:r>
            <a:r>
              <a:rPr sz="24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Search</a:t>
            </a:r>
          </a:p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License Plate Reading</a:t>
            </a:r>
          </a:p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Handwriting</a:t>
            </a:r>
            <a:r>
              <a:rPr sz="2400" spc="2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Recognition</a:t>
            </a:r>
          </a:p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Snapchat</a:t>
            </a:r>
            <a:r>
              <a:rPr sz="24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&amp;</a:t>
            </a:r>
            <a:r>
              <a:rPr sz="24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MSQRD </a:t>
            </a:r>
            <a:r>
              <a:rPr sz="2400" spc="-31" dirty="0">
                <a:solidFill>
                  <a:srgbClr val="FFFFFF"/>
                </a:solidFill>
                <a:latin typeface="OANHSE+SegoeUILight"/>
                <a:cs typeface="OANHSE+SegoeUILight"/>
              </a:rPr>
              <a:t>Face</a:t>
            </a:r>
            <a:r>
              <a:rPr sz="2400" spc="2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Filters</a:t>
            </a:r>
          </a:p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Object Recognition</a:t>
            </a:r>
          </a:p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Ball &amp;</a:t>
            </a:r>
            <a:r>
              <a:rPr sz="24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Player</a:t>
            </a:r>
            <a:r>
              <a:rPr sz="2400" spc="-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-38" dirty="0">
                <a:solidFill>
                  <a:srgbClr val="FFFFFF"/>
                </a:solidFill>
                <a:latin typeface="OANHSE+SegoeUILight"/>
                <a:cs typeface="OANHSE+SegoeUILight"/>
              </a:rPr>
              <a:t>Tracking</a:t>
            </a:r>
            <a:r>
              <a:rPr sz="2400" spc="3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in </a:t>
            </a:r>
            <a:r>
              <a:rPr sz="2400" spc="18" dirty="0">
                <a:solidFill>
                  <a:srgbClr val="FFFFFF"/>
                </a:solidFill>
                <a:latin typeface="OANHSE+SegoeUILight"/>
                <a:cs typeface="OANHSE+SegoeUILight"/>
              </a:rPr>
              <a:t>Sports</a:t>
            </a:r>
          </a:p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And</a:t>
            </a:r>
            <a:r>
              <a:rPr sz="24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many</a:t>
            </a:r>
            <a:r>
              <a:rPr sz="2400" spc="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-12" dirty="0">
                <a:solidFill>
                  <a:srgbClr val="FFFFFF"/>
                </a:solidFill>
                <a:latin typeface="OANHSE+SegoeUILight"/>
                <a:cs typeface="OANHSE+SegoeUILight"/>
              </a:rPr>
              <a:t>more!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57200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92807" y="1196293"/>
            <a:ext cx="7409801" cy="1582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7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So why OpenCV</a:t>
            </a:r>
            <a:r>
              <a:rPr sz="4400" spc="-12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in Python?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5280" y="2485917"/>
            <a:ext cx="7661026" cy="86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Python</a:t>
            </a:r>
            <a:r>
              <a:rPr sz="24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is one</a:t>
            </a:r>
            <a:r>
              <a:rPr sz="24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-62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  <a:r>
              <a:rPr sz="2400" spc="6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the</a:t>
            </a:r>
            <a:r>
              <a:rPr sz="24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19C0B4"/>
                </a:solidFill>
                <a:latin typeface="OANHSE+SegoeUILight"/>
                <a:cs typeface="OANHSE+SegoeUILight"/>
              </a:rPr>
              <a:t>easiest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languages for</a:t>
            </a:r>
            <a:r>
              <a:rPr sz="24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beginners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5279" y="5046235"/>
            <a:ext cx="9060257" cy="1228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It is </a:t>
            </a:r>
            <a:r>
              <a:rPr sz="2400" dirty="0">
                <a:solidFill>
                  <a:srgbClr val="19C0B4"/>
                </a:solidFill>
                <a:latin typeface="OANHSE+SegoeUILight"/>
                <a:cs typeface="OANHSE+SegoeUILight"/>
              </a:rPr>
              <a:t>extremely</a:t>
            </a:r>
            <a:r>
              <a:rPr sz="2400" spc="-28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spc="15" dirty="0">
                <a:solidFill>
                  <a:srgbClr val="19C0B4"/>
                </a:solidFill>
                <a:latin typeface="OANHSE+SegoeUILight"/>
                <a:cs typeface="OANHSE+SegoeUILight"/>
              </a:rPr>
              <a:t>powerful</a:t>
            </a:r>
            <a:r>
              <a:rPr sz="2400" spc="-46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for</a:t>
            </a:r>
            <a:r>
              <a:rPr sz="24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data</a:t>
            </a:r>
            <a:r>
              <a:rPr sz="24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science and</a:t>
            </a:r>
            <a:r>
              <a:rPr sz="24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machine</a:t>
            </a:r>
            <a:r>
              <a:rPr sz="24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learning</a:t>
            </a:r>
          </a:p>
          <a:p>
            <a:pPr marL="0" marR="0">
              <a:lnSpc>
                <a:spcPts val="288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applications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5279" y="5960635"/>
            <a:ext cx="9580099" cy="1228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It </a:t>
            </a:r>
            <a:r>
              <a:rPr sz="24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stores</a:t>
            </a:r>
            <a:r>
              <a:rPr sz="2400" spc="2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images</a:t>
            </a:r>
            <a:r>
              <a:rPr sz="2400" spc="1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in</a:t>
            </a:r>
            <a:r>
              <a:rPr sz="2400" spc="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19C0B4"/>
                </a:solidFill>
                <a:latin typeface="OANHSE+SegoeUILight"/>
                <a:cs typeface="OANHSE+SegoeUILight"/>
              </a:rPr>
              <a:t>numpy</a:t>
            </a:r>
            <a:r>
              <a:rPr sz="2400" spc="-37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19C0B4"/>
                </a:solidFill>
                <a:latin typeface="OANHSE+SegoeUILight"/>
                <a:cs typeface="OANHSE+SegoeUILight"/>
              </a:rPr>
              <a:t>arrays</a:t>
            </a:r>
            <a:r>
              <a:rPr sz="2400" spc="-17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which</a:t>
            </a:r>
            <a:r>
              <a:rPr sz="24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allows us</a:t>
            </a:r>
            <a:r>
              <a:rPr sz="2400" spc="1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to</a:t>
            </a:r>
            <a:r>
              <a:rPr sz="24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do</a:t>
            </a:r>
            <a:r>
              <a:rPr sz="24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some</a:t>
            </a:r>
            <a:r>
              <a:rPr sz="24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ver</a:t>
            </a:r>
            <a:r>
              <a:rPr sz="2400" spc="-5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y</a:t>
            </a:r>
          </a:p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powerful operations</a:t>
            </a:r>
            <a:r>
              <a:rPr sz="2400" spc="2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quite</a:t>
            </a:r>
            <a:r>
              <a:rPr sz="24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easily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57200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92422" y="1196293"/>
            <a:ext cx="4290450" cy="1582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7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Requirements?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5279" y="2206431"/>
            <a:ext cx="9485905" cy="10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Basic</a:t>
            </a:r>
            <a:r>
              <a:rPr sz="2000" spc="-37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programming</a:t>
            </a:r>
            <a:r>
              <a:rPr sz="2000" spc="-2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is useful,</a:t>
            </a:r>
            <a:r>
              <a:rPr sz="20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but not</a:t>
            </a:r>
            <a:r>
              <a:rPr sz="2000" spc="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needed</a:t>
            </a:r>
            <a:r>
              <a:rPr sz="2000" spc="2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I’ll walk you through</a:t>
            </a:r>
            <a:r>
              <a:rPr sz="2000" spc="1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most </a:t>
            </a:r>
            <a:r>
              <a:rPr sz="2000" spc="-41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  <a:r>
              <a:rPr sz="2000" spc="3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the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FFFF"/>
                </a:solidFill>
                <a:latin typeface="OANHSE+SegoeUILight"/>
                <a:cs typeface="OANHSE+SegoeUILight"/>
              </a:rPr>
              <a:t>code. Exposure to Numpy would be helpful.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5279" y="3120830"/>
            <a:ext cx="2901940" cy="1329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spc="12" dirty="0">
                <a:solidFill>
                  <a:srgbClr val="19C0B4"/>
                </a:solidFill>
                <a:latin typeface="OANHSE+SegoeUILight"/>
                <a:cs typeface="OANHSE+SegoeUILight"/>
              </a:rPr>
              <a:t>High</a:t>
            </a:r>
            <a:r>
              <a:rPr sz="2000" spc="-46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School</a:t>
            </a:r>
            <a:r>
              <a:rPr sz="2000" spc="-3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Level</a:t>
            </a:r>
            <a:r>
              <a:rPr sz="2000" spc="-31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spc="11" dirty="0">
                <a:solidFill>
                  <a:srgbClr val="19C0B4"/>
                </a:solidFill>
                <a:latin typeface="OANHSE+SegoeUILight"/>
                <a:cs typeface="OANHSE+SegoeUILight"/>
              </a:rPr>
              <a:t>Math</a:t>
            </a:r>
          </a:p>
          <a:p>
            <a:pPr marL="0" marR="0">
              <a:lnSpc>
                <a:spcPts val="2665"/>
              </a:lnSpc>
              <a:spcBef>
                <a:spcPts val="2134"/>
              </a:spcBef>
              <a:spcAft>
                <a:spcPts val="0"/>
              </a:spcAft>
            </a:pP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A Webcam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5279" y="4340030"/>
            <a:ext cx="2200315" cy="71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Python</a:t>
            </a:r>
            <a:r>
              <a:rPr sz="2000" spc="-44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2.7</a:t>
            </a:r>
            <a:r>
              <a:rPr sz="2000" spc="-1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spc="15" dirty="0">
                <a:solidFill>
                  <a:srgbClr val="19C0B4"/>
                </a:solidFill>
                <a:latin typeface="OANHSE+SegoeUILight"/>
                <a:cs typeface="OANHSE+SegoeUILight"/>
              </a:rPr>
              <a:t>or</a:t>
            </a:r>
            <a:r>
              <a:rPr sz="2000" spc="-23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spc="10" dirty="0">
                <a:solidFill>
                  <a:srgbClr val="19C0B4"/>
                </a:solidFill>
                <a:latin typeface="OANHSE+SegoeUILight"/>
                <a:cs typeface="OANHSE+SegoeUILight"/>
              </a:rPr>
              <a:t>3.6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5279" y="4648403"/>
            <a:ext cx="9811540" cy="646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IREAOW+Helvetica"/>
                <a:cs typeface="IREAOW+Helvetica"/>
              </a:rPr>
              <a:t>•</a:t>
            </a:r>
            <a:r>
              <a:rPr sz="1800" spc="25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Anaconda</a:t>
            </a:r>
            <a:r>
              <a:rPr sz="18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-11" dirty="0">
                <a:solidFill>
                  <a:srgbClr val="FFFFFF"/>
                </a:solidFill>
                <a:latin typeface="OANHSE+SegoeUILight"/>
                <a:cs typeface="OANHSE+SegoeUILight"/>
              </a:rPr>
              <a:t>Package</a:t>
            </a:r>
            <a:r>
              <a:rPr sz="18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is preferred</a:t>
            </a:r>
            <a:r>
              <a:rPr sz="1800" spc="1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but not required.</a:t>
            </a:r>
            <a:r>
              <a:rPr sz="18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I use</a:t>
            </a:r>
            <a:r>
              <a:rPr sz="18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Python</a:t>
            </a:r>
            <a:r>
              <a:rPr sz="1800" spc="-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2.7, but all code works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2479" y="4922723"/>
            <a:ext cx="860252" cy="646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in 3.6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5279" y="5197043"/>
            <a:ext cx="6689862" cy="646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IREAOW+Helvetica"/>
                <a:cs typeface="IREAOW+Helvetica"/>
              </a:rPr>
              <a:t>•</a:t>
            </a:r>
            <a:r>
              <a:rPr sz="1800" spc="25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I use Python</a:t>
            </a:r>
            <a:r>
              <a:rPr sz="1800" spc="-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Notebooks</a:t>
            </a:r>
            <a:r>
              <a:rPr sz="1800" spc="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which</a:t>
            </a:r>
            <a:r>
              <a:rPr sz="1800" spc="-1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OANHSE+SegoeUILight"/>
                <a:cs typeface="OANHSE+SegoeUILight"/>
              </a:rPr>
              <a:t>are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 excellent</a:t>
            </a:r>
            <a:r>
              <a:rPr sz="18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for teaching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35279" y="5742109"/>
            <a:ext cx="3138362" cy="71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OpenCV</a:t>
            </a:r>
            <a:r>
              <a:rPr sz="2000" spc="-31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2.14.6</a:t>
            </a:r>
            <a:r>
              <a:rPr sz="2000" spc="-34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dirty="0">
                <a:solidFill>
                  <a:srgbClr val="19C0B4"/>
                </a:solidFill>
                <a:latin typeface="OANHSE+SegoeUILight"/>
                <a:cs typeface="OANHSE+SegoeUILight"/>
              </a:rPr>
              <a:t>&amp;</a:t>
            </a:r>
            <a:r>
              <a:rPr sz="2000" spc="11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spc="15" dirty="0">
                <a:solidFill>
                  <a:srgbClr val="19C0B4"/>
                </a:solidFill>
                <a:latin typeface="OANHSE+SegoeUILight"/>
                <a:cs typeface="OANHSE+SegoeUILight"/>
              </a:rPr>
              <a:t>or</a:t>
            </a:r>
            <a:r>
              <a:rPr sz="2000" spc="-20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000" spc="12" dirty="0">
                <a:solidFill>
                  <a:srgbClr val="19C0B4"/>
                </a:solidFill>
                <a:latin typeface="OANHSE+SegoeUILight"/>
                <a:cs typeface="OANHSE+SegoeUILight"/>
              </a:rPr>
              <a:t>3.4.X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35279" y="6050483"/>
            <a:ext cx="9769747" cy="119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IREAOW+Helvetica"/>
                <a:cs typeface="IREAOW+Helvetica"/>
              </a:rPr>
              <a:t>•</a:t>
            </a:r>
            <a:r>
              <a:rPr sz="1800" spc="25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Ideally</a:t>
            </a:r>
            <a:r>
              <a:rPr sz="18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spc="-51" dirty="0">
                <a:solidFill>
                  <a:srgbClr val="FFFFFF"/>
                </a:solidFill>
                <a:latin typeface="OANHSE+SegoeUILight"/>
                <a:cs typeface="OANHSE+SegoeUILight"/>
              </a:rPr>
              <a:t>we’d</a:t>
            </a:r>
            <a:r>
              <a:rPr sz="1800" spc="3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like to use the latest version OpenCV 3.4.6, however it is u missing</a:t>
            </a:r>
            <a:r>
              <a:rPr sz="1800" spc="1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some</a:t>
            </a:r>
          </a:p>
          <a:p>
            <a:pPr marL="457199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important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 functions </a:t>
            </a:r>
            <a:r>
              <a:rPr sz="1800" spc="-25" dirty="0">
                <a:solidFill>
                  <a:srgbClr val="FFFFFF"/>
                </a:solidFill>
                <a:latin typeface="OANHSE+SegoeUILight"/>
                <a:cs typeface="OANHSE+SegoeUILight"/>
              </a:rPr>
              <a:t>(SIFT,</a:t>
            </a:r>
            <a:r>
              <a:rPr sz="1800" spc="3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SURF etc.) that </a:t>
            </a:r>
            <a:r>
              <a:rPr sz="1800" spc="-15" dirty="0">
                <a:solidFill>
                  <a:srgbClr val="FFFFFF"/>
                </a:solidFill>
                <a:latin typeface="OANHSE+SegoeUILight"/>
                <a:cs typeface="OANHSE+SegoeUILight"/>
              </a:rPr>
              <a:t>are</a:t>
            </a:r>
            <a:r>
              <a:rPr sz="1800" spc="1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included</a:t>
            </a:r>
            <a:r>
              <a:rPr sz="18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in 2.4.16. There </a:t>
            </a:r>
            <a:r>
              <a:rPr sz="1800" spc="-15" dirty="0">
                <a:solidFill>
                  <a:srgbClr val="FFFFFF"/>
                </a:solidFill>
                <a:latin typeface="OANHSE+SegoeUILight"/>
                <a:cs typeface="OANHSE+SegoeUILight"/>
              </a:rPr>
              <a:t>are</a:t>
            </a:r>
            <a:r>
              <a:rPr sz="1800" spc="1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ways</a:t>
            </a:r>
          </a:p>
          <a:p>
            <a:pPr marL="457199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around</a:t>
            </a:r>
            <a:r>
              <a:rPr sz="1800" spc="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it </a:t>
            </a:r>
            <a:r>
              <a:rPr sz="1800" spc="-25" dirty="0">
                <a:solidFill>
                  <a:srgbClr val="FFFFFF"/>
                </a:solidFill>
                <a:latin typeface="OANHSE+SegoeUILight"/>
                <a:cs typeface="OANHSE+SegoeUILight"/>
              </a:rPr>
              <a:t>however,</a:t>
            </a:r>
            <a:r>
              <a:rPr sz="1800" spc="2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so</a:t>
            </a:r>
            <a:r>
              <a:rPr sz="18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1800" dirty="0">
                <a:solidFill>
                  <a:srgbClr val="FFFFFF"/>
                </a:solidFill>
                <a:latin typeface="OANHSE+SegoeUILight"/>
                <a:cs typeface="OANHSE+SegoeUILight"/>
              </a:rPr>
              <a:t>don’t </a:t>
            </a:r>
            <a:r>
              <a:rPr sz="1800" spc="-28" dirty="0">
                <a:solidFill>
                  <a:srgbClr val="FFFFFF"/>
                </a:solidFill>
                <a:latin typeface="OANHSE+SegoeUILight"/>
                <a:cs typeface="OANHSE+SegoeUILight"/>
              </a:rPr>
              <a:t>despair.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57200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14470" y="1196293"/>
            <a:ext cx="5039817" cy="1582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7"/>
              </a:lnSpc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What</a:t>
            </a:r>
            <a:r>
              <a:rPr sz="4400" spc="-1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spc="-31" dirty="0">
                <a:solidFill>
                  <a:srgbClr val="FFFFFF"/>
                </a:solidFill>
                <a:latin typeface="OANHSE+SegoeUILight"/>
                <a:cs typeface="OANHSE+SegoeUILight"/>
              </a:rPr>
              <a:t>are</a:t>
            </a:r>
            <a:r>
              <a:rPr sz="44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Images?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5279" y="2478296"/>
            <a:ext cx="8435885" cy="86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19C0B4"/>
                </a:solidFill>
                <a:latin typeface="OANHSE+SegoeUILight"/>
                <a:cs typeface="OANHSE+SegoeUILight"/>
              </a:rPr>
              <a:t>2-Dimensional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representation</a:t>
            </a:r>
            <a:r>
              <a:rPr sz="2400" spc="2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-62" dirty="0">
                <a:solidFill>
                  <a:srgbClr val="FFFFFF"/>
                </a:solidFill>
                <a:latin typeface="OANHSE+SegoeUILight"/>
                <a:cs typeface="OANHSE+SegoeUILight"/>
              </a:rPr>
              <a:t>of</a:t>
            </a:r>
            <a:r>
              <a:rPr sz="2400" spc="7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19C0B4"/>
                </a:solidFill>
                <a:latin typeface="OANHSE+SegoeUILight"/>
                <a:cs typeface="OANHSE+SegoeUILight"/>
              </a:rPr>
              <a:t>visible light</a:t>
            </a:r>
            <a:r>
              <a:rPr sz="2400" spc="12" dirty="0">
                <a:solidFill>
                  <a:srgbClr val="19C0B4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19C0B4"/>
                </a:solidFill>
                <a:latin typeface="OANHSE+SegoeUILight"/>
                <a:cs typeface="OANHSE+SegoeUILight"/>
              </a:rPr>
              <a:t>spectrum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457200"/>
            <a:ext cx="100584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98190" y="1196293"/>
            <a:ext cx="6480318" cy="1582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857"/>
              </a:lnSpc>
              <a:spcBef>
                <a:spcPts val="0"/>
              </a:spcBef>
              <a:spcAft>
                <a:spcPts val="0"/>
              </a:spcAft>
            </a:pPr>
            <a:r>
              <a:rPr sz="4400" spc="10" dirty="0">
                <a:solidFill>
                  <a:srgbClr val="FFFFFF"/>
                </a:solidFill>
                <a:latin typeface="OANHSE+SegoeUILight"/>
                <a:cs typeface="OANHSE+SegoeUILight"/>
              </a:rPr>
              <a:t>How</a:t>
            </a:r>
            <a:r>
              <a:rPr sz="4400" spc="-2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spc="-31" dirty="0">
                <a:solidFill>
                  <a:srgbClr val="FFFFFF"/>
                </a:solidFill>
                <a:latin typeface="OANHSE+SegoeUILight"/>
                <a:cs typeface="OANHSE+SegoeUILight"/>
              </a:rPr>
              <a:t>are</a:t>
            </a:r>
            <a:r>
              <a:rPr sz="44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images</a:t>
            </a:r>
            <a:r>
              <a:rPr sz="4400" spc="-2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4400" dirty="0">
                <a:solidFill>
                  <a:srgbClr val="FFFFFF"/>
                </a:solidFill>
                <a:latin typeface="OANHSE+SegoeUILight"/>
                <a:cs typeface="OANHSE+SegoeUILight"/>
              </a:rPr>
              <a:t>formed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0415" y="5698507"/>
            <a:ext cx="9311608" cy="1594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IREAOW+Helvetica"/>
                <a:cs typeface="IREAOW+Helvetica"/>
              </a:rPr>
              <a:t>•</a:t>
            </a:r>
            <a:r>
              <a:rPr sz="2400" spc="2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When</a:t>
            </a:r>
            <a:r>
              <a:rPr sz="2400" spc="14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light</a:t>
            </a:r>
            <a:r>
              <a:rPr sz="2400" spc="12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reflects </a:t>
            </a:r>
            <a:r>
              <a:rPr sz="2400" spc="-31" dirty="0">
                <a:solidFill>
                  <a:srgbClr val="FFFFFF"/>
                </a:solidFill>
                <a:latin typeface="OANHSE+SegoeUILight"/>
                <a:cs typeface="OANHSE+SegoeUILight"/>
              </a:rPr>
              <a:t>off</a:t>
            </a:r>
            <a:r>
              <a:rPr sz="2400" spc="46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an</a:t>
            </a:r>
            <a:r>
              <a:rPr sz="24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object onto</a:t>
            </a:r>
            <a:r>
              <a:rPr sz="2400" spc="2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a film,</a:t>
            </a:r>
            <a:r>
              <a:rPr sz="2400" spc="21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sensor or</a:t>
            </a:r>
            <a:r>
              <a:rPr sz="2400" spc="17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OANHSE+SegoeUILight"/>
                <a:cs typeface="OANHSE+SegoeUILight"/>
              </a:rPr>
              <a:t>retina</a:t>
            </a:r>
          </a:p>
          <a:p>
            <a:pPr marL="0" marR="0">
              <a:lnSpc>
                <a:spcPts val="3192"/>
              </a:lnSpc>
              <a:spcBef>
                <a:spcPts val="2567"/>
              </a:spcBef>
              <a:spcAft>
                <a:spcPts val="0"/>
              </a:spcAft>
            </a:pPr>
            <a:r>
              <a:rPr sz="2400" dirty="0">
                <a:solidFill>
                  <a:srgbClr val="FFFFFF"/>
                </a:solidFill>
                <a:latin typeface="IREAOW+Helvetica"/>
                <a:cs typeface="IREAOW+Helvetica"/>
              </a:rPr>
              <a:t>•</a:t>
            </a:r>
            <a:r>
              <a:rPr sz="2400" spc="2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In the</a:t>
            </a:r>
            <a:r>
              <a:rPr sz="24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above</a:t>
            </a:r>
            <a:r>
              <a:rPr sz="24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example</a:t>
            </a:r>
            <a:r>
              <a:rPr sz="24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image</a:t>
            </a:r>
            <a:r>
              <a:rPr sz="24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OANHSE+SegoeUILight"/>
                <a:cs typeface="OANHSE+SegoeUILight"/>
              </a:rPr>
              <a:t>here</a:t>
            </a:r>
            <a:r>
              <a:rPr sz="2400" spc="18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will be</a:t>
            </a:r>
            <a:r>
              <a:rPr sz="2400" spc="15" dirty="0">
                <a:solidFill>
                  <a:srgbClr val="FFFFFF"/>
                </a:solidFill>
                <a:latin typeface="OANHSE+SegoeUILight"/>
                <a:cs typeface="OANHSE+SegoeUILight"/>
              </a:rPr>
              <a:t> </a:t>
            </a:r>
            <a:r>
              <a:rPr sz="2400" dirty="0">
                <a:solidFill>
                  <a:srgbClr val="FFFFFF"/>
                </a:solidFill>
                <a:latin typeface="OANHSE+SegoeUILight"/>
                <a:cs typeface="OANHSE+SegoeUILight"/>
              </a:rPr>
              <a:t>blurred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</TotalTime>
  <Words>1391</Words>
  <Application>Microsoft Office PowerPoint</Application>
  <PresentationFormat>Custom</PresentationFormat>
  <Paragraphs>193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BRBLMW+SegoeUILight,Italic</vt:lpstr>
      <vt:lpstr>OHSGVQ+SourceSansPro-Black</vt:lpstr>
      <vt:lpstr>Times New Roman</vt:lpstr>
      <vt:lpstr>IREAOW+Helvetica</vt:lpstr>
      <vt:lpstr>Calibri</vt:lpstr>
      <vt:lpstr>DCGJQU+OpenSansLight</vt:lpstr>
      <vt:lpstr>OANHSE+SegoeUILight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sachin</cp:lastModifiedBy>
  <cp:revision>17</cp:revision>
  <dcterms:modified xsi:type="dcterms:W3CDTF">2019-05-28T06:01:24Z</dcterms:modified>
</cp:coreProperties>
</file>