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E287B-068C-4229-85E2-1A7863301969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BAEE8FA0-06A0-474C-AEB9-084B0EA52121}">
      <dgm:prSet/>
      <dgm:spPr/>
      <dgm:t>
        <a:bodyPr/>
        <a:lstStyle/>
        <a:p>
          <a:r>
            <a:rPr lang="en-IN" b="1" dirty="0"/>
            <a:t>Unique Points</a:t>
          </a:r>
          <a:endParaRPr lang="en-IN" dirty="0"/>
        </a:p>
      </dgm:t>
    </dgm:pt>
    <dgm:pt modelId="{C6CFDDF4-4057-4FE6-9A8F-E456588204D6}" type="parTrans" cxnId="{17B59D41-D269-4831-914A-3D309A1A4D8E}">
      <dgm:prSet/>
      <dgm:spPr/>
      <dgm:t>
        <a:bodyPr/>
        <a:lstStyle/>
        <a:p>
          <a:endParaRPr lang="en-IN"/>
        </a:p>
      </dgm:t>
    </dgm:pt>
    <dgm:pt modelId="{C0FD7020-D8C1-4DF4-BEF8-D98A5F976393}" type="sibTrans" cxnId="{17B59D41-D269-4831-914A-3D309A1A4D8E}">
      <dgm:prSet/>
      <dgm:spPr/>
      <dgm:t>
        <a:bodyPr/>
        <a:lstStyle/>
        <a:p>
          <a:endParaRPr lang="en-IN"/>
        </a:p>
      </dgm:t>
    </dgm:pt>
    <dgm:pt modelId="{16E7A722-3C37-4F95-848B-9B174F51F8FE}">
      <dgm:prSet/>
      <dgm:spPr/>
      <dgm:t>
        <a:bodyPr/>
        <a:lstStyle/>
        <a:p>
          <a:r>
            <a:rPr lang="en-IN" dirty="0"/>
            <a:t>AI agent understands and reasons on spatial data</a:t>
          </a:r>
        </a:p>
      </dgm:t>
    </dgm:pt>
    <dgm:pt modelId="{81453CD7-E37C-447B-B005-A26CDA8FCEC3}" type="parTrans" cxnId="{B47E9349-44EC-4DCD-A34D-E3EF65D28A0C}">
      <dgm:prSet/>
      <dgm:spPr/>
      <dgm:t>
        <a:bodyPr/>
        <a:lstStyle/>
        <a:p>
          <a:endParaRPr lang="en-IN"/>
        </a:p>
      </dgm:t>
    </dgm:pt>
    <dgm:pt modelId="{51903603-20CF-4018-994F-5F3161B3BC48}" type="sibTrans" cxnId="{B47E9349-44EC-4DCD-A34D-E3EF65D28A0C}">
      <dgm:prSet/>
      <dgm:spPr/>
      <dgm:t>
        <a:bodyPr/>
        <a:lstStyle/>
        <a:p>
          <a:endParaRPr lang="en-IN"/>
        </a:p>
      </dgm:t>
    </dgm:pt>
    <dgm:pt modelId="{8702EEE5-99DE-402D-A275-D0EE92D77BEC}">
      <dgm:prSet/>
      <dgm:spPr/>
      <dgm:t>
        <a:bodyPr/>
        <a:lstStyle/>
        <a:p>
          <a:r>
            <a:rPr lang="en-IN" dirty="0"/>
            <a:t>No rule-based logic — planning advice is generated by LLM</a:t>
          </a:r>
        </a:p>
      </dgm:t>
    </dgm:pt>
    <dgm:pt modelId="{E966D642-8383-4817-91A0-FF3AFB510F02}" type="parTrans" cxnId="{7BF26350-DCC9-4C39-8519-00E1DB705E4E}">
      <dgm:prSet/>
      <dgm:spPr/>
      <dgm:t>
        <a:bodyPr/>
        <a:lstStyle/>
        <a:p>
          <a:endParaRPr lang="en-IN"/>
        </a:p>
      </dgm:t>
    </dgm:pt>
    <dgm:pt modelId="{E02F5CDA-05CC-4369-A38E-47BC34BF31A7}" type="sibTrans" cxnId="{7BF26350-DCC9-4C39-8519-00E1DB705E4E}">
      <dgm:prSet/>
      <dgm:spPr/>
      <dgm:t>
        <a:bodyPr/>
        <a:lstStyle/>
        <a:p>
          <a:endParaRPr lang="en-IN"/>
        </a:p>
      </dgm:t>
    </dgm:pt>
    <dgm:pt modelId="{DDE2FDAD-0F84-4DAD-B3CC-BADF49E080EA}">
      <dgm:prSet/>
      <dgm:spPr/>
      <dgm:t>
        <a:bodyPr/>
        <a:lstStyle/>
        <a:p>
          <a:r>
            <a:rPr lang="en-IN" dirty="0"/>
            <a:t>Fully interactive — users can query naturally in English</a:t>
          </a:r>
        </a:p>
      </dgm:t>
    </dgm:pt>
    <dgm:pt modelId="{4A5B6DB3-68D5-492A-BE69-695456D45B9D}" type="parTrans" cxnId="{B5120C16-9845-4D11-89C6-5208C678B847}">
      <dgm:prSet/>
      <dgm:spPr/>
      <dgm:t>
        <a:bodyPr/>
        <a:lstStyle/>
        <a:p>
          <a:endParaRPr lang="en-IN"/>
        </a:p>
      </dgm:t>
    </dgm:pt>
    <dgm:pt modelId="{6D4AF021-B6DC-4DD3-AC0E-42E23E071E26}" type="sibTrans" cxnId="{B5120C16-9845-4D11-89C6-5208C678B847}">
      <dgm:prSet/>
      <dgm:spPr/>
      <dgm:t>
        <a:bodyPr/>
        <a:lstStyle/>
        <a:p>
          <a:endParaRPr lang="en-IN"/>
        </a:p>
      </dgm:t>
    </dgm:pt>
    <dgm:pt modelId="{8F74BD9A-28B0-40A6-9D3E-2C91EC230B28}">
      <dgm:prSet/>
      <dgm:spPr/>
      <dgm:t>
        <a:bodyPr/>
        <a:lstStyle/>
        <a:p>
          <a:r>
            <a:rPr lang="en-IN" dirty="0"/>
            <a:t>Modular tools for fairness, transport, overlaps, and scenarios</a:t>
          </a:r>
        </a:p>
      </dgm:t>
    </dgm:pt>
    <dgm:pt modelId="{8CB757F9-9F66-4F49-9137-725F9B8E074D}" type="parTrans" cxnId="{34365CD2-325E-4FC7-9CBB-CF4ED14ADDC6}">
      <dgm:prSet/>
      <dgm:spPr/>
      <dgm:t>
        <a:bodyPr/>
        <a:lstStyle/>
        <a:p>
          <a:endParaRPr lang="en-IN"/>
        </a:p>
      </dgm:t>
    </dgm:pt>
    <dgm:pt modelId="{1B39B558-25C1-4B82-BC6F-97C2C0535452}" type="sibTrans" cxnId="{34365CD2-325E-4FC7-9CBB-CF4ED14ADDC6}">
      <dgm:prSet/>
      <dgm:spPr/>
      <dgm:t>
        <a:bodyPr/>
        <a:lstStyle/>
        <a:p>
          <a:endParaRPr lang="en-IN"/>
        </a:p>
      </dgm:t>
    </dgm:pt>
    <dgm:pt modelId="{326B46F6-9B49-45B9-8C69-47E32813C959}">
      <dgm:prSet/>
      <dgm:spPr/>
      <dgm:t>
        <a:bodyPr/>
        <a:lstStyle/>
        <a:p>
          <a:r>
            <a:rPr lang="en-IN" b="1" dirty="0"/>
            <a:t>Future Scope</a:t>
          </a:r>
          <a:endParaRPr lang="en-IN" dirty="0"/>
        </a:p>
      </dgm:t>
    </dgm:pt>
    <dgm:pt modelId="{EB43FB73-BCB0-4FE5-A918-B084DBD4A3F1}" type="parTrans" cxnId="{D2742B23-635B-4EC6-A43C-9D7C7691E081}">
      <dgm:prSet/>
      <dgm:spPr/>
      <dgm:t>
        <a:bodyPr/>
        <a:lstStyle/>
        <a:p>
          <a:endParaRPr lang="en-IN"/>
        </a:p>
      </dgm:t>
    </dgm:pt>
    <dgm:pt modelId="{6AC50BD7-2F14-4716-BC34-18E17CEFA150}" type="sibTrans" cxnId="{D2742B23-635B-4EC6-A43C-9D7C7691E081}">
      <dgm:prSet/>
      <dgm:spPr/>
      <dgm:t>
        <a:bodyPr/>
        <a:lstStyle/>
        <a:p>
          <a:endParaRPr lang="en-IN"/>
        </a:p>
      </dgm:t>
    </dgm:pt>
    <dgm:pt modelId="{68987192-E578-4A47-B23E-4EF17E1C27CF}">
      <dgm:prSet/>
      <dgm:spPr/>
      <dgm:t>
        <a:bodyPr/>
        <a:lstStyle/>
        <a:p>
          <a:r>
            <a:rPr lang="en-IN" dirty="0"/>
            <a:t>Expand to other UK cities</a:t>
          </a:r>
        </a:p>
      </dgm:t>
    </dgm:pt>
    <dgm:pt modelId="{0218FF69-6140-4AD2-9613-D0FC9A60C444}" type="parTrans" cxnId="{160AA45D-E59B-433B-ADA0-0F836CEF82E7}">
      <dgm:prSet/>
      <dgm:spPr/>
      <dgm:t>
        <a:bodyPr/>
        <a:lstStyle/>
        <a:p>
          <a:endParaRPr lang="en-IN"/>
        </a:p>
      </dgm:t>
    </dgm:pt>
    <dgm:pt modelId="{C9248F1F-DB4F-4E4E-A9BA-54F85C9C2A69}" type="sibTrans" cxnId="{160AA45D-E59B-433B-ADA0-0F836CEF82E7}">
      <dgm:prSet/>
      <dgm:spPr/>
      <dgm:t>
        <a:bodyPr/>
        <a:lstStyle/>
        <a:p>
          <a:endParaRPr lang="en-IN"/>
        </a:p>
      </dgm:t>
    </dgm:pt>
    <dgm:pt modelId="{E7E796CE-C7BD-4CAB-8955-6E3873045783}">
      <dgm:prSet/>
      <dgm:spPr/>
      <dgm:t>
        <a:bodyPr/>
        <a:lstStyle/>
        <a:p>
          <a:r>
            <a:rPr lang="en-IN" dirty="0"/>
            <a:t>Integrate travel time via Google Maps</a:t>
          </a:r>
        </a:p>
      </dgm:t>
    </dgm:pt>
    <dgm:pt modelId="{0CB80B3A-DE2D-4F5F-929D-F89068534767}" type="parTrans" cxnId="{4AF8B57D-4B9E-47F3-88C2-D64EA760AF40}">
      <dgm:prSet/>
      <dgm:spPr/>
      <dgm:t>
        <a:bodyPr/>
        <a:lstStyle/>
        <a:p>
          <a:endParaRPr lang="en-IN"/>
        </a:p>
      </dgm:t>
    </dgm:pt>
    <dgm:pt modelId="{E3831E63-2727-4D4A-BAD2-699DB119E3B6}" type="sibTrans" cxnId="{4AF8B57D-4B9E-47F3-88C2-D64EA760AF40}">
      <dgm:prSet/>
      <dgm:spPr/>
      <dgm:t>
        <a:bodyPr/>
        <a:lstStyle/>
        <a:p>
          <a:endParaRPr lang="en-IN"/>
        </a:p>
      </dgm:t>
    </dgm:pt>
    <dgm:pt modelId="{703D2C70-891F-4232-B2F4-075BC0184717}">
      <dgm:prSet/>
      <dgm:spPr/>
      <dgm:t>
        <a:bodyPr/>
        <a:lstStyle/>
        <a:p>
          <a:r>
            <a:rPr lang="en-IN" dirty="0"/>
            <a:t>Add socioeconomic layers (income, ethnicity, etc.)</a:t>
          </a:r>
        </a:p>
      </dgm:t>
    </dgm:pt>
    <dgm:pt modelId="{3BB83880-A996-4834-8D5C-FA4ADCF63A77}" type="parTrans" cxnId="{161B4E2C-CB56-4C54-BFB2-9C84C05E25B8}">
      <dgm:prSet/>
      <dgm:spPr/>
      <dgm:t>
        <a:bodyPr/>
        <a:lstStyle/>
        <a:p>
          <a:endParaRPr lang="en-IN"/>
        </a:p>
      </dgm:t>
    </dgm:pt>
    <dgm:pt modelId="{B1D09368-9494-4406-ABA7-0F8208D8E39B}" type="sibTrans" cxnId="{161B4E2C-CB56-4C54-BFB2-9C84C05E25B8}">
      <dgm:prSet/>
      <dgm:spPr/>
      <dgm:t>
        <a:bodyPr/>
        <a:lstStyle/>
        <a:p>
          <a:endParaRPr lang="en-IN"/>
        </a:p>
      </dgm:t>
    </dgm:pt>
    <dgm:pt modelId="{B587D6B0-B19A-4C89-AAE7-2F390D0346CD}">
      <dgm:prSet/>
      <dgm:spPr/>
      <dgm:t>
        <a:bodyPr/>
        <a:lstStyle/>
        <a:p>
          <a:r>
            <a:rPr lang="en-IN" dirty="0"/>
            <a:t>Align planning with housing and infrastructure expansion</a:t>
          </a:r>
        </a:p>
      </dgm:t>
    </dgm:pt>
    <dgm:pt modelId="{C63C6F70-E630-4562-BECF-4AAF800A0986}" type="parTrans" cxnId="{7459AF93-3901-4DE3-9C26-EC7EC97E8381}">
      <dgm:prSet/>
      <dgm:spPr/>
      <dgm:t>
        <a:bodyPr/>
        <a:lstStyle/>
        <a:p>
          <a:endParaRPr lang="en-IN"/>
        </a:p>
      </dgm:t>
    </dgm:pt>
    <dgm:pt modelId="{F57EF997-397E-4FBF-9D9B-CC59136B21E9}" type="sibTrans" cxnId="{7459AF93-3901-4DE3-9C26-EC7EC97E8381}">
      <dgm:prSet/>
      <dgm:spPr/>
      <dgm:t>
        <a:bodyPr/>
        <a:lstStyle/>
        <a:p>
          <a:endParaRPr lang="en-IN"/>
        </a:p>
      </dgm:t>
    </dgm:pt>
    <dgm:pt modelId="{2CC08C4B-FAE2-4639-A311-53768588555E}">
      <dgm:prSet/>
      <dgm:spPr/>
      <dgm:t>
        <a:bodyPr/>
        <a:lstStyle/>
        <a:p>
          <a:r>
            <a:rPr lang="en-IN"/>
            <a:t>Council-level dashboards for bulk decision-making</a:t>
          </a:r>
          <a:endParaRPr lang="en-IN" dirty="0"/>
        </a:p>
      </dgm:t>
    </dgm:pt>
    <dgm:pt modelId="{7DA5E74B-6018-4EAE-83EE-DC262B461D7E}" type="parTrans" cxnId="{0B5F2C85-AE48-47E2-9AC9-5C51641E3CBD}">
      <dgm:prSet/>
      <dgm:spPr/>
      <dgm:t>
        <a:bodyPr/>
        <a:lstStyle/>
        <a:p>
          <a:endParaRPr lang="en-IN"/>
        </a:p>
      </dgm:t>
    </dgm:pt>
    <dgm:pt modelId="{C87D847F-E1F3-4DA1-9354-44CF3B87FCD1}" type="sibTrans" cxnId="{0B5F2C85-AE48-47E2-9AC9-5C51641E3CBD}">
      <dgm:prSet/>
      <dgm:spPr/>
      <dgm:t>
        <a:bodyPr/>
        <a:lstStyle/>
        <a:p>
          <a:endParaRPr lang="en-IN"/>
        </a:p>
      </dgm:t>
    </dgm:pt>
    <dgm:pt modelId="{BAF61EAA-8A10-4363-A63D-841DE21F2E13}" type="pres">
      <dgm:prSet presAssocID="{BD4E287B-068C-4229-85E2-1A7863301969}" presName="Name0" presStyleCnt="0">
        <dgm:presLayoutVars>
          <dgm:dir/>
          <dgm:animLvl val="lvl"/>
          <dgm:resizeHandles val="exact"/>
        </dgm:presLayoutVars>
      </dgm:prSet>
      <dgm:spPr/>
    </dgm:pt>
    <dgm:pt modelId="{3A7E5333-3BDD-4D8F-B006-FCF35A4FD1A7}" type="pres">
      <dgm:prSet presAssocID="{BAEE8FA0-06A0-474C-AEB9-084B0EA52121}" presName="linNode" presStyleCnt="0"/>
      <dgm:spPr/>
    </dgm:pt>
    <dgm:pt modelId="{371FD2D7-5BC6-4481-BF17-791B19AA98A2}" type="pres">
      <dgm:prSet presAssocID="{BAEE8FA0-06A0-474C-AEB9-084B0EA52121}" presName="parTx" presStyleLbl="revTx" presStyleIdx="0" presStyleCnt="2">
        <dgm:presLayoutVars>
          <dgm:chMax val="1"/>
          <dgm:bulletEnabled val="1"/>
        </dgm:presLayoutVars>
      </dgm:prSet>
      <dgm:spPr/>
    </dgm:pt>
    <dgm:pt modelId="{2A1BAE89-6E08-46C3-B996-3FBC9C0CDF00}" type="pres">
      <dgm:prSet presAssocID="{BAEE8FA0-06A0-474C-AEB9-084B0EA52121}" presName="bracket" presStyleLbl="parChTrans1D1" presStyleIdx="0" presStyleCnt="2"/>
      <dgm:spPr/>
    </dgm:pt>
    <dgm:pt modelId="{FF1D67E4-744F-46E4-AF43-0D9700EBCC79}" type="pres">
      <dgm:prSet presAssocID="{BAEE8FA0-06A0-474C-AEB9-084B0EA52121}" presName="spH" presStyleCnt="0"/>
      <dgm:spPr/>
    </dgm:pt>
    <dgm:pt modelId="{4DC8EA85-9D50-4D5A-82DC-EDDB3B74FD91}" type="pres">
      <dgm:prSet presAssocID="{BAEE8FA0-06A0-474C-AEB9-084B0EA52121}" presName="desTx" presStyleLbl="node1" presStyleIdx="0" presStyleCnt="2">
        <dgm:presLayoutVars>
          <dgm:bulletEnabled val="1"/>
        </dgm:presLayoutVars>
      </dgm:prSet>
      <dgm:spPr/>
    </dgm:pt>
    <dgm:pt modelId="{AD4A3FC8-A18C-49A1-8B61-DA75D0EF8196}" type="pres">
      <dgm:prSet presAssocID="{C0FD7020-D8C1-4DF4-BEF8-D98A5F976393}" presName="spV" presStyleCnt="0"/>
      <dgm:spPr/>
    </dgm:pt>
    <dgm:pt modelId="{742F2A8A-67F8-4B20-9F8A-01841CF317CC}" type="pres">
      <dgm:prSet presAssocID="{326B46F6-9B49-45B9-8C69-47E32813C959}" presName="linNode" presStyleCnt="0"/>
      <dgm:spPr/>
    </dgm:pt>
    <dgm:pt modelId="{DD11AD47-4820-4868-A228-B098E1CA53B8}" type="pres">
      <dgm:prSet presAssocID="{326B46F6-9B49-45B9-8C69-47E32813C959}" presName="parTx" presStyleLbl="revTx" presStyleIdx="1" presStyleCnt="2">
        <dgm:presLayoutVars>
          <dgm:chMax val="1"/>
          <dgm:bulletEnabled val="1"/>
        </dgm:presLayoutVars>
      </dgm:prSet>
      <dgm:spPr/>
    </dgm:pt>
    <dgm:pt modelId="{76F23AA8-89B0-49E8-ACB0-A57300823425}" type="pres">
      <dgm:prSet presAssocID="{326B46F6-9B49-45B9-8C69-47E32813C959}" presName="bracket" presStyleLbl="parChTrans1D1" presStyleIdx="1" presStyleCnt="2"/>
      <dgm:spPr/>
    </dgm:pt>
    <dgm:pt modelId="{C815E2A4-49C4-481D-8747-EE68D92A110D}" type="pres">
      <dgm:prSet presAssocID="{326B46F6-9B49-45B9-8C69-47E32813C959}" presName="spH" presStyleCnt="0"/>
      <dgm:spPr/>
    </dgm:pt>
    <dgm:pt modelId="{15771885-7F33-4005-B7E8-F7DF4730B5EF}" type="pres">
      <dgm:prSet presAssocID="{326B46F6-9B49-45B9-8C69-47E32813C959}" presName="desTx" presStyleLbl="node1" presStyleIdx="1" presStyleCnt="2">
        <dgm:presLayoutVars>
          <dgm:bulletEnabled val="1"/>
        </dgm:presLayoutVars>
      </dgm:prSet>
      <dgm:spPr/>
    </dgm:pt>
  </dgm:ptLst>
  <dgm:cxnLst>
    <dgm:cxn modelId="{FA91DF03-05A2-4D93-AC3D-316C830331AB}" type="presOf" srcId="{BD4E287B-068C-4229-85E2-1A7863301969}" destId="{BAF61EAA-8A10-4363-A63D-841DE21F2E13}" srcOrd="0" destOrd="0" presId="urn:diagrams.loki3.com/BracketList"/>
    <dgm:cxn modelId="{F8FEE205-EBC6-405A-8346-0744E72657E9}" type="presOf" srcId="{16E7A722-3C37-4F95-848B-9B174F51F8FE}" destId="{4DC8EA85-9D50-4D5A-82DC-EDDB3B74FD91}" srcOrd="0" destOrd="0" presId="urn:diagrams.loki3.com/BracketList"/>
    <dgm:cxn modelId="{2ADF4311-50D8-4847-A789-16DC0951851F}" type="presOf" srcId="{68987192-E578-4A47-B23E-4EF17E1C27CF}" destId="{15771885-7F33-4005-B7E8-F7DF4730B5EF}" srcOrd="0" destOrd="0" presId="urn:diagrams.loki3.com/BracketList"/>
    <dgm:cxn modelId="{33521C15-6DE4-4E91-A368-DA1CF89ADC4D}" type="presOf" srcId="{BAEE8FA0-06A0-474C-AEB9-084B0EA52121}" destId="{371FD2D7-5BC6-4481-BF17-791B19AA98A2}" srcOrd="0" destOrd="0" presId="urn:diagrams.loki3.com/BracketList"/>
    <dgm:cxn modelId="{B5120C16-9845-4D11-89C6-5208C678B847}" srcId="{BAEE8FA0-06A0-474C-AEB9-084B0EA52121}" destId="{DDE2FDAD-0F84-4DAD-B3CC-BADF49E080EA}" srcOrd="2" destOrd="0" parTransId="{4A5B6DB3-68D5-492A-BE69-695456D45B9D}" sibTransId="{6D4AF021-B6DC-4DD3-AC0E-42E23E071E26}"/>
    <dgm:cxn modelId="{D2742B23-635B-4EC6-A43C-9D7C7691E081}" srcId="{BD4E287B-068C-4229-85E2-1A7863301969}" destId="{326B46F6-9B49-45B9-8C69-47E32813C959}" srcOrd="1" destOrd="0" parTransId="{EB43FB73-BCB0-4FE5-A918-B084DBD4A3F1}" sibTransId="{6AC50BD7-2F14-4716-BC34-18E17CEFA150}"/>
    <dgm:cxn modelId="{CF494A27-5C26-488E-9B70-B0E2E901AA54}" type="presOf" srcId="{8702EEE5-99DE-402D-A275-D0EE92D77BEC}" destId="{4DC8EA85-9D50-4D5A-82DC-EDDB3B74FD91}" srcOrd="0" destOrd="1" presId="urn:diagrams.loki3.com/BracketList"/>
    <dgm:cxn modelId="{161B4E2C-CB56-4C54-BFB2-9C84C05E25B8}" srcId="{326B46F6-9B49-45B9-8C69-47E32813C959}" destId="{703D2C70-891F-4232-B2F4-075BC0184717}" srcOrd="2" destOrd="0" parTransId="{3BB83880-A996-4834-8D5C-FA4ADCF63A77}" sibTransId="{B1D09368-9494-4406-ABA7-0F8208D8E39B}"/>
    <dgm:cxn modelId="{160AA45D-E59B-433B-ADA0-0F836CEF82E7}" srcId="{326B46F6-9B49-45B9-8C69-47E32813C959}" destId="{68987192-E578-4A47-B23E-4EF17E1C27CF}" srcOrd="0" destOrd="0" parTransId="{0218FF69-6140-4AD2-9613-D0FC9A60C444}" sibTransId="{C9248F1F-DB4F-4E4E-A9BA-54F85C9C2A69}"/>
    <dgm:cxn modelId="{B9017B61-D3D8-45CE-8742-26DBA3AEC2C2}" type="presOf" srcId="{B587D6B0-B19A-4C89-AAE7-2F390D0346CD}" destId="{15771885-7F33-4005-B7E8-F7DF4730B5EF}" srcOrd="0" destOrd="3" presId="urn:diagrams.loki3.com/BracketList"/>
    <dgm:cxn modelId="{17B59D41-D269-4831-914A-3D309A1A4D8E}" srcId="{BD4E287B-068C-4229-85E2-1A7863301969}" destId="{BAEE8FA0-06A0-474C-AEB9-084B0EA52121}" srcOrd="0" destOrd="0" parTransId="{C6CFDDF4-4057-4FE6-9A8F-E456588204D6}" sibTransId="{C0FD7020-D8C1-4DF4-BEF8-D98A5F976393}"/>
    <dgm:cxn modelId="{B47E9349-44EC-4DCD-A34D-E3EF65D28A0C}" srcId="{BAEE8FA0-06A0-474C-AEB9-084B0EA52121}" destId="{16E7A722-3C37-4F95-848B-9B174F51F8FE}" srcOrd="0" destOrd="0" parTransId="{81453CD7-E37C-447B-B005-A26CDA8FCEC3}" sibTransId="{51903603-20CF-4018-994F-5F3161B3BC48}"/>
    <dgm:cxn modelId="{ABA9BF4A-9F1E-4505-BB81-CF9C41BE39D8}" type="presOf" srcId="{E7E796CE-C7BD-4CAB-8955-6E3873045783}" destId="{15771885-7F33-4005-B7E8-F7DF4730B5EF}" srcOrd="0" destOrd="1" presId="urn:diagrams.loki3.com/BracketList"/>
    <dgm:cxn modelId="{7BF26350-DCC9-4C39-8519-00E1DB705E4E}" srcId="{BAEE8FA0-06A0-474C-AEB9-084B0EA52121}" destId="{8702EEE5-99DE-402D-A275-D0EE92D77BEC}" srcOrd="1" destOrd="0" parTransId="{E966D642-8383-4817-91A0-FF3AFB510F02}" sibTransId="{E02F5CDA-05CC-4369-A38E-47BC34BF31A7}"/>
    <dgm:cxn modelId="{4AF8B57D-4B9E-47F3-88C2-D64EA760AF40}" srcId="{326B46F6-9B49-45B9-8C69-47E32813C959}" destId="{E7E796CE-C7BD-4CAB-8955-6E3873045783}" srcOrd="1" destOrd="0" parTransId="{0CB80B3A-DE2D-4F5F-929D-F89068534767}" sibTransId="{E3831E63-2727-4D4A-BAD2-699DB119E3B6}"/>
    <dgm:cxn modelId="{0B5F2C85-AE48-47E2-9AC9-5C51641E3CBD}" srcId="{326B46F6-9B49-45B9-8C69-47E32813C959}" destId="{2CC08C4B-FAE2-4639-A311-53768588555E}" srcOrd="4" destOrd="0" parTransId="{7DA5E74B-6018-4EAE-83EE-DC262B461D7E}" sibTransId="{C87D847F-E1F3-4DA1-9354-44CF3B87FCD1}"/>
    <dgm:cxn modelId="{7459AF93-3901-4DE3-9C26-EC7EC97E8381}" srcId="{326B46F6-9B49-45B9-8C69-47E32813C959}" destId="{B587D6B0-B19A-4C89-AAE7-2F390D0346CD}" srcOrd="3" destOrd="0" parTransId="{C63C6F70-E630-4562-BECF-4AAF800A0986}" sibTransId="{F57EF997-397E-4FBF-9D9B-CC59136B21E9}"/>
    <dgm:cxn modelId="{A288279F-B801-4441-994F-33EDE440E58C}" type="presOf" srcId="{8F74BD9A-28B0-40A6-9D3E-2C91EC230B28}" destId="{4DC8EA85-9D50-4D5A-82DC-EDDB3B74FD91}" srcOrd="0" destOrd="3" presId="urn:diagrams.loki3.com/BracketList"/>
    <dgm:cxn modelId="{A96634A0-FEBA-472C-B64D-7EB345913942}" type="presOf" srcId="{326B46F6-9B49-45B9-8C69-47E32813C959}" destId="{DD11AD47-4820-4868-A228-B098E1CA53B8}" srcOrd="0" destOrd="0" presId="urn:diagrams.loki3.com/BracketList"/>
    <dgm:cxn modelId="{2B8277BE-2BEB-4103-BB62-E4BEE9692C78}" type="presOf" srcId="{DDE2FDAD-0F84-4DAD-B3CC-BADF49E080EA}" destId="{4DC8EA85-9D50-4D5A-82DC-EDDB3B74FD91}" srcOrd="0" destOrd="2" presId="urn:diagrams.loki3.com/BracketList"/>
    <dgm:cxn modelId="{F7901DCD-6EE4-423F-9D89-9E244EBF1CAB}" type="presOf" srcId="{2CC08C4B-FAE2-4639-A311-53768588555E}" destId="{15771885-7F33-4005-B7E8-F7DF4730B5EF}" srcOrd="0" destOrd="4" presId="urn:diagrams.loki3.com/BracketList"/>
    <dgm:cxn modelId="{8B5EDDD1-4255-4BB5-9AB1-7D24618089FF}" type="presOf" srcId="{703D2C70-891F-4232-B2F4-075BC0184717}" destId="{15771885-7F33-4005-B7E8-F7DF4730B5EF}" srcOrd="0" destOrd="2" presId="urn:diagrams.loki3.com/BracketList"/>
    <dgm:cxn modelId="{34365CD2-325E-4FC7-9CBB-CF4ED14ADDC6}" srcId="{BAEE8FA0-06A0-474C-AEB9-084B0EA52121}" destId="{8F74BD9A-28B0-40A6-9D3E-2C91EC230B28}" srcOrd="3" destOrd="0" parTransId="{8CB757F9-9F66-4F49-9137-725F9B8E074D}" sibTransId="{1B39B558-25C1-4B82-BC6F-97C2C0535452}"/>
    <dgm:cxn modelId="{15897E99-748E-467C-9F1F-E116A6050FB5}" type="presParOf" srcId="{BAF61EAA-8A10-4363-A63D-841DE21F2E13}" destId="{3A7E5333-3BDD-4D8F-B006-FCF35A4FD1A7}" srcOrd="0" destOrd="0" presId="urn:diagrams.loki3.com/BracketList"/>
    <dgm:cxn modelId="{2FA6A219-ECD3-4F16-9B3C-A71BABAB0F87}" type="presParOf" srcId="{3A7E5333-3BDD-4D8F-B006-FCF35A4FD1A7}" destId="{371FD2D7-5BC6-4481-BF17-791B19AA98A2}" srcOrd="0" destOrd="0" presId="urn:diagrams.loki3.com/BracketList"/>
    <dgm:cxn modelId="{19319820-611F-49E9-A8ED-7F193084BEE9}" type="presParOf" srcId="{3A7E5333-3BDD-4D8F-B006-FCF35A4FD1A7}" destId="{2A1BAE89-6E08-46C3-B996-3FBC9C0CDF00}" srcOrd="1" destOrd="0" presId="urn:diagrams.loki3.com/BracketList"/>
    <dgm:cxn modelId="{0FC3FCE6-23F9-4DF2-A1C5-687D1A391235}" type="presParOf" srcId="{3A7E5333-3BDD-4D8F-B006-FCF35A4FD1A7}" destId="{FF1D67E4-744F-46E4-AF43-0D9700EBCC79}" srcOrd="2" destOrd="0" presId="urn:diagrams.loki3.com/BracketList"/>
    <dgm:cxn modelId="{C0FEB237-1749-4530-BB6C-BBAE6FEE662A}" type="presParOf" srcId="{3A7E5333-3BDD-4D8F-B006-FCF35A4FD1A7}" destId="{4DC8EA85-9D50-4D5A-82DC-EDDB3B74FD91}" srcOrd="3" destOrd="0" presId="urn:diagrams.loki3.com/BracketList"/>
    <dgm:cxn modelId="{7C200ACF-5543-4E2B-996D-46C0E126227A}" type="presParOf" srcId="{BAF61EAA-8A10-4363-A63D-841DE21F2E13}" destId="{AD4A3FC8-A18C-49A1-8B61-DA75D0EF8196}" srcOrd="1" destOrd="0" presId="urn:diagrams.loki3.com/BracketList"/>
    <dgm:cxn modelId="{A3B964B2-8602-40F3-A03D-A5890A2B297F}" type="presParOf" srcId="{BAF61EAA-8A10-4363-A63D-841DE21F2E13}" destId="{742F2A8A-67F8-4B20-9F8A-01841CF317CC}" srcOrd="2" destOrd="0" presId="urn:diagrams.loki3.com/BracketList"/>
    <dgm:cxn modelId="{BB094E0D-1433-499B-AF7A-3A4BFE046D60}" type="presParOf" srcId="{742F2A8A-67F8-4B20-9F8A-01841CF317CC}" destId="{DD11AD47-4820-4868-A228-B098E1CA53B8}" srcOrd="0" destOrd="0" presId="urn:diagrams.loki3.com/BracketList"/>
    <dgm:cxn modelId="{787ED07E-2909-4FF8-A430-4F470AD5EE9E}" type="presParOf" srcId="{742F2A8A-67F8-4B20-9F8A-01841CF317CC}" destId="{76F23AA8-89B0-49E8-ACB0-A57300823425}" srcOrd="1" destOrd="0" presId="urn:diagrams.loki3.com/BracketList"/>
    <dgm:cxn modelId="{E64AACED-E51A-4C83-9754-B59E8151BE11}" type="presParOf" srcId="{742F2A8A-67F8-4B20-9F8A-01841CF317CC}" destId="{C815E2A4-49C4-481D-8747-EE68D92A110D}" srcOrd="2" destOrd="0" presId="urn:diagrams.loki3.com/BracketList"/>
    <dgm:cxn modelId="{FCC0EEBF-EFFB-40E9-A9D3-84355D8E00C4}" type="presParOf" srcId="{742F2A8A-67F8-4B20-9F8A-01841CF317CC}" destId="{15771885-7F33-4005-B7E8-F7DF4730B5EF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FD2D7-5BC6-4481-BF17-791B19AA98A2}">
      <dsp:nvSpPr>
        <dsp:cNvPr id="0" name=""/>
        <dsp:cNvSpPr/>
      </dsp:nvSpPr>
      <dsp:spPr>
        <a:xfrm>
          <a:off x="5717" y="674742"/>
          <a:ext cx="2924620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Unique Points</a:t>
          </a:r>
          <a:endParaRPr lang="en-IN" sz="2400" kern="1200" dirty="0"/>
        </a:p>
      </dsp:txBody>
      <dsp:txXfrm>
        <a:off x="5717" y="674742"/>
        <a:ext cx="2924620" cy="475200"/>
      </dsp:txXfrm>
    </dsp:sp>
    <dsp:sp modelId="{2A1BAE89-6E08-46C3-B996-3FBC9C0CDF00}">
      <dsp:nvSpPr>
        <dsp:cNvPr id="0" name=""/>
        <dsp:cNvSpPr/>
      </dsp:nvSpPr>
      <dsp:spPr>
        <a:xfrm>
          <a:off x="2930338" y="65892"/>
          <a:ext cx="584924" cy="16929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8EA85-9D50-4D5A-82DC-EDDB3B74FD91}">
      <dsp:nvSpPr>
        <dsp:cNvPr id="0" name=""/>
        <dsp:cNvSpPr/>
      </dsp:nvSpPr>
      <dsp:spPr>
        <a:xfrm>
          <a:off x="3749232" y="65892"/>
          <a:ext cx="7954968" cy="1692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AI agent understands and reasons on spatial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No rule-based logic — planning advice is generated by LLM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Fully interactive — users can query naturally in English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Modular tools for fairness, transport, overlaps, and scenarios</a:t>
          </a:r>
        </a:p>
      </dsp:txBody>
      <dsp:txXfrm>
        <a:off x="3749232" y="65892"/>
        <a:ext cx="7954968" cy="1692900"/>
      </dsp:txXfrm>
    </dsp:sp>
    <dsp:sp modelId="{DD11AD47-4820-4868-A228-B098E1CA53B8}">
      <dsp:nvSpPr>
        <dsp:cNvPr id="0" name=""/>
        <dsp:cNvSpPr/>
      </dsp:nvSpPr>
      <dsp:spPr>
        <a:xfrm>
          <a:off x="5717" y="2676792"/>
          <a:ext cx="2924620" cy="47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Future Scope</a:t>
          </a:r>
          <a:endParaRPr lang="en-IN" sz="2400" kern="1200" dirty="0"/>
        </a:p>
      </dsp:txBody>
      <dsp:txXfrm>
        <a:off x="5717" y="2676792"/>
        <a:ext cx="2924620" cy="475200"/>
      </dsp:txXfrm>
    </dsp:sp>
    <dsp:sp modelId="{76F23AA8-89B0-49E8-ACB0-A57300823425}">
      <dsp:nvSpPr>
        <dsp:cNvPr id="0" name=""/>
        <dsp:cNvSpPr/>
      </dsp:nvSpPr>
      <dsp:spPr>
        <a:xfrm>
          <a:off x="2930338" y="1845192"/>
          <a:ext cx="584924" cy="2138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771885-7F33-4005-B7E8-F7DF4730B5EF}">
      <dsp:nvSpPr>
        <dsp:cNvPr id="0" name=""/>
        <dsp:cNvSpPr/>
      </dsp:nvSpPr>
      <dsp:spPr>
        <a:xfrm>
          <a:off x="3749232" y="1845192"/>
          <a:ext cx="7954968" cy="2138400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Expand to other UK cities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Integrate travel time via Google Maps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Add socioeconomic layers (income, ethnicity, etc.)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Align planning with housing and infrastructure expansion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/>
            <a:t>Council-level dashboards for bulk decision-making</a:t>
          </a:r>
          <a:endParaRPr lang="en-IN" sz="2400" kern="1200" dirty="0"/>
        </a:p>
      </dsp:txBody>
      <dsp:txXfrm>
        <a:off x="3749232" y="1845192"/>
        <a:ext cx="7954968" cy="21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4B93-1910-26D9-EE95-37855C0A3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51967-E18C-47FD-CF1C-B823B7E5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3446-551D-C8EC-D19B-CDE074B3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B800-1F82-000E-48D5-E1BBD867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59DE-138F-A733-5786-6D8B1F10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51A7-91F1-19A0-70F3-2E15A927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DB586-0A8C-03BC-BEF9-4E707B21D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097E-0E6E-A7EA-7304-141297274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3693-7577-EEB2-4441-F0A72F81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26CC-6E8E-4E14-1914-536533FD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4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4B590-1B0A-BD0F-9762-1644D3067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EE6DA-F8CF-10E8-4069-AE3621C08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BB82-6689-4295-6A08-B2CA15ED0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FE5A-B61C-DC72-772C-C27D7A31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326B-99EE-359C-BE9B-0B20FA5F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25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3251-CA79-221D-34D3-9CFAD976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E678-8336-C574-3F4E-A44D7793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945A-EB50-E266-815F-59F2AD60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B848-17D3-4D9E-AC23-BDB3F2AB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99521-A038-316E-94D9-3B4B541E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0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F0A0-10DF-6F34-4D33-8B88EF82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B6093-BD25-905A-36A4-A93F71C6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3D297-C39A-FF12-8482-46FAB536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EA3B-AF87-041A-C9DA-384BDADA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AC91-DAC2-7DD5-D093-252C9AB6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51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8480-7728-661C-EE5A-E7244716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2B79-C8D9-E67B-18A6-483E904BF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E6C2-5D6C-AA60-C241-AD4637E3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58077-142E-9656-6DF2-7FDF4A71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36B2-8415-9477-C1B6-9A688B1D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C8BE-4019-8C89-6CB1-1BF4E80F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6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7944-AFAD-F7D9-8658-4790BA12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5F8E-A39D-D875-51EA-5265A6CCF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E441-F904-7322-C69A-3D134CAB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EAEF1-D3BD-8CED-D5F0-47F680682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3D738-BDC7-7548-3985-70E2A9B8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ABFCC-85DE-8B84-BC2B-E6B6D25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E096C-DE9F-AC94-E187-427D8F4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BBB1D-E752-67F8-89C6-76FA5723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6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50F3-537F-27EC-1A32-837763DC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E259C-4A25-702A-DDD7-14638C2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C1B88-A9F2-A778-96B8-5CE6D4E9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23EC7-D7D4-7D43-FFF2-1555647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B9F42-3CA7-4421-FA32-61A46DC9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21732-CE23-76D9-11DC-640E13D1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3AD8A-DCE7-01E4-3DE1-287B21EF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BF77-427E-5C88-B6E4-33721520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B583-D72C-3820-5B24-6A88D495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6D648-DCDA-158E-5693-1CF6478F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AE1E-596B-0B2F-EA26-754861E9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7D2B1-68F5-857A-049F-F53DBB12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23C12-A4E5-DFBE-15BD-C2B8CC9B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92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7C33-B992-930A-F761-F65237CB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2EF8F-B78E-756C-8773-1A78873B8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8C63B-83E6-3DE1-67BC-0FC9876B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D814-BC47-A2B1-DA10-5E8132E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6479C-6EA6-C1C4-A438-8A07B40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5308-9F1F-1B24-A8F8-D388E61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3FE1F-24F0-7B92-B9AD-C46B78DD4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46FE-621D-CE89-18A9-703E635D5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FD74D-9E17-4399-F091-99F6E6B99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0F65-A388-41B9-A2A6-3107651E0D76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48B8-D08D-1711-AF37-7C44A0028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F9B1-0AD4-65C6-B359-E710992D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EE15-0CF3-4D73-9618-C3EB2612B6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9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chinuk145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sachin-1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chin14596/Sheffield-Council-School-CatchmentBot-llm-groq-llama3/blob/main/README.m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2E621-FD8F-37E7-178A-3EBF169A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2663"/>
            <a:ext cx="12192000" cy="3981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6958B-4588-1080-5AC4-00B5B4496B77}"/>
              </a:ext>
            </a:extLst>
          </p:cNvPr>
          <p:cNvSpPr txBox="1"/>
          <p:nvPr/>
        </p:nvSpPr>
        <p:spPr>
          <a:xfrm>
            <a:off x="961053" y="4823927"/>
            <a:ext cx="10300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AI for Education Planning: An Interactive Catchment Zone Assistant</a:t>
            </a:r>
          </a:p>
          <a:p>
            <a:endParaRPr lang="en-I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8AA67-500C-9B20-43D5-B65D2DD73854}"/>
              </a:ext>
            </a:extLst>
          </p:cNvPr>
          <p:cNvSpPr txBox="1"/>
          <p:nvPr/>
        </p:nvSpPr>
        <p:spPr>
          <a:xfrm>
            <a:off x="167952" y="5831882"/>
            <a:ext cx="4917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Sachin</a:t>
            </a:r>
          </a:p>
          <a:p>
            <a:r>
              <a:rPr lang="en-IN" i="1" dirty="0"/>
              <a:t>Email: </a:t>
            </a:r>
            <a:r>
              <a:rPr lang="en-IN" i="1" dirty="0">
                <a:hlinkClick r:id="rId3"/>
              </a:rPr>
              <a:t>sachinuk145@gmail.com</a:t>
            </a:r>
            <a:endParaRPr lang="en-IN" i="1" dirty="0"/>
          </a:p>
          <a:p>
            <a:r>
              <a:rPr lang="en-IN" i="1" dirty="0"/>
              <a:t>LinkedIn: </a:t>
            </a:r>
            <a:r>
              <a:rPr lang="en-IN" i="1" dirty="0">
                <a:hlinkClick r:id="rId4"/>
              </a:rPr>
              <a:t>https://www.linkedin.com/in/sachin-14/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8620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15C097B-51A0-4775-9952-1A878185E2F4}"/>
              </a:ext>
            </a:extLst>
          </p:cNvPr>
          <p:cNvSpPr txBox="1"/>
          <p:nvPr/>
        </p:nvSpPr>
        <p:spPr>
          <a:xfrm>
            <a:off x="1402673" y="997816"/>
            <a:ext cx="4101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k Free" panose="03080402000500000000" pitchFamily="66" charset="0"/>
              </a:rPr>
              <a:t>Problem Statement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7E7924D-3C26-47F4-904F-EE8FA38CD42A}"/>
              </a:ext>
            </a:extLst>
          </p:cNvPr>
          <p:cNvCxnSpPr>
            <a:cxnSpLocks/>
          </p:cNvCxnSpPr>
          <p:nvPr/>
        </p:nvCxnSpPr>
        <p:spPr bwMode="auto">
          <a:xfrm>
            <a:off x="5433874" y="1320981"/>
            <a:ext cx="591844" cy="72976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EB69A04-C418-4E18-B597-B29B5B270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0" y="535968"/>
            <a:ext cx="1150143" cy="13645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9C270C-EAB4-4D77-AC13-D48592FF56C9}"/>
              </a:ext>
            </a:extLst>
          </p:cNvPr>
          <p:cNvSpPr txBox="1"/>
          <p:nvPr/>
        </p:nvSpPr>
        <p:spPr>
          <a:xfrm>
            <a:off x="8918648" y="3703828"/>
            <a:ext cx="208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Ink Free" panose="03080402000500000000" pitchFamily="66" charset="0"/>
              </a:rPr>
              <a:t>Solution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FA39A54-B769-4170-AA73-5823E0AECE81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8463787" y="3982929"/>
            <a:ext cx="445365" cy="52014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29D0680-3076-4948-8695-53E582B22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888" y="3554956"/>
            <a:ext cx="908107" cy="90940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0CACFE-EDE2-369D-6728-9E177769C969}"/>
              </a:ext>
            </a:extLst>
          </p:cNvPr>
          <p:cNvSpPr/>
          <p:nvPr/>
        </p:nvSpPr>
        <p:spPr>
          <a:xfrm>
            <a:off x="395054" y="2177387"/>
            <a:ext cx="11189939" cy="10058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School catchment planning in urban areas like Sheffield is often conducted manually, leading to unfair zone sizes, overlapping boundaries, and inefficient transport burdens for students. This traditional approach is time-consuming, lacks transparency, and does not scale well with growing urban complexity.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7DB2FA-9963-117F-0DF3-BB23AFED6D12}"/>
              </a:ext>
            </a:extLst>
          </p:cNvPr>
          <p:cNvSpPr/>
          <p:nvPr/>
        </p:nvSpPr>
        <p:spPr>
          <a:xfrm>
            <a:off x="395055" y="4655990"/>
            <a:ext cx="11189939" cy="100583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CatchmentBot</a:t>
            </a:r>
            <a:r>
              <a:rPr lang="en-IN" dirty="0"/>
              <a:t> AI, an interactive assistant that uses geospatial data and large language models (LLMs) to </a:t>
            </a:r>
            <a:r>
              <a:rPr lang="en-IN" dirty="0" err="1"/>
              <a:t>analyze</a:t>
            </a:r>
            <a:r>
              <a:rPr lang="en-IN" dirty="0"/>
              <a:t> school catchment zones. It enables users to ask natural language questions and get instant insights on zone fairness, overlaps, transport burden, and restructuring—by reasoning over spatial context, not rules.</a:t>
            </a:r>
          </a:p>
        </p:txBody>
      </p:sp>
    </p:spTree>
    <p:extLst>
      <p:ext uri="{BB962C8B-B14F-4D97-AF65-F5344CB8AC3E}">
        <p14:creationId xmlns:p14="http://schemas.microsoft.com/office/powerpoint/2010/main" val="250227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DAA32E-2541-C60D-B7E0-BBF4EE2E029F}"/>
              </a:ext>
            </a:extLst>
          </p:cNvPr>
          <p:cNvSpPr txBox="1"/>
          <p:nvPr/>
        </p:nvSpPr>
        <p:spPr>
          <a:xfrm>
            <a:off x="5237584" y="130628"/>
            <a:ext cx="171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DACF6-D4E5-8518-6F36-5B675DDFA9A9}"/>
              </a:ext>
            </a:extLst>
          </p:cNvPr>
          <p:cNvSpPr txBox="1"/>
          <p:nvPr/>
        </p:nvSpPr>
        <p:spPr>
          <a:xfrm>
            <a:off x="466530" y="970382"/>
            <a:ext cx="8257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Dataset Name:</a:t>
            </a:r>
            <a:r>
              <a:rPr lang="en-IN" dirty="0"/>
              <a:t> </a:t>
            </a:r>
            <a:r>
              <a:rPr lang="en-IN" dirty="0" err="1"/>
              <a:t>cleaned_catchments.geojson</a:t>
            </a:r>
            <a:r>
              <a:rPr lang="en-IN" dirty="0"/>
              <a:t> (Pre-Processed)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Data Source: </a:t>
            </a:r>
            <a:r>
              <a:rPr lang="en-IN" dirty="0"/>
              <a:t>Sheffield City Council Open Data</a:t>
            </a:r>
            <a:r>
              <a:rPr lang="en-IN" b="1" dirty="0"/>
              <a:t>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catchment:</a:t>
            </a:r>
            <a:r>
              <a:rPr lang="en-IN" dirty="0"/>
              <a:t> School name or zone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labelshape_Area</a:t>
            </a:r>
            <a:r>
              <a:rPr lang="en-IN" b="1" dirty="0"/>
              <a:t>:</a:t>
            </a:r>
            <a:r>
              <a:rPr lang="en-IN" dirty="0"/>
              <a:t> Area of the zone in square 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geometry:</a:t>
            </a:r>
            <a:r>
              <a:rPr lang="en-IN" dirty="0"/>
              <a:t> Polygon representing spatial boundaries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EDF588-947D-D955-AFBE-AEE5833CB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531080"/>
              </p:ext>
            </p:extLst>
          </p:nvPr>
        </p:nvGraphicFramePr>
        <p:xfrm>
          <a:off x="699797" y="3163078"/>
          <a:ext cx="11112760" cy="2724540"/>
        </p:xfrm>
        <a:graphic>
          <a:graphicData uri="http://schemas.openxmlformats.org/drawingml/2006/table">
            <a:tbl>
              <a:tblPr/>
              <a:tblGrid>
                <a:gridCol w="833064">
                  <a:extLst>
                    <a:ext uri="{9D8B030D-6E8A-4147-A177-3AD203B41FA5}">
                      <a16:colId xmlns:a16="http://schemas.microsoft.com/office/drawing/2014/main" val="3174286391"/>
                    </a:ext>
                  </a:extLst>
                </a:gridCol>
                <a:gridCol w="3175073">
                  <a:extLst>
                    <a:ext uri="{9D8B030D-6E8A-4147-A177-3AD203B41FA5}">
                      <a16:colId xmlns:a16="http://schemas.microsoft.com/office/drawing/2014/main" val="3200307452"/>
                    </a:ext>
                  </a:extLst>
                </a:gridCol>
                <a:gridCol w="1100273">
                  <a:extLst>
                    <a:ext uri="{9D8B030D-6E8A-4147-A177-3AD203B41FA5}">
                      <a16:colId xmlns:a16="http://schemas.microsoft.com/office/drawing/2014/main" val="3606872086"/>
                    </a:ext>
                  </a:extLst>
                </a:gridCol>
                <a:gridCol w="1084556">
                  <a:extLst>
                    <a:ext uri="{9D8B030D-6E8A-4147-A177-3AD203B41FA5}">
                      <a16:colId xmlns:a16="http://schemas.microsoft.com/office/drawing/2014/main" val="3399115889"/>
                    </a:ext>
                  </a:extLst>
                </a:gridCol>
                <a:gridCol w="4919794">
                  <a:extLst>
                    <a:ext uri="{9D8B030D-6E8A-4147-A177-3AD203B41FA5}">
                      <a16:colId xmlns:a16="http://schemas.microsoft.com/office/drawing/2014/main" val="107992195"/>
                    </a:ext>
                  </a:extLst>
                </a:gridCol>
              </a:tblGrid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shape_Leng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shape_Area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geometry (truncated)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37718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Abbey Lane Primary School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11091.31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2812758.7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POLYGON(432704.2591 382129.091, ..., 432704.2591 382129.091)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15672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Brightside Nursery and Infant &amp; Limpsfield...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6917.76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1100260.09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POLYGON(439353.2985 391406.7359, ..., 439353.2985 391406.7359)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230278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 Edge Primary School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5516.23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880129.76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POLYGON(434152.8749 385479.5649, ..., 434152.8749 385479.5649)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13212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Byron Wood Primary Academy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7415.12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1319155.95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POLYGON(435362.2371 387861.9843, ..., 435362.2371 387861.9843)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095349"/>
                  </a:ext>
                </a:extLst>
              </a:tr>
              <a:tr h="45409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Anns Grove Primary School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7526.22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1173341.82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POLYGON(435756.0029 385949.3377, ..., 435756.0029 385949.3377)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195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6CEC9E-57D4-F70F-41AB-7543F56051DC}"/>
              </a:ext>
            </a:extLst>
          </p:cNvPr>
          <p:cNvSpPr txBox="1"/>
          <p:nvPr/>
        </p:nvSpPr>
        <p:spPr>
          <a:xfrm>
            <a:off x="5369768" y="5887618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Sample Dataset</a:t>
            </a:r>
          </a:p>
        </p:txBody>
      </p:sp>
    </p:spTree>
    <p:extLst>
      <p:ext uri="{BB962C8B-B14F-4D97-AF65-F5344CB8AC3E}">
        <p14:creationId xmlns:p14="http://schemas.microsoft.com/office/powerpoint/2010/main" val="375762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28D957-367F-E51F-977D-E43C227A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13" b="30069"/>
          <a:stretch/>
        </p:blipFill>
        <p:spPr>
          <a:xfrm>
            <a:off x="632928" y="441739"/>
            <a:ext cx="3463212" cy="1243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F7E54-6751-468E-7805-79F3A2D2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799" y="0"/>
            <a:ext cx="2834951" cy="28349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670A81-EFA4-AE4D-058F-ED7C3AAE8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9" y="2239250"/>
            <a:ext cx="7629331" cy="2379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EF5DCA9-46E2-DB48-139E-431D0B92D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62" y="4364429"/>
            <a:ext cx="6304384" cy="23050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4096DD-90D6-2E7B-93C9-2903AA401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62" y="729688"/>
            <a:ext cx="2282112" cy="22821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F6E0F3-071F-7042-3E7C-C901C152C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0" y="418011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2FAD1-775B-31DA-8ADF-1FDFAEE7B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5120856"/>
              </p:ext>
            </p:extLst>
          </p:nvPr>
        </p:nvGraphicFramePr>
        <p:xfrm>
          <a:off x="-32657" y="1404258"/>
          <a:ext cx="11709918" cy="4049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5AE235-2D5F-E18A-48F4-00F782568FC3}"/>
              </a:ext>
            </a:extLst>
          </p:cNvPr>
          <p:cNvSpPr txBox="1"/>
          <p:nvPr/>
        </p:nvSpPr>
        <p:spPr>
          <a:xfrm>
            <a:off x="3044889" y="130628"/>
            <a:ext cx="6102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Why It’s Unique &amp; What’s Next</a:t>
            </a:r>
          </a:p>
        </p:txBody>
      </p:sp>
    </p:spTree>
    <p:extLst>
      <p:ext uri="{BB962C8B-B14F-4D97-AF65-F5344CB8AC3E}">
        <p14:creationId xmlns:p14="http://schemas.microsoft.com/office/powerpoint/2010/main" val="423339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B6BA2-7E96-3AA3-654E-1EABC75FB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372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E45E0-9BB3-837D-3BB4-BBB1FE8AAC18}"/>
              </a:ext>
            </a:extLst>
          </p:cNvPr>
          <p:cNvSpPr txBox="1"/>
          <p:nvPr/>
        </p:nvSpPr>
        <p:spPr>
          <a:xfrm>
            <a:off x="307910" y="6148873"/>
            <a:ext cx="1212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GitHub: </a:t>
            </a:r>
            <a:r>
              <a:rPr lang="en-IN" dirty="0">
                <a:hlinkClick r:id="rId3"/>
              </a:rPr>
              <a:t>https://github.com/sachin14596/Sheffield-Council-School-CatchmentBot-llm-groq-llama3/blob/main/README.md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5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381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Ink Free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.</dc:creator>
  <cp:lastModifiedBy>Sachin .</cp:lastModifiedBy>
  <cp:revision>2</cp:revision>
  <dcterms:created xsi:type="dcterms:W3CDTF">2025-05-14T09:09:32Z</dcterms:created>
  <dcterms:modified xsi:type="dcterms:W3CDTF">2025-05-14T11:28:41Z</dcterms:modified>
</cp:coreProperties>
</file>