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548" autoAdjust="0"/>
    <p:restoredTop sz="94660"/>
  </p:normalViewPr>
  <p:slideViewPr>
    <p:cSldViewPr>
      <p:cViewPr varScale="1">
        <p:scale>
          <a:sx n="86" d="100"/>
          <a:sy n="86" d="100"/>
        </p:scale>
        <p:origin x="-528"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5/14/2024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33400" y="10668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38200" y="3657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048000" y="4648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
        <p:nvSpPr>
          <p:cNvPr id="10" name="TextBox 9">
            <a:extLst>
              <a:ext uri="{FF2B5EF4-FFF2-40B4-BE49-F238E27FC236}">
                <a16:creationId xmlns:a16="http://schemas.microsoft.com/office/drawing/2014/main" xmlns="" id="{5E8EBAC5-02EA-143D-A1AB-F17B96309EBA}"/>
              </a:ext>
            </a:extLst>
          </p:cNvPr>
          <p:cNvSpPr txBox="1"/>
          <p:nvPr/>
        </p:nvSpPr>
        <p:spPr>
          <a:xfrm>
            <a:off x="2524100" y="714356"/>
            <a:ext cx="4038600" cy="707886"/>
          </a:xfrm>
          <a:prstGeom prst="rect">
            <a:avLst/>
          </a:prstGeom>
          <a:noFill/>
        </p:spPr>
        <p:txBody>
          <a:bodyPr wrap="square" rtlCol="0">
            <a:spAutoFit/>
          </a:bodyPr>
          <a:lstStyle/>
          <a:p>
            <a:r>
              <a:rPr lang="en-IN" sz="4000" dirty="0" err="1" smtClean="0"/>
              <a:t>Inlustro</a:t>
            </a:r>
            <a:r>
              <a:rPr lang="en-IN" sz="4000" dirty="0" smtClean="0"/>
              <a:t> Project</a:t>
            </a:r>
            <a:endParaRPr lang="en-IN" sz="4000" dirty="0"/>
          </a:p>
        </p:txBody>
      </p:sp>
      <p:sp>
        <p:nvSpPr>
          <p:cNvPr id="12" name="TextBox 11">
            <a:extLst>
              <a:ext uri="{FF2B5EF4-FFF2-40B4-BE49-F238E27FC236}">
                <a16:creationId xmlns:a16="http://schemas.microsoft.com/office/drawing/2014/main" xmlns="" id="{9855F432-72EC-02E9-1780-56CD0DEE0889}"/>
              </a:ext>
            </a:extLst>
          </p:cNvPr>
          <p:cNvSpPr txBox="1"/>
          <p:nvPr/>
        </p:nvSpPr>
        <p:spPr>
          <a:xfrm>
            <a:off x="5881686" y="3429001"/>
            <a:ext cx="4143404" cy="3323987"/>
          </a:xfrm>
          <a:prstGeom prst="rect">
            <a:avLst/>
          </a:prstGeom>
          <a:noFill/>
        </p:spPr>
        <p:txBody>
          <a:bodyPr wrap="square" rtlCol="0">
            <a:spAutoFit/>
          </a:bodyPr>
          <a:lstStyle/>
          <a:p>
            <a:r>
              <a:rPr lang="en-IN" sz="2400" dirty="0">
                <a:latin typeface="Aptos Display" panose="020B0004020202020204" pitchFamily="34" charset="0"/>
                <a:ea typeface="Sans Serif Collection" panose="020B0502040504020204" pitchFamily="34" charset="0"/>
                <a:cs typeface="Sans Serif Collection" panose="020B0502040504020204" pitchFamily="34" charset="0"/>
              </a:rPr>
              <a:t>Submitted By</a:t>
            </a:r>
            <a:r>
              <a:rPr lang="en-IN" sz="2400" dirty="0" smtClean="0">
                <a:latin typeface="Aptos Display" panose="020B0004020202020204" pitchFamily="34" charset="0"/>
                <a:ea typeface="Sans Serif Collection" panose="020B0502040504020204" pitchFamily="34" charset="0"/>
                <a:cs typeface="Sans Serif Collection" panose="020B0502040504020204" pitchFamily="34" charset="0"/>
              </a:rPr>
              <a:t>:	</a:t>
            </a:r>
          </a:p>
          <a:p>
            <a:pPr>
              <a:buFont typeface="Arial" pitchFamily="34" charset="0"/>
              <a:buChar char="•"/>
            </a:pPr>
            <a:r>
              <a:rPr lang="en-IN" sz="2400" dirty="0" err="1" smtClean="0">
                <a:latin typeface="Aptos Display" panose="020B0004020202020204" pitchFamily="34" charset="0"/>
                <a:ea typeface="Sans Serif Collection" panose="020B0502040504020204" pitchFamily="34" charset="0"/>
                <a:cs typeface="Sans Serif Collection" panose="020B0502040504020204" pitchFamily="34" charset="0"/>
              </a:rPr>
              <a:t>Naveen</a:t>
            </a:r>
            <a:r>
              <a:rPr lang="en-IN" sz="2400" dirty="0" smtClean="0">
                <a:latin typeface="Aptos Display" panose="020B0004020202020204" pitchFamily="34" charset="0"/>
                <a:ea typeface="Sans Serif Collection" panose="020B0502040504020204" pitchFamily="34" charset="0"/>
                <a:cs typeface="Sans Serif Collection" panose="020B0502040504020204" pitchFamily="34" charset="0"/>
              </a:rPr>
              <a:t> M.V(241066)</a:t>
            </a:r>
          </a:p>
          <a:p>
            <a:pPr lvl="7">
              <a:buFont typeface="Arial" pitchFamily="34" charset="0"/>
              <a:buChar char="•"/>
            </a:pPr>
            <a:r>
              <a:rPr lang="en-IN" sz="2400" dirty="0" err="1" smtClean="0">
                <a:latin typeface="Aptos Display" panose="020B0004020202020204" pitchFamily="34" charset="0"/>
                <a:ea typeface="Sans Serif Collection" panose="020B0502040504020204" pitchFamily="34" charset="0"/>
                <a:cs typeface="Sans Serif Collection" panose="020B0502040504020204" pitchFamily="34" charset="0"/>
              </a:rPr>
              <a:t>Sachidanandam</a:t>
            </a:r>
            <a:r>
              <a:rPr lang="en-IN" sz="2400" dirty="0" smtClean="0">
                <a:latin typeface="Aptos Display" panose="020B0004020202020204" pitchFamily="34" charset="0"/>
                <a:ea typeface="Sans Serif Collection" panose="020B0502040504020204" pitchFamily="34" charset="0"/>
                <a:cs typeface="Sans Serif Collection" panose="020B0502040504020204" pitchFamily="34" charset="0"/>
              </a:rPr>
              <a:t> K (241081)</a:t>
            </a:r>
          </a:p>
          <a:p>
            <a:pPr>
              <a:buFont typeface="Arial" pitchFamily="34" charset="0"/>
              <a:buChar char="•"/>
            </a:pPr>
            <a:r>
              <a:rPr lang="en-IN" sz="2400" dirty="0" err="1" smtClean="0">
                <a:latin typeface="Aptos Display" panose="020B0004020202020204" pitchFamily="34" charset="0"/>
                <a:ea typeface="Sans Serif Collection" panose="020B0502040504020204" pitchFamily="34" charset="0"/>
                <a:cs typeface="Sans Serif Collection" panose="020B0502040504020204" pitchFamily="34" charset="0"/>
              </a:rPr>
              <a:t>Sai</a:t>
            </a:r>
            <a:r>
              <a:rPr lang="en-IN" sz="2400" dirty="0" smtClean="0">
                <a:latin typeface="Aptos Display" panose="020B0004020202020204" pitchFamily="34" charset="0"/>
                <a:ea typeface="Sans Serif Collection" panose="020B0502040504020204" pitchFamily="34" charset="0"/>
                <a:cs typeface="Sans Serif Collection" panose="020B0502040504020204" pitchFamily="34" charset="0"/>
              </a:rPr>
              <a:t> </a:t>
            </a:r>
            <a:r>
              <a:rPr lang="en-IN" sz="2400" dirty="0" err="1" smtClean="0">
                <a:latin typeface="Aptos Display" panose="020B0004020202020204" pitchFamily="34" charset="0"/>
                <a:ea typeface="Sans Serif Collection" panose="020B0502040504020204" pitchFamily="34" charset="0"/>
                <a:cs typeface="Sans Serif Collection" panose="020B0502040504020204" pitchFamily="34" charset="0"/>
              </a:rPr>
              <a:t>Prasath</a:t>
            </a:r>
            <a:r>
              <a:rPr lang="en-IN" sz="2400" dirty="0" smtClean="0">
                <a:latin typeface="Aptos Display" panose="020B0004020202020204" pitchFamily="34" charset="0"/>
                <a:ea typeface="Sans Serif Collection" panose="020B0502040504020204" pitchFamily="34" charset="0"/>
                <a:cs typeface="Sans Serif Collection" panose="020B0502040504020204" pitchFamily="34" charset="0"/>
              </a:rPr>
              <a:t> S(241082)</a:t>
            </a:r>
          </a:p>
          <a:p>
            <a:pPr>
              <a:buFont typeface="Arial" pitchFamily="34" charset="0"/>
              <a:buChar char="•"/>
            </a:pPr>
            <a:r>
              <a:rPr lang="en-IN" sz="2400" dirty="0" err="1" smtClean="0">
                <a:latin typeface="Aptos Display" panose="020B0004020202020204" pitchFamily="34" charset="0"/>
                <a:ea typeface="Sans Serif Collection" panose="020B0502040504020204" pitchFamily="34" charset="0"/>
                <a:cs typeface="Sans Serif Collection" panose="020B0502040504020204" pitchFamily="34" charset="0"/>
              </a:rPr>
              <a:t>Vijaya</a:t>
            </a:r>
            <a:r>
              <a:rPr lang="en-IN" sz="2400" dirty="0" smtClean="0">
                <a:latin typeface="Aptos Display" panose="020B0004020202020204" pitchFamily="34" charset="0"/>
                <a:ea typeface="Sans Serif Collection" panose="020B0502040504020204" pitchFamily="34" charset="0"/>
                <a:cs typeface="Sans Serif Collection" panose="020B0502040504020204" pitchFamily="34" charset="0"/>
              </a:rPr>
              <a:t> </a:t>
            </a:r>
            <a:r>
              <a:rPr lang="en-IN" sz="2400" dirty="0" err="1" smtClean="0">
                <a:latin typeface="Aptos Display" panose="020B0004020202020204" pitchFamily="34" charset="0"/>
                <a:ea typeface="Sans Serif Collection" panose="020B0502040504020204" pitchFamily="34" charset="0"/>
                <a:cs typeface="Sans Serif Collection" panose="020B0502040504020204" pitchFamily="34" charset="0"/>
              </a:rPr>
              <a:t>Varman</a:t>
            </a:r>
            <a:r>
              <a:rPr lang="en-IN" sz="2400" dirty="0" smtClean="0">
                <a:latin typeface="Aptos Display" panose="020B0004020202020204" pitchFamily="34" charset="0"/>
                <a:ea typeface="Sans Serif Collection" panose="020B0502040504020204" pitchFamily="34" charset="0"/>
                <a:cs typeface="Sans Serif Collection" panose="020B0502040504020204" pitchFamily="34" charset="0"/>
              </a:rPr>
              <a:t> T(241122)</a:t>
            </a:r>
            <a:endParaRPr lang="en-IN" sz="2400" dirty="0" smtClean="0">
              <a:latin typeface="Aptos Display" panose="020B0004020202020204" pitchFamily="34" charset="0"/>
              <a:ea typeface="Sans Serif Collection" panose="020B0502040504020204" pitchFamily="34" charset="0"/>
              <a:cs typeface="Sans Serif Collection" panose="020B0502040504020204" pitchFamily="34" charset="0"/>
            </a:endParaRPr>
          </a:p>
          <a:p>
            <a:pPr>
              <a:buFont typeface="Arial" pitchFamily="34" charset="0"/>
              <a:buChar char="•"/>
            </a:pPr>
            <a:endParaRPr lang="en-IN" sz="2400" dirty="0">
              <a:latin typeface="Aptos Display" panose="020B0004020202020204" pitchFamily="34" charset="0"/>
              <a:ea typeface="Sans Serif Collection" panose="020B0502040504020204" pitchFamily="34" charset="0"/>
              <a:cs typeface="Sans Serif Collection" panose="020B0502040504020204" pitchFamily="34" charset="0"/>
            </a:endParaRPr>
          </a:p>
          <a:p>
            <a:endParaRPr lang="en-IN" sz="2400" dirty="0">
              <a:latin typeface="Aptos Display" panose="020B0004020202020204" pitchFamily="34" charset="0"/>
              <a:ea typeface="Sans Serif Collection" panose="020B0502040504020204" pitchFamily="34" charset="0"/>
              <a:cs typeface="Sans Serif Collection" panose="020B0502040504020204" pitchFamily="34" charset="0"/>
            </a:endParaRPr>
          </a:p>
          <a:p>
            <a:r>
              <a:rPr lang="en-IN" sz="2400" dirty="0">
                <a:latin typeface="Aptos Display" panose="020B0004020202020204" pitchFamily="34" charset="0"/>
                <a:ea typeface="Sans Serif Collection" panose="020B0502040504020204" pitchFamily="34" charset="0"/>
                <a:cs typeface="Sans Serif Collection" panose="020B0502040504020204" pitchFamily="34" charset="0"/>
              </a:rPr>
              <a:t>	</a:t>
            </a:r>
            <a:r>
              <a:rPr lang="en-IN" sz="2400" dirty="0">
                <a:latin typeface="Aptos Display" panose="020B0004020202020204" pitchFamily="34" charset="0"/>
                <a:ea typeface="Sans Serif Collection" panose="020B0502040504020204" pitchFamily="34" charset="0"/>
                <a:cs typeface="Sans Serif Collection" panose="020B0502040504020204" pitchFamily="34" charset="0"/>
              </a:rPr>
              <a:t>	</a:t>
            </a:r>
            <a:endParaRPr lang="en-IN" sz="2400" dirty="0">
              <a:latin typeface="Aptos Display" panose="020B0004020202020204" pitchFamily="34" charset="0"/>
              <a:ea typeface="Sans Serif Collection" panose="020B0502040504020204" pitchFamily="34" charset="0"/>
              <a:cs typeface="Sans Serif Collection" panose="020B0502040504020204" pitchFamily="34" charset="0"/>
            </a:endParaRPr>
          </a:p>
          <a:p>
            <a:r>
              <a:rPr lang="en-IN"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1" name="object 4">
            <a:extLst>
              <a:ext uri="{FF2B5EF4-FFF2-40B4-BE49-F238E27FC236}">
                <a16:creationId xmlns:a16="http://schemas.microsoft.com/office/drawing/2014/main" xmlns="" id="{C570FBE9-98C7-9638-24B5-154AEC792C34}"/>
              </a:ext>
            </a:extLst>
          </p:cNvPr>
          <p:cNvSpPr/>
          <p:nvPr/>
        </p:nvSpPr>
        <p:spPr>
          <a:xfrm>
            <a:off x="1752600" y="2438400"/>
            <a:ext cx="9607733" cy="3581400"/>
          </a:xfrm>
          <a:custGeom>
            <a:avLst/>
            <a:gdLst/>
            <a:ahLst/>
            <a:cxnLst/>
            <a:rect l="l" t="t" r="r" b="b"/>
            <a:pathLst>
              <a:path w="9810750" h="4210050">
                <a:moveTo>
                  <a:pt x="0" y="0"/>
                </a:moveTo>
                <a:lnTo>
                  <a:pt x="9810749" y="0"/>
                </a:lnTo>
                <a:lnTo>
                  <a:pt x="9810749" y="4210014"/>
                </a:lnTo>
                <a:lnTo>
                  <a:pt x="0" y="4210014"/>
                </a:lnTo>
                <a:lnTo>
                  <a:pt x="0" y="0"/>
                </a:lnTo>
              </a:path>
            </a:pathLst>
          </a:custGeom>
          <a:ln w="76212">
            <a:solidFill>
              <a:srgbClr val="000000"/>
            </a:solidFill>
          </a:ln>
        </p:spPr>
        <p:txBody>
          <a:bodyPr wrap="square" lIns="0" tIns="0" rIns="0" bIns="0" rtlCol="0"/>
          <a:lstStyle/>
          <a:p>
            <a:endParaRPr/>
          </a:p>
        </p:txBody>
      </p:sp>
      <p:sp>
        <p:nvSpPr>
          <p:cNvPr id="23" name="object 5">
            <a:extLst>
              <a:ext uri="{FF2B5EF4-FFF2-40B4-BE49-F238E27FC236}">
                <a16:creationId xmlns:a16="http://schemas.microsoft.com/office/drawing/2014/main" xmlns="" id="{998270AC-CEB1-D48F-5D9C-7D4534ACD6E2}"/>
              </a:ext>
            </a:extLst>
          </p:cNvPr>
          <p:cNvSpPr txBox="1"/>
          <p:nvPr/>
        </p:nvSpPr>
        <p:spPr>
          <a:xfrm>
            <a:off x="2024034" y="4071942"/>
            <a:ext cx="7655791" cy="1383712"/>
          </a:xfrm>
          <a:prstGeom prst="rect">
            <a:avLst/>
          </a:prstGeom>
        </p:spPr>
        <p:txBody>
          <a:bodyPr vert="horz" wrap="square" lIns="0" tIns="13970" rIns="0" bIns="0" rtlCol="0">
            <a:spAutoFit/>
          </a:bodyPr>
          <a:lstStyle/>
          <a:p>
            <a:pPr marL="12700">
              <a:spcBef>
                <a:spcPts val="140"/>
              </a:spcBef>
              <a:tabLst>
                <a:tab pos="4608195" algn="l"/>
              </a:tabLst>
            </a:pPr>
            <a:r>
              <a:rPr lang="en-IN" sz="8900" b="1" spc="240" dirty="0" smtClean="0">
                <a:solidFill>
                  <a:srgbClr val="231F20"/>
                </a:solidFill>
                <a:latin typeface="Segoe UI Semilight" panose="020B0402040204020203" pitchFamily="34" charset="0"/>
                <a:ea typeface="+mj-ea"/>
                <a:cs typeface="Segoe UI Semilight" panose="020B0402040204020203" pitchFamily="34" charset="0"/>
              </a:rPr>
              <a:t>Detection</a:t>
            </a:r>
            <a:endParaRPr sz="8900" b="1" spc="240" dirty="0">
              <a:solidFill>
                <a:srgbClr val="231F20"/>
              </a:solidFill>
              <a:latin typeface="Segoe UI Semilight" panose="020B0402040204020203" pitchFamily="34" charset="0"/>
              <a:ea typeface="+mj-ea"/>
              <a:cs typeface="Segoe UI Semilight" panose="020B0402040204020203" pitchFamily="34" charset="0"/>
            </a:endParaRPr>
          </a:p>
        </p:txBody>
      </p:sp>
      <p:sp>
        <p:nvSpPr>
          <p:cNvPr id="24" name="object 7">
            <a:extLst>
              <a:ext uri="{FF2B5EF4-FFF2-40B4-BE49-F238E27FC236}">
                <a16:creationId xmlns:a16="http://schemas.microsoft.com/office/drawing/2014/main" xmlns="" id="{A5883A5C-65D1-5B96-7EF1-792E1E7B4D1D}"/>
              </a:ext>
            </a:extLst>
          </p:cNvPr>
          <p:cNvSpPr txBox="1">
            <a:spLocks/>
          </p:cNvSpPr>
          <p:nvPr/>
        </p:nvSpPr>
        <p:spPr>
          <a:xfrm>
            <a:off x="1595406" y="2714620"/>
            <a:ext cx="9906000" cy="1387559"/>
          </a:xfrm>
          <a:prstGeom prst="rect">
            <a:avLst/>
          </a:prstGeom>
        </p:spPr>
        <p:txBody>
          <a:bodyPr vert="horz" wrap="square" lIns="0" tIns="17780" rIns="0" bIns="0" rtlCol="0">
            <a:spAutoFit/>
          </a:bodyPr>
          <a:lstStyle>
            <a:lvl1pPr>
              <a:defRPr sz="4800" b="1" i="0">
                <a:solidFill>
                  <a:schemeClr val="tx1"/>
                </a:solidFill>
                <a:latin typeface="Trebuchet MS"/>
                <a:ea typeface="+mj-ea"/>
                <a:cs typeface="Trebuchet MS"/>
              </a:defRPr>
            </a:lvl1pPr>
          </a:lstStyle>
          <a:p>
            <a:pPr marL="12700">
              <a:spcBef>
                <a:spcPts val="140"/>
              </a:spcBef>
              <a:tabLst>
                <a:tab pos="4608195" algn="l"/>
              </a:tabLst>
            </a:pPr>
            <a:r>
              <a:rPr lang="en-IN" sz="8900" spc="240" dirty="0">
                <a:latin typeface="Segoe UI Semilight" panose="020B0402040204020203" pitchFamily="34" charset="0"/>
                <a:cs typeface="Segoe UI Semilight" panose="020B0402040204020203" pitchFamily="34" charset="0"/>
              </a:rPr>
              <a:t> </a:t>
            </a:r>
            <a:r>
              <a:rPr lang="en-IN" sz="8900" spc="240" dirty="0" smtClean="0">
                <a:latin typeface="Segoe UI Semilight" panose="020B0402040204020203" pitchFamily="34" charset="0"/>
                <a:cs typeface="Segoe UI Semilight" panose="020B0402040204020203" pitchFamily="34" charset="0"/>
              </a:rPr>
              <a:t>Parkinson Disease</a:t>
            </a:r>
            <a:endParaRPr lang="en-IN" sz="8900" dirty="0">
              <a:latin typeface="Segoe UI Semilight" panose="020B0402040204020203" pitchFamily="34" charset="0"/>
              <a:cs typeface="Segoe UI Semilight" panose="020B04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06717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2870835"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a:extLst>
              <a:ext uri="{FF2B5EF4-FFF2-40B4-BE49-F238E27FC236}">
                <a16:creationId xmlns:a16="http://schemas.microsoft.com/office/drawing/2014/main" xmlns="" id="{AFF0AE33-F5B2-9E43-5E5F-531C04216771}"/>
              </a:ext>
            </a:extLst>
          </p:cNvPr>
          <p:cNvSpPr txBox="1"/>
          <p:nvPr/>
        </p:nvSpPr>
        <p:spPr>
          <a:xfrm>
            <a:off x="2514600" y="1447800"/>
            <a:ext cx="6553200" cy="4524315"/>
          </a:xfrm>
          <a:prstGeom prst="rect">
            <a:avLst/>
          </a:prstGeom>
          <a:noFill/>
        </p:spPr>
        <p:txBody>
          <a:bodyPr wrap="square" rtlCol="0">
            <a:spAutoFit/>
          </a:bodyPr>
          <a:lstStyle/>
          <a:p>
            <a:pPr marL="285750" indent="-285750">
              <a:buFont typeface="Arial" panose="020B0604020202020204" pitchFamily="34" charset="0"/>
              <a:buChar char="•"/>
            </a:pPr>
            <a:r>
              <a:rPr lang="en-IN" sz="3600" dirty="0">
                <a:latin typeface="Microsoft PhagsPa" panose="020B0502040204020203" pitchFamily="34" charset="0"/>
              </a:rPr>
              <a:t>Problem Statement</a:t>
            </a:r>
          </a:p>
          <a:p>
            <a:pPr marL="285750" indent="-285750">
              <a:buFont typeface="Arial" panose="020B0604020202020204" pitchFamily="34" charset="0"/>
              <a:buChar char="•"/>
            </a:pPr>
            <a:r>
              <a:rPr lang="en-IN" sz="3600" dirty="0">
                <a:latin typeface="Microsoft PhagsPa" panose="020B0502040204020203" pitchFamily="34" charset="0"/>
              </a:rPr>
              <a:t>Project Overview</a:t>
            </a:r>
          </a:p>
          <a:p>
            <a:pPr marL="285750" indent="-285750">
              <a:buFont typeface="Arial" panose="020B0604020202020204" pitchFamily="34" charset="0"/>
              <a:buChar char="•"/>
            </a:pPr>
            <a:r>
              <a:rPr lang="en-IN" sz="3600" dirty="0">
                <a:latin typeface="Microsoft PhagsPa" panose="020B0502040204020203" pitchFamily="34" charset="0"/>
              </a:rPr>
              <a:t>Who Are The End Users?</a:t>
            </a:r>
          </a:p>
          <a:p>
            <a:pPr marL="285750" indent="-285750">
              <a:buFont typeface="Arial" panose="020B0604020202020204" pitchFamily="34" charset="0"/>
              <a:buChar char="•"/>
            </a:pPr>
            <a:r>
              <a:rPr lang="en-IN" sz="3600" dirty="0">
                <a:latin typeface="Microsoft PhagsPa" panose="020B0502040204020203" pitchFamily="34" charset="0"/>
              </a:rPr>
              <a:t>Solution And its Value Proposition</a:t>
            </a:r>
          </a:p>
          <a:p>
            <a:pPr marL="285750" indent="-285750">
              <a:buFont typeface="Arial" panose="020B0604020202020204" pitchFamily="34" charset="0"/>
              <a:buChar char="•"/>
            </a:pPr>
            <a:r>
              <a:rPr lang="en-IN" sz="3600" dirty="0">
                <a:latin typeface="Microsoft PhagsPa" panose="020B0502040204020203" pitchFamily="34" charset="0"/>
              </a:rPr>
              <a:t>WOW in Solution</a:t>
            </a:r>
          </a:p>
          <a:p>
            <a:pPr marL="285750" indent="-285750">
              <a:buFont typeface="Arial" panose="020B0604020202020204" pitchFamily="34" charset="0"/>
              <a:buChar char="•"/>
            </a:pPr>
            <a:r>
              <a:rPr lang="en-IN" sz="3600" dirty="0" err="1">
                <a:latin typeface="Microsoft PhagsPa" panose="020B0502040204020203" pitchFamily="34" charset="0"/>
              </a:rPr>
              <a:t>Modeling</a:t>
            </a:r>
            <a:endParaRPr lang="en-IN" sz="3600" dirty="0">
              <a:latin typeface="Microsoft PhagsPa" panose="020B0502040204020203" pitchFamily="34" charset="0"/>
            </a:endParaRPr>
          </a:p>
          <a:p>
            <a:pPr marL="285750" indent="-285750">
              <a:buFont typeface="Arial" panose="020B0604020202020204" pitchFamily="34" charset="0"/>
              <a:buChar char="•"/>
            </a:pPr>
            <a:r>
              <a:rPr lang="en-IN" sz="3600" dirty="0">
                <a:latin typeface="Microsoft PhagsPa" panose="020B0502040204020203" pitchFamily="34" charset="0"/>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72400" y="1905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rot="2642177">
            <a:off x="6773977" y="7495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9" name="TextBox 8">
            <a:extLst>
              <a:ext uri="{FF2B5EF4-FFF2-40B4-BE49-F238E27FC236}">
                <a16:creationId xmlns:a16="http://schemas.microsoft.com/office/drawing/2014/main" xmlns="" id="{C2D7A31A-7249-6058-9287-6100C63B4EA4}"/>
              </a:ext>
            </a:extLst>
          </p:cNvPr>
          <p:cNvSpPr txBox="1"/>
          <p:nvPr/>
        </p:nvSpPr>
        <p:spPr>
          <a:xfrm>
            <a:off x="1166778" y="1714488"/>
            <a:ext cx="6770702" cy="4401205"/>
          </a:xfrm>
          <a:prstGeom prst="rect">
            <a:avLst/>
          </a:prstGeom>
          <a:noFill/>
        </p:spPr>
        <p:txBody>
          <a:bodyPr wrap="square" rtlCol="0">
            <a:spAutoFit/>
          </a:bodyPr>
          <a:lstStyle/>
          <a:p>
            <a:r>
              <a:rPr lang="en-US" sz="2800" dirty="0" smtClean="0"/>
              <a:t>Parkinson's disease (PD) is a neurodegenerative disorder that affects millions worldwide, causing tremors, rigidity, </a:t>
            </a:r>
            <a:r>
              <a:rPr lang="en-US" sz="2800" dirty="0" err="1" smtClean="0"/>
              <a:t>bradykinesia</a:t>
            </a:r>
            <a:r>
              <a:rPr lang="en-US" sz="2800" dirty="0" smtClean="0"/>
              <a:t>, and postural instability. Early detection is crucial for effective management and intervention. However, current diagnostic methods often rely on subjective clinical assessments, leading to delayed detection and treatment initiation. </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rot="2663747">
            <a:off x="6545419" y="9781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4" name="Rectangle 3">
            <a:extLst>
              <a:ext uri="{FF2B5EF4-FFF2-40B4-BE49-F238E27FC236}">
                <a16:creationId xmlns:a16="http://schemas.microsoft.com/office/drawing/2014/main" xmlns="" id="{679B04B0-104B-7EC8-E276-A2B05127408F}"/>
              </a:ext>
            </a:extLst>
          </p:cNvPr>
          <p:cNvSpPr>
            <a:spLocks noChangeArrowheads="1"/>
          </p:cNvSpPr>
          <p:nvPr/>
        </p:nvSpPr>
        <p:spPr bwMode="auto">
          <a:xfrm>
            <a:off x="809588" y="1643050"/>
            <a:ext cx="7748606" cy="48936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dirty="0"/>
              <a:t>Developing a Parkinson's disease detection system using Python entails leveraging machine learning algorithms to analyze various biomarkers from patient data, such as voice recordings, gait patterns, and other clinical measurements. This project aims to build a robust classification model capable of accurately distinguishing between individuals with Parkinson's disease and healthy subjects based on these features. By utilizing Python's extensive libraries for data preprocessing, feature engineering, and machine learning, the system will provide a user-friendly interface for healthcare professionals to efficiently diagnose Parkinson's disease in its early stages.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xmlns="" id="{D6E1AE1D-2DC3-5DD0-D955-FA6E32ACFC8B}"/>
              </a:ext>
            </a:extLst>
          </p:cNvPr>
          <p:cNvSpPr>
            <a:spLocks noChangeArrowheads="1"/>
          </p:cNvSpPr>
          <p:nvPr/>
        </p:nvSpPr>
        <p:spPr bwMode="auto">
          <a:xfrm>
            <a:off x="0" y="0"/>
            <a:ext cx="400685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rot="2808167">
            <a:off x="6400800"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7" name="TextBox 6">
            <a:extLst>
              <a:ext uri="{FF2B5EF4-FFF2-40B4-BE49-F238E27FC236}">
                <a16:creationId xmlns:a16="http://schemas.microsoft.com/office/drawing/2014/main" xmlns="" id="{D79B547B-411D-CD86-F66F-195F90FAFF20}"/>
              </a:ext>
            </a:extLst>
          </p:cNvPr>
          <p:cNvSpPr txBox="1"/>
          <p:nvPr/>
        </p:nvSpPr>
        <p:spPr>
          <a:xfrm>
            <a:off x="1524000" y="2209800"/>
            <a:ext cx="6324600" cy="3886200"/>
          </a:xfrm>
          <a:prstGeom prst="rect">
            <a:avLst/>
          </a:prstGeom>
          <a:noFill/>
        </p:spPr>
        <p:txBody>
          <a:bodyPr wrap="square" rtlCol="0">
            <a:spAutoFit/>
          </a:bodyPr>
          <a:lstStyle/>
          <a:p>
            <a:r>
              <a:rPr lang="en-US" sz="2000" dirty="0" smtClean="0"/>
              <a:t>The end users for this project would primarily be healthcare professionals involved in diagnosing and treating Parkinson's disease, including neurologists, general practitioners, and specialists in movement disorders. Additionally, patients suspected of having Parkinson's disease or individuals at risk of developing the condition could benefit from the system's early detection capabilities. Furthermore, researchers and scientists in the field of neurology and machine learning may also utilize the developed tool for further studies and advancements in Parkinson's disease diagnosis and treatment.</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rot="2767683">
            <a:off x="9220200"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2659339">
            <a:off x="10584012" y="9781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rot="2695338">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1" name="TextBox 10">
            <a:extLst>
              <a:ext uri="{FF2B5EF4-FFF2-40B4-BE49-F238E27FC236}">
                <a16:creationId xmlns:a16="http://schemas.microsoft.com/office/drawing/2014/main" xmlns="" id="{8CB10018-3A6E-F8E3-70DD-B6BD561DD86B}"/>
              </a:ext>
            </a:extLst>
          </p:cNvPr>
          <p:cNvSpPr txBox="1"/>
          <p:nvPr/>
        </p:nvSpPr>
        <p:spPr>
          <a:xfrm>
            <a:off x="1981200" y="1828800"/>
            <a:ext cx="6858000" cy="4093428"/>
          </a:xfrm>
          <a:prstGeom prst="rect">
            <a:avLst/>
          </a:prstGeom>
          <a:noFill/>
        </p:spPr>
        <p:txBody>
          <a:bodyPr wrap="square" rtlCol="0">
            <a:spAutoFit/>
          </a:bodyPr>
          <a:lstStyle/>
          <a:p>
            <a:r>
              <a:rPr lang="en-US" sz="2000" dirty="0" smtClean="0"/>
              <a:t>The solution is a comprehensive Parkinson's disease detection system built using Python, integrating machine learning algorithms to analyze diverse biomarkers such as voice recordings, gait patterns, and clinical measurements. Its value proposition lies in providing healthcare professionals with a reliable, non-invasive tool for early and accurate diagnosis, enabling timely intervention and improved patient outcomes. By leveraging Python's robust libraries for data processing and machine learning, the system offers efficiency and ease of use, empowering clinicians to make informed decisions and potentially enhancing the quality of life for individuals affected by Parkinson's disease.</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rot="2755990">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2876119">
            <a:off x="85344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rot="2883044">
            <a:off x="9486100" y="60571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a:extLst>
              <a:ext uri="{FF2B5EF4-FFF2-40B4-BE49-F238E27FC236}">
                <a16:creationId xmlns:a16="http://schemas.microsoft.com/office/drawing/2014/main" xmlns="" id="{1B67098E-5E40-00E8-6838-E78CA1CC56F1}"/>
              </a:ext>
            </a:extLst>
          </p:cNvPr>
          <p:cNvSpPr txBox="1"/>
          <p:nvPr/>
        </p:nvSpPr>
        <p:spPr>
          <a:xfrm>
            <a:off x="3024166" y="2143116"/>
            <a:ext cx="5715040"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Cutting-edge machine learning.</a:t>
            </a:r>
          </a:p>
          <a:p>
            <a:pPr marL="457200" indent="-457200">
              <a:buFont typeface="Arial" panose="020B0604020202020204" pitchFamily="34" charset="0"/>
              <a:buChar char="•"/>
            </a:pPr>
            <a:r>
              <a:rPr lang="en-US" sz="3200" dirty="0" smtClean="0"/>
              <a:t>Holistic biomarker analysis.</a:t>
            </a:r>
          </a:p>
          <a:p>
            <a:pPr marL="457200" indent="-457200">
              <a:buFont typeface="Arial" panose="020B0604020202020204" pitchFamily="34" charset="0"/>
              <a:buChar char="•"/>
            </a:pPr>
            <a:r>
              <a:rPr lang="en-US" sz="3200" dirty="0" smtClean="0"/>
              <a:t>Early-stage detection.</a:t>
            </a:r>
          </a:p>
          <a:p>
            <a:pPr marL="457200" indent="-457200">
              <a:buFont typeface="Arial" panose="020B0604020202020204" pitchFamily="34" charset="0"/>
              <a:buChar char="•"/>
            </a:pPr>
            <a:r>
              <a:rPr lang="en-US" sz="3200" dirty="0" smtClean="0"/>
              <a:t>User-friendly interface.</a:t>
            </a:r>
          </a:p>
          <a:p>
            <a:pPr marL="457200" indent="-457200">
              <a:buFont typeface="Arial" panose="020B0604020202020204" pitchFamily="34" charset="0"/>
              <a:buChar char="•"/>
            </a:pPr>
            <a:r>
              <a:rPr lang="en-US" sz="3200" dirty="0" smtClean="0"/>
              <a:t>Transformative medical diagnosis.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rot="2775769">
            <a:off x="9543411" y="497141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2654888">
            <a:off x="45720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rot="2944799">
            <a:off x="9677400"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p:cNvSpPr txBox="1"/>
          <p:nvPr/>
        </p:nvSpPr>
        <p:spPr>
          <a:xfrm>
            <a:off x="952464" y="1500174"/>
            <a:ext cx="8715436" cy="2308324"/>
          </a:xfrm>
          <a:prstGeom prst="rect">
            <a:avLst/>
          </a:prstGeom>
          <a:noFill/>
        </p:spPr>
        <p:txBody>
          <a:bodyPr wrap="square" rtlCol="0">
            <a:spAutoFit/>
          </a:bodyPr>
          <a:lstStyle/>
          <a:p>
            <a:r>
              <a:rPr lang="en-US" dirty="0" smtClean="0"/>
              <a:t>Data </a:t>
            </a:r>
            <a:r>
              <a:rPr lang="en-US" dirty="0" err="1" smtClean="0"/>
              <a:t>PreProcessing</a:t>
            </a:r>
            <a:r>
              <a:rPr lang="en-US" dirty="0" smtClean="0"/>
              <a:t> : cleaning the dataset and handling the missing values, encoding categorical variable</a:t>
            </a:r>
          </a:p>
          <a:p>
            <a:endParaRPr lang="en-US" dirty="0"/>
          </a:p>
          <a:p>
            <a:r>
              <a:rPr lang="en-US" dirty="0" smtClean="0"/>
              <a:t>Features Selection : identifying the relevant features and selecting those most predictive of </a:t>
            </a:r>
            <a:r>
              <a:rPr lang="en-US" dirty="0" err="1" smtClean="0"/>
              <a:t>Parkinsons</a:t>
            </a:r>
            <a:r>
              <a:rPr lang="en-US" dirty="0" smtClean="0"/>
              <a:t> Disease Detection</a:t>
            </a:r>
          </a:p>
          <a:p>
            <a:endParaRPr lang="en-US" dirty="0"/>
          </a:p>
          <a:p>
            <a:r>
              <a:rPr lang="en-US" dirty="0" smtClean="0"/>
              <a:t>Model Training: implementing ML algorithms such as KNN, SVM, Decision Tree, Random Forest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TotalTime>
  <Words>473</Words>
  <Application>Microsoft Office PowerPoint</Application>
  <PresentationFormat>Custom</PresentationFormat>
  <Paragraphs>53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PROJECT TITLE</vt:lpstr>
      <vt:lpstr>AGENDA</vt:lpstr>
      <vt:lpstr>PROBLEM STATEMENT</vt:lpstr>
      <vt:lpstr>PROJECT OVERVIEW</vt:lpstr>
      <vt:lpstr>WHO ARE THE END USERS?</vt:lpstr>
      <vt:lpstr>YOUR SOLUTION AND ITS VALUE PROPOSITION</vt:lpstr>
      <vt:lpstr>THE WOW IN YOUR SOLUTION</vt:lpstr>
      <vt:lpstr>MODELLING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O G A N .</dc:creator>
  <cp:lastModifiedBy>student</cp:lastModifiedBy>
  <cp:revision>8</cp:revision>
  <dcterms:created xsi:type="dcterms:W3CDTF">2024-04-04T13:13:49Z</dcterms:created>
  <dcterms:modified xsi:type="dcterms:W3CDTF">2024-05-14T11:14:39Z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