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handoutMasterIdLst>
    <p:handoutMasterId r:id="rId16"/>
  </p:handoutMasterIdLst>
  <p:sldIdLst>
    <p:sldId id="256" r:id="rId3"/>
    <p:sldId id="257" r:id="rId4"/>
    <p:sldId id="259" r:id="rId5"/>
    <p:sldId id="261" r:id="rId6"/>
    <p:sldId id="262" r:id="rId7"/>
    <p:sldId id="263" r:id="rId8"/>
    <p:sldId id="268" r:id="rId9"/>
    <p:sldId id="264" r:id="rId10"/>
    <p:sldId id="269" r:id="rId11"/>
    <p:sldId id="270" r:id="rId12"/>
    <p:sldId id="265" r:id="rId13"/>
    <p:sldId id="266"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4.png"/><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1"/>
          <a:stretch>
            <a:fillRect/>
          </a:stretch>
        </p:blipFill>
        <p:spPr>
          <a:xfrm rot="21600000">
            <a:off x="0" y="9525"/>
            <a:ext cx="12192000" cy="6857997"/>
          </a:xfrm>
          <a:prstGeom prst="rect">
            <a:avLst/>
          </a:prstGeom>
        </p:spPr>
      </p:pic>
      <p:sp>
        <p:nvSpPr>
          <p:cNvPr id="4" name="textbox 4"/>
          <p:cNvSpPr/>
          <p:nvPr/>
        </p:nvSpPr>
        <p:spPr>
          <a:xfrm>
            <a:off x="780096" y="1893860"/>
            <a:ext cx="8347709" cy="1189989"/>
          </a:xfrm>
          <a:prstGeom prst="rect">
            <a:avLst/>
          </a:prstGeom>
          <a:noFill/>
          <a:ln w="0" cap="flat">
            <a:noFill/>
            <a:prstDash val="solid"/>
            <a:miter lim="0"/>
          </a:ln>
        </p:spPr>
        <p:txBody>
          <a:bodyPr vert="horz" wrap="square" lIns="0" tIns="0" rIns="0" bIns="0"/>
          <a:lstStyle/>
          <a:p>
            <a:pPr algn="l" rtl="0" eaLnBrk="0">
              <a:lnSpc>
                <a:spcPct val="44000"/>
              </a:lnSpc>
            </a:pPr>
            <a:endParaRPr sz="100" dirty="0">
              <a:latin typeface="Arial" panose="020B0604020202020204"/>
              <a:ea typeface="Arial" panose="020B0604020202020204"/>
              <a:cs typeface="Arial" panose="020B0604020202020204"/>
            </a:endParaRPr>
          </a:p>
          <a:p>
            <a:pPr marL="12700" algn="l" rtl="0" eaLnBrk="0">
              <a:lnSpc>
                <a:spcPct val="80000"/>
              </a:lnSpc>
            </a:pPr>
            <a:r>
              <a:rPr sz="9600" kern="0" spc="-10" dirty="0">
                <a:ln w="34842" cap="flat" cmpd="sng">
                  <a:solidFill>
                    <a:srgbClr val="FFC000">
                      <a:alpha val="100000"/>
                    </a:srgbClr>
                  </a:solidFill>
                  <a:prstDash val="solid"/>
                  <a:miter lim="10"/>
                </a:ln>
                <a:solidFill>
                  <a:srgbClr val="FFC000">
                    <a:alpha val="100000"/>
                  </a:srgbClr>
                </a:solidFill>
                <a:latin typeface="Arial" panose="020B0604020202020204"/>
                <a:ea typeface="Arial" panose="020B0604020202020204"/>
                <a:cs typeface="Arial" panose="020B0604020202020204"/>
              </a:rPr>
              <a:t>CREDIT</a:t>
            </a:r>
            <a:r>
              <a:rPr sz="9600" kern="0" spc="-10" dirty="0">
                <a:solidFill>
                  <a:srgbClr val="FFC000">
                    <a:alpha val="100000"/>
                  </a:srgbClr>
                </a:solidFill>
                <a:latin typeface="Arial" panose="020B0604020202020204"/>
                <a:ea typeface="Arial" panose="020B0604020202020204"/>
                <a:cs typeface="Arial" panose="020B0604020202020204"/>
              </a:rPr>
              <a:t> </a:t>
            </a:r>
            <a:r>
              <a:rPr sz="9600" kern="0" spc="-10" dirty="0">
                <a:ln w="34842" cap="flat" cmpd="sng">
                  <a:solidFill>
                    <a:srgbClr val="FFC000">
                      <a:alpha val="100000"/>
                    </a:srgbClr>
                  </a:solidFill>
                  <a:prstDash val="solid"/>
                  <a:miter lim="10"/>
                </a:ln>
                <a:solidFill>
                  <a:srgbClr val="FFC000">
                    <a:alpha val="100000"/>
                  </a:srgbClr>
                </a:solidFill>
                <a:latin typeface="Arial" panose="020B0604020202020204"/>
                <a:ea typeface="Arial" panose="020B0604020202020204"/>
                <a:cs typeface="Arial" panose="020B0604020202020204"/>
              </a:rPr>
              <a:t>CAR</a:t>
            </a:r>
            <a:r>
              <a:rPr sz="9600" kern="0" spc="-20" dirty="0">
                <a:ln w="34842" cap="flat" cmpd="sng">
                  <a:solidFill>
                    <a:srgbClr val="FFC000">
                      <a:alpha val="100000"/>
                    </a:srgbClr>
                  </a:solidFill>
                  <a:prstDash val="solid"/>
                  <a:miter lim="10"/>
                </a:ln>
                <a:solidFill>
                  <a:srgbClr val="FFC000">
                    <a:alpha val="100000"/>
                  </a:srgbClr>
                </a:solidFill>
                <a:latin typeface="Arial" panose="020B0604020202020204"/>
                <a:ea typeface="Arial" panose="020B0604020202020204"/>
                <a:cs typeface="Arial" panose="020B0604020202020204"/>
              </a:rPr>
              <a:t>D</a:t>
            </a:r>
            <a:endParaRPr sz="9600" dirty="0">
              <a:latin typeface="Arial" panose="020B0604020202020204"/>
              <a:ea typeface="Arial" panose="020B0604020202020204"/>
              <a:cs typeface="Arial" panose="020B0604020202020204"/>
            </a:endParaRPr>
          </a:p>
        </p:txBody>
      </p:sp>
      <p:sp>
        <p:nvSpPr>
          <p:cNvPr id="6" name="textbox 6"/>
          <p:cNvSpPr/>
          <p:nvPr/>
        </p:nvSpPr>
        <p:spPr>
          <a:xfrm>
            <a:off x="878271" y="3537214"/>
            <a:ext cx="4899659" cy="1586230"/>
          </a:xfrm>
          <a:prstGeom prst="rect">
            <a:avLst/>
          </a:prstGeom>
          <a:noFill/>
          <a:ln w="0" cap="flat">
            <a:noFill/>
            <a:prstDash val="solid"/>
            <a:miter lim="0"/>
          </a:ln>
        </p:spPr>
        <p:txBody>
          <a:bodyPr vert="horz" wrap="square" lIns="0" tIns="0" rIns="0" bIns="0"/>
          <a:lstStyle/>
          <a:p>
            <a:pPr algn="l" rtl="0" eaLnBrk="0">
              <a:lnSpc>
                <a:spcPct val="66000"/>
              </a:lnSpc>
            </a:pPr>
            <a:endParaRPr sz="100" dirty="0">
              <a:latin typeface="Arial" panose="020B0604020202020204"/>
              <a:ea typeface="Arial" panose="020B0604020202020204"/>
              <a:cs typeface="Arial" panose="020B0604020202020204"/>
            </a:endParaRPr>
          </a:p>
          <a:p>
            <a:pPr marL="12700" algn="l" rtl="0" eaLnBrk="0">
              <a:lnSpc>
                <a:spcPct val="80000"/>
              </a:lnSpc>
            </a:pPr>
            <a:r>
              <a:rPr sz="5700" b="1" kern="0" spc="-100" dirty="0">
                <a:solidFill>
                  <a:srgbClr val="FFC000">
                    <a:alpha val="100000"/>
                  </a:srgbClr>
                </a:solidFill>
                <a:latin typeface="Arial Narrow" panose="020B0606020202030204"/>
                <a:ea typeface="Arial Narrow" panose="020B0606020202030204"/>
                <a:cs typeface="Arial Narrow" panose="020B0606020202030204"/>
              </a:rPr>
              <a:t>WEEKLY</a:t>
            </a:r>
            <a:endParaRPr sz="5700" dirty="0">
              <a:latin typeface="Arial Narrow" panose="020B0606020202030204"/>
              <a:ea typeface="Arial Narrow" panose="020B0606020202030204"/>
              <a:cs typeface="Arial Narrow" panose="020B0606020202030204"/>
            </a:endParaRPr>
          </a:p>
          <a:p>
            <a:pPr algn="r" rtl="0" eaLnBrk="0">
              <a:lnSpc>
                <a:spcPct val="81000"/>
              </a:lnSpc>
              <a:spcBef>
                <a:spcPts val="1300"/>
              </a:spcBef>
            </a:pPr>
            <a:r>
              <a:rPr sz="5700" kern="0" spc="-110" dirty="0">
                <a:solidFill>
                  <a:srgbClr val="FFC000">
                    <a:alpha val="100000"/>
                  </a:srgbClr>
                </a:solidFill>
                <a:latin typeface="Arial Narrow" panose="020B0606020202030204"/>
                <a:ea typeface="Arial Narrow" panose="020B0606020202030204"/>
                <a:cs typeface="Arial Narrow" panose="020B0606020202030204"/>
              </a:rPr>
              <a:t>STATUS</a:t>
            </a:r>
            <a:r>
              <a:rPr sz="5700" kern="0" spc="410" dirty="0">
                <a:solidFill>
                  <a:srgbClr val="FFC000">
                    <a:alpha val="100000"/>
                  </a:srgbClr>
                </a:solidFill>
                <a:latin typeface="Arial Narrow" panose="020B0606020202030204"/>
                <a:ea typeface="Arial Narrow" panose="020B0606020202030204"/>
                <a:cs typeface="Arial Narrow" panose="020B0606020202030204"/>
              </a:rPr>
              <a:t> </a:t>
            </a:r>
            <a:r>
              <a:rPr sz="5700" kern="0" spc="-110" dirty="0">
                <a:solidFill>
                  <a:srgbClr val="FFC000">
                    <a:alpha val="100000"/>
                  </a:srgbClr>
                </a:solidFill>
                <a:latin typeface="Arial Narrow" panose="020B0606020202030204"/>
                <a:ea typeface="Arial Narrow" panose="020B0606020202030204"/>
                <a:cs typeface="Arial Narrow" panose="020B0606020202030204"/>
              </a:rPr>
              <a:t>REPORT</a:t>
            </a:r>
            <a:endParaRPr sz="5700" dirty="0">
              <a:latin typeface="Arial Narrow" panose="020B0606020202030204"/>
              <a:ea typeface="Arial Narrow" panose="020B0606020202030204"/>
              <a:cs typeface="Arial Narrow" panose="020B0606020202030204"/>
            </a:endParaRPr>
          </a:p>
        </p:txBody>
      </p:sp>
      <p:pic>
        <p:nvPicPr>
          <p:cNvPr id="8" name="picture 8"/>
          <p:cNvPicPr>
            <a:picLocks noChangeAspect="1"/>
          </p:cNvPicPr>
          <p:nvPr/>
        </p:nvPicPr>
        <p:blipFill>
          <a:blip r:embed="rId2"/>
          <a:stretch>
            <a:fillRect/>
          </a:stretch>
        </p:blipFill>
        <p:spPr>
          <a:xfrm rot="21600000">
            <a:off x="9924288" y="4769662"/>
            <a:ext cx="1763268" cy="1410614"/>
          </a:xfrm>
          <a:prstGeom prst="rect">
            <a:avLst/>
          </a:prstGeom>
        </p:spPr>
      </p:pic>
      <p:sp>
        <p:nvSpPr>
          <p:cNvPr id="10" name="textbox 10"/>
          <p:cNvSpPr/>
          <p:nvPr/>
        </p:nvSpPr>
        <p:spPr>
          <a:xfrm>
            <a:off x="11184915" y="6482089"/>
            <a:ext cx="90169" cy="156210"/>
          </a:xfrm>
          <a:prstGeom prst="rect">
            <a:avLst/>
          </a:prstGeom>
          <a:noFill/>
          <a:ln w="0" cap="flat">
            <a:noFill/>
            <a:prstDash val="solid"/>
            <a:miter lim="0"/>
          </a:ln>
        </p:spPr>
        <p:txBody>
          <a:bodyPr vert="horz" wrap="square" lIns="0" tIns="0" rIns="0" bIns="0"/>
          <a:lstStyle/>
          <a:p>
            <a:pPr algn="l" rtl="0" eaLnBrk="0">
              <a:lnSpc>
                <a:spcPct val="83000"/>
              </a:lnSpc>
            </a:pPr>
            <a:endParaRPr sz="100" dirty="0">
              <a:latin typeface="Arial" panose="020B0604020202020204"/>
              <a:ea typeface="Arial" panose="020B0604020202020204"/>
              <a:cs typeface="Arial" panose="020B0604020202020204"/>
            </a:endParaRPr>
          </a:p>
          <a:p>
            <a:pPr algn="r" rtl="0" eaLnBrk="0">
              <a:lnSpc>
                <a:spcPct val="78000"/>
              </a:lnSpc>
            </a:pPr>
            <a:endParaRPr sz="1100" dirty="0">
              <a:latin typeface="Calibri" panose="020F0502020204030204"/>
              <a:ea typeface="Calibri" panose="020F0502020204030204"/>
              <a:cs typeface="Calibri" panose="020F050202020403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 108"/>
          <p:cNvSpPr/>
          <p:nvPr/>
        </p:nvSpPr>
        <p:spPr>
          <a:xfrm>
            <a:off x="-443230" y="0"/>
            <a:ext cx="12192000" cy="6857998"/>
          </a:xfrm>
          <a:prstGeom prst="rect">
            <a:avLst/>
          </a:prstGeom>
          <a:solidFill>
            <a:srgbClr val="0D0D0D">
              <a:alpha val="100000"/>
            </a:srgbClr>
          </a:solidFill>
          <a:ln w="0" cap="flat">
            <a:noFill/>
            <a:prstDash val="solid"/>
            <a:miter lim="0"/>
          </a:ln>
        </p:spPr>
        <p:txBody>
          <a:bodyPr rtlCol="0"/>
          <a:lstStyle/>
          <a:p>
            <a:pPr algn="ctr"/>
            <a:endParaRPr lang="zh-CN" altLang="en-US"/>
          </a:p>
        </p:txBody>
      </p:sp>
      <p:sp>
        <p:nvSpPr>
          <p:cNvPr id="112" name="textbox 112"/>
          <p:cNvSpPr/>
          <p:nvPr/>
        </p:nvSpPr>
        <p:spPr>
          <a:xfrm>
            <a:off x="523875" y="881380"/>
            <a:ext cx="10258425" cy="5547360"/>
          </a:xfrm>
          <a:prstGeom prst="rect">
            <a:avLst/>
          </a:prstGeom>
          <a:noFill/>
          <a:ln w="0" cap="flat">
            <a:noFill/>
            <a:prstDash val="solid"/>
            <a:miter lim="0"/>
          </a:ln>
        </p:spPr>
        <p:txBody>
          <a:bodyPr vert="horz" wrap="square" lIns="0" tIns="0" rIns="0" bIns="0"/>
          <a:lstStyle/>
          <a:p>
            <a:pPr algn="l" rtl="0" eaLnBrk="0">
              <a:lnSpc>
                <a:spcPct val="88000"/>
              </a:lnSpc>
              <a:spcBef>
                <a:spcPts val="10"/>
              </a:spcBef>
            </a:pPr>
            <a:endParaRPr sz="2000" kern="0" spc="30" dirty="0">
              <a:solidFill>
                <a:srgbClr val="FFFFFF">
                  <a:alpha val="100000"/>
                </a:srgbClr>
              </a:solidFill>
              <a:latin typeface="Calibri" panose="020F0502020204030204"/>
              <a:ea typeface="Calibri" panose="020F0502020204030204"/>
              <a:cs typeface="Calibri" panose="020F0502020204030204"/>
            </a:endParaRPr>
          </a:p>
          <a:p>
            <a:pPr algn="l" rtl="0" eaLnBrk="0">
              <a:lnSpc>
                <a:spcPct val="88000"/>
              </a:lnSpc>
              <a:spcBef>
                <a:spcPts val="10"/>
              </a:spcBef>
            </a:pPr>
            <a:r>
              <a:rPr sz="2000" b="1" kern="0" spc="30" dirty="0">
                <a:solidFill>
                  <a:srgbClr val="FFFFFF">
                    <a:alpha val="100000"/>
                  </a:srgbClr>
                </a:solidFill>
                <a:latin typeface="Calibri" panose="020F0502020204030204"/>
                <a:ea typeface="Calibri" panose="020F0502020204030204"/>
                <a:cs typeface="Calibri" panose="020F0502020204030204"/>
              </a:rPr>
              <a:t>Enhance Engagement:</a:t>
            </a:r>
            <a:r>
              <a:rPr sz="2000" kern="0" spc="30" dirty="0">
                <a:solidFill>
                  <a:srgbClr val="FFFFFF">
                    <a:alpha val="100000"/>
                  </a:srgbClr>
                </a:solidFill>
                <a:latin typeface="Calibri" panose="020F0502020204030204"/>
                <a:ea typeface="Calibri" panose="020F0502020204030204"/>
                <a:cs typeface="Calibri" panose="020F0502020204030204"/>
              </a:rPr>
              <a:t>Platinum and Gold Card Promotions: Since these cards generate significant interest and annual fees, targeted marketing campaigns to increase adoption and usage can be beneficial.</a:t>
            </a:r>
            <a:endParaRPr sz="2000" kern="0" spc="30" dirty="0">
              <a:solidFill>
                <a:srgbClr val="FFFFFF">
                  <a:alpha val="100000"/>
                </a:srgbClr>
              </a:solidFill>
              <a:latin typeface="Calibri" panose="020F0502020204030204"/>
              <a:ea typeface="Calibri" panose="020F0502020204030204"/>
              <a:cs typeface="Calibri" panose="020F0502020204030204"/>
            </a:endParaRPr>
          </a:p>
          <a:p>
            <a:pPr algn="l" rtl="0" eaLnBrk="0">
              <a:lnSpc>
                <a:spcPct val="88000"/>
              </a:lnSpc>
              <a:spcBef>
                <a:spcPts val="10"/>
              </a:spcBef>
            </a:pPr>
            <a:endParaRPr sz="2000" kern="0" spc="30" dirty="0">
              <a:solidFill>
                <a:srgbClr val="FFFFFF">
                  <a:alpha val="100000"/>
                </a:srgbClr>
              </a:solidFill>
              <a:latin typeface="Calibri" panose="020F0502020204030204"/>
              <a:ea typeface="Calibri" panose="020F0502020204030204"/>
              <a:cs typeface="Calibri" panose="020F0502020204030204"/>
            </a:endParaRPr>
          </a:p>
          <a:p>
            <a:pPr algn="l" rtl="0" eaLnBrk="0">
              <a:lnSpc>
                <a:spcPct val="88000"/>
              </a:lnSpc>
              <a:spcBef>
                <a:spcPts val="10"/>
              </a:spcBef>
            </a:pPr>
            <a:r>
              <a:rPr sz="2000" b="1" kern="0" spc="30" dirty="0">
                <a:solidFill>
                  <a:srgbClr val="FFFFFF">
                    <a:alpha val="100000"/>
                  </a:srgbClr>
                </a:solidFill>
                <a:latin typeface="Calibri" panose="020F0502020204030204"/>
                <a:ea typeface="Calibri" panose="020F0502020204030204"/>
                <a:cs typeface="Calibri" panose="020F0502020204030204"/>
              </a:rPr>
              <a:t>Revenue Optimization:</a:t>
            </a:r>
            <a:r>
              <a:rPr sz="2000" kern="0" spc="30" dirty="0">
                <a:solidFill>
                  <a:srgbClr val="FFFFFF">
                    <a:alpha val="100000"/>
                  </a:srgbClr>
                </a:solidFill>
                <a:latin typeface="Calibri" panose="020F0502020204030204"/>
                <a:ea typeface="Calibri" panose="020F0502020204030204"/>
                <a:cs typeface="Calibri" panose="020F0502020204030204"/>
              </a:rPr>
              <a:t>Focus on High-Revenue Expenditure Types: Bills, entertainment, and grocery are top revenue drivers. Tailoring rewards and cashback offers in these categories can boost usage.</a:t>
            </a:r>
            <a:endParaRPr sz="2000" kern="0" spc="30" dirty="0">
              <a:solidFill>
                <a:srgbClr val="FFFFFF">
                  <a:alpha val="100000"/>
                </a:srgbClr>
              </a:solidFill>
              <a:latin typeface="Calibri" panose="020F0502020204030204"/>
              <a:ea typeface="Calibri" panose="020F0502020204030204"/>
              <a:cs typeface="Calibri" panose="020F0502020204030204"/>
            </a:endParaRPr>
          </a:p>
          <a:p>
            <a:pPr algn="l" rtl="0" eaLnBrk="0">
              <a:lnSpc>
                <a:spcPct val="88000"/>
              </a:lnSpc>
              <a:spcBef>
                <a:spcPts val="10"/>
              </a:spcBef>
            </a:pPr>
            <a:endParaRPr sz="2000" kern="0" spc="30" dirty="0">
              <a:solidFill>
                <a:srgbClr val="FFFFFF">
                  <a:alpha val="100000"/>
                </a:srgbClr>
              </a:solidFill>
              <a:latin typeface="Calibri" panose="020F0502020204030204"/>
              <a:ea typeface="Calibri" panose="020F0502020204030204"/>
              <a:cs typeface="Calibri" panose="020F0502020204030204"/>
            </a:endParaRPr>
          </a:p>
          <a:p>
            <a:pPr algn="l" rtl="0" eaLnBrk="0">
              <a:lnSpc>
                <a:spcPct val="88000"/>
              </a:lnSpc>
              <a:spcBef>
                <a:spcPts val="10"/>
              </a:spcBef>
            </a:pPr>
            <a:r>
              <a:rPr sz="2000" b="1" kern="0" spc="30" dirty="0">
                <a:solidFill>
                  <a:srgbClr val="FFFFFF">
                    <a:alpha val="100000"/>
                  </a:srgbClr>
                </a:solidFill>
                <a:latin typeface="Calibri" panose="020F0502020204030204"/>
                <a:ea typeface="Calibri" panose="020F0502020204030204"/>
                <a:cs typeface="Calibri" panose="020F0502020204030204"/>
              </a:rPr>
              <a:t>Customer Acquisition and Retention:</a:t>
            </a:r>
            <a:endParaRPr sz="2000" b="1" kern="0" spc="30" dirty="0">
              <a:solidFill>
                <a:srgbClr val="FFFFFF">
                  <a:alpha val="100000"/>
                </a:srgbClr>
              </a:solidFill>
              <a:latin typeface="Calibri" panose="020F0502020204030204"/>
              <a:ea typeface="Calibri" panose="020F0502020204030204"/>
              <a:cs typeface="Calibri" panose="020F0502020204030204"/>
            </a:endParaRPr>
          </a:p>
          <a:p>
            <a:pPr marL="342900" indent="-342900" algn="l" rtl="0" eaLnBrk="0">
              <a:lnSpc>
                <a:spcPct val="88000"/>
              </a:lnSpc>
              <a:spcBef>
                <a:spcPts val="10"/>
              </a:spcBef>
              <a:buFont typeface="Arial" panose="020B0604020202020204" pitchFamily="34" charset="0"/>
              <a:buChar char="•"/>
            </a:pPr>
            <a:r>
              <a:rPr sz="2000" b="1" kern="0" spc="30" dirty="0">
                <a:solidFill>
                  <a:srgbClr val="FFFFFF">
                    <a:alpha val="100000"/>
                  </a:srgbClr>
                </a:solidFill>
                <a:latin typeface="Calibri" panose="020F0502020204030204"/>
                <a:ea typeface="Calibri" panose="020F0502020204030204"/>
                <a:cs typeface="Calibri" panose="020F0502020204030204"/>
              </a:rPr>
              <a:t>Reduce Customer Acquisition Costs:</a:t>
            </a:r>
            <a:r>
              <a:rPr sz="2000" kern="0" spc="30" dirty="0">
                <a:solidFill>
                  <a:srgbClr val="FFFFFF">
                    <a:alpha val="100000"/>
                  </a:srgbClr>
                </a:solidFill>
                <a:latin typeface="Calibri" panose="020F0502020204030204"/>
                <a:ea typeface="Calibri" panose="020F0502020204030204"/>
                <a:cs typeface="Calibri" panose="020F0502020204030204"/>
              </a:rPr>
              <a:t> Streamlining acquisition processes, especially for high-cost Blue cards, can improve profitability.</a:t>
            </a:r>
            <a:endParaRPr sz="2000" kern="0" spc="30" dirty="0">
              <a:solidFill>
                <a:srgbClr val="FFFFFF">
                  <a:alpha val="100000"/>
                </a:srgbClr>
              </a:solidFill>
              <a:latin typeface="Calibri" panose="020F0502020204030204"/>
              <a:ea typeface="Calibri" panose="020F0502020204030204"/>
              <a:cs typeface="Calibri" panose="020F0502020204030204"/>
            </a:endParaRPr>
          </a:p>
          <a:p>
            <a:pPr marL="342900" indent="-342900" algn="l" rtl="0" eaLnBrk="0">
              <a:lnSpc>
                <a:spcPct val="88000"/>
              </a:lnSpc>
              <a:spcBef>
                <a:spcPts val="10"/>
              </a:spcBef>
              <a:buFont typeface="Arial" panose="020B0604020202020204" pitchFamily="34" charset="0"/>
              <a:buChar char="•"/>
            </a:pPr>
            <a:r>
              <a:rPr sz="2000" b="1" kern="0" spc="30" dirty="0">
                <a:solidFill>
                  <a:srgbClr val="FFFFFF">
                    <a:alpha val="100000"/>
                  </a:srgbClr>
                </a:solidFill>
                <a:latin typeface="Calibri" panose="020F0502020204030204"/>
                <a:ea typeface="Calibri" panose="020F0502020204030204"/>
                <a:cs typeface="Calibri" panose="020F0502020204030204"/>
              </a:rPr>
              <a:t>Improve Customer Retention Strategies:</a:t>
            </a:r>
            <a:r>
              <a:rPr sz="2000" kern="0" spc="30" dirty="0">
                <a:solidFill>
                  <a:srgbClr val="FFFFFF">
                    <a:alpha val="100000"/>
                  </a:srgbClr>
                </a:solidFill>
                <a:latin typeface="Calibri" panose="020F0502020204030204"/>
                <a:ea typeface="Calibri" panose="020F0502020204030204"/>
                <a:cs typeface="Calibri" panose="020F0502020204030204"/>
              </a:rPr>
              <a:t> Using the insights from marital status and age groups, create tailored retention programs.</a:t>
            </a:r>
            <a:endParaRPr sz="2000" kern="0" spc="30" dirty="0">
              <a:solidFill>
                <a:srgbClr val="FFFFFF">
                  <a:alpha val="100000"/>
                </a:srgbClr>
              </a:solidFill>
              <a:latin typeface="Calibri" panose="020F0502020204030204"/>
              <a:ea typeface="Calibri" panose="020F0502020204030204"/>
              <a:cs typeface="Calibri" panose="020F0502020204030204"/>
            </a:endParaRPr>
          </a:p>
          <a:p>
            <a:pPr indent="0" algn="l" rtl="0" eaLnBrk="0">
              <a:lnSpc>
                <a:spcPct val="88000"/>
              </a:lnSpc>
              <a:spcBef>
                <a:spcPts val="10"/>
              </a:spcBef>
              <a:buFont typeface="Arial" panose="020B0604020202020204" pitchFamily="34" charset="0"/>
              <a:buNone/>
            </a:pPr>
            <a:endParaRPr sz="2000" kern="0" spc="30" dirty="0">
              <a:solidFill>
                <a:srgbClr val="FFFFFF">
                  <a:alpha val="100000"/>
                </a:srgbClr>
              </a:solidFill>
              <a:latin typeface="Calibri" panose="020F0502020204030204"/>
              <a:ea typeface="Calibri" panose="020F0502020204030204"/>
              <a:cs typeface="Calibri" panose="020F0502020204030204"/>
            </a:endParaRPr>
          </a:p>
          <a:p>
            <a:pPr algn="l" rtl="0" eaLnBrk="0">
              <a:lnSpc>
                <a:spcPct val="88000"/>
              </a:lnSpc>
              <a:spcBef>
                <a:spcPts val="10"/>
              </a:spcBef>
            </a:pPr>
            <a:r>
              <a:rPr sz="2000" b="1" kern="0" spc="30" dirty="0">
                <a:solidFill>
                  <a:srgbClr val="FFFFFF">
                    <a:alpha val="100000"/>
                  </a:srgbClr>
                </a:solidFill>
                <a:latin typeface="Calibri" panose="020F0502020204030204"/>
                <a:ea typeface="Calibri" panose="020F0502020204030204"/>
                <a:cs typeface="Calibri" panose="020F0502020204030204"/>
              </a:rPr>
              <a:t>Risk Management:</a:t>
            </a:r>
            <a:endParaRPr sz="2000" b="1" kern="0" spc="30" dirty="0">
              <a:solidFill>
                <a:srgbClr val="FFFFFF">
                  <a:alpha val="100000"/>
                </a:srgbClr>
              </a:solidFill>
              <a:latin typeface="Calibri" panose="020F0502020204030204"/>
              <a:ea typeface="Calibri" panose="020F0502020204030204"/>
              <a:cs typeface="Calibri" panose="020F0502020204030204"/>
            </a:endParaRPr>
          </a:p>
          <a:p>
            <a:pPr marL="342900" indent="-342900" algn="l" rtl="0" eaLnBrk="0">
              <a:lnSpc>
                <a:spcPct val="88000"/>
              </a:lnSpc>
              <a:spcBef>
                <a:spcPts val="10"/>
              </a:spcBef>
              <a:buFont typeface="Arial" panose="020B0604020202020204" pitchFamily="34" charset="0"/>
              <a:buChar char="•"/>
            </a:pPr>
            <a:r>
              <a:rPr sz="2000" b="1" kern="0" spc="30" dirty="0">
                <a:solidFill>
                  <a:srgbClr val="FFFFFF">
                    <a:alpha val="100000"/>
                  </a:srgbClr>
                </a:solidFill>
                <a:latin typeface="Calibri" panose="020F0502020204030204"/>
                <a:ea typeface="Calibri" panose="020F0502020204030204"/>
                <a:cs typeface="Calibri" panose="020F0502020204030204"/>
              </a:rPr>
              <a:t>Monitor High Utilization Segments: </a:t>
            </a:r>
            <a:r>
              <a:rPr sz="2000" kern="0" spc="30" dirty="0">
                <a:solidFill>
                  <a:srgbClr val="FFFFFF">
                    <a:alpha val="100000"/>
                  </a:srgbClr>
                </a:solidFill>
                <a:latin typeface="Calibri" panose="020F0502020204030204"/>
                <a:ea typeface="Calibri" panose="020F0502020204030204"/>
                <a:cs typeface="Calibri" panose="020F0502020204030204"/>
              </a:rPr>
              <a:t>Regular credit reviews and personalized financial advice for customers with high utilization ratios can mitigate risk.</a:t>
            </a:r>
            <a:endParaRPr sz="2000" b="1" kern="0" spc="30" dirty="0">
              <a:solidFill>
                <a:srgbClr val="FFFFFF">
                  <a:alpha val="100000"/>
                </a:srgbClr>
              </a:solidFill>
              <a:latin typeface="Calibri" panose="020F0502020204030204"/>
              <a:ea typeface="Calibri" panose="020F0502020204030204"/>
              <a:cs typeface="Calibri" panose="020F0502020204030204"/>
            </a:endParaRPr>
          </a:p>
          <a:p>
            <a:pPr marL="342900" indent="-342900" algn="l" rtl="0" eaLnBrk="0">
              <a:lnSpc>
                <a:spcPct val="88000"/>
              </a:lnSpc>
              <a:spcBef>
                <a:spcPts val="10"/>
              </a:spcBef>
              <a:buFont typeface="Arial" panose="020B0604020202020204" pitchFamily="34" charset="0"/>
              <a:buChar char="•"/>
            </a:pPr>
            <a:r>
              <a:rPr sz="2000" b="1" kern="0" spc="30" dirty="0">
                <a:solidFill>
                  <a:srgbClr val="FFFFFF">
                    <a:alpha val="100000"/>
                  </a:srgbClr>
                </a:solidFill>
                <a:latin typeface="Calibri" panose="020F0502020204030204"/>
                <a:ea typeface="Calibri" panose="020F0502020204030204"/>
                <a:cs typeface="Calibri" panose="020F0502020204030204"/>
              </a:rPr>
              <a:t>Preemptive Measures for Delinquencies:</a:t>
            </a:r>
            <a:r>
              <a:rPr sz="2000" kern="0" spc="30" dirty="0">
                <a:solidFill>
                  <a:srgbClr val="FFFFFF">
                    <a:alpha val="100000"/>
                  </a:srgbClr>
                </a:solidFill>
                <a:latin typeface="Calibri" panose="020F0502020204030204"/>
                <a:ea typeface="Calibri" panose="020F0502020204030204"/>
                <a:cs typeface="Calibri" panose="020F0502020204030204"/>
              </a:rPr>
              <a:t> Identifying early signs of delinquency and providing support options can help in reducing bad debts.</a:t>
            </a:r>
            <a:endParaRPr sz="2000" kern="0" spc="30" dirty="0">
              <a:solidFill>
                <a:srgbClr val="FFFFFF">
                  <a:alpha val="100000"/>
                </a:srgbClr>
              </a:solidFill>
              <a:latin typeface="Calibri" panose="020F0502020204030204"/>
              <a:ea typeface="Calibri" panose="020F0502020204030204"/>
              <a:cs typeface="Calibri" panose="020F0502020204030204"/>
            </a:endParaRPr>
          </a:p>
        </p:txBody>
      </p:sp>
      <p:sp>
        <p:nvSpPr>
          <p:cNvPr id="114" name="textbox 114"/>
          <p:cNvSpPr/>
          <p:nvPr/>
        </p:nvSpPr>
        <p:spPr>
          <a:xfrm>
            <a:off x="666713" y="239468"/>
            <a:ext cx="9964419" cy="1041400"/>
          </a:xfrm>
          <a:prstGeom prst="rect">
            <a:avLst/>
          </a:prstGeom>
          <a:noFill/>
          <a:ln w="0" cap="flat">
            <a:noFill/>
            <a:prstDash val="solid"/>
            <a:miter lim="0"/>
          </a:ln>
        </p:spPr>
        <p:txBody>
          <a:bodyPr vert="horz" wrap="square" lIns="0" tIns="0" rIns="0" bIns="0"/>
          <a:lstStyle/>
          <a:p>
            <a:pPr algn="l" rtl="0" eaLnBrk="0">
              <a:lnSpc>
                <a:spcPct val="82000"/>
              </a:lnSpc>
            </a:pPr>
            <a:endParaRPr sz="100" dirty="0">
              <a:latin typeface="Arial" panose="020B0604020202020204"/>
              <a:ea typeface="Arial" panose="020B0604020202020204"/>
              <a:cs typeface="Arial" panose="020B0604020202020204"/>
            </a:endParaRPr>
          </a:p>
          <a:p>
            <a:pPr marL="43180" algn="l" rtl="0" eaLnBrk="0">
              <a:lnSpc>
                <a:spcPct val="87000"/>
              </a:lnSpc>
            </a:pPr>
            <a:r>
              <a:rPr sz="3900" kern="0" dirty="0">
                <a:ln w="12700" cap="flat" cmpd="sng">
                  <a:solidFill>
                    <a:srgbClr val="FFC000">
                      <a:alpha val="100000"/>
                    </a:srgbClr>
                  </a:solidFill>
                  <a:prstDash val="solid"/>
                  <a:miter lim="0"/>
                </a:ln>
                <a:solidFill>
                  <a:srgbClr val="FFC000">
                    <a:alpha val="100000"/>
                  </a:srgbClr>
                </a:solidFill>
                <a:latin typeface="Arial Black" panose="020B0A04020102020204"/>
                <a:ea typeface="Arial Black" panose="020B0A04020102020204"/>
                <a:cs typeface="Arial Black" panose="020B0A04020102020204"/>
              </a:rPr>
              <a:t>Actionable Insights</a:t>
            </a:r>
            <a:endParaRPr sz="3900" kern="0" dirty="0">
              <a:ln w="12700" cap="flat" cmpd="sng">
                <a:solidFill>
                  <a:srgbClr val="FFC000">
                    <a:alpha val="100000"/>
                  </a:srgbClr>
                </a:solidFill>
                <a:prstDash val="solid"/>
                <a:miter lim="0"/>
              </a:ln>
              <a:solidFill>
                <a:srgbClr val="FFC000">
                  <a:alpha val="100000"/>
                </a:srgbClr>
              </a:solidFill>
              <a:latin typeface="Arial Black" panose="020B0A04020102020204"/>
              <a:ea typeface="Arial Black" panose="020B0A04020102020204"/>
              <a:cs typeface="Arial Black" panose="020B0A04020102020204"/>
            </a:endParaRPr>
          </a:p>
        </p:txBody>
      </p:sp>
      <p:pic>
        <p:nvPicPr>
          <p:cNvPr id="116" name="picture 116"/>
          <p:cNvPicPr>
            <a:picLocks noChangeAspect="1"/>
          </p:cNvPicPr>
          <p:nvPr/>
        </p:nvPicPr>
        <p:blipFill>
          <a:blip r:embed="rId1"/>
          <a:stretch>
            <a:fillRect/>
          </a:stretch>
        </p:blipFill>
        <p:spPr>
          <a:xfrm rot="21600000">
            <a:off x="10631127" y="5673090"/>
            <a:ext cx="755989" cy="85039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rect 120"/>
          <p:cNvSpPr/>
          <p:nvPr/>
        </p:nvSpPr>
        <p:spPr>
          <a:xfrm>
            <a:off x="0" y="0"/>
            <a:ext cx="12192000" cy="6857998"/>
          </a:xfrm>
          <a:prstGeom prst="rect">
            <a:avLst/>
          </a:prstGeom>
          <a:solidFill>
            <a:srgbClr val="0D0D0D">
              <a:alpha val="100000"/>
            </a:srgbClr>
          </a:solidFill>
          <a:ln w="0" cap="flat">
            <a:noFill/>
            <a:prstDash val="solid"/>
            <a:miter lim="0"/>
          </a:ln>
        </p:spPr>
        <p:txBody>
          <a:bodyPr rtlCol="0"/>
          <a:lstStyle/>
          <a:p>
            <a:pPr algn="ctr"/>
            <a:endParaRPr lang="zh-CN" altLang="en-US"/>
          </a:p>
        </p:txBody>
      </p:sp>
      <p:sp>
        <p:nvSpPr>
          <p:cNvPr id="122" name="textbox 122"/>
          <p:cNvSpPr/>
          <p:nvPr/>
        </p:nvSpPr>
        <p:spPr>
          <a:xfrm>
            <a:off x="764767" y="2476119"/>
            <a:ext cx="7921625" cy="3343909"/>
          </a:xfrm>
          <a:prstGeom prst="rect">
            <a:avLst/>
          </a:prstGeom>
          <a:noFill/>
          <a:ln w="0" cap="flat">
            <a:noFill/>
            <a:prstDash val="solid"/>
            <a:miter lim="0"/>
          </a:ln>
        </p:spPr>
        <p:txBody>
          <a:bodyPr vert="horz" wrap="square" lIns="0" tIns="0" rIns="0" bIns="0"/>
          <a:lstStyle/>
          <a:p>
            <a:pPr algn="l" rtl="0" eaLnBrk="0">
              <a:lnSpc>
                <a:spcPct val="96000"/>
              </a:lnSpc>
            </a:pPr>
            <a:endParaRPr sz="100" dirty="0">
              <a:latin typeface="Arial" panose="020B0604020202020204"/>
              <a:ea typeface="Arial" panose="020B0604020202020204"/>
              <a:cs typeface="Arial" panose="020B0604020202020204"/>
            </a:endParaRPr>
          </a:p>
          <a:p>
            <a:pPr marL="12700" algn="just" rtl="0" eaLnBrk="0">
              <a:lnSpc>
                <a:spcPct val="91000"/>
              </a:lnSpc>
            </a:pPr>
            <a:r>
              <a:rPr sz="2700" kern="0" spc="170" dirty="0">
                <a:solidFill>
                  <a:srgbClr val="FFFFFF">
                    <a:alpha val="100000"/>
                  </a:srgbClr>
                </a:solidFill>
                <a:latin typeface="Arial" panose="020B0604020202020204"/>
                <a:ea typeface="Arial" panose="020B0604020202020204"/>
                <a:cs typeface="Arial" panose="020B0604020202020204"/>
              </a:rPr>
              <a:t>•</a:t>
            </a:r>
            <a:r>
              <a:rPr sz="2700" kern="0" spc="300" dirty="0">
                <a:solidFill>
                  <a:srgbClr val="FFFFFF">
                    <a:alpha val="100000"/>
                  </a:srgbClr>
                </a:solidFill>
                <a:latin typeface="Arial" panose="020B0604020202020204"/>
                <a:ea typeface="Arial" panose="020B0604020202020204"/>
                <a:cs typeface="Arial" panose="020B0604020202020204"/>
              </a:rPr>
              <a:t> </a:t>
            </a:r>
            <a:r>
              <a:rPr sz="2400" kern="0" spc="-20" dirty="0">
                <a:solidFill>
                  <a:srgbClr val="FFFFFF">
                    <a:alpha val="100000"/>
                  </a:srgbClr>
                </a:solidFill>
                <a:latin typeface="Calibri" panose="020F0502020204030204"/>
                <a:ea typeface="Calibri" panose="020F0502020204030204"/>
                <a:cs typeface="Calibri" panose="020F0502020204030204"/>
              </a:rPr>
              <a:t>This report provides a comprehensive overview of the credit card portfolio, highlighting key metrics and trends. By leveraging these insights, stakeholders can make informed decisions to enhance customer engagement, optimize revenue, and manage risks effectively.</a:t>
            </a:r>
            <a:endParaRPr sz="2400" kern="0" spc="-20" dirty="0">
              <a:solidFill>
                <a:srgbClr val="FFFFFF">
                  <a:alpha val="100000"/>
                </a:srgbClr>
              </a:solidFill>
              <a:latin typeface="Calibri" panose="020F0502020204030204"/>
              <a:ea typeface="Calibri" panose="020F0502020204030204"/>
              <a:cs typeface="Calibri" panose="020F0502020204030204"/>
            </a:endParaRPr>
          </a:p>
        </p:txBody>
      </p:sp>
      <p:sp>
        <p:nvSpPr>
          <p:cNvPr id="124" name="textbox 124"/>
          <p:cNvSpPr/>
          <p:nvPr/>
        </p:nvSpPr>
        <p:spPr>
          <a:xfrm>
            <a:off x="764234" y="519031"/>
            <a:ext cx="7960994" cy="1206500"/>
          </a:xfrm>
          <a:prstGeom prst="rect">
            <a:avLst/>
          </a:prstGeom>
          <a:noFill/>
          <a:ln w="0" cap="flat">
            <a:noFill/>
            <a:prstDash val="solid"/>
            <a:miter lim="0"/>
          </a:ln>
        </p:spPr>
        <p:txBody>
          <a:bodyPr vert="horz" wrap="square" lIns="0" tIns="0" rIns="0" bIns="0"/>
          <a:lstStyle/>
          <a:p>
            <a:pPr algn="l" rtl="0" eaLnBrk="0">
              <a:lnSpc>
                <a:spcPct val="92000"/>
              </a:lnSpc>
            </a:pPr>
            <a:endParaRPr sz="100" dirty="0">
              <a:latin typeface="Arial" panose="020B0604020202020204"/>
              <a:ea typeface="Arial" panose="020B0604020202020204"/>
              <a:cs typeface="Arial" panose="020B0604020202020204"/>
            </a:endParaRPr>
          </a:p>
          <a:p>
            <a:pPr marL="12700" algn="l" rtl="0" eaLnBrk="0">
              <a:lnSpc>
                <a:spcPct val="98000"/>
              </a:lnSpc>
            </a:pPr>
            <a:r>
              <a:rPr sz="3900" kern="0" spc="40" dirty="0">
                <a:ln w="12700" cap="flat" cmpd="sng">
                  <a:solidFill>
                    <a:srgbClr val="FFC000">
                      <a:alpha val="100000"/>
                    </a:srgbClr>
                  </a:solidFill>
                  <a:prstDash val="solid"/>
                  <a:miter lim="0"/>
                </a:ln>
                <a:solidFill>
                  <a:srgbClr val="FFC000">
                    <a:alpha val="100000"/>
                  </a:srgbClr>
                </a:solidFill>
                <a:latin typeface="Arial Black" panose="020B0A04020102020204"/>
                <a:ea typeface="Arial Black" panose="020B0A04020102020204"/>
                <a:cs typeface="Arial Black" panose="020B0A04020102020204"/>
              </a:rPr>
              <a:t>Conclusion</a:t>
            </a:r>
            <a:endParaRPr sz="3900" kern="0" spc="40" dirty="0">
              <a:ln w="12700" cap="flat" cmpd="sng">
                <a:solidFill>
                  <a:srgbClr val="FFC000">
                    <a:alpha val="100000"/>
                  </a:srgbClr>
                </a:solidFill>
                <a:prstDash val="solid"/>
                <a:miter lim="0"/>
              </a:ln>
              <a:solidFill>
                <a:srgbClr val="FFC000">
                  <a:alpha val="100000"/>
                </a:srgbClr>
              </a:solidFill>
              <a:latin typeface="Arial Black" panose="020B0A04020102020204"/>
              <a:ea typeface="Arial Black" panose="020B0A04020102020204"/>
              <a:cs typeface="Arial Black" panose="020B0A04020102020204"/>
            </a:endParaRPr>
          </a:p>
          <a:p>
            <a:pPr algn="l" rtl="0" eaLnBrk="0">
              <a:lnSpc>
                <a:spcPct val="106000"/>
              </a:lnSpc>
            </a:pPr>
            <a:endParaRPr sz="1000" dirty="0">
              <a:latin typeface="Arial" panose="020B0604020202020204"/>
              <a:ea typeface="Arial" panose="020B0604020202020204"/>
              <a:cs typeface="Arial" panose="020B0604020202020204"/>
            </a:endParaRPr>
          </a:p>
          <a:p>
            <a:pPr algn="l" rtl="0" eaLnBrk="0">
              <a:lnSpc>
                <a:spcPct val="8000"/>
              </a:lnSpc>
            </a:pPr>
            <a:endParaRPr sz="100" dirty="0">
              <a:latin typeface="Arial" panose="020B0604020202020204"/>
              <a:ea typeface="Arial" panose="020B0604020202020204"/>
              <a:cs typeface="Arial" panose="020B0604020202020204"/>
            </a:endParaRPr>
          </a:p>
          <a:p>
            <a:pPr marL="27940" algn="l" rtl="0" eaLnBrk="0">
              <a:lnSpc>
                <a:spcPct val="89000"/>
              </a:lnSpc>
            </a:pPr>
            <a:r>
              <a:rPr sz="3200" b="1" kern="0" spc="-10" dirty="0">
                <a:solidFill>
                  <a:srgbClr val="FFFFFF">
                    <a:alpha val="100000"/>
                  </a:srgbClr>
                </a:solidFill>
                <a:latin typeface="Calibri" panose="020F0502020204030204"/>
                <a:ea typeface="Calibri" panose="020F0502020204030204"/>
                <a:cs typeface="Calibri" panose="020F0502020204030204"/>
              </a:rPr>
              <a:t>Credit car</a:t>
            </a:r>
            <a:r>
              <a:rPr sz="3200" b="1" kern="0" spc="-20" dirty="0">
                <a:solidFill>
                  <a:srgbClr val="FFFFFF">
                    <a:alpha val="100000"/>
                  </a:srgbClr>
                </a:solidFill>
                <a:latin typeface="Calibri" panose="020F0502020204030204"/>
                <a:ea typeface="Calibri" panose="020F0502020204030204"/>
                <a:cs typeface="Calibri" panose="020F0502020204030204"/>
              </a:rPr>
              <a:t>d financial dashboard using</a:t>
            </a:r>
            <a:r>
              <a:rPr sz="3200" b="1" kern="0" spc="200" dirty="0">
                <a:solidFill>
                  <a:srgbClr val="FFFFFF">
                    <a:alpha val="100000"/>
                  </a:srgbClr>
                </a:solidFill>
                <a:latin typeface="Calibri" panose="020F0502020204030204"/>
                <a:ea typeface="Calibri" panose="020F0502020204030204"/>
                <a:cs typeface="Calibri" panose="020F0502020204030204"/>
              </a:rPr>
              <a:t> </a:t>
            </a:r>
            <a:r>
              <a:rPr sz="3200" b="1" kern="0" spc="-20" dirty="0">
                <a:solidFill>
                  <a:srgbClr val="FFFFFF">
                    <a:alpha val="100000"/>
                  </a:srgbClr>
                </a:solidFill>
                <a:latin typeface="Calibri" panose="020F0502020204030204"/>
                <a:ea typeface="Calibri" panose="020F0502020204030204"/>
                <a:cs typeface="Calibri" panose="020F0502020204030204"/>
              </a:rPr>
              <a:t>Power</a:t>
            </a:r>
            <a:r>
              <a:rPr sz="3200" b="1" kern="0" spc="220" dirty="0">
                <a:solidFill>
                  <a:srgbClr val="FFFFFF">
                    <a:alpha val="100000"/>
                  </a:srgbClr>
                </a:solidFill>
                <a:latin typeface="Calibri" panose="020F0502020204030204"/>
                <a:ea typeface="Calibri" panose="020F0502020204030204"/>
                <a:cs typeface="Calibri" panose="020F0502020204030204"/>
              </a:rPr>
              <a:t> </a:t>
            </a:r>
            <a:r>
              <a:rPr sz="3200" b="1" kern="0" spc="-20" dirty="0">
                <a:solidFill>
                  <a:srgbClr val="FFFFFF">
                    <a:alpha val="100000"/>
                  </a:srgbClr>
                </a:solidFill>
                <a:latin typeface="Calibri" panose="020F0502020204030204"/>
                <a:ea typeface="Calibri" panose="020F0502020204030204"/>
                <a:cs typeface="Calibri" panose="020F0502020204030204"/>
              </a:rPr>
              <a:t>BI:</a:t>
            </a:r>
            <a:endParaRPr sz="3200" dirty="0">
              <a:latin typeface="Calibri" panose="020F0502020204030204"/>
              <a:ea typeface="Calibri" panose="020F0502020204030204"/>
              <a:cs typeface="Calibri" panose="020F0502020204030204"/>
            </a:endParaRPr>
          </a:p>
        </p:txBody>
      </p:sp>
      <p:pic>
        <p:nvPicPr>
          <p:cNvPr id="126" name="picture 126"/>
          <p:cNvPicPr>
            <a:picLocks noChangeAspect="1"/>
          </p:cNvPicPr>
          <p:nvPr/>
        </p:nvPicPr>
        <p:blipFill>
          <a:blip r:embed="rId1"/>
          <a:stretch>
            <a:fillRect/>
          </a:stretch>
        </p:blipFill>
        <p:spPr>
          <a:xfrm rot="21600000">
            <a:off x="9005118" y="3311492"/>
            <a:ext cx="2976767" cy="277552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rect 130"/>
          <p:cNvSpPr/>
          <p:nvPr/>
        </p:nvSpPr>
        <p:spPr>
          <a:xfrm>
            <a:off x="0" y="0"/>
            <a:ext cx="12192000" cy="6857998"/>
          </a:xfrm>
          <a:prstGeom prst="rect">
            <a:avLst/>
          </a:prstGeom>
          <a:solidFill>
            <a:srgbClr val="0D0D0D">
              <a:alpha val="100000"/>
            </a:srgbClr>
          </a:solidFill>
          <a:ln w="0" cap="flat">
            <a:noFill/>
            <a:prstDash val="solid"/>
            <a:miter lim="0"/>
          </a:ln>
        </p:spPr>
        <p:txBody>
          <a:bodyPr rtlCol="0"/>
          <a:lstStyle/>
          <a:p>
            <a:pPr algn="ctr"/>
            <a:endParaRPr lang="zh-CN" altLang="en-US"/>
          </a:p>
        </p:txBody>
      </p:sp>
      <p:pic>
        <p:nvPicPr>
          <p:cNvPr id="138" name="picture 138"/>
          <p:cNvPicPr>
            <a:picLocks noChangeAspect="1"/>
          </p:cNvPicPr>
          <p:nvPr/>
        </p:nvPicPr>
        <p:blipFill>
          <a:blip r:embed="rId1"/>
          <a:stretch>
            <a:fillRect/>
          </a:stretch>
        </p:blipFill>
        <p:spPr>
          <a:xfrm rot="21600000">
            <a:off x="9761219" y="0"/>
            <a:ext cx="2430780" cy="3389376"/>
          </a:xfrm>
          <a:prstGeom prst="rect">
            <a:avLst/>
          </a:prstGeom>
        </p:spPr>
      </p:pic>
      <p:pic>
        <p:nvPicPr>
          <p:cNvPr id="140" name="picture 140"/>
          <p:cNvPicPr>
            <a:picLocks noChangeAspect="1"/>
          </p:cNvPicPr>
          <p:nvPr/>
        </p:nvPicPr>
        <p:blipFill>
          <a:blip r:embed="rId2"/>
          <a:stretch>
            <a:fillRect/>
          </a:stretch>
        </p:blipFill>
        <p:spPr>
          <a:xfrm rot="21600000">
            <a:off x="0" y="0"/>
            <a:ext cx="2442971" cy="3360420"/>
          </a:xfrm>
          <a:prstGeom prst="rect">
            <a:avLst/>
          </a:prstGeom>
        </p:spPr>
      </p:pic>
      <p:sp>
        <p:nvSpPr>
          <p:cNvPr id="146" name="textbox 146"/>
          <p:cNvSpPr/>
          <p:nvPr/>
        </p:nvSpPr>
        <p:spPr>
          <a:xfrm>
            <a:off x="2442845" y="2394585"/>
            <a:ext cx="8580755" cy="2430780"/>
          </a:xfrm>
          <a:prstGeom prst="rect">
            <a:avLst/>
          </a:prstGeom>
          <a:noFill/>
          <a:ln w="0" cap="flat">
            <a:noFill/>
            <a:prstDash val="solid"/>
            <a:miter lim="0"/>
          </a:ln>
        </p:spPr>
        <p:txBody>
          <a:bodyPr vert="horz" wrap="square" lIns="0" tIns="0" rIns="0" bIns="0"/>
          <a:lstStyle/>
          <a:p>
            <a:pPr algn="l" rtl="0" eaLnBrk="0">
              <a:lnSpc>
                <a:spcPct val="83000"/>
              </a:lnSpc>
            </a:pPr>
            <a:r>
              <a:rPr sz="9600" kern="0" spc="-10" dirty="0">
                <a:ln w="34842" cap="flat" cmpd="sng">
                  <a:solidFill>
                    <a:srgbClr val="FFC000">
                      <a:alpha val="100000"/>
                    </a:srgbClr>
                  </a:solidFill>
                  <a:prstDash val="solid"/>
                  <a:miter lim="10"/>
                </a:ln>
                <a:solidFill>
                  <a:srgbClr val="FFC000">
                    <a:alpha val="100000"/>
                  </a:srgbClr>
                </a:solidFill>
                <a:latin typeface="Arial" panose="020B0604020202020204"/>
                <a:ea typeface="Arial" panose="020B0604020202020204"/>
                <a:cs typeface="Arial" panose="020B0604020202020204"/>
              </a:rPr>
              <a:t>THANK YOU</a:t>
            </a:r>
            <a:endParaRPr lang="en-US" sz="6000" b="1" dirty="0">
              <a:gradFill>
                <a:gsLst>
                  <a:gs pos="0">
                    <a:srgbClr val="FECF40"/>
                  </a:gs>
                  <a:gs pos="100000">
                    <a:srgbClr val="846C21"/>
                  </a:gs>
                </a:gsLst>
                <a:lin scaled="0"/>
              </a:gradFill>
              <a:latin typeface="Malgun Gothic" panose="020B0503020000020004" charset="-127"/>
              <a:ea typeface="Malgun Gothic" panose="020B0503020000020004" charset="-127"/>
              <a:cs typeface="Malgun Gothic" panose="020B0503020000020004" charset="-127"/>
            </a:endParaRPr>
          </a:p>
        </p:txBody>
      </p:sp>
      <p:sp>
        <p:nvSpPr>
          <p:cNvPr id="148" name="textbox 148"/>
          <p:cNvSpPr/>
          <p:nvPr/>
        </p:nvSpPr>
        <p:spPr>
          <a:xfrm>
            <a:off x="11107191" y="6482089"/>
            <a:ext cx="167639" cy="159385"/>
          </a:xfrm>
          <a:prstGeom prst="rect">
            <a:avLst/>
          </a:prstGeom>
          <a:noFill/>
          <a:ln w="0" cap="flat">
            <a:noFill/>
            <a:prstDash val="solid"/>
            <a:miter lim="0"/>
          </a:ln>
        </p:spPr>
        <p:txBody>
          <a:bodyPr vert="horz" wrap="square" lIns="0" tIns="0" rIns="0" bIns="0"/>
          <a:lstStyle/>
          <a:p>
            <a:pPr algn="l" rtl="0" eaLnBrk="0">
              <a:lnSpc>
                <a:spcPct val="85000"/>
              </a:lnSpc>
            </a:pPr>
            <a:endParaRPr sz="100" dirty="0">
              <a:latin typeface="Arial" panose="020B0604020202020204"/>
              <a:ea typeface="Arial" panose="020B0604020202020204"/>
              <a:cs typeface="Arial" panose="020B0604020202020204"/>
            </a:endParaRPr>
          </a:p>
          <a:p>
            <a:pPr marL="12700" algn="l" rtl="0" eaLnBrk="0">
              <a:lnSpc>
                <a:spcPct val="73000"/>
              </a:lnSpc>
            </a:pPr>
            <a:r>
              <a:rPr sz="1200" kern="0" spc="-40" dirty="0">
                <a:solidFill>
                  <a:srgbClr val="898989">
                    <a:alpha val="100000"/>
                  </a:srgbClr>
                </a:solidFill>
                <a:latin typeface="Calibri" panose="020F0502020204030204"/>
                <a:ea typeface="Calibri" panose="020F0502020204030204"/>
                <a:cs typeface="Calibri" panose="020F0502020204030204"/>
              </a:rPr>
              <a:t>11</a:t>
            </a:r>
            <a:endParaRPr sz="1200" dirty="0">
              <a:latin typeface="Calibri" panose="020F0502020204030204"/>
              <a:ea typeface="Calibri" panose="020F0502020204030204"/>
              <a:cs typeface="Calibri" panose="020F050202020403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 12"/>
          <p:cNvSpPr/>
          <p:nvPr/>
        </p:nvSpPr>
        <p:spPr>
          <a:xfrm>
            <a:off x="69215" y="0"/>
            <a:ext cx="12192000" cy="6857998"/>
          </a:xfrm>
          <a:prstGeom prst="rect">
            <a:avLst/>
          </a:prstGeom>
          <a:solidFill>
            <a:srgbClr val="0D0D0D">
              <a:alpha val="100000"/>
            </a:srgbClr>
          </a:solidFill>
          <a:ln w="0" cap="flat">
            <a:noFill/>
            <a:prstDash val="solid"/>
            <a:miter lim="0"/>
          </a:ln>
        </p:spPr>
        <p:txBody>
          <a:bodyPr rtlCol="0"/>
          <a:lstStyle/>
          <a:p>
            <a:pPr algn="ctr"/>
            <a:endParaRPr lang="zh-CN" altLang="en-US"/>
          </a:p>
        </p:txBody>
      </p:sp>
      <p:sp>
        <p:nvSpPr>
          <p:cNvPr id="14" name="textbox 14"/>
          <p:cNvSpPr/>
          <p:nvPr/>
        </p:nvSpPr>
        <p:spPr>
          <a:xfrm>
            <a:off x="779145" y="1834515"/>
            <a:ext cx="7858760" cy="3510280"/>
          </a:xfrm>
          <a:prstGeom prst="rect">
            <a:avLst/>
          </a:prstGeom>
          <a:noFill/>
          <a:ln w="0" cap="flat">
            <a:noFill/>
            <a:prstDash val="solid"/>
            <a:miter lim="0"/>
          </a:ln>
        </p:spPr>
        <p:txBody>
          <a:bodyPr vert="horz" wrap="square" lIns="0" tIns="0" rIns="0" bIns="0"/>
          <a:lstStyle/>
          <a:p>
            <a:pPr algn="l" rtl="0" eaLnBrk="0">
              <a:lnSpc>
                <a:spcPct val="65000"/>
              </a:lnSpc>
            </a:pPr>
            <a:endParaRPr sz="100" dirty="0">
              <a:latin typeface="Arial" panose="020B0604020202020204"/>
              <a:ea typeface="Arial" panose="020B0604020202020204"/>
              <a:cs typeface="Arial" panose="020B0604020202020204"/>
            </a:endParaRPr>
          </a:p>
          <a:p>
            <a:pPr marL="43815" algn="l" rtl="0" eaLnBrk="0">
              <a:lnSpc>
                <a:spcPct val="91000"/>
              </a:lnSpc>
            </a:pPr>
            <a:r>
              <a:rPr sz="3900" kern="0" spc="0" dirty="0">
                <a:solidFill>
                  <a:srgbClr val="FFFFFF">
                    <a:alpha val="100000"/>
                  </a:srgbClr>
                </a:solidFill>
                <a:latin typeface="Calibri" panose="020F0502020204030204"/>
                <a:ea typeface="Calibri" panose="020F0502020204030204"/>
                <a:cs typeface="Calibri" panose="020F0502020204030204"/>
              </a:rPr>
              <a:t>1.</a:t>
            </a:r>
            <a:r>
              <a:rPr sz="3900" kern="0" spc="160" dirty="0">
                <a:solidFill>
                  <a:srgbClr val="FFFFFF">
                    <a:alpha val="100000"/>
                  </a:srgbClr>
                </a:solidFill>
                <a:latin typeface="Calibri" panose="020F0502020204030204"/>
                <a:ea typeface="Calibri" panose="020F0502020204030204"/>
                <a:cs typeface="Calibri" panose="020F0502020204030204"/>
              </a:rPr>
              <a:t>   </a:t>
            </a:r>
            <a:r>
              <a:rPr sz="3900" kern="0" spc="0" dirty="0">
                <a:solidFill>
                  <a:srgbClr val="FFFFFF">
                    <a:alpha val="100000"/>
                  </a:srgbClr>
                </a:solidFill>
                <a:latin typeface="Calibri" panose="020F0502020204030204"/>
                <a:ea typeface="Calibri" panose="020F0502020204030204"/>
                <a:cs typeface="Calibri" panose="020F0502020204030204"/>
              </a:rPr>
              <a:t>Project </a:t>
            </a:r>
            <a:r>
              <a:rPr sz="3900" kern="0" spc="-10" dirty="0">
                <a:solidFill>
                  <a:srgbClr val="FFFFFF">
                    <a:alpha val="100000"/>
                  </a:srgbClr>
                </a:solidFill>
                <a:latin typeface="Calibri" panose="020F0502020204030204"/>
                <a:ea typeface="Calibri" panose="020F0502020204030204"/>
                <a:cs typeface="Calibri" panose="020F0502020204030204"/>
              </a:rPr>
              <a:t>objective</a:t>
            </a:r>
            <a:endParaRPr sz="3900" dirty="0">
              <a:latin typeface="Calibri" panose="020F0502020204030204"/>
              <a:ea typeface="Calibri" panose="020F0502020204030204"/>
              <a:cs typeface="Calibri" panose="020F0502020204030204"/>
            </a:endParaRPr>
          </a:p>
          <a:p>
            <a:pPr marL="29210" algn="l" rtl="0" eaLnBrk="0">
              <a:lnSpc>
                <a:spcPct val="98000"/>
              </a:lnSpc>
              <a:spcBef>
                <a:spcPts val="1540"/>
              </a:spcBef>
            </a:pPr>
            <a:r>
              <a:rPr sz="3900" kern="0" spc="-20" dirty="0">
                <a:solidFill>
                  <a:srgbClr val="FFFFFF">
                    <a:alpha val="100000"/>
                  </a:srgbClr>
                </a:solidFill>
                <a:latin typeface="Calibri" panose="020F0502020204030204"/>
                <a:ea typeface="Calibri" panose="020F0502020204030204"/>
                <a:cs typeface="Calibri" panose="020F0502020204030204"/>
              </a:rPr>
              <a:t>2.</a:t>
            </a:r>
            <a:r>
              <a:rPr sz="3900" kern="0" spc="160" dirty="0">
                <a:solidFill>
                  <a:srgbClr val="FFFFFF">
                    <a:alpha val="100000"/>
                  </a:srgbClr>
                </a:solidFill>
                <a:latin typeface="Calibri" panose="020F0502020204030204"/>
                <a:ea typeface="Calibri" panose="020F0502020204030204"/>
                <a:cs typeface="Calibri" panose="020F0502020204030204"/>
              </a:rPr>
              <a:t>   </a:t>
            </a:r>
            <a:r>
              <a:rPr sz="3900" kern="0" spc="-20" dirty="0">
                <a:solidFill>
                  <a:srgbClr val="FFFFFF">
                    <a:alpha val="100000"/>
                  </a:srgbClr>
                </a:solidFill>
                <a:latin typeface="Calibri" panose="020F0502020204030204"/>
                <a:ea typeface="Calibri" panose="020F0502020204030204"/>
                <a:cs typeface="Calibri" panose="020F0502020204030204"/>
              </a:rPr>
              <a:t>Data from</a:t>
            </a:r>
            <a:r>
              <a:rPr sz="3900" kern="0" spc="190" dirty="0">
                <a:solidFill>
                  <a:srgbClr val="FFFFFF">
                    <a:alpha val="100000"/>
                  </a:srgbClr>
                </a:solidFill>
                <a:latin typeface="Calibri" panose="020F0502020204030204"/>
                <a:ea typeface="Calibri" panose="020F0502020204030204"/>
                <a:cs typeface="Calibri" panose="020F0502020204030204"/>
              </a:rPr>
              <a:t> </a:t>
            </a:r>
            <a:r>
              <a:rPr sz="3900" kern="0" spc="-20" dirty="0">
                <a:solidFill>
                  <a:srgbClr val="FFFFFF">
                    <a:alpha val="100000"/>
                  </a:srgbClr>
                </a:solidFill>
                <a:latin typeface="Calibri" panose="020F0502020204030204"/>
                <a:ea typeface="Calibri" panose="020F0502020204030204"/>
                <a:cs typeface="Calibri" panose="020F0502020204030204"/>
              </a:rPr>
              <a:t>SQL</a:t>
            </a:r>
            <a:endParaRPr sz="3900" dirty="0">
              <a:latin typeface="Calibri" panose="020F0502020204030204"/>
              <a:ea typeface="Calibri" panose="020F0502020204030204"/>
              <a:cs typeface="Calibri" panose="020F0502020204030204"/>
            </a:endParaRPr>
          </a:p>
          <a:p>
            <a:pPr marL="26035" algn="l" rtl="0" eaLnBrk="0">
              <a:lnSpc>
                <a:spcPct val="91000"/>
              </a:lnSpc>
              <a:spcBef>
                <a:spcPts val="1220"/>
              </a:spcBef>
            </a:pPr>
            <a:r>
              <a:rPr sz="3900" kern="0" spc="-20" dirty="0">
                <a:solidFill>
                  <a:srgbClr val="FFFFFF">
                    <a:alpha val="100000"/>
                  </a:srgbClr>
                </a:solidFill>
                <a:latin typeface="Calibri" panose="020F0502020204030204"/>
                <a:ea typeface="Calibri" panose="020F0502020204030204"/>
                <a:cs typeface="Calibri" panose="020F0502020204030204"/>
              </a:rPr>
              <a:t>3.</a:t>
            </a:r>
            <a:r>
              <a:rPr sz="3900" kern="0" spc="160" dirty="0">
                <a:solidFill>
                  <a:srgbClr val="FFFFFF">
                    <a:alpha val="100000"/>
                  </a:srgbClr>
                </a:solidFill>
                <a:latin typeface="Calibri" panose="020F0502020204030204"/>
                <a:ea typeface="Calibri" panose="020F0502020204030204"/>
                <a:cs typeface="Calibri" panose="020F0502020204030204"/>
              </a:rPr>
              <a:t>   </a:t>
            </a:r>
            <a:r>
              <a:rPr sz="3900" kern="0" spc="-20" dirty="0">
                <a:solidFill>
                  <a:srgbClr val="FFFFFF">
                    <a:alpha val="100000"/>
                  </a:srgbClr>
                </a:solidFill>
                <a:latin typeface="Calibri" panose="020F0502020204030204"/>
                <a:ea typeface="Calibri" panose="020F0502020204030204"/>
                <a:cs typeface="Calibri" panose="020F0502020204030204"/>
              </a:rPr>
              <a:t>Data</a:t>
            </a:r>
            <a:r>
              <a:rPr sz="3900" kern="0" spc="300" dirty="0">
                <a:solidFill>
                  <a:srgbClr val="FFFFFF">
                    <a:alpha val="100000"/>
                  </a:srgbClr>
                </a:solidFill>
                <a:latin typeface="Calibri" panose="020F0502020204030204"/>
                <a:ea typeface="Calibri" panose="020F0502020204030204"/>
                <a:cs typeface="Calibri" panose="020F0502020204030204"/>
              </a:rPr>
              <a:t> </a:t>
            </a:r>
            <a:r>
              <a:rPr sz="3900" kern="0" spc="-20" dirty="0">
                <a:solidFill>
                  <a:srgbClr val="FFFFFF">
                    <a:alpha val="100000"/>
                  </a:srgbClr>
                </a:solidFill>
                <a:latin typeface="Calibri" panose="020F0502020204030204"/>
                <a:ea typeface="Calibri" panose="020F0502020204030204"/>
                <a:cs typeface="Calibri" panose="020F0502020204030204"/>
              </a:rPr>
              <a:t>processi</a:t>
            </a:r>
            <a:r>
              <a:rPr sz="3900" kern="0" spc="-30" dirty="0">
                <a:solidFill>
                  <a:srgbClr val="FFFFFF">
                    <a:alpha val="100000"/>
                  </a:srgbClr>
                </a:solidFill>
                <a:latin typeface="Calibri" panose="020F0502020204030204"/>
                <a:ea typeface="Calibri" panose="020F0502020204030204"/>
                <a:cs typeface="Calibri" panose="020F0502020204030204"/>
              </a:rPr>
              <a:t>ng &amp;</a:t>
            </a:r>
            <a:r>
              <a:rPr sz="3900" kern="0" spc="360" dirty="0">
                <a:solidFill>
                  <a:srgbClr val="FFFFFF">
                    <a:alpha val="100000"/>
                  </a:srgbClr>
                </a:solidFill>
                <a:latin typeface="Calibri" panose="020F0502020204030204"/>
                <a:ea typeface="Calibri" panose="020F0502020204030204"/>
                <a:cs typeface="Calibri" panose="020F0502020204030204"/>
              </a:rPr>
              <a:t> </a:t>
            </a:r>
            <a:r>
              <a:rPr sz="3900" kern="0" spc="-30" dirty="0">
                <a:solidFill>
                  <a:srgbClr val="FFFFFF">
                    <a:alpha val="100000"/>
                  </a:srgbClr>
                </a:solidFill>
                <a:latin typeface="Calibri" panose="020F0502020204030204"/>
                <a:ea typeface="Calibri" panose="020F0502020204030204"/>
                <a:cs typeface="Calibri" panose="020F0502020204030204"/>
              </a:rPr>
              <a:t>DAX</a:t>
            </a:r>
            <a:endParaRPr sz="3900" dirty="0">
              <a:latin typeface="Calibri" panose="020F0502020204030204"/>
              <a:ea typeface="Calibri" panose="020F0502020204030204"/>
              <a:cs typeface="Calibri" panose="020F0502020204030204"/>
            </a:endParaRPr>
          </a:p>
          <a:p>
            <a:pPr marL="12700" algn="l" rtl="0" eaLnBrk="0">
              <a:lnSpc>
                <a:spcPct val="91000"/>
              </a:lnSpc>
              <a:spcBef>
                <a:spcPts val="1540"/>
              </a:spcBef>
            </a:pPr>
            <a:r>
              <a:rPr sz="3900" kern="0" spc="10" dirty="0">
                <a:solidFill>
                  <a:srgbClr val="FFFFFF">
                    <a:alpha val="100000"/>
                  </a:srgbClr>
                </a:solidFill>
                <a:latin typeface="Calibri" panose="020F0502020204030204"/>
                <a:ea typeface="Calibri" panose="020F0502020204030204"/>
                <a:cs typeface="Calibri" panose="020F0502020204030204"/>
              </a:rPr>
              <a:t>4.</a:t>
            </a:r>
            <a:r>
              <a:rPr sz="3900" kern="0" spc="160" dirty="0">
                <a:solidFill>
                  <a:srgbClr val="FFFFFF">
                    <a:alpha val="100000"/>
                  </a:srgbClr>
                </a:solidFill>
                <a:latin typeface="Calibri" panose="020F0502020204030204"/>
                <a:ea typeface="Calibri" panose="020F0502020204030204"/>
                <a:cs typeface="Calibri" panose="020F0502020204030204"/>
              </a:rPr>
              <a:t>   </a:t>
            </a:r>
            <a:r>
              <a:rPr sz="3900" kern="0" spc="0" dirty="0">
                <a:solidFill>
                  <a:srgbClr val="FFFFFF">
                    <a:alpha val="100000"/>
                  </a:srgbClr>
                </a:solidFill>
                <a:latin typeface="Calibri" panose="020F0502020204030204"/>
                <a:ea typeface="Calibri" panose="020F0502020204030204"/>
                <a:cs typeface="Calibri" panose="020F0502020204030204"/>
              </a:rPr>
              <a:t>Dashboard</a:t>
            </a:r>
            <a:r>
              <a:rPr sz="3900" kern="0" spc="10" dirty="0">
                <a:solidFill>
                  <a:srgbClr val="FFFFFF">
                    <a:alpha val="100000"/>
                  </a:srgbClr>
                </a:solidFill>
                <a:latin typeface="Calibri" panose="020F0502020204030204"/>
                <a:ea typeface="Calibri" panose="020F0502020204030204"/>
                <a:cs typeface="Calibri" panose="020F0502020204030204"/>
              </a:rPr>
              <a:t> &amp;</a:t>
            </a:r>
            <a:r>
              <a:rPr sz="3900" kern="0" spc="280" dirty="0">
                <a:solidFill>
                  <a:srgbClr val="FFFFFF">
                    <a:alpha val="100000"/>
                  </a:srgbClr>
                </a:solidFill>
                <a:latin typeface="Calibri" panose="020F0502020204030204"/>
                <a:ea typeface="Calibri" panose="020F0502020204030204"/>
                <a:cs typeface="Calibri" panose="020F0502020204030204"/>
              </a:rPr>
              <a:t> </a:t>
            </a:r>
            <a:r>
              <a:rPr lang="en-US" sz="3900" kern="0" spc="280" dirty="0">
                <a:solidFill>
                  <a:srgbClr val="FFFFFF">
                    <a:alpha val="100000"/>
                  </a:srgbClr>
                </a:solidFill>
                <a:latin typeface="Calibri" panose="020F0502020204030204"/>
                <a:ea typeface="Calibri" panose="020F0502020204030204"/>
                <a:cs typeface="Calibri" panose="020F0502020204030204"/>
              </a:rPr>
              <a:t>Actionable </a:t>
            </a:r>
            <a:r>
              <a:rPr sz="3900" kern="0" spc="0" dirty="0">
                <a:solidFill>
                  <a:srgbClr val="FFFFFF">
                    <a:alpha val="100000"/>
                  </a:srgbClr>
                </a:solidFill>
                <a:latin typeface="Calibri" panose="020F0502020204030204"/>
                <a:ea typeface="Calibri" panose="020F0502020204030204"/>
                <a:cs typeface="Calibri" panose="020F0502020204030204"/>
              </a:rPr>
              <a:t>insights</a:t>
            </a:r>
            <a:endParaRPr sz="3900" dirty="0">
              <a:latin typeface="Calibri" panose="020F0502020204030204"/>
              <a:ea typeface="Calibri" panose="020F0502020204030204"/>
              <a:cs typeface="Calibri" panose="020F0502020204030204"/>
            </a:endParaRPr>
          </a:p>
          <a:p>
            <a:pPr algn="l" rtl="0" eaLnBrk="0">
              <a:lnSpc>
                <a:spcPct val="106000"/>
              </a:lnSpc>
            </a:pPr>
            <a:endParaRPr sz="1200" dirty="0">
              <a:latin typeface="Arial" panose="020B0604020202020204"/>
              <a:ea typeface="Arial" panose="020B0604020202020204"/>
              <a:cs typeface="Arial" panose="020B0604020202020204"/>
            </a:endParaRPr>
          </a:p>
          <a:p>
            <a:pPr algn="l" rtl="0" eaLnBrk="0">
              <a:lnSpc>
                <a:spcPct val="10000"/>
              </a:lnSpc>
            </a:pPr>
            <a:endParaRPr sz="100" dirty="0">
              <a:latin typeface="Arial" panose="020B0604020202020204"/>
              <a:ea typeface="Arial" panose="020B0604020202020204"/>
              <a:cs typeface="Arial" panose="020B0604020202020204"/>
            </a:endParaRPr>
          </a:p>
          <a:p>
            <a:pPr marL="25400" algn="l" rtl="0" eaLnBrk="0">
              <a:lnSpc>
                <a:spcPct val="91000"/>
              </a:lnSpc>
            </a:pPr>
            <a:r>
              <a:rPr sz="3900" kern="0" spc="0" dirty="0">
                <a:solidFill>
                  <a:srgbClr val="FFFFFF">
                    <a:alpha val="100000"/>
                  </a:srgbClr>
                </a:solidFill>
                <a:latin typeface="Calibri" panose="020F0502020204030204"/>
                <a:ea typeface="Calibri" panose="020F0502020204030204"/>
                <a:cs typeface="Calibri" panose="020F0502020204030204"/>
              </a:rPr>
              <a:t>5.</a:t>
            </a:r>
            <a:r>
              <a:rPr sz="3900" kern="0" spc="160" dirty="0">
                <a:solidFill>
                  <a:srgbClr val="FFFFFF">
                    <a:alpha val="100000"/>
                  </a:srgbClr>
                </a:solidFill>
                <a:latin typeface="Calibri" panose="020F0502020204030204"/>
                <a:ea typeface="Calibri" panose="020F0502020204030204"/>
                <a:cs typeface="Calibri" panose="020F0502020204030204"/>
              </a:rPr>
              <a:t> </a:t>
            </a:r>
            <a:r>
              <a:rPr lang="en-US" sz="3900" kern="0" spc="160" dirty="0">
                <a:solidFill>
                  <a:srgbClr val="FFFFFF">
                    <a:alpha val="100000"/>
                  </a:srgbClr>
                </a:solidFill>
                <a:latin typeface="Calibri" panose="020F0502020204030204"/>
                <a:ea typeface="Calibri" panose="020F0502020204030204"/>
                <a:cs typeface="Calibri" panose="020F0502020204030204"/>
              </a:rPr>
              <a:t>  Conclusion</a:t>
            </a:r>
            <a:endParaRPr lang="en-US" sz="3900" kern="0" spc="160" dirty="0">
              <a:solidFill>
                <a:srgbClr val="FFFFFF">
                  <a:alpha val="100000"/>
                </a:srgbClr>
              </a:solidFill>
              <a:latin typeface="Calibri" panose="020F0502020204030204"/>
              <a:ea typeface="Calibri" panose="020F0502020204030204"/>
              <a:cs typeface="Calibri" panose="020F0502020204030204"/>
            </a:endParaRPr>
          </a:p>
        </p:txBody>
      </p:sp>
      <p:pic>
        <p:nvPicPr>
          <p:cNvPr id="16" name="picture 16"/>
          <p:cNvPicPr>
            <a:picLocks noChangeAspect="1"/>
          </p:cNvPicPr>
          <p:nvPr/>
        </p:nvPicPr>
        <p:blipFill>
          <a:blip r:embed="rId1"/>
          <a:stretch>
            <a:fillRect/>
          </a:stretch>
        </p:blipFill>
        <p:spPr>
          <a:xfrm rot="21600000">
            <a:off x="7790688" y="2275332"/>
            <a:ext cx="4401311" cy="3816095"/>
          </a:xfrm>
          <a:prstGeom prst="rect">
            <a:avLst/>
          </a:prstGeom>
        </p:spPr>
      </p:pic>
      <p:sp>
        <p:nvSpPr>
          <p:cNvPr id="18" name="textbox 18"/>
          <p:cNvSpPr/>
          <p:nvPr/>
        </p:nvSpPr>
        <p:spPr>
          <a:xfrm>
            <a:off x="769799" y="919976"/>
            <a:ext cx="7955280" cy="615315"/>
          </a:xfrm>
          <a:prstGeom prst="rect">
            <a:avLst/>
          </a:prstGeom>
          <a:noFill/>
          <a:ln w="0" cap="flat">
            <a:noFill/>
            <a:prstDash val="solid"/>
            <a:miter lim="0"/>
          </a:ln>
        </p:spPr>
        <p:txBody>
          <a:bodyPr vert="horz" wrap="square" lIns="0" tIns="0" rIns="0" bIns="0"/>
          <a:lstStyle/>
          <a:p>
            <a:pPr algn="l" rtl="0" eaLnBrk="0">
              <a:lnSpc>
                <a:spcPct val="92000"/>
              </a:lnSpc>
            </a:pPr>
            <a:endParaRPr sz="100" dirty="0">
              <a:latin typeface="Arial" panose="020B0604020202020204"/>
              <a:ea typeface="Arial" panose="020B0604020202020204"/>
              <a:cs typeface="Arial" panose="020B0604020202020204"/>
            </a:endParaRPr>
          </a:p>
          <a:p>
            <a:pPr marL="12700" algn="l" rtl="0" eaLnBrk="0">
              <a:lnSpc>
                <a:spcPct val="99000"/>
              </a:lnSpc>
            </a:pPr>
            <a:r>
              <a:rPr sz="3900" kern="0" spc="50" dirty="0">
                <a:ln w="12700" cap="flat" cmpd="sng">
                  <a:solidFill>
                    <a:srgbClr val="FFC000">
                      <a:alpha val="100000"/>
                    </a:srgbClr>
                  </a:solidFill>
                  <a:prstDash val="solid"/>
                  <a:miter lim="0"/>
                </a:ln>
                <a:solidFill>
                  <a:srgbClr val="FFC000">
                    <a:alpha val="100000"/>
                  </a:srgbClr>
                </a:solidFill>
                <a:latin typeface="Arial Black" panose="020B0A04020102020204"/>
                <a:ea typeface="Arial Black" panose="020B0A04020102020204"/>
                <a:cs typeface="Arial Black" panose="020B0A04020102020204"/>
              </a:rPr>
              <a:t>Content</a:t>
            </a:r>
            <a:r>
              <a:rPr sz="3900" kern="0" spc="50" dirty="0">
                <a:solidFill>
                  <a:srgbClr val="FFC000">
                    <a:alpha val="100000"/>
                  </a:srgbClr>
                </a:solidFill>
                <a:latin typeface="Arial Black" panose="020B0A04020102020204"/>
                <a:ea typeface="Arial Black" panose="020B0A04020102020204"/>
                <a:cs typeface="Arial Black" panose="020B0A04020102020204"/>
              </a:rPr>
              <a:t> </a:t>
            </a:r>
            <a:endParaRPr sz="3900" dirty="0">
              <a:latin typeface="Arial Black" panose="020B0A04020102020204"/>
              <a:ea typeface="Arial Black" panose="020B0A04020102020204"/>
              <a:cs typeface="Arial Black" panose="020B0A04020102020204"/>
            </a:endParaRPr>
          </a:p>
        </p:txBody>
      </p:sp>
      <p:sp>
        <p:nvSpPr>
          <p:cNvPr id="20" name="textbox 20"/>
          <p:cNvSpPr/>
          <p:nvPr/>
        </p:nvSpPr>
        <p:spPr>
          <a:xfrm>
            <a:off x="5618860" y="6475370"/>
            <a:ext cx="5655945" cy="165735"/>
          </a:xfrm>
          <a:prstGeom prst="rect">
            <a:avLst/>
          </a:prstGeom>
          <a:noFill/>
          <a:ln w="0" cap="flat">
            <a:noFill/>
            <a:prstDash val="solid"/>
            <a:miter lim="0"/>
          </a:ln>
        </p:spPr>
        <p:txBody>
          <a:bodyPr vert="horz" wrap="square" lIns="0" tIns="0" rIns="0" bIns="0"/>
          <a:lstStyle/>
          <a:p>
            <a:pPr algn="l" rtl="0" eaLnBrk="0">
              <a:lnSpc>
                <a:spcPct val="80000"/>
              </a:lnSpc>
            </a:pPr>
            <a:endParaRPr sz="100" dirty="0">
              <a:latin typeface="Arial" panose="020B0604020202020204"/>
              <a:ea typeface="Arial" panose="020B0604020202020204"/>
              <a:cs typeface="Arial" panose="020B0604020202020204"/>
            </a:endParaRPr>
          </a:p>
          <a:p>
            <a:pPr marL="12700" algn="l" rtl="0" eaLnBrk="0">
              <a:lnSpc>
                <a:spcPct val="77000"/>
              </a:lnSpc>
            </a:pPr>
            <a:r>
              <a:rPr sz="1200" kern="0" spc="0" dirty="0">
                <a:solidFill>
                  <a:srgbClr val="898989">
                    <a:alpha val="100000"/>
                  </a:srgbClr>
                </a:solidFill>
                <a:latin typeface="Calibri" panose="020F0502020204030204"/>
                <a:ea typeface="Calibri" panose="020F0502020204030204"/>
                <a:cs typeface="Calibri" panose="020F0502020204030204"/>
              </a:rPr>
              <a:t>                              </a:t>
            </a:r>
            <a:r>
              <a:rPr sz="1200" kern="0" spc="-10" dirty="0">
                <a:solidFill>
                  <a:srgbClr val="898989">
                    <a:alpha val="100000"/>
                  </a:srgbClr>
                </a:solidFill>
                <a:latin typeface="Calibri" panose="020F0502020204030204"/>
                <a:ea typeface="Calibri" panose="020F0502020204030204"/>
                <a:cs typeface="Calibri" panose="020F0502020204030204"/>
              </a:rPr>
              <a:t>                                                                                                 2</a:t>
            </a:r>
            <a:endParaRPr sz="1200" dirty="0">
              <a:latin typeface="Calibri" panose="020F0502020204030204"/>
              <a:ea typeface="Calibri" panose="020F0502020204030204"/>
              <a:cs typeface="Calibri" panose="020F050202020403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 42"/>
          <p:cNvSpPr/>
          <p:nvPr/>
        </p:nvSpPr>
        <p:spPr>
          <a:xfrm>
            <a:off x="0" y="0"/>
            <a:ext cx="12192000" cy="6857998"/>
          </a:xfrm>
          <a:prstGeom prst="rect">
            <a:avLst/>
          </a:prstGeom>
          <a:solidFill>
            <a:srgbClr val="0D0D0D">
              <a:alpha val="100000"/>
            </a:srgbClr>
          </a:solidFill>
          <a:ln w="0" cap="flat">
            <a:noFill/>
            <a:prstDash val="solid"/>
            <a:miter lim="0"/>
          </a:ln>
        </p:spPr>
        <p:txBody>
          <a:bodyPr rtlCol="0"/>
          <a:lstStyle/>
          <a:p>
            <a:pPr algn="ctr"/>
            <a:endParaRPr lang="zh-CN" altLang="en-US"/>
          </a:p>
        </p:txBody>
      </p:sp>
      <p:sp>
        <p:nvSpPr>
          <p:cNvPr id="44" name="textbox 44"/>
          <p:cNvSpPr/>
          <p:nvPr/>
        </p:nvSpPr>
        <p:spPr>
          <a:xfrm>
            <a:off x="749499" y="919976"/>
            <a:ext cx="7198994" cy="4847590"/>
          </a:xfrm>
          <a:prstGeom prst="rect">
            <a:avLst/>
          </a:prstGeom>
          <a:noFill/>
          <a:ln w="0" cap="flat">
            <a:noFill/>
            <a:prstDash val="solid"/>
            <a:miter lim="0"/>
          </a:ln>
        </p:spPr>
        <p:txBody>
          <a:bodyPr vert="horz" wrap="square" lIns="0" tIns="0" rIns="0" bIns="0"/>
          <a:lstStyle/>
          <a:p>
            <a:pPr algn="l" rtl="0" eaLnBrk="0">
              <a:lnSpc>
                <a:spcPct val="73000"/>
              </a:lnSpc>
            </a:pPr>
            <a:endParaRPr sz="100" dirty="0">
              <a:latin typeface="Arial" panose="020B0604020202020204"/>
              <a:ea typeface="Arial" panose="020B0604020202020204"/>
              <a:cs typeface="Arial" panose="020B0604020202020204"/>
            </a:endParaRPr>
          </a:p>
          <a:p>
            <a:pPr marL="45085" algn="l" rtl="0" eaLnBrk="0">
              <a:lnSpc>
                <a:spcPct val="83000"/>
              </a:lnSpc>
            </a:pPr>
            <a:r>
              <a:rPr sz="3900" kern="0" spc="40" dirty="0">
                <a:ln w="12700" cap="flat" cmpd="sng">
                  <a:solidFill>
                    <a:srgbClr val="FFC000">
                      <a:alpha val="100000"/>
                    </a:srgbClr>
                  </a:solidFill>
                  <a:prstDash val="solid"/>
                  <a:miter lim="0"/>
                </a:ln>
                <a:solidFill>
                  <a:srgbClr val="FFC000">
                    <a:alpha val="100000"/>
                  </a:srgbClr>
                </a:solidFill>
                <a:latin typeface="Arial Black" panose="020B0A04020102020204"/>
                <a:ea typeface="Arial Black" panose="020B0A04020102020204"/>
                <a:cs typeface="Arial Black" panose="020B0A04020102020204"/>
              </a:rPr>
              <a:t>Project</a:t>
            </a:r>
            <a:r>
              <a:rPr sz="3900" kern="0" spc="40" dirty="0">
                <a:solidFill>
                  <a:srgbClr val="FFC000">
                    <a:alpha val="100000"/>
                  </a:srgbClr>
                </a:solidFill>
                <a:latin typeface="Arial Black" panose="020B0A04020102020204"/>
                <a:ea typeface="Arial Black" panose="020B0A04020102020204"/>
                <a:cs typeface="Arial Black" panose="020B0A04020102020204"/>
              </a:rPr>
              <a:t> </a:t>
            </a:r>
            <a:r>
              <a:rPr sz="3900" kern="0" spc="40" dirty="0">
                <a:ln w="12700" cap="flat" cmpd="sng">
                  <a:solidFill>
                    <a:srgbClr val="FFC000">
                      <a:alpha val="100000"/>
                    </a:srgbClr>
                  </a:solidFill>
                  <a:prstDash val="solid"/>
                  <a:miter lim="0"/>
                </a:ln>
                <a:solidFill>
                  <a:srgbClr val="FFC000">
                    <a:alpha val="100000"/>
                  </a:srgbClr>
                </a:solidFill>
                <a:latin typeface="Arial Black" panose="020B0A04020102020204"/>
                <a:ea typeface="Arial Black" panose="020B0A04020102020204"/>
                <a:cs typeface="Arial Black" panose="020B0A04020102020204"/>
              </a:rPr>
              <a:t>Obj</a:t>
            </a:r>
            <a:r>
              <a:rPr sz="3900" kern="0" spc="30" dirty="0">
                <a:ln w="12700" cap="flat" cmpd="sng">
                  <a:solidFill>
                    <a:srgbClr val="FFC000">
                      <a:alpha val="100000"/>
                    </a:srgbClr>
                  </a:solidFill>
                  <a:prstDash val="solid"/>
                  <a:miter lim="0"/>
                </a:ln>
                <a:solidFill>
                  <a:srgbClr val="FFC000">
                    <a:alpha val="100000"/>
                  </a:srgbClr>
                </a:solidFill>
                <a:latin typeface="Arial Black" panose="020B0A04020102020204"/>
                <a:ea typeface="Arial Black" panose="020B0A04020102020204"/>
                <a:cs typeface="Arial Black" panose="020B0A04020102020204"/>
              </a:rPr>
              <a:t>ective</a:t>
            </a:r>
            <a:endParaRPr sz="3900" dirty="0">
              <a:latin typeface="Arial Black" panose="020B0A04020102020204"/>
              <a:ea typeface="Arial Black" panose="020B0A04020102020204"/>
              <a:cs typeface="Arial Black" panose="020B0A04020102020204"/>
            </a:endParaRPr>
          </a:p>
          <a:p>
            <a:pPr algn="l" rtl="0" eaLnBrk="0">
              <a:lnSpc>
                <a:spcPct val="116000"/>
              </a:lnSpc>
            </a:pPr>
            <a:endParaRPr sz="1000" dirty="0">
              <a:latin typeface="Arial" panose="020B0604020202020204"/>
              <a:ea typeface="Arial" panose="020B0604020202020204"/>
              <a:cs typeface="Arial" panose="020B0604020202020204"/>
            </a:endParaRPr>
          </a:p>
          <a:p>
            <a:pPr algn="l" rtl="0" eaLnBrk="0">
              <a:lnSpc>
                <a:spcPct val="117000"/>
              </a:lnSpc>
            </a:pPr>
            <a:endParaRPr sz="1000" dirty="0">
              <a:latin typeface="Arial" panose="020B0604020202020204"/>
              <a:ea typeface="Arial" panose="020B0604020202020204"/>
              <a:cs typeface="Arial" panose="020B0604020202020204"/>
            </a:endParaRPr>
          </a:p>
          <a:p>
            <a:pPr marL="31115" indent="-18415" algn="l" rtl="0" eaLnBrk="0">
              <a:lnSpc>
                <a:spcPct val="91000"/>
              </a:lnSpc>
              <a:spcBef>
                <a:spcPts val="1180"/>
              </a:spcBef>
            </a:pPr>
            <a:r>
              <a:rPr sz="3900" kern="0" spc="0" dirty="0">
                <a:solidFill>
                  <a:srgbClr val="FFFFFF">
                    <a:alpha val="100000"/>
                  </a:srgbClr>
                </a:solidFill>
                <a:latin typeface="Calibri" panose="020F0502020204030204"/>
                <a:ea typeface="Calibri" panose="020F0502020204030204"/>
                <a:cs typeface="Calibri" panose="020F0502020204030204"/>
              </a:rPr>
              <a:t>To</a:t>
            </a:r>
            <a:r>
              <a:rPr sz="3900" kern="0" spc="150" dirty="0">
                <a:solidFill>
                  <a:srgbClr val="FFFFFF">
                    <a:alpha val="100000"/>
                  </a:srgbClr>
                </a:solidFill>
                <a:latin typeface="Calibri" panose="020F0502020204030204"/>
                <a:ea typeface="Calibri" panose="020F0502020204030204"/>
                <a:cs typeface="Calibri" panose="020F0502020204030204"/>
              </a:rPr>
              <a:t> </a:t>
            </a:r>
            <a:r>
              <a:rPr sz="3900" kern="0" spc="0" dirty="0">
                <a:solidFill>
                  <a:srgbClr val="FFFFFF">
                    <a:alpha val="100000"/>
                  </a:srgbClr>
                </a:solidFill>
                <a:latin typeface="Calibri" panose="020F0502020204030204"/>
                <a:ea typeface="Calibri" panose="020F0502020204030204"/>
                <a:cs typeface="Calibri" panose="020F0502020204030204"/>
              </a:rPr>
              <a:t>develop</a:t>
            </a:r>
            <a:r>
              <a:rPr sz="3900" kern="0" spc="150" dirty="0">
                <a:solidFill>
                  <a:srgbClr val="FFFFFF">
                    <a:alpha val="100000"/>
                  </a:srgbClr>
                </a:solidFill>
                <a:latin typeface="Calibri" panose="020F0502020204030204"/>
                <a:ea typeface="Calibri" panose="020F0502020204030204"/>
                <a:cs typeface="Calibri" panose="020F0502020204030204"/>
              </a:rPr>
              <a:t> </a:t>
            </a:r>
            <a:r>
              <a:rPr sz="3900" kern="0" spc="0" dirty="0">
                <a:solidFill>
                  <a:srgbClr val="FFFFFF">
                    <a:alpha val="100000"/>
                  </a:srgbClr>
                </a:solidFill>
                <a:latin typeface="Calibri" panose="020F0502020204030204"/>
                <a:ea typeface="Calibri" panose="020F0502020204030204"/>
                <a:cs typeface="Calibri" panose="020F0502020204030204"/>
              </a:rPr>
              <a:t>a</a:t>
            </a:r>
            <a:r>
              <a:rPr sz="3900" kern="0" spc="180" dirty="0">
                <a:solidFill>
                  <a:srgbClr val="FFFFFF">
                    <a:alpha val="100000"/>
                  </a:srgbClr>
                </a:solidFill>
                <a:latin typeface="Calibri" panose="020F0502020204030204"/>
                <a:ea typeface="Calibri" panose="020F0502020204030204"/>
                <a:cs typeface="Calibri" panose="020F0502020204030204"/>
              </a:rPr>
              <a:t> </a:t>
            </a:r>
            <a:r>
              <a:rPr sz="3900" kern="0" spc="0" dirty="0">
                <a:solidFill>
                  <a:srgbClr val="FFFFFF">
                    <a:alpha val="100000"/>
                  </a:srgbClr>
                </a:solidFill>
                <a:latin typeface="Calibri" panose="020F0502020204030204"/>
                <a:ea typeface="Calibri" panose="020F0502020204030204"/>
                <a:cs typeface="Calibri" panose="020F0502020204030204"/>
              </a:rPr>
              <a:t>comprehensive</a:t>
            </a:r>
            <a:r>
              <a:rPr sz="3900" kern="0" spc="190" dirty="0">
                <a:solidFill>
                  <a:srgbClr val="FFFFFF">
                    <a:alpha val="100000"/>
                  </a:srgbClr>
                </a:solidFill>
                <a:latin typeface="Calibri" panose="020F0502020204030204"/>
                <a:ea typeface="Calibri" panose="020F0502020204030204"/>
                <a:cs typeface="Calibri" panose="020F0502020204030204"/>
              </a:rPr>
              <a:t> </a:t>
            </a:r>
            <a:r>
              <a:rPr sz="3900" kern="0" spc="0" dirty="0">
                <a:solidFill>
                  <a:srgbClr val="FFFFFF">
                    <a:alpha val="100000"/>
                  </a:srgbClr>
                </a:solidFill>
                <a:latin typeface="Calibri" panose="020F0502020204030204"/>
                <a:ea typeface="Calibri" panose="020F0502020204030204"/>
                <a:cs typeface="Calibri" panose="020F0502020204030204"/>
              </a:rPr>
              <a:t>credit </a:t>
            </a:r>
            <a:r>
              <a:rPr sz="3900" kern="0" spc="0" dirty="0">
                <a:solidFill>
                  <a:srgbClr val="FFFFFF">
                    <a:alpha val="100000"/>
                  </a:srgbClr>
                </a:solidFill>
                <a:latin typeface="Calibri" panose="020F0502020204030204"/>
                <a:ea typeface="Calibri" panose="020F0502020204030204"/>
                <a:cs typeface="Calibri" panose="020F0502020204030204"/>
              </a:rPr>
              <a:t>card</a:t>
            </a:r>
            <a:r>
              <a:rPr sz="3900" kern="0" spc="210" dirty="0">
                <a:solidFill>
                  <a:srgbClr val="FFFFFF">
                    <a:alpha val="100000"/>
                  </a:srgbClr>
                </a:solidFill>
                <a:latin typeface="Calibri" panose="020F0502020204030204"/>
                <a:ea typeface="Calibri" panose="020F0502020204030204"/>
                <a:cs typeface="Calibri" panose="020F0502020204030204"/>
              </a:rPr>
              <a:t> </a:t>
            </a:r>
            <a:r>
              <a:rPr sz="3900" kern="0" spc="0" dirty="0">
                <a:solidFill>
                  <a:srgbClr val="FFFFFF">
                    <a:alpha val="100000"/>
                  </a:srgbClr>
                </a:solidFill>
                <a:latin typeface="Calibri" panose="020F0502020204030204"/>
                <a:ea typeface="Calibri" panose="020F0502020204030204"/>
                <a:cs typeface="Calibri" panose="020F0502020204030204"/>
              </a:rPr>
              <a:t>weekly</a:t>
            </a:r>
            <a:r>
              <a:rPr sz="3900" kern="0" spc="210" dirty="0">
                <a:solidFill>
                  <a:srgbClr val="FFFFFF">
                    <a:alpha val="100000"/>
                  </a:srgbClr>
                </a:solidFill>
                <a:latin typeface="Calibri" panose="020F0502020204030204"/>
                <a:ea typeface="Calibri" panose="020F0502020204030204"/>
                <a:cs typeface="Calibri" panose="020F0502020204030204"/>
              </a:rPr>
              <a:t> </a:t>
            </a:r>
            <a:r>
              <a:rPr sz="3900" kern="0" spc="0" dirty="0">
                <a:solidFill>
                  <a:srgbClr val="FFFFFF">
                    <a:alpha val="100000"/>
                  </a:srgbClr>
                </a:solidFill>
                <a:latin typeface="Calibri" panose="020F0502020204030204"/>
                <a:ea typeface="Calibri" panose="020F0502020204030204"/>
                <a:cs typeface="Calibri" panose="020F0502020204030204"/>
              </a:rPr>
              <a:t>dashboard</a:t>
            </a:r>
            <a:r>
              <a:rPr sz="3900" kern="0" spc="210" dirty="0">
                <a:solidFill>
                  <a:srgbClr val="FFFFFF">
                    <a:alpha val="100000"/>
                  </a:srgbClr>
                </a:solidFill>
                <a:latin typeface="Calibri" panose="020F0502020204030204"/>
                <a:ea typeface="Calibri" panose="020F0502020204030204"/>
                <a:cs typeface="Calibri" panose="020F0502020204030204"/>
              </a:rPr>
              <a:t> </a:t>
            </a:r>
            <a:r>
              <a:rPr sz="3900" kern="0" spc="0" dirty="0">
                <a:solidFill>
                  <a:srgbClr val="FFFFFF">
                    <a:alpha val="100000"/>
                  </a:srgbClr>
                </a:solidFill>
                <a:latin typeface="Calibri" panose="020F0502020204030204"/>
                <a:ea typeface="Calibri" panose="020F0502020204030204"/>
                <a:cs typeface="Calibri" panose="020F0502020204030204"/>
              </a:rPr>
              <a:t>that</a:t>
            </a:r>
            <a:endParaRPr sz="3900" dirty="0">
              <a:latin typeface="Calibri" panose="020F0502020204030204"/>
              <a:ea typeface="Calibri" panose="020F0502020204030204"/>
              <a:cs typeface="Calibri" panose="020F0502020204030204"/>
            </a:endParaRPr>
          </a:p>
          <a:p>
            <a:pPr marL="31750" indent="15240" algn="l" rtl="0" eaLnBrk="0">
              <a:lnSpc>
                <a:spcPct val="92000"/>
              </a:lnSpc>
              <a:spcBef>
                <a:spcPts val="80"/>
              </a:spcBef>
            </a:pPr>
            <a:r>
              <a:rPr sz="3900" kern="0" spc="-20" dirty="0">
                <a:solidFill>
                  <a:srgbClr val="FFFFFF">
                    <a:alpha val="100000"/>
                  </a:srgbClr>
                </a:solidFill>
                <a:latin typeface="Calibri" panose="020F0502020204030204"/>
                <a:ea typeface="Calibri" panose="020F0502020204030204"/>
                <a:cs typeface="Calibri" panose="020F0502020204030204"/>
              </a:rPr>
              <a:t>provides</a:t>
            </a:r>
            <a:r>
              <a:rPr sz="3900" kern="0" spc="330" dirty="0">
                <a:solidFill>
                  <a:srgbClr val="FFFFFF">
                    <a:alpha val="100000"/>
                  </a:srgbClr>
                </a:solidFill>
                <a:latin typeface="Calibri" panose="020F0502020204030204"/>
                <a:ea typeface="Calibri" panose="020F0502020204030204"/>
                <a:cs typeface="Calibri" panose="020F0502020204030204"/>
              </a:rPr>
              <a:t> </a:t>
            </a:r>
            <a:r>
              <a:rPr sz="3900" kern="0" spc="-20" dirty="0">
                <a:solidFill>
                  <a:srgbClr val="FFFFFF">
                    <a:alpha val="100000"/>
                  </a:srgbClr>
                </a:solidFill>
                <a:latin typeface="Calibri" panose="020F0502020204030204"/>
                <a:ea typeface="Calibri" panose="020F0502020204030204"/>
                <a:cs typeface="Calibri" panose="020F0502020204030204"/>
              </a:rPr>
              <a:t>real-time</a:t>
            </a:r>
            <a:r>
              <a:rPr sz="3900" kern="0" spc="260" dirty="0">
                <a:solidFill>
                  <a:srgbClr val="FFFFFF">
                    <a:alpha val="100000"/>
                  </a:srgbClr>
                </a:solidFill>
                <a:latin typeface="Calibri" panose="020F0502020204030204"/>
                <a:ea typeface="Calibri" panose="020F0502020204030204"/>
                <a:cs typeface="Calibri" panose="020F0502020204030204"/>
              </a:rPr>
              <a:t> </a:t>
            </a:r>
            <a:r>
              <a:rPr sz="3900" kern="0" spc="-20" dirty="0">
                <a:solidFill>
                  <a:srgbClr val="FFFFFF">
                    <a:alpha val="100000"/>
                  </a:srgbClr>
                </a:solidFill>
                <a:latin typeface="Calibri" panose="020F0502020204030204"/>
                <a:ea typeface="Calibri" panose="020F0502020204030204"/>
                <a:cs typeface="Calibri" panose="020F0502020204030204"/>
              </a:rPr>
              <a:t>insights</a:t>
            </a:r>
            <a:r>
              <a:rPr sz="3900" kern="0" spc="280" dirty="0">
                <a:solidFill>
                  <a:srgbClr val="FFFFFF">
                    <a:alpha val="100000"/>
                  </a:srgbClr>
                </a:solidFill>
                <a:latin typeface="Calibri" panose="020F0502020204030204"/>
                <a:ea typeface="Calibri" panose="020F0502020204030204"/>
                <a:cs typeface="Calibri" panose="020F0502020204030204"/>
              </a:rPr>
              <a:t> </a:t>
            </a:r>
            <a:r>
              <a:rPr sz="3900" kern="0" spc="-20" dirty="0">
                <a:solidFill>
                  <a:srgbClr val="FFFFFF">
                    <a:alpha val="100000"/>
                  </a:srgbClr>
                </a:solidFill>
                <a:latin typeface="Calibri" panose="020F0502020204030204"/>
                <a:ea typeface="Calibri" panose="020F0502020204030204"/>
                <a:cs typeface="Calibri" panose="020F0502020204030204"/>
              </a:rPr>
              <a:t>into</a:t>
            </a:r>
            <a:r>
              <a:rPr sz="3900" kern="0" spc="310" dirty="0">
                <a:solidFill>
                  <a:srgbClr val="FFFFFF">
                    <a:alpha val="100000"/>
                  </a:srgbClr>
                </a:solidFill>
                <a:latin typeface="Calibri" panose="020F0502020204030204"/>
                <a:ea typeface="Calibri" panose="020F0502020204030204"/>
                <a:cs typeface="Calibri" panose="020F0502020204030204"/>
              </a:rPr>
              <a:t> </a:t>
            </a:r>
            <a:r>
              <a:rPr sz="3900" kern="0" spc="-20" dirty="0">
                <a:solidFill>
                  <a:srgbClr val="FFFFFF">
                    <a:alpha val="100000"/>
                  </a:srgbClr>
                </a:solidFill>
                <a:latin typeface="Calibri" panose="020F0502020204030204"/>
                <a:ea typeface="Calibri" panose="020F0502020204030204"/>
                <a:cs typeface="Calibri" panose="020F0502020204030204"/>
              </a:rPr>
              <a:t>key</a:t>
            </a:r>
            <a:r>
              <a:rPr sz="3900" kern="0" spc="0" dirty="0">
                <a:solidFill>
                  <a:srgbClr val="FFFFFF">
                    <a:alpha val="100000"/>
                  </a:srgbClr>
                </a:solidFill>
                <a:latin typeface="Calibri" panose="020F0502020204030204"/>
                <a:ea typeface="Calibri" panose="020F0502020204030204"/>
                <a:cs typeface="Calibri" panose="020F0502020204030204"/>
              </a:rPr>
              <a:t> </a:t>
            </a:r>
            <a:r>
              <a:rPr sz="3900" kern="0" spc="0" dirty="0">
                <a:solidFill>
                  <a:srgbClr val="FFFFFF">
                    <a:alpha val="100000"/>
                  </a:srgbClr>
                </a:solidFill>
                <a:latin typeface="Calibri" panose="020F0502020204030204"/>
                <a:ea typeface="Calibri" panose="020F0502020204030204"/>
                <a:cs typeface="Calibri" panose="020F0502020204030204"/>
              </a:rPr>
              <a:t>performance</a:t>
            </a:r>
            <a:r>
              <a:rPr sz="3900" kern="0" spc="320" dirty="0">
                <a:solidFill>
                  <a:srgbClr val="FFFFFF">
                    <a:alpha val="100000"/>
                  </a:srgbClr>
                </a:solidFill>
                <a:latin typeface="Calibri" panose="020F0502020204030204"/>
                <a:ea typeface="Calibri" panose="020F0502020204030204"/>
                <a:cs typeface="Calibri" panose="020F0502020204030204"/>
              </a:rPr>
              <a:t> </a:t>
            </a:r>
            <a:r>
              <a:rPr sz="3900" kern="0" spc="0" dirty="0">
                <a:solidFill>
                  <a:srgbClr val="FFFFFF">
                    <a:alpha val="100000"/>
                  </a:srgbClr>
                </a:solidFill>
                <a:latin typeface="Calibri" panose="020F0502020204030204"/>
                <a:ea typeface="Calibri" panose="020F0502020204030204"/>
                <a:cs typeface="Calibri" panose="020F0502020204030204"/>
              </a:rPr>
              <a:t>metrics</a:t>
            </a:r>
            <a:r>
              <a:rPr sz="3900" kern="0" spc="190" dirty="0">
                <a:solidFill>
                  <a:srgbClr val="FFFFFF">
                    <a:alpha val="100000"/>
                  </a:srgbClr>
                </a:solidFill>
                <a:latin typeface="Calibri" panose="020F0502020204030204"/>
                <a:ea typeface="Calibri" panose="020F0502020204030204"/>
                <a:cs typeface="Calibri" panose="020F0502020204030204"/>
              </a:rPr>
              <a:t> </a:t>
            </a:r>
            <a:r>
              <a:rPr sz="3900" kern="0" spc="0" dirty="0">
                <a:solidFill>
                  <a:srgbClr val="FFFFFF">
                    <a:alpha val="100000"/>
                  </a:srgbClr>
                </a:solidFill>
                <a:latin typeface="Calibri" panose="020F0502020204030204"/>
                <a:ea typeface="Calibri" panose="020F0502020204030204"/>
                <a:cs typeface="Calibri" panose="020F0502020204030204"/>
              </a:rPr>
              <a:t>and</a:t>
            </a:r>
            <a:r>
              <a:rPr sz="3900" kern="0" spc="190" dirty="0">
                <a:solidFill>
                  <a:srgbClr val="FFFFFF">
                    <a:alpha val="100000"/>
                  </a:srgbClr>
                </a:solidFill>
                <a:latin typeface="Calibri" panose="020F0502020204030204"/>
                <a:ea typeface="Calibri" panose="020F0502020204030204"/>
                <a:cs typeface="Calibri" panose="020F0502020204030204"/>
              </a:rPr>
              <a:t> </a:t>
            </a:r>
            <a:r>
              <a:rPr sz="3900" kern="0" spc="0" dirty="0">
                <a:solidFill>
                  <a:srgbClr val="FFFFFF">
                    <a:alpha val="100000"/>
                  </a:srgbClr>
                </a:solidFill>
                <a:latin typeface="Calibri" panose="020F0502020204030204"/>
                <a:ea typeface="Calibri" panose="020F0502020204030204"/>
                <a:cs typeface="Calibri" panose="020F0502020204030204"/>
              </a:rPr>
              <a:t>trends</a:t>
            </a:r>
            <a:r>
              <a:rPr sz="3900" kern="0" spc="190" dirty="0">
                <a:solidFill>
                  <a:srgbClr val="FFFFFF">
                    <a:alpha val="100000"/>
                  </a:srgbClr>
                </a:solidFill>
                <a:latin typeface="Calibri" panose="020F0502020204030204"/>
                <a:ea typeface="Calibri" panose="020F0502020204030204"/>
                <a:cs typeface="Calibri" panose="020F0502020204030204"/>
              </a:rPr>
              <a:t>,</a:t>
            </a:r>
            <a:r>
              <a:rPr sz="3900" kern="0" spc="0" dirty="0">
                <a:solidFill>
                  <a:srgbClr val="FFFFFF">
                    <a:alpha val="100000"/>
                  </a:srgbClr>
                </a:solidFill>
                <a:latin typeface="Calibri" panose="020F0502020204030204"/>
                <a:ea typeface="Calibri" panose="020F0502020204030204"/>
                <a:cs typeface="Calibri" panose="020F0502020204030204"/>
              </a:rPr>
              <a:t>    </a:t>
            </a:r>
            <a:r>
              <a:rPr sz="3900" kern="0" spc="0" dirty="0">
                <a:solidFill>
                  <a:srgbClr val="FFFFFF">
                    <a:alpha val="100000"/>
                  </a:srgbClr>
                </a:solidFill>
                <a:latin typeface="Calibri" panose="020F0502020204030204"/>
                <a:ea typeface="Calibri" panose="020F0502020204030204"/>
                <a:cs typeface="Calibri" panose="020F0502020204030204"/>
              </a:rPr>
              <a:t>enabling</a:t>
            </a:r>
            <a:r>
              <a:rPr sz="3900" kern="0" spc="160" dirty="0">
                <a:solidFill>
                  <a:srgbClr val="FFFFFF">
                    <a:alpha val="100000"/>
                  </a:srgbClr>
                </a:solidFill>
                <a:latin typeface="Calibri" panose="020F0502020204030204"/>
                <a:ea typeface="Calibri" panose="020F0502020204030204"/>
                <a:cs typeface="Calibri" panose="020F0502020204030204"/>
              </a:rPr>
              <a:t> </a:t>
            </a:r>
            <a:r>
              <a:rPr sz="3900" kern="0" spc="0" dirty="0">
                <a:solidFill>
                  <a:srgbClr val="FFFFFF">
                    <a:alpha val="100000"/>
                  </a:srgbClr>
                </a:solidFill>
                <a:latin typeface="Calibri" panose="020F0502020204030204"/>
                <a:ea typeface="Calibri" panose="020F0502020204030204"/>
                <a:cs typeface="Calibri" panose="020F0502020204030204"/>
              </a:rPr>
              <a:t>stakeholders</a:t>
            </a:r>
            <a:r>
              <a:rPr sz="3900" kern="0" spc="160" dirty="0">
                <a:solidFill>
                  <a:srgbClr val="FFFFFF">
                    <a:alpha val="100000"/>
                  </a:srgbClr>
                </a:solidFill>
                <a:latin typeface="Calibri" panose="020F0502020204030204"/>
                <a:ea typeface="Calibri" panose="020F0502020204030204"/>
                <a:cs typeface="Calibri" panose="020F0502020204030204"/>
              </a:rPr>
              <a:t> </a:t>
            </a:r>
            <a:r>
              <a:rPr sz="3900" kern="0" spc="0" dirty="0">
                <a:solidFill>
                  <a:srgbClr val="FFFFFF">
                    <a:alpha val="100000"/>
                  </a:srgbClr>
                </a:solidFill>
                <a:latin typeface="Calibri" panose="020F0502020204030204"/>
                <a:ea typeface="Calibri" panose="020F0502020204030204"/>
                <a:cs typeface="Calibri" panose="020F0502020204030204"/>
              </a:rPr>
              <a:t>to</a:t>
            </a:r>
            <a:r>
              <a:rPr sz="3900" kern="0" spc="310" dirty="0">
                <a:solidFill>
                  <a:srgbClr val="FFFFFF">
                    <a:alpha val="100000"/>
                  </a:srgbClr>
                </a:solidFill>
                <a:latin typeface="Calibri" panose="020F0502020204030204"/>
                <a:ea typeface="Calibri" panose="020F0502020204030204"/>
                <a:cs typeface="Calibri" panose="020F0502020204030204"/>
              </a:rPr>
              <a:t> </a:t>
            </a:r>
            <a:r>
              <a:rPr sz="3900" kern="0" spc="0" dirty="0">
                <a:solidFill>
                  <a:srgbClr val="FFFFFF">
                    <a:alpha val="100000"/>
                  </a:srgbClr>
                </a:solidFill>
                <a:latin typeface="Calibri" panose="020F0502020204030204"/>
                <a:ea typeface="Calibri" panose="020F0502020204030204"/>
                <a:cs typeface="Calibri" panose="020F0502020204030204"/>
              </a:rPr>
              <a:t>monitor    </a:t>
            </a:r>
            <a:r>
              <a:rPr sz="3900" kern="0" spc="0" dirty="0">
                <a:solidFill>
                  <a:srgbClr val="FFFFFF">
                    <a:alpha val="100000"/>
                  </a:srgbClr>
                </a:solidFill>
                <a:latin typeface="Calibri" panose="020F0502020204030204"/>
                <a:ea typeface="Calibri" panose="020F0502020204030204"/>
                <a:cs typeface="Calibri" panose="020F0502020204030204"/>
              </a:rPr>
              <a:t>and</a:t>
            </a:r>
            <a:r>
              <a:rPr sz="3900" kern="0" spc="150" dirty="0">
                <a:solidFill>
                  <a:srgbClr val="FFFFFF">
                    <a:alpha val="100000"/>
                  </a:srgbClr>
                </a:solidFill>
                <a:latin typeface="Calibri" panose="020F0502020204030204"/>
                <a:ea typeface="Calibri" panose="020F0502020204030204"/>
                <a:cs typeface="Calibri" panose="020F0502020204030204"/>
              </a:rPr>
              <a:t> </a:t>
            </a:r>
            <a:r>
              <a:rPr sz="3900" kern="0" spc="0" dirty="0">
                <a:solidFill>
                  <a:srgbClr val="FFFFFF">
                    <a:alpha val="100000"/>
                  </a:srgbClr>
                </a:solidFill>
                <a:latin typeface="Calibri" panose="020F0502020204030204"/>
                <a:ea typeface="Calibri" panose="020F0502020204030204"/>
                <a:cs typeface="Calibri" panose="020F0502020204030204"/>
              </a:rPr>
              <a:t>analyze</a:t>
            </a:r>
            <a:r>
              <a:rPr sz="3900" kern="0" spc="150" dirty="0">
                <a:solidFill>
                  <a:srgbClr val="FFFFFF">
                    <a:alpha val="100000"/>
                  </a:srgbClr>
                </a:solidFill>
                <a:latin typeface="Calibri" panose="020F0502020204030204"/>
                <a:ea typeface="Calibri" panose="020F0502020204030204"/>
                <a:cs typeface="Calibri" panose="020F0502020204030204"/>
              </a:rPr>
              <a:t> </a:t>
            </a:r>
            <a:r>
              <a:rPr sz="3900" kern="0" spc="0" dirty="0">
                <a:solidFill>
                  <a:srgbClr val="FFFFFF">
                    <a:alpha val="100000"/>
                  </a:srgbClr>
                </a:solidFill>
                <a:latin typeface="Calibri" panose="020F0502020204030204"/>
                <a:ea typeface="Calibri" panose="020F0502020204030204"/>
                <a:cs typeface="Calibri" panose="020F0502020204030204"/>
              </a:rPr>
              <a:t>credit</a:t>
            </a:r>
            <a:r>
              <a:rPr sz="3900" kern="0" spc="180" dirty="0">
                <a:solidFill>
                  <a:srgbClr val="FFFFFF">
                    <a:alpha val="100000"/>
                  </a:srgbClr>
                </a:solidFill>
                <a:latin typeface="Calibri" panose="020F0502020204030204"/>
                <a:ea typeface="Calibri" panose="020F0502020204030204"/>
                <a:cs typeface="Calibri" panose="020F0502020204030204"/>
              </a:rPr>
              <a:t> </a:t>
            </a:r>
            <a:r>
              <a:rPr sz="3900" kern="0" spc="0" dirty="0">
                <a:solidFill>
                  <a:srgbClr val="FFFFFF">
                    <a:alpha val="100000"/>
                  </a:srgbClr>
                </a:solidFill>
                <a:latin typeface="Calibri" panose="020F0502020204030204"/>
                <a:ea typeface="Calibri" panose="020F0502020204030204"/>
                <a:cs typeface="Calibri" panose="020F0502020204030204"/>
              </a:rPr>
              <a:t>card</a:t>
            </a:r>
            <a:r>
              <a:rPr sz="3900" kern="0" spc="190" dirty="0">
                <a:solidFill>
                  <a:srgbClr val="FFFFFF">
                    <a:alpha val="100000"/>
                  </a:srgbClr>
                </a:solidFill>
                <a:latin typeface="Calibri" panose="020F0502020204030204"/>
                <a:ea typeface="Calibri" panose="020F0502020204030204"/>
                <a:cs typeface="Calibri" panose="020F0502020204030204"/>
              </a:rPr>
              <a:t> </a:t>
            </a:r>
            <a:r>
              <a:rPr sz="3900" kern="0" spc="0" dirty="0">
                <a:solidFill>
                  <a:srgbClr val="FFFFFF">
                    <a:alpha val="100000"/>
                  </a:srgbClr>
                </a:solidFill>
                <a:latin typeface="Calibri" panose="020F0502020204030204"/>
                <a:ea typeface="Calibri" panose="020F0502020204030204"/>
                <a:cs typeface="Calibri" panose="020F0502020204030204"/>
              </a:rPr>
              <a:t>operations  </a:t>
            </a:r>
            <a:r>
              <a:rPr sz="3900" kern="0" spc="0" dirty="0">
                <a:solidFill>
                  <a:srgbClr val="FFFFFF">
                    <a:alpha val="100000"/>
                  </a:srgbClr>
                </a:solidFill>
                <a:latin typeface="Calibri" panose="020F0502020204030204"/>
                <a:ea typeface="Calibri" panose="020F0502020204030204"/>
                <a:cs typeface="Calibri" panose="020F0502020204030204"/>
              </a:rPr>
              <a:t>effectively.</a:t>
            </a:r>
            <a:endParaRPr sz="3900" dirty="0">
              <a:latin typeface="Calibri" panose="020F0502020204030204"/>
              <a:ea typeface="Calibri" panose="020F0502020204030204"/>
              <a:cs typeface="Calibri" panose="020F0502020204030204"/>
            </a:endParaRPr>
          </a:p>
        </p:txBody>
      </p:sp>
      <p:pic>
        <p:nvPicPr>
          <p:cNvPr id="46" name="picture 46"/>
          <p:cNvPicPr>
            <a:picLocks noChangeAspect="1"/>
          </p:cNvPicPr>
          <p:nvPr/>
        </p:nvPicPr>
        <p:blipFill>
          <a:blip r:embed="rId1"/>
          <a:stretch>
            <a:fillRect/>
          </a:stretch>
        </p:blipFill>
        <p:spPr>
          <a:xfrm rot="21600000">
            <a:off x="8254700" y="1548383"/>
            <a:ext cx="3672123" cy="491337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 66"/>
          <p:cNvSpPr/>
          <p:nvPr/>
        </p:nvSpPr>
        <p:spPr>
          <a:xfrm>
            <a:off x="0" y="0"/>
            <a:ext cx="12192000" cy="6857998"/>
          </a:xfrm>
          <a:prstGeom prst="rect">
            <a:avLst/>
          </a:prstGeom>
          <a:solidFill>
            <a:srgbClr val="0D0D0D">
              <a:alpha val="100000"/>
            </a:srgbClr>
          </a:solidFill>
          <a:ln w="0" cap="flat">
            <a:noFill/>
            <a:prstDash val="solid"/>
            <a:miter lim="0"/>
          </a:ln>
        </p:spPr>
        <p:txBody>
          <a:bodyPr rtlCol="0"/>
          <a:lstStyle/>
          <a:p>
            <a:pPr algn="ctr"/>
            <a:endParaRPr lang="zh-CN" altLang="en-US"/>
          </a:p>
        </p:txBody>
      </p:sp>
      <p:sp>
        <p:nvSpPr>
          <p:cNvPr id="68" name="textbox 68"/>
          <p:cNvSpPr/>
          <p:nvPr/>
        </p:nvSpPr>
        <p:spPr>
          <a:xfrm>
            <a:off x="771321" y="1830832"/>
            <a:ext cx="5480684" cy="1915795"/>
          </a:xfrm>
          <a:prstGeom prst="rect">
            <a:avLst/>
          </a:prstGeom>
          <a:noFill/>
          <a:ln w="0" cap="flat">
            <a:noFill/>
            <a:prstDash val="solid"/>
            <a:miter lim="0"/>
          </a:ln>
        </p:spPr>
        <p:txBody>
          <a:bodyPr vert="horz" wrap="square" lIns="0" tIns="0" rIns="0" bIns="0"/>
          <a:lstStyle/>
          <a:p>
            <a:pPr algn="l" rtl="0" eaLnBrk="0">
              <a:lnSpc>
                <a:spcPct val="67000"/>
              </a:lnSpc>
            </a:pPr>
            <a:endParaRPr sz="100" dirty="0">
              <a:latin typeface="Arial" panose="020B0604020202020204"/>
              <a:ea typeface="Arial" panose="020B0604020202020204"/>
              <a:cs typeface="Arial" panose="020B0604020202020204"/>
            </a:endParaRPr>
          </a:p>
          <a:p>
            <a:pPr marL="29845" algn="l" rtl="0" eaLnBrk="0">
              <a:lnSpc>
                <a:spcPct val="91000"/>
              </a:lnSpc>
            </a:pPr>
            <a:r>
              <a:rPr sz="3900" kern="0" spc="-20" dirty="0">
                <a:solidFill>
                  <a:srgbClr val="FFFFFF">
                    <a:alpha val="100000"/>
                  </a:srgbClr>
                </a:solidFill>
                <a:latin typeface="Calibri" panose="020F0502020204030204"/>
                <a:ea typeface="Calibri" panose="020F0502020204030204"/>
                <a:cs typeface="Calibri" panose="020F0502020204030204"/>
              </a:rPr>
              <a:t>1.</a:t>
            </a:r>
            <a:r>
              <a:rPr sz="3900" kern="0" spc="180" dirty="0">
                <a:solidFill>
                  <a:srgbClr val="FFFFFF">
                    <a:alpha val="100000"/>
                  </a:srgbClr>
                </a:solidFill>
                <a:latin typeface="Calibri" panose="020F0502020204030204"/>
                <a:ea typeface="Calibri" panose="020F0502020204030204"/>
                <a:cs typeface="Calibri" panose="020F0502020204030204"/>
              </a:rPr>
              <a:t>   </a:t>
            </a:r>
            <a:r>
              <a:rPr sz="3900" kern="0" spc="-20" dirty="0">
                <a:solidFill>
                  <a:srgbClr val="FFFFFF">
                    <a:alpha val="100000"/>
                  </a:srgbClr>
                </a:solidFill>
                <a:latin typeface="Calibri" panose="020F0502020204030204"/>
                <a:ea typeface="Calibri" panose="020F0502020204030204"/>
                <a:cs typeface="Calibri" panose="020F0502020204030204"/>
              </a:rPr>
              <a:t>Prepare csv</a:t>
            </a:r>
            <a:r>
              <a:rPr sz="3900" kern="0" spc="80" dirty="0">
                <a:solidFill>
                  <a:srgbClr val="FFFFFF">
                    <a:alpha val="100000"/>
                  </a:srgbClr>
                </a:solidFill>
                <a:latin typeface="Calibri" panose="020F0502020204030204"/>
                <a:ea typeface="Calibri" panose="020F0502020204030204"/>
                <a:cs typeface="Calibri" panose="020F0502020204030204"/>
              </a:rPr>
              <a:t> </a:t>
            </a:r>
            <a:r>
              <a:rPr sz="3900" kern="0" spc="-20" dirty="0">
                <a:solidFill>
                  <a:srgbClr val="FFFFFF">
                    <a:alpha val="100000"/>
                  </a:srgbClr>
                </a:solidFill>
                <a:latin typeface="Calibri" panose="020F0502020204030204"/>
                <a:ea typeface="Calibri" panose="020F0502020204030204"/>
                <a:cs typeface="Calibri" panose="020F0502020204030204"/>
              </a:rPr>
              <a:t>file</a:t>
            </a:r>
            <a:endParaRPr sz="3900" dirty="0">
              <a:latin typeface="Calibri" panose="020F0502020204030204"/>
              <a:ea typeface="Calibri" panose="020F0502020204030204"/>
              <a:cs typeface="Calibri" panose="020F0502020204030204"/>
            </a:endParaRPr>
          </a:p>
          <a:p>
            <a:pPr marL="15240" algn="l" rtl="0" eaLnBrk="0">
              <a:lnSpc>
                <a:spcPct val="98000"/>
              </a:lnSpc>
              <a:spcBef>
                <a:spcPts val="1060"/>
              </a:spcBef>
            </a:pPr>
            <a:r>
              <a:rPr sz="3900" kern="0" spc="0" dirty="0">
                <a:solidFill>
                  <a:srgbClr val="FFFFFF">
                    <a:alpha val="100000"/>
                  </a:srgbClr>
                </a:solidFill>
                <a:latin typeface="Calibri" panose="020F0502020204030204"/>
                <a:ea typeface="Calibri" panose="020F0502020204030204"/>
                <a:cs typeface="Calibri" panose="020F0502020204030204"/>
              </a:rPr>
              <a:t>2.</a:t>
            </a:r>
            <a:r>
              <a:rPr sz="3900" kern="0" spc="110" dirty="0">
                <a:solidFill>
                  <a:srgbClr val="FFFFFF">
                    <a:alpha val="100000"/>
                  </a:srgbClr>
                </a:solidFill>
                <a:latin typeface="Calibri" panose="020F0502020204030204"/>
                <a:ea typeface="Calibri" panose="020F0502020204030204"/>
                <a:cs typeface="Calibri" panose="020F0502020204030204"/>
              </a:rPr>
              <a:t>   </a:t>
            </a:r>
            <a:r>
              <a:rPr sz="3900" kern="0" spc="0" dirty="0">
                <a:solidFill>
                  <a:srgbClr val="FFFFFF">
                    <a:alpha val="100000"/>
                  </a:srgbClr>
                </a:solidFill>
                <a:latin typeface="Calibri" panose="020F0502020204030204"/>
                <a:ea typeface="Calibri" panose="020F0502020204030204"/>
                <a:cs typeface="Calibri" panose="020F0502020204030204"/>
              </a:rPr>
              <a:t>Create tables</a:t>
            </a:r>
            <a:r>
              <a:rPr sz="3900" kern="0" spc="260" dirty="0">
                <a:solidFill>
                  <a:srgbClr val="FFFFFF">
                    <a:alpha val="100000"/>
                  </a:srgbClr>
                </a:solidFill>
                <a:latin typeface="Calibri" panose="020F0502020204030204"/>
                <a:ea typeface="Calibri" panose="020F0502020204030204"/>
                <a:cs typeface="Calibri" panose="020F0502020204030204"/>
              </a:rPr>
              <a:t> </a:t>
            </a:r>
            <a:r>
              <a:rPr sz="3900" kern="0" spc="-10" dirty="0">
                <a:solidFill>
                  <a:srgbClr val="FFFFFF">
                    <a:alpha val="100000"/>
                  </a:srgbClr>
                </a:solidFill>
                <a:latin typeface="Calibri" panose="020F0502020204030204"/>
                <a:ea typeface="Calibri" panose="020F0502020204030204"/>
                <a:cs typeface="Calibri" panose="020F0502020204030204"/>
              </a:rPr>
              <a:t>in SQL</a:t>
            </a:r>
            <a:endParaRPr sz="3900" dirty="0">
              <a:latin typeface="Calibri" panose="020F0502020204030204"/>
              <a:ea typeface="Calibri" panose="020F0502020204030204"/>
              <a:cs typeface="Calibri" panose="020F0502020204030204"/>
            </a:endParaRPr>
          </a:p>
          <a:p>
            <a:pPr marL="12700" algn="l" rtl="0" eaLnBrk="0">
              <a:lnSpc>
                <a:spcPct val="91000"/>
              </a:lnSpc>
              <a:spcBef>
                <a:spcPts val="740"/>
              </a:spcBef>
            </a:pPr>
            <a:r>
              <a:rPr sz="3900" kern="0" spc="0" dirty="0">
                <a:solidFill>
                  <a:srgbClr val="FFFFFF">
                    <a:alpha val="100000"/>
                  </a:srgbClr>
                </a:solidFill>
                <a:latin typeface="Calibri" panose="020F0502020204030204"/>
                <a:ea typeface="Calibri" panose="020F0502020204030204"/>
                <a:cs typeface="Calibri" panose="020F0502020204030204"/>
              </a:rPr>
              <a:t>3.</a:t>
            </a:r>
            <a:r>
              <a:rPr sz="3900" kern="0" spc="140" dirty="0">
                <a:solidFill>
                  <a:srgbClr val="FFFFFF">
                    <a:alpha val="100000"/>
                  </a:srgbClr>
                </a:solidFill>
                <a:latin typeface="Calibri" panose="020F0502020204030204"/>
                <a:ea typeface="Calibri" panose="020F0502020204030204"/>
                <a:cs typeface="Calibri" panose="020F0502020204030204"/>
              </a:rPr>
              <a:t>   </a:t>
            </a:r>
            <a:r>
              <a:rPr sz="3900" kern="0" spc="0" dirty="0">
                <a:solidFill>
                  <a:srgbClr val="FFFFFF">
                    <a:alpha val="100000"/>
                  </a:srgbClr>
                </a:solidFill>
                <a:latin typeface="Calibri" panose="020F0502020204030204"/>
                <a:ea typeface="Calibri" panose="020F0502020204030204"/>
                <a:cs typeface="Calibri" panose="020F0502020204030204"/>
              </a:rPr>
              <a:t>import c</a:t>
            </a:r>
            <a:r>
              <a:rPr sz="3900" kern="0" spc="-10" dirty="0">
                <a:solidFill>
                  <a:srgbClr val="FFFFFF">
                    <a:alpha val="100000"/>
                  </a:srgbClr>
                </a:solidFill>
                <a:latin typeface="Calibri" panose="020F0502020204030204"/>
                <a:ea typeface="Calibri" panose="020F0502020204030204"/>
                <a:cs typeface="Calibri" panose="020F0502020204030204"/>
              </a:rPr>
              <a:t>sv file</a:t>
            </a:r>
            <a:r>
              <a:rPr sz="3900" kern="0" spc="270" dirty="0">
                <a:solidFill>
                  <a:srgbClr val="FFFFFF">
                    <a:alpha val="100000"/>
                  </a:srgbClr>
                </a:solidFill>
                <a:latin typeface="Calibri" panose="020F0502020204030204"/>
                <a:ea typeface="Calibri" panose="020F0502020204030204"/>
                <a:cs typeface="Calibri" panose="020F0502020204030204"/>
              </a:rPr>
              <a:t> </a:t>
            </a:r>
            <a:r>
              <a:rPr sz="3900" kern="0" spc="-10" dirty="0">
                <a:solidFill>
                  <a:srgbClr val="FFFFFF">
                    <a:alpha val="100000"/>
                  </a:srgbClr>
                </a:solidFill>
                <a:latin typeface="Calibri" panose="020F0502020204030204"/>
                <a:ea typeface="Calibri" panose="020F0502020204030204"/>
                <a:cs typeface="Calibri" panose="020F0502020204030204"/>
              </a:rPr>
              <a:t>into</a:t>
            </a:r>
            <a:r>
              <a:rPr sz="3900" kern="0" spc="160" dirty="0">
                <a:solidFill>
                  <a:srgbClr val="FFFFFF">
                    <a:alpha val="100000"/>
                  </a:srgbClr>
                </a:solidFill>
                <a:latin typeface="Calibri" panose="020F0502020204030204"/>
                <a:ea typeface="Calibri" panose="020F0502020204030204"/>
                <a:cs typeface="Calibri" panose="020F0502020204030204"/>
              </a:rPr>
              <a:t> </a:t>
            </a:r>
            <a:r>
              <a:rPr sz="3900" kern="0" spc="-10" dirty="0">
                <a:solidFill>
                  <a:srgbClr val="FFFFFF">
                    <a:alpha val="100000"/>
                  </a:srgbClr>
                </a:solidFill>
                <a:latin typeface="Calibri" panose="020F0502020204030204"/>
                <a:ea typeface="Calibri" panose="020F0502020204030204"/>
                <a:cs typeface="Calibri" panose="020F0502020204030204"/>
              </a:rPr>
              <a:t>SQL</a:t>
            </a:r>
            <a:endParaRPr sz="3900" dirty="0">
              <a:latin typeface="Calibri" panose="020F0502020204030204"/>
              <a:ea typeface="Calibri" panose="020F0502020204030204"/>
              <a:cs typeface="Calibri" panose="020F0502020204030204"/>
            </a:endParaRPr>
          </a:p>
        </p:txBody>
      </p:sp>
      <p:graphicFrame>
        <p:nvGraphicFramePr>
          <p:cNvPr id="70" name="table 70"/>
          <p:cNvGraphicFramePr>
            <a:graphicFrameLocks noGrp="1"/>
          </p:cNvGraphicFramePr>
          <p:nvPr/>
        </p:nvGraphicFramePr>
        <p:xfrm>
          <a:off x="6390894" y="4258817"/>
          <a:ext cx="3529329" cy="1159510"/>
        </p:xfrm>
        <a:graphic>
          <a:graphicData uri="http://schemas.openxmlformats.org/drawingml/2006/table">
            <a:tbl>
              <a:tblPr/>
              <a:tblGrid>
                <a:gridCol w="3529329"/>
              </a:tblGrid>
              <a:tr h="1140460">
                <a:tc>
                  <a:txBody>
                    <a:bodyPr/>
                    <a:lstStyle/>
                    <a:p>
                      <a:pPr algn="l" rtl="0" eaLnBrk="0">
                        <a:lnSpc>
                          <a:spcPct val="100000"/>
                        </a:lnSpc>
                      </a:pPr>
                      <a:endParaRPr sz="1000" dirty="0">
                        <a:latin typeface="Arial" panose="020B0604020202020204"/>
                        <a:ea typeface="Arial" panose="020B0604020202020204"/>
                        <a:cs typeface="Arial" panose="020B0604020202020204"/>
                      </a:endParaRPr>
                    </a:p>
                  </a:txBody>
                  <a:tcPr marL="0" marR="0" marT="0" marB="0" vert="horz">
                    <a:lnL w="19050" cap="flat" cmpd="sng" algn="ctr">
                      <a:solidFill>
                        <a:srgbClr val="5B9BD5"/>
                      </a:solidFill>
                      <a:prstDash val="solid"/>
                      <a:round/>
                      <a:headEnd type="none" w="med" len="med"/>
                      <a:tailEnd type="none" w="med" len="med"/>
                    </a:lnL>
                    <a:lnR w="19050" cap="flat" cmpd="sng" algn="ctr">
                      <a:solidFill>
                        <a:srgbClr val="5B9BD5"/>
                      </a:solidFill>
                      <a:prstDash val="solid"/>
                      <a:round/>
                      <a:headEnd type="none" w="med" len="med"/>
                      <a:tailEnd type="none" w="med" len="med"/>
                    </a:lnR>
                    <a:lnT w="19050" cap="flat" cmpd="sng" algn="ctr">
                      <a:solidFill>
                        <a:srgbClr val="5B9BD5"/>
                      </a:solidFill>
                      <a:prstDash val="solid"/>
                      <a:round/>
                      <a:headEnd type="none" w="med" len="med"/>
                      <a:tailEnd type="none" w="med" len="med"/>
                    </a:lnT>
                    <a:lnB w="19050" cap="flat" cmpd="sng" algn="ctr">
                      <a:solidFill>
                        <a:srgbClr val="5B9BD5"/>
                      </a:solidFill>
                      <a:prstDash val="solid"/>
                      <a:round/>
                      <a:headEnd type="none" w="med" len="med"/>
                      <a:tailEnd type="none" w="med" len="med"/>
                    </a:lnB>
                  </a:tcPr>
                </a:tc>
              </a:tr>
            </a:tbl>
          </a:graphicData>
        </a:graphic>
      </p:graphicFrame>
      <p:pic>
        <p:nvPicPr>
          <p:cNvPr id="72" name="picture 72"/>
          <p:cNvPicPr>
            <a:picLocks noChangeAspect="1"/>
          </p:cNvPicPr>
          <p:nvPr/>
        </p:nvPicPr>
        <p:blipFill>
          <a:blip r:embed="rId1"/>
          <a:stretch>
            <a:fillRect/>
          </a:stretch>
        </p:blipFill>
        <p:spPr>
          <a:xfrm rot="21600000">
            <a:off x="6409944" y="4277867"/>
            <a:ext cx="3491484" cy="1121663"/>
          </a:xfrm>
          <a:prstGeom prst="rect">
            <a:avLst/>
          </a:prstGeom>
        </p:spPr>
      </p:pic>
      <p:sp>
        <p:nvSpPr>
          <p:cNvPr id="74" name="textbox 74"/>
          <p:cNvSpPr/>
          <p:nvPr/>
        </p:nvSpPr>
        <p:spPr>
          <a:xfrm>
            <a:off x="787561" y="926066"/>
            <a:ext cx="8005444" cy="517525"/>
          </a:xfrm>
          <a:prstGeom prst="rect">
            <a:avLst/>
          </a:prstGeom>
          <a:noFill/>
          <a:ln w="0" cap="flat">
            <a:noFill/>
            <a:prstDash val="solid"/>
            <a:miter lim="0"/>
          </a:ln>
        </p:spPr>
        <p:txBody>
          <a:bodyPr vert="horz" wrap="square" lIns="0" tIns="0" rIns="0" bIns="0"/>
          <a:lstStyle/>
          <a:p>
            <a:pPr algn="l" rtl="0" eaLnBrk="0">
              <a:lnSpc>
                <a:spcPct val="76000"/>
              </a:lnSpc>
            </a:pPr>
            <a:endParaRPr sz="100" dirty="0">
              <a:latin typeface="Arial" panose="020B0604020202020204"/>
              <a:ea typeface="Arial" panose="020B0604020202020204"/>
              <a:cs typeface="Arial" panose="020B0604020202020204"/>
            </a:endParaRPr>
          </a:p>
          <a:p>
            <a:pPr marL="12700" algn="l" rtl="0" eaLnBrk="0">
              <a:lnSpc>
                <a:spcPct val="83000"/>
              </a:lnSpc>
            </a:pPr>
            <a:r>
              <a:rPr sz="3900" kern="0" spc="0" dirty="0">
                <a:ln w="12700" cap="flat" cmpd="sng">
                  <a:solidFill>
                    <a:srgbClr val="FFC000">
                      <a:alpha val="100000"/>
                    </a:srgbClr>
                  </a:solidFill>
                  <a:prstDash val="solid"/>
                  <a:miter lim="0"/>
                </a:ln>
                <a:solidFill>
                  <a:srgbClr val="FFC000">
                    <a:alpha val="100000"/>
                  </a:srgbClr>
                </a:solidFill>
                <a:latin typeface="Arial Black" panose="020B0A04020102020204"/>
                <a:ea typeface="Arial Black" panose="020B0A04020102020204"/>
                <a:cs typeface="Arial Black" panose="020B0A04020102020204"/>
              </a:rPr>
              <a:t>Import</a:t>
            </a:r>
            <a:r>
              <a:rPr sz="3900" kern="0" spc="370" dirty="0">
                <a:solidFill>
                  <a:srgbClr val="FFC000">
                    <a:alpha val="100000"/>
                  </a:srgbClr>
                </a:solidFill>
                <a:latin typeface="Arial Black" panose="020B0A04020102020204"/>
                <a:ea typeface="Arial Black" panose="020B0A04020102020204"/>
                <a:cs typeface="Arial Black" panose="020B0A04020102020204"/>
              </a:rPr>
              <a:t> </a:t>
            </a:r>
            <a:r>
              <a:rPr sz="3900" kern="0" spc="0" dirty="0">
                <a:ln w="12700" cap="flat" cmpd="sng">
                  <a:solidFill>
                    <a:srgbClr val="FFC000">
                      <a:alpha val="100000"/>
                    </a:srgbClr>
                  </a:solidFill>
                  <a:prstDash val="solid"/>
                  <a:miter lim="0"/>
                </a:ln>
                <a:solidFill>
                  <a:srgbClr val="FFC000">
                    <a:alpha val="100000"/>
                  </a:srgbClr>
                </a:solidFill>
                <a:latin typeface="Arial Black" panose="020B0A04020102020204"/>
                <a:ea typeface="Arial Black" panose="020B0A04020102020204"/>
                <a:cs typeface="Arial Black" panose="020B0A04020102020204"/>
              </a:rPr>
              <a:t>data</a:t>
            </a:r>
            <a:r>
              <a:rPr sz="3900" kern="0" spc="370" dirty="0">
                <a:solidFill>
                  <a:srgbClr val="FFC000">
                    <a:alpha val="100000"/>
                  </a:srgbClr>
                </a:solidFill>
                <a:latin typeface="Arial Black" panose="020B0A04020102020204"/>
                <a:ea typeface="Arial Black" panose="020B0A04020102020204"/>
                <a:cs typeface="Arial Black" panose="020B0A04020102020204"/>
              </a:rPr>
              <a:t> </a:t>
            </a:r>
            <a:r>
              <a:rPr sz="3900" kern="0" spc="0" dirty="0">
                <a:ln w="12700" cap="flat" cmpd="sng">
                  <a:solidFill>
                    <a:srgbClr val="FFC000">
                      <a:alpha val="100000"/>
                    </a:srgbClr>
                  </a:solidFill>
                  <a:prstDash val="solid"/>
                  <a:miter lim="0"/>
                </a:ln>
                <a:solidFill>
                  <a:srgbClr val="FFC000">
                    <a:alpha val="100000"/>
                  </a:srgbClr>
                </a:solidFill>
                <a:latin typeface="Arial Black" panose="020B0A04020102020204"/>
                <a:ea typeface="Arial Black" panose="020B0A04020102020204"/>
                <a:cs typeface="Arial Black" panose="020B0A04020102020204"/>
              </a:rPr>
              <a:t>to</a:t>
            </a:r>
            <a:r>
              <a:rPr sz="3900" kern="0" spc="370" dirty="0">
                <a:solidFill>
                  <a:srgbClr val="FFC000">
                    <a:alpha val="100000"/>
                  </a:srgbClr>
                </a:solidFill>
                <a:latin typeface="Arial Black" panose="020B0A04020102020204"/>
                <a:ea typeface="Arial Black" panose="020B0A04020102020204"/>
                <a:cs typeface="Arial Black" panose="020B0A04020102020204"/>
              </a:rPr>
              <a:t> </a:t>
            </a:r>
            <a:r>
              <a:rPr sz="3900" kern="0" spc="0" dirty="0">
                <a:ln w="12700" cap="flat" cmpd="sng">
                  <a:solidFill>
                    <a:srgbClr val="FFC000">
                      <a:alpha val="100000"/>
                    </a:srgbClr>
                  </a:solidFill>
                  <a:prstDash val="solid"/>
                  <a:miter lim="0"/>
                </a:ln>
                <a:solidFill>
                  <a:srgbClr val="FFC000">
                    <a:alpha val="100000"/>
                  </a:srgbClr>
                </a:solidFill>
                <a:latin typeface="Arial Black" panose="020B0A04020102020204"/>
                <a:ea typeface="Arial Black" panose="020B0A04020102020204"/>
                <a:cs typeface="Arial Black" panose="020B0A04020102020204"/>
              </a:rPr>
              <a:t>SQL</a:t>
            </a:r>
            <a:r>
              <a:rPr sz="3900" kern="0" spc="180" dirty="0">
                <a:solidFill>
                  <a:srgbClr val="FFC000">
                    <a:alpha val="100000"/>
                  </a:srgbClr>
                </a:solidFill>
                <a:latin typeface="Arial Black" panose="020B0A04020102020204"/>
                <a:ea typeface="Arial Black" panose="020B0A04020102020204"/>
                <a:cs typeface="Arial Black" panose="020B0A04020102020204"/>
              </a:rPr>
              <a:t> </a:t>
            </a:r>
            <a:r>
              <a:rPr sz="3900" kern="0" spc="0" dirty="0">
                <a:ln w="12700" cap="flat" cmpd="sng">
                  <a:solidFill>
                    <a:srgbClr val="FFC000">
                      <a:alpha val="100000"/>
                    </a:srgbClr>
                  </a:solidFill>
                  <a:prstDash val="solid"/>
                  <a:miter lim="0"/>
                </a:ln>
                <a:solidFill>
                  <a:srgbClr val="FFC000">
                    <a:alpha val="100000"/>
                  </a:srgbClr>
                </a:solidFill>
                <a:latin typeface="Arial Black" panose="020B0A04020102020204"/>
                <a:ea typeface="Arial Black" panose="020B0A04020102020204"/>
                <a:cs typeface="Arial Black" panose="020B0A04020102020204"/>
              </a:rPr>
              <a:t>database</a:t>
            </a:r>
            <a:endParaRPr sz="3900" dirty="0">
              <a:latin typeface="Arial Black" panose="020B0A04020102020204"/>
              <a:ea typeface="Arial Black" panose="020B0A04020102020204"/>
              <a:cs typeface="Arial Black" panose="020B0A04020102020204"/>
            </a:endParaRPr>
          </a:p>
        </p:txBody>
      </p:sp>
      <p:pic>
        <p:nvPicPr>
          <p:cNvPr id="78" name="picture 78"/>
          <p:cNvPicPr>
            <a:picLocks noChangeAspect="1"/>
          </p:cNvPicPr>
          <p:nvPr/>
        </p:nvPicPr>
        <p:blipFill>
          <a:blip r:embed="rId2"/>
          <a:stretch>
            <a:fillRect/>
          </a:stretch>
        </p:blipFill>
        <p:spPr>
          <a:xfrm rot="21600000">
            <a:off x="10346055" y="1646889"/>
            <a:ext cx="817244" cy="887764"/>
          </a:xfrm>
          <a:prstGeom prst="rect">
            <a:avLst/>
          </a:prstGeom>
        </p:spPr>
      </p:pic>
      <p:pic>
        <p:nvPicPr>
          <p:cNvPr id="80" name="picture 80"/>
          <p:cNvPicPr>
            <a:picLocks noChangeAspect="1"/>
          </p:cNvPicPr>
          <p:nvPr/>
        </p:nvPicPr>
        <p:blipFill>
          <a:blip r:embed="rId3"/>
          <a:stretch>
            <a:fillRect/>
          </a:stretch>
        </p:blipFill>
        <p:spPr>
          <a:xfrm rot="21600000">
            <a:off x="10007549" y="4242181"/>
            <a:ext cx="849221" cy="707644"/>
          </a:xfrm>
          <a:prstGeom prst="rect">
            <a:avLst/>
          </a:prstGeom>
        </p:spPr>
      </p:pic>
      <p:pic>
        <p:nvPicPr>
          <p:cNvPr id="84" name="picture 84"/>
          <p:cNvPicPr>
            <a:picLocks noChangeAspect="1"/>
          </p:cNvPicPr>
          <p:nvPr/>
        </p:nvPicPr>
        <p:blipFill>
          <a:blip r:embed="rId4"/>
          <a:stretch>
            <a:fillRect/>
          </a:stretch>
        </p:blipFill>
        <p:spPr>
          <a:xfrm rot="21600000">
            <a:off x="10422128" y="3268979"/>
            <a:ext cx="700531" cy="818388"/>
          </a:xfrm>
          <a:prstGeom prst="rect">
            <a:avLst/>
          </a:prstGeom>
        </p:spPr>
      </p:pic>
      <p:pic>
        <p:nvPicPr>
          <p:cNvPr id="86" name="picture 86"/>
          <p:cNvPicPr>
            <a:picLocks noChangeAspect="1"/>
          </p:cNvPicPr>
          <p:nvPr/>
        </p:nvPicPr>
        <p:blipFill>
          <a:blip r:embed="rId5"/>
          <a:stretch>
            <a:fillRect/>
          </a:stretch>
        </p:blipFill>
        <p:spPr>
          <a:xfrm rot="21600000">
            <a:off x="10655206" y="2710838"/>
            <a:ext cx="279113" cy="41908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 88"/>
          <p:cNvSpPr/>
          <p:nvPr/>
        </p:nvSpPr>
        <p:spPr>
          <a:xfrm>
            <a:off x="0" y="0"/>
            <a:ext cx="12192000" cy="6857998"/>
          </a:xfrm>
          <a:prstGeom prst="rect">
            <a:avLst/>
          </a:prstGeom>
          <a:solidFill>
            <a:srgbClr val="0D0D0D">
              <a:alpha val="100000"/>
            </a:srgbClr>
          </a:solidFill>
          <a:ln w="0" cap="flat">
            <a:noFill/>
            <a:prstDash val="solid"/>
            <a:miter lim="0"/>
          </a:ln>
        </p:spPr>
        <p:txBody>
          <a:bodyPr rtlCol="0"/>
          <a:lstStyle/>
          <a:p>
            <a:pPr algn="ctr"/>
            <a:endParaRPr lang="zh-CN" altLang="en-US"/>
          </a:p>
        </p:txBody>
      </p:sp>
      <p:sp>
        <p:nvSpPr>
          <p:cNvPr id="90" name="textbox 90"/>
          <p:cNvSpPr/>
          <p:nvPr/>
        </p:nvSpPr>
        <p:spPr>
          <a:xfrm>
            <a:off x="748180" y="1629689"/>
            <a:ext cx="7962265" cy="4537709"/>
          </a:xfrm>
          <a:prstGeom prst="rect">
            <a:avLst/>
          </a:prstGeom>
          <a:noFill/>
          <a:ln w="0" cap="flat">
            <a:noFill/>
            <a:prstDash val="solid"/>
            <a:miter lim="0"/>
          </a:ln>
        </p:spPr>
        <p:txBody>
          <a:bodyPr vert="horz" wrap="square" lIns="0" tIns="0" rIns="0" bIns="0"/>
          <a:lstStyle/>
          <a:p>
            <a:pPr algn="l" rtl="0" eaLnBrk="0">
              <a:lnSpc>
                <a:spcPct val="80000"/>
              </a:lnSpc>
            </a:pPr>
            <a:endParaRPr sz="100" dirty="0">
              <a:latin typeface="Arial" panose="020B0604020202020204"/>
              <a:ea typeface="Arial" panose="020B0604020202020204"/>
              <a:cs typeface="Arial" panose="020B0604020202020204"/>
            </a:endParaRPr>
          </a:p>
          <a:p>
            <a:pPr marL="12700" algn="l" rtl="0" eaLnBrk="0">
              <a:lnSpc>
                <a:spcPct val="89000"/>
              </a:lnSpc>
            </a:pPr>
            <a:r>
              <a:rPr sz="1500" b="1" kern="0" spc="40" dirty="0">
                <a:solidFill>
                  <a:srgbClr val="FFFFFF">
                    <a:alpha val="100000"/>
                  </a:srgbClr>
                </a:solidFill>
                <a:latin typeface="Calibri" panose="020F0502020204030204"/>
                <a:ea typeface="Calibri" panose="020F0502020204030204"/>
                <a:cs typeface="Calibri" panose="020F0502020204030204"/>
              </a:rPr>
              <a:t>AgeGroup</a:t>
            </a:r>
            <a:r>
              <a:rPr sz="1500" b="1" kern="0" spc="120" dirty="0">
                <a:solidFill>
                  <a:srgbClr val="FFFFFF">
                    <a:alpha val="100000"/>
                  </a:srgbClr>
                </a:solidFill>
                <a:latin typeface="Calibri" panose="020F0502020204030204"/>
                <a:ea typeface="Calibri" panose="020F0502020204030204"/>
                <a:cs typeface="Calibri" panose="020F0502020204030204"/>
              </a:rPr>
              <a:t> </a:t>
            </a:r>
            <a:r>
              <a:rPr sz="1500" kern="0" spc="40" dirty="0">
                <a:solidFill>
                  <a:srgbClr val="FFFFFF">
                    <a:alpha val="100000"/>
                  </a:srgbClr>
                </a:solidFill>
                <a:latin typeface="Calibri" panose="020F0502020204030204"/>
                <a:ea typeface="Calibri" panose="020F0502020204030204"/>
                <a:cs typeface="Calibri" panose="020F0502020204030204"/>
              </a:rPr>
              <a:t>= </a:t>
            </a:r>
            <a:r>
              <a:rPr sz="1500" kern="0" spc="30" dirty="0">
                <a:solidFill>
                  <a:srgbClr val="FFFFFF">
                    <a:alpha val="100000"/>
                  </a:srgbClr>
                </a:solidFill>
                <a:latin typeface="Calibri" panose="020F0502020204030204"/>
                <a:ea typeface="Calibri" panose="020F0502020204030204"/>
                <a:cs typeface="Calibri" panose="020F0502020204030204"/>
              </a:rPr>
              <a:t>SWITCH(</a:t>
            </a:r>
            <a:endParaRPr sz="1500" dirty="0">
              <a:latin typeface="Calibri" panose="020F0502020204030204"/>
              <a:ea typeface="Calibri" panose="020F0502020204030204"/>
              <a:cs typeface="Calibri" panose="020F0502020204030204"/>
            </a:endParaRPr>
          </a:p>
          <a:p>
            <a:pPr marL="196215" algn="l" rtl="0" eaLnBrk="0">
              <a:lnSpc>
                <a:spcPts val="2125"/>
              </a:lnSpc>
            </a:pPr>
            <a:r>
              <a:rPr sz="1500" kern="0" spc="0" dirty="0">
                <a:solidFill>
                  <a:srgbClr val="FFFFFF">
                    <a:alpha val="100000"/>
                  </a:srgbClr>
                </a:solidFill>
                <a:latin typeface="Calibri" panose="020F0502020204030204"/>
                <a:ea typeface="Calibri" panose="020F0502020204030204"/>
                <a:cs typeface="Calibri" panose="020F0502020204030204"/>
              </a:rPr>
              <a:t>TRUE</a:t>
            </a:r>
            <a:r>
              <a:rPr sz="1500" kern="0" spc="80" dirty="0">
                <a:solidFill>
                  <a:srgbClr val="FFFFFF">
                    <a:alpha val="100000"/>
                  </a:srgbClr>
                </a:solidFill>
                <a:latin typeface="Calibri" panose="020F0502020204030204"/>
                <a:ea typeface="Calibri" panose="020F0502020204030204"/>
                <a:cs typeface="Calibri" panose="020F0502020204030204"/>
              </a:rPr>
              <a:t>(),</a:t>
            </a:r>
            <a:endParaRPr sz="1500" dirty="0">
              <a:latin typeface="Calibri" panose="020F0502020204030204"/>
              <a:ea typeface="Calibri" panose="020F0502020204030204"/>
              <a:cs typeface="Calibri" panose="020F0502020204030204"/>
            </a:endParaRPr>
          </a:p>
          <a:p>
            <a:pPr marL="254000" algn="l" rtl="0" eaLnBrk="0">
              <a:lnSpc>
                <a:spcPct val="94000"/>
              </a:lnSpc>
              <a:spcBef>
                <a:spcPts val="515"/>
              </a:spcBef>
            </a:pPr>
            <a:r>
              <a:rPr sz="1500" kern="0" spc="70" dirty="0">
                <a:solidFill>
                  <a:srgbClr val="FFFFFF">
                    <a:alpha val="100000"/>
                  </a:srgbClr>
                </a:solidFill>
                <a:latin typeface="Calibri" panose="020F0502020204030204"/>
                <a:ea typeface="Calibri" panose="020F0502020204030204"/>
                <a:cs typeface="Calibri" panose="020F0502020204030204"/>
              </a:rPr>
              <a:t>' </a:t>
            </a:r>
            <a:r>
              <a:rPr sz="1500" kern="0" spc="0" dirty="0">
                <a:solidFill>
                  <a:srgbClr val="FFFFFF">
                    <a:alpha val="100000"/>
                  </a:srgbClr>
                </a:solidFill>
                <a:latin typeface="Calibri" panose="020F0502020204030204"/>
                <a:ea typeface="Calibri" panose="020F0502020204030204"/>
                <a:cs typeface="Calibri" panose="020F0502020204030204"/>
              </a:rPr>
              <a:t>cust</a:t>
            </a:r>
            <a:r>
              <a:rPr sz="1500" kern="0" spc="70" dirty="0">
                <a:solidFill>
                  <a:srgbClr val="FFFFFF">
                    <a:alpha val="100000"/>
                  </a:srgbClr>
                </a:solidFill>
                <a:latin typeface="Calibri" panose="020F0502020204030204"/>
                <a:ea typeface="Calibri" panose="020F0502020204030204"/>
                <a:cs typeface="Calibri" panose="020F0502020204030204"/>
              </a:rPr>
              <a:t>_</a:t>
            </a:r>
            <a:r>
              <a:rPr sz="1500" kern="0" spc="0" dirty="0">
                <a:solidFill>
                  <a:srgbClr val="FFFFFF">
                    <a:alpha val="100000"/>
                  </a:srgbClr>
                </a:solidFill>
                <a:latin typeface="Calibri" panose="020F0502020204030204"/>
                <a:ea typeface="Calibri" panose="020F0502020204030204"/>
                <a:cs typeface="Calibri" panose="020F0502020204030204"/>
              </a:rPr>
              <a:t>detail</a:t>
            </a:r>
            <a:r>
              <a:rPr sz="1500" kern="0" spc="70" dirty="0">
                <a:solidFill>
                  <a:srgbClr val="FFFFFF">
                    <a:alpha val="100000"/>
                  </a:srgbClr>
                </a:solidFill>
                <a:latin typeface="Calibri" panose="020F0502020204030204"/>
                <a:ea typeface="Calibri" panose="020F0502020204030204"/>
                <a:cs typeface="Calibri" panose="020F0502020204030204"/>
              </a:rPr>
              <a:t>'[</a:t>
            </a:r>
            <a:r>
              <a:rPr sz="1500" kern="0" spc="0" dirty="0">
                <a:solidFill>
                  <a:srgbClr val="FFFFFF">
                    <a:alpha val="100000"/>
                  </a:srgbClr>
                </a:solidFill>
                <a:latin typeface="Calibri" panose="020F0502020204030204"/>
                <a:ea typeface="Calibri" panose="020F0502020204030204"/>
                <a:cs typeface="Calibri" panose="020F0502020204030204"/>
              </a:rPr>
              <a:t>customer</a:t>
            </a:r>
            <a:r>
              <a:rPr sz="1500" kern="0" spc="70" dirty="0">
                <a:solidFill>
                  <a:srgbClr val="FFFFFF">
                    <a:alpha val="100000"/>
                  </a:srgbClr>
                </a:solidFill>
                <a:latin typeface="Calibri" panose="020F0502020204030204"/>
                <a:ea typeface="Calibri" panose="020F0502020204030204"/>
                <a:cs typeface="Calibri" panose="020F0502020204030204"/>
              </a:rPr>
              <a:t>_</a:t>
            </a:r>
            <a:r>
              <a:rPr sz="1500" kern="0" spc="0" dirty="0">
                <a:solidFill>
                  <a:srgbClr val="FFFFFF">
                    <a:alpha val="100000"/>
                  </a:srgbClr>
                </a:solidFill>
                <a:latin typeface="Calibri" panose="020F0502020204030204"/>
                <a:ea typeface="Calibri" panose="020F0502020204030204"/>
                <a:cs typeface="Calibri" panose="020F0502020204030204"/>
              </a:rPr>
              <a:t>age</a:t>
            </a:r>
            <a:r>
              <a:rPr sz="1500" kern="0" spc="70" dirty="0">
                <a:solidFill>
                  <a:srgbClr val="FFFFFF">
                    <a:alpha val="100000"/>
                  </a:srgbClr>
                </a:solidFill>
                <a:latin typeface="Calibri" panose="020F0502020204030204"/>
                <a:ea typeface="Calibri" panose="020F0502020204030204"/>
                <a:cs typeface="Calibri" panose="020F0502020204030204"/>
              </a:rPr>
              <a:t>] &lt;</a:t>
            </a:r>
            <a:r>
              <a:rPr sz="1500" kern="0" spc="110" dirty="0">
                <a:solidFill>
                  <a:srgbClr val="FFFFFF">
                    <a:alpha val="100000"/>
                  </a:srgbClr>
                </a:solidFill>
                <a:latin typeface="Calibri" panose="020F0502020204030204"/>
                <a:ea typeface="Calibri" panose="020F0502020204030204"/>
                <a:cs typeface="Calibri" panose="020F0502020204030204"/>
              </a:rPr>
              <a:t> </a:t>
            </a:r>
            <a:r>
              <a:rPr sz="1500" kern="0" spc="70" dirty="0">
                <a:solidFill>
                  <a:srgbClr val="FFFFFF">
                    <a:alpha val="100000"/>
                  </a:srgbClr>
                </a:solidFill>
                <a:latin typeface="Calibri" panose="020F0502020204030204"/>
                <a:ea typeface="Calibri" panose="020F0502020204030204"/>
                <a:cs typeface="Calibri" panose="020F0502020204030204"/>
              </a:rPr>
              <a:t>30,</a:t>
            </a:r>
            <a:r>
              <a:rPr sz="1500" kern="0" spc="140" dirty="0">
                <a:solidFill>
                  <a:srgbClr val="FFFFFF">
                    <a:alpha val="100000"/>
                  </a:srgbClr>
                </a:solidFill>
                <a:latin typeface="Calibri" panose="020F0502020204030204"/>
                <a:ea typeface="Calibri" panose="020F0502020204030204"/>
                <a:cs typeface="Calibri" panose="020F0502020204030204"/>
              </a:rPr>
              <a:t> </a:t>
            </a:r>
            <a:r>
              <a:rPr sz="1500" kern="0" spc="70" dirty="0">
                <a:solidFill>
                  <a:srgbClr val="FFFFFF">
                    <a:alpha val="100000"/>
                  </a:srgbClr>
                </a:solidFill>
                <a:latin typeface="Calibri" panose="020F0502020204030204"/>
                <a:ea typeface="Calibri" panose="020F0502020204030204"/>
                <a:cs typeface="Calibri" panose="020F0502020204030204"/>
              </a:rPr>
              <a:t>"20-3</a:t>
            </a:r>
            <a:r>
              <a:rPr sz="1500" kern="0" spc="60" dirty="0">
                <a:solidFill>
                  <a:srgbClr val="FFFFFF">
                    <a:alpha val="100000"/>
                  </a:srgbClr>
                </a:solidFill>
                <a:latin typeface="Calibri" panose="020F0502020204030204"/>
                <a:ea typeface="Calibri" panose="020F0502020204030204"/>
                <a:cs typeface="Calibri" panose="020F0502020204030204"/>
              </a:rPr>
              <a:t>0",</a:t>
            </a:r>
            <a:endParaRPr sz="1500" dirty="0">
              <a:latin typeface="Calibri" panose="020F0502020204030204"/>
              <a:ea typeface="Calibri" panose="020F0502020204030204"/>
              <a:cs typeface="Calibri" panose="020F0502020204030204"/>
            </a:endParaRPr>
          </a:p>
          <a:p>
            <a:pPr marL="254000" algn="l" rtl="0" eaLnBrk="0">
              <a:lnSpc>
                <a:spcPct val="112000"/>
              </a:lnSpc>
              <a:spcBef>
                <a:spcPts val="420"/>
              </a:spcBef>
            </a:pPr>
            <a:r>
              <a:rPr sz="1500" kern="0" spc="80" dirty="0">
                <a:solidFill>
                  <a:srgbClr val="FFFFFF">
                    <a:alpha val="100000"/>
                  </a:srgbClr>
                </a:solidFill>
                <a:latin typeface="Calibri" panose="020F0502020204030204"/>
                <a:ea typeface="Calibri" panose="020F0502020204030204"/>
                <a:cs typeface="Calibri" panose="020F0502020204030204"/>
              </a:rPr>
              <a:t>' </a:t>
            </a:r>
            <a:r>
              <a:rPr sz="1500" kern="0" spc="0" dirty="0">
                <a:solidFill>
                  <a:srgbClr val="FFFFFF">
                    <a:alpha val="100000"/>
                  </a:srgbClr>
                </a:solidFill>
                <a:latin typeface="Calibri" panose="020F0502020204030204"/>
                <a:ea typeface="Calibri" panose="020F0502020204030204"/>
                <a:cs typeface="Calibri" panose="020F0502020204030204"/>
              </a:rPr>
              <a:t>cust</a:t>
            </a:r>
            <a:r>
              <a:rPr sz="1500" kern="0" spc="80" dirty="0">
                <a:solidFill>
                  <a:srgbClr val="FFFFFF">
                    <a:alpha val="100000"/>
                  </a:srgbClr>
                </a:solidFill>
                <a:latin typeface="Calibri" panose="020F0502020204030204"/>
                <a:ea typeface="Calibri" panose="020F0502020204030204"/>
                <a:cs typeface="Calibri" panose="020F0502020204030204"/>
              </a:rPr>
              <a:t>_</a:t>
            </a:r>
            <a:r>
              <a:rPr sz="1500" kern="0" spc="0" dirty="0">
                <a:solidFill>
                  <a:srgbClr val="FFFFFF">
                    <a:alpha val="100000"/>
                  </a:srgbClr>
                </a:solidFill>
                <a:latin typeface="Calibri" panose="020F0502020204030204"/>
                <a:ea typeface="Calibri" panose="020F0502020204030204"/>
                <a:cs typeface="Calibri" panose="020F0502020204030204"/>
              </a:rPr>
              <a:t>detail</a:t>
            </a:r>
            <a:r>
              <a:rPr sz="1500" kern="0" spc="80" dirty="0">
                <a:solidFill>
                  <a:srgbClr val="FFFFFF">
                    <a:alpha val="100000"/>
                  </a:srgbClr>
                </a:solidFill>
                <a:latin typeface="Calibri" panose="020F0502020204030204"/>
                <a:ea typeface="Calibri" panose="020F0502020204030204"/>
                <a:cs typeface="Calibri" panose="020F0502020204030204"/>
              </a:rPr>
              <a:t>'[</a:t>
            </a:r>
            <a:r>
              <a:rPr sz="1500" kern="0" spc="0" dirty="0">
                <a:solidFill>
                  <a:srgbClr val="FFFFFF">
                    <a:alpha val="100000"/>
                  </a:srgbClr>
                </a:solidFill>
                <a:latin typeface="Calibri" panose="020F0502020204030204"/>
                <a:ea typeface="Calibri" panose="020F0502020204030204"/>
                <a:cs typeface="Calibri" panose="020F0502020204030204"/>
              </a:rPr>
              <a:t>customer</a:t>
            </a:r>
            <a:r>
              <a:rPr sz="1500" kern="0" spc="80" dirty="0">
                <a:solidFill>
                  <a:srgbClr val="FFFFFF">
                    <a:alpha val="100000"/>
                  </a:srgbClr>
                </a:solidFill>
                <a:latin typeface="Calibri" panose="020F0502020204030204"/>
                <a:ea typeface="Calibri" panose="020F0502020204030204"/>
                <a:cs typeface="Calibri" panose="020F0502020204030204"/>
              </a:rPr>
              <a:t>_</a:t>
            </a:r>
            <a:r>
              <a:rPr sz="1500" kern="0" spc="0" dirty="0">
                <a:solidFill>
                  <a:srgbClr val="FFFFFF">
                    <a:alpha val="100000"/>
                  </a:srgbClr>
                </a:solidFill>
                <a:latin typeface="Calibri" panose="020F0502020204030204"/>
                <a:ea typeface="Calibri" panose="020F0502020204030204"/>
                <a:cs typeface="Calibri" panose="020F0502020204030204"/>
              </a:rPr>
              <a:t>age</a:t>
            </a:r>
            <a:r>
              <a:rPr sz="1500" kern="0" spc="80" dirty="0">
                <a:solidFill>
                  <a:srgbClr val="FFFFFF">
                    <a:alpha val="100000"/>
                  </a:srgbClr>
                </a:solidFill>
                <a:latin typeface="Calibri" panose="020F0502020204030204"/>
                <a:ea typeface="Calibri" panose="020F0502020204030204"/>
                <a:cs typeface="Calibri" panose="020F0502020204030204"/>
              </a:rPr>
              <a:t>]</a:t>
            </a:r>
            <a:r>
              <a:rPr sz="1500" kern="0" spc="100" dirty="0">
                <a:solidFill>
                  <a:srgbClr val="FFFFFF">
                    <a:alpha val="100000"/>
                  </a:srgbClr>
                </a:solidFill>
                <a:latin typeface="Calibri" panose="020F0502020204030204"/>
                <a:ea typeface="Calibri" panose="020F0502020204030204"/>
                <a:cs typeface="Calibri" panose="020F0502020204030204"/>
              </a:rPr>
              <a:t> </a:t>
            </a:r>
            <a:r>
              <a:rPr sz="1500" kern="0" spc="80" dirty="0">
                <a:solidFill>
                  <a:srgbClr val="FFFFFF">
                    <a:alpha val="100000"/>
                  </a:srgbClr>
                </a:solidFill>
                <a:latin typeface="Calibri" panose="020F0502020204030204"/>
                <a:ea typeface="Calibri" panose="020F0502020204030204"/>
                <a:cs typeface="Calibri" panose="020F0502020204030204"/>
              </a:rPr>
              <a:t>&gt;=</a:t>
            </a:r>
            <a:r>
              <a:rPr sz="1500" kern="0" spc="120" dirty="0">
                <a:solidFill>
                  <a:srgbClr val="FFFFFF">
                    <a:alpha val="100000"/>
                  </a:srgbClr>
                </a:solidFill>
                <a:latin typeface="Calibri" panose="020F0502020204030204"/>
                <a:ea typeface="Calibri" panose="020F0502020204030204"/>
                <a:cs typeface="Calibri" panose="020F0502020204030204"/>
              </a:rPr>
              <a:t> </a:t>
            </a:r>
            <a:r>
              <a:rPr sz="1500" kern="0" spc="80" dirty="0">
                <a:solidFill>
                  <a:srgbClr val="FFFFFF">
                    <a:alpha val="100000"/>
                  </a:srgbClr>
                </a:solidFill>
                <a:latin typeface="Calibri" panose="020F0502020204030204"/>
                <a:ea typeface="Calibri" panose="020F0502020204030204"/>
                <a:cs typeface="Calibri" panose="020F0502020204030204"/>
              </a:rPr>
              <a:t>30 &amp;&amp;</a:t>
            </a:r>
            <a:r>
              <a:rPr sz="1500" kern="0" spc="130" dirty="0">
                <a:solidFill>
                  <a:srgbClr val="FFFFFF">
                    <a:alpha val="100000"/>
                  </a:srgbClr>
                </a:solidFill>
                <a:latin typeface="Calibri" panose="020F0502020204030204"/>
                <a:ea typeface="Calibri" panose="020F0502020204030204"/>
                <a:cs typeface="Calibri" panose="020F0502020204030204"/>
              </a:rPr>
              <a:t> </a:t>
            </a:r>
            <a:r>
              <a:rPr sz="1500" kern="0" spc="80" dirty="0">
                <a:solidFill>
                  <a:srgbClr val="FFFFFF">
                    <a:alpha val="100000"/>
                  </a:srgbClr>
                </a:solidFill>
                <a:latin typeface="Calibri" panose="020F0502020204030204"/>
                <a:ea typeface="Calibri" panose="020F0502020204030204"/>
                <a:cs typeface="Calibri" panose="020F0502020204030204"/>
              </a:rPr>
              <a:t>' </a:t>
            </a:r>
            <a:r>
              <a:rPr sz="1500" kern="0" spc="0" dirty="0">
                <a:solidFill>
                  <a:srgbClr val="FFFFFF">
                    <a:alpha val="100000"/>
                  </a:srgbClr>
                </a:solidFill>
                <a:latin typeface="Calibri" panose="020F0502020204030204"/>
                <a:ea typeface="Calibri" panose="020F0502020204030204"/>
                <a:cs typeface="Calibri" panose="020F0502020204030204"/>
              </a:rPr>
              <a:t>cust</a:t>
            </a:r>
            <a:r>
              <a:rPr sz="1500" kern="0" spc="80" dirty="0">
                <a:solidFill>
                  <a:srgbClr val="FFFFFF">
                    <a:alpha val="100000"/>
                  </a:srgbClr>
                </a:solidFill>
                <a:latin typeface="Calibri" panose="020F0502020204030204"/>
                <a:ea typeface="Calibri" panose="020F0502020204030204"/>
                <a:cs typeface="Calibri" panose="020F0502020204030204"/>
              </a:rPr>
              <a:t>_</a:t>
            </a:r>
            <a:r>
              <a:rPr sz="1500" kern="0" spc="0" dirty="0">
                <a:solidFill>
                  <a:srgbClr val="FFFFFF">
                    <a:alpha val="100000"/>
                  </a:srgbClr>
                </a:solidFill>
                <a:latin typeface="Calibri" panose="020F0502020204030204"/>
                <a:ea typeface="Calibri" panose="020F0502020204030204"/>
                <a:cs typeface="Calibri" panose="020F0502020204030204"/>
              </a:rPr>
              <a:t>detail</a:t>
            </a:r>
            <a:r>
              <a:rPr sz="1500" kern="0" spc="80" dirty="0">
                <a:solidFill>
                  <a:srgbClr val="FFFFFF">
                    <a:alpha val="100000"/>
                  </a:srgbClr>
                </a:solidFill>
                <a:latin typeface="Calibri" panose="020F0502020204030204"/>
                <a:ea typeface="Calibri" panose="020F0502020204030204"/>
                <a:cs typeface="Calibri" panose="020F0502020204030204"/>
              </a:rPr>
              <a:t>'[</a:t>
            </a:r>
            <a:r>
              <a:rPr sz="1500" kern="0" spc="0" dirty="0">
                <a:solidFill>
                  <a:srgbClr val="FFFFFF">
                    <a:alpha val="100000"/>
                  </a:srgbClr>
                </a:solidFill>
                <a:latin typeface="Calibri" panose="020F0502020204030204"/>
                <a:ea typeface="Calibri" panose="020F0502020204030204"/>
                <a:cs typeface="Calibri" panose="020F0502020204030204"/>
              </a:rPr>
              <a:t>customer</a:t>
            </a:r>
            <a:r>
              <a:rPr sz="1500" kern="0" spc="80" dirty="0">
                <a:solidFill>
                  <a:srgbClr val="FFFFFF">
                    <a:alpha val="100000"/>
                  </a:srgbClr>
                </a:solidFill>
                <a:latin typeface="Calibri" panose="020F0502020204030204"/>
                <a:ea typeface="Calibri" panose="020F0502020204030204"/>
                <a:cs typeface="Calibri" panose="020F0502020204030204"/>
              </a:rPr>
              <a:t>_</a:t>
            </a:r>
            <a:r>
              <a:rPr sz="1500" kern="0" spc="0" dirty="0">
                <a:solidFill>
                  <a:srgbClr val="FFFFFF">
                    <a:alpha val="100000"/>
                  </a:srgbClr>
                </a:solidFill>
                <a:latin typeface="Calibri" panose="020F0502020204030204"/>
                <a:ea typeface="Calibri" panose="020F0502020204030204"/>
                <a:cs typeface="Calibri" panose="020F0502020204030204"/>
              </a:rPr>
              <a:t>age</a:t>
            </a:r>
            <a:r>
              <a:rPr sz="1500" kern="0" spc="80" dirty="0">
                <a:solidFill>
                  <a:srgbClr val="FFFFFF">
                    <a:alpha val="100000"/>
                  </a:srgbClr>
                </a:solidFill>
                <a:latin typeface="Calibri" panose="020F0502020204030204"/>
                <a:ea typeface="Calibri" panose="020F0502020204030204"/>
                <a:cs typeface="Calibri" panose="020F0502020204030204"/>
              </a:rPr>
              <a:t>] &lt; 40,</a:t>
            </a:r>
            <a:r>
              <a:rPr sz="1500" kern="0" spc="150" dirty="0">
                <a:solidFill>
                  <a:srgbClr val="FFFFFF">
                    <a:alpha val="100000"/>
                  </a:srgbClr>
                </a:solidFill>
                <a:latin typeface="Calibri" panose="020F0502020204030204"/>
                <a:ea typeface="Calibri" panose="020F0502020204030204"/>
                <a:cs typeface="Calibri" panose="020F0502020204030204"/>
              </a:rPr>
              <a:t> </a:t>
            </a:r>
            <a:r>
              <a:rPr sz="1500" kern="0" spc="80" dirty="0">
                <a:solidFill>
                  <a:srgbClr val="FFFFFF">
                    <a:alpha val="100000"/>
                  </a:srgbClr>
                </a:solidFill>
                <a:latin typeface="Calibri" panose="020F0502020204030204"/>
                <a:ea typeface="Calibri" panose="020F0502020204030204"/>
                <a:cs typeface="Calibri" panose="020F0502020204030204"/>
              </a:rPr>
              <a:t>"30</a:t>
            </a:r>
            <a:r>
              <a:rPr sz="1500" kern="0" spc="70" dirty="0">
                <a:solidFill>
                  <a:srgbClr val="FFFFFF">
                    <a:alpha val="100000"/>
                  </a:srgbClr>
                </a:solidFill>
                <a:latin typeface="Calibri" panose="020F0502020204030204"/>
                <a:ea typeface="Calibri" panose="020F0502020204030204"/>
                <a:cs typeface="Calibri" panose="020F0502020204030204"/>
              </a:rPr>
              <a:t>-40",</a:t>
            </a:r>
            <a:r>
              <a:rPr sz="1500" kern="0" spc="0" dirty="0">
                <a:solidFill>
                  <a:srgbClr val="FFFFFF">
                    <a:alpha val="100000"/>
                  </a:srgbClr>
                </a:solidFill>
                <a:latin typeface="Calibri" panose="020F0502020204030204"/>
                <a:ea typeface="Calibri" panose="020F0502020204030204"/>
                <a:cs typeface="Calibri" panose="020F0502020204030204"/>
              </a:rPr>
              <a:t>  </a:t>
            </a:r>
            <a:endParaRPr sz="1500" kern="0" spc="0" dirty="0">
              <a:solidFill>
                <a:srgbClr val="FFFFFF">
                  <a:alpha val="100000"/>
                </a:srgbClr>
              </a:solidFill>
              <a:latin typeface="Calibri" panose="020F0502020204030204"/>
              <a:ea typeface="Calibri" panose="020F0502020204030204"/>
              <a:cs typeface="Calibri" panose="020F0502020204030204"/>
            </a:endParaRPr>
          </a:p>
          <a:p>
            <a:pPr marL="254000" algn="l" rtl="0" eaLnBrk="0">
              <a:lnSpc>
                <a:spcPct val="112000"/>
              </a:lnSpc>
              <a:spcBef>
                <a:spcPts val="420"/>
              </a:spcBef>
            </a:pPr>
            <a:r>
              <a:rPr sz="1500" kern="0" spc="80" dirty="0">
                <a:solidFill>
                  <a:srgbClr val="FFFFFF">
                    <a:alpha val="100000"/>
                  </a:srgbClr>
                </a:solidFill>
                <a:latin typeface="Calibri" panose="020F0502020204030204"/>
                <a:ea typeface="Calibri" panose="020F0502020204030204"/>
                <a:cs typeface="Calibri" panose="020F0502020204030204"/>
              </a:rPr>
              <a:t>' </a:t>
            </a:r>
            <a:r>
              <a:rPr sz="1500" kern="0" spc="0" dirty="0">
                <a:solidFill>
                  <a:srgbClr val="FFFFFF">
                    <a:alpha val="100000"/>
                  </a:srgbClr>
                </a:solidFill>
                <a:latin typeface="Calibri" panose="020F0502020204030204"/>
                <a:ea typeface="Calibri" panose="020F0502020204030204"/>
                <a:cs typeface="Calibri" panose="020F0502020204030204"/>
              </a:rPr>
              <a:t>cust</a:t>
            </a:r>
            <a:r>
              <a:rPr sz="1500" kern="0" spc="80" dirty="0">
                <a:solidFill>
                  <a:srgbClr val="FFFFFF">
                    <a:alpha val="100000"/>
                  </a:srgbClr>
                </a:solidFill>
                <a:latin typeface="Calibri" panose="020F0502020204030204"/>
                <a:ea typeface="Calibri" panose="020F0502020204030204"/>
                <a:cs typeface="Calibri" panose="020F0502020204030204"/>
              </a:rPr>
              <a:t>_</a:t>
            </a:r>
            <a:r>
              <a:rPr sz="1500" kern="0" spc="0" dirty="0">
                <a:solidFill>
                  <a:srgbClr val="FFFFFF">
                    <a:alpha val="100000"/>
                  </a:srgbClr>
                </a:solidFill>
                <a:latin typeface="Calibri" panose="020F0502020204030204"/>
                <a:ea typeface="Calibri" panose="020F0502020204030204"/>
                <a:cs typeface="Calibri" panose="020F0502020204030204"/>
              </a:rPr>
              <a:t>detail</a:t>
            </a:r>
            <a:r>
              <a:rPr sz="1500" kern="0" spc="80" dirty="0">
                <a:solidFill>
                  <a:srgbClr val="FFFFFF">
                    <a:alpha val="100000"/>
                  </a:srgbClr>
                </a:solidFill>
                <a:latin typeface="Calibri" panose="020F0502020204030204"/>
                <a:ea typeface="Calibri" panose="020F0502020204030204"/>
                <a:cs typeface="Calibri" panose="020F0502020204030204"/>
              </a:rPr>
              <a:t>'[</a:t>
            </a:r>
            <a:r>
              <a:rPr sz="1500" kern="0" spc="0" dirty="0">
                <a:solidFill>
                  <a:srgbClr val="FFFFFF">
                    <a:alpha val="100000"/>
                  </a:srgbClr>
                </a:solidFill>
                <a:latin typeface="Calibri" panose="020F0502020204030204"/>
                <a:ea typeface="Calibri" panose="020F0502020204030204"/>
                <a:cs typeface="Calibri" panose="020F0502020204030204"/>
              </a:rPr>
              <a:t>customer</a:t>
            </a:r>
            <a:r>
              <a:rPr sz="1500" kern="0" spc="80" dirty="0">
                <a:solidFill>
                  <a:srgbClr val="FFFFFF">
                    <a:alpha val="100000"/>
                  </a:srgbClr>
                </a:solidFill>
                <a:latin typeface="Calibri" panose="020F0502020204030204"/>
                <a:ea typeface="Calibri" panose="020F0502020204030204"/>
                <a:cs typeface="Calibri" panose="020F0502020204030204"/>
              </a:rPr>
              <a:t>_</a:t>
            </a:r>
            <a:r>
              <a:rPr sz="1500" kern="0" spc="0" dirty="0">
                <a:solidFill>
                  <a:srgbClr val="FFFFFF">
                    <a:alpha val="100000"/>
                  </a:srgbClr>
                </a:solidFill>
                <a:latin typeface="Calibri" panose="020F0502020204030204"/>
                <a:ea typeface="Calibri" panose="020F0502020204030204"/>
                <a:cs typeface="Calibri" panose="020F0502020204030204"/>
              </a:rPr>
              <a:t>age</a:t>
            </a:r>
            <a:r>
              <a:rPr sz="1500" kern="0" spc="80" dirty="0">
                <a:solidFill>
                  <a:srgbClr val="FFFFFF">
                    <a:alpha val="100000"/>
                  </a:srgbClr>
                </a:solidFill>
                <a:latin typeface="Calibri" panose="020F0502020204030204"/>
                <a:ea typeface="Calibri" panose="020F0502020204030204"/>
                <a:cs typeface="Calibri" panose="020F0502020204030204"/>
              </a:rPr>
              <a:t>]</a:t>
            </a:r>
            <a:r>
              <a:rPr sz="1500" kern="0" spc="100" dirty="0">
                <a:solidFill>
                  <a:srgbClr val="FFFFFF">
                    <a:alpha val="100000"/>
                  </a:srgbClr>
                </a:solidFill>
                <a:latin typeface="Calibri" panose="020F0502020204030204"/>
                <a:ea typeface="Calibri" panose="020F0502020204030204"/>
                <a:cs typeface="Calibri" panose="020F0502020204030204"/>
              </a:rPr>
              <a:t> </a:t>
            </a:r>
            <a:r>
              <a:rPr sz="1500" kern="0" spc="80" dirty="0">
                <a:solidFill>
                  <a:srgbClr val="FFFFFF">
                    <a:alpha val="100000"/>
                  </a:srgbClr>
                </a:solidFill>
                <a:latin typeface="Calibri" panose="020F0502020204030204"/>
                <a:ea typeface="Calibri" panose="020F0502020204030204"/>
                <a:cs typeface="Calibri" panose="020F0502020204030204"/>
              </a:rPr>
              <a:t>&gt;= 40 &amp;&amp;</a:t>
            </a:r>
            <a:r>
              <a:rPr sz="1500" kern="0" spc="130" dirty="0">
                <a:solidFill>
                  <a:srgbClr val="FFFFFF">
                    <a:alpha val="100000"/>
                  </a:srgbClr>
                </a:solidFill>
                <a:latin typeface="Calibri" panose="020F0502020204030204"/>
                <a:ea typeface="Calibri" panose="020F0502020204030204"/>
                <a:cs typeface="Calibri" panose="020F0502020204030204"/>
              </a:rPr>
              <a:t> </a:t>
            </a:r>
            <a:r>
              <a:rPr sz="1500" kern="0" spc="80" dirty="0">
                <a:solidFill>
                  <a:srgbClr val="FFFFFF">
                    <a:alpha val="100000"/>
                  </a:srgbClr>
                </a:solidFill>
                <a:latin typeface="Calibri" panose="020F0502020204030204"/>
                <a:ea typeface="Calibri" panose="020F0502020204030204"/>
                <a:cs typeface="Calibri" panose="020F0502020204030204"/>
              </a:rPr>
              <a:t>' </a:t>
            </a:r>
            <a:r>
              <a:rPr sz="1500" kern="0" spc="0" dirty="0">
                <a:solidFill>
                  <a:srgbClr val="FFFFFF">
                    <a:alpha val="100000"/>
                  </a:srgbClr>
                </a:solidFill>
                <a:latin typeface="Calibri" panose="020F0502020204030204"/>
                <a:ea typeface="Calibri" panose="020F0502020204030204"/>
                <a:cs typeface="Calibri" panose="020F0502020204030204"/>
              </a:rPr>
              <a:t>cust</a:t>
            </a:r>
            <a:r>
              <a:rPr sz="1500" kern="0" spc="80" dirty="0">
                <a:solidFill>
                  <a:srgbClr val="FFFFFF">
                    <a:alpha val="100000"/>
                  </a:srgbClr>
                </a:solidFill>
                <a:latin typeface="Calibri" panose="020F0502020204030204"/>
                <a:ea typeface="Calibri" panose="020F0502020204030204"/>
                <a:cs typeface="Calibri" panose="020F0502020204030204"/>
              </a:rPr>
              <a:t>_</a:t>
            </a:r>
            <a:r>
              <a:rPr sz="1500" kern="0" spc="0" dirty="0">
                <a:solidFill>
                  <a:srgbClr val="FFFFFF">
                    <a:alpha val="100000"/>
                  </a:srgbClr>
                </a:solidFill>
                <a:latin typeface="Calibri" panose="020F0502020204030204"/>
                <a:ea typeface="Calibri" panose="020F0502020204030204"/>
                <a:cs typeface="Calibri" panose="020F0502020204030204"/>
              </a:rPr>
              <a:t>detail</a:t>
            </a:r>
            <a:r>
              <a:rPr sz="1500" kern="0" spc="80" dirty="0">
                <a:solidFill>
                  <a:srgbClr val="FFFFFF">
                    <a:alpha val="100000"/>
                  </a:srgbClr>
                </a:solidFill>
                <a:latin typeface="Calibri" panose="020F0502020204030204"/>
                <a:ea typeface="Calibri" panose="020F0502020204030204"/>
                <a:cs typeface="Calibri" panose="020F0502020204030204"/>
              </a:rPr>
              <a:t>'[</a:t>
            </a:r>
            <a:r>
              <a:rPr sz="1500" kern="0" spc="0" dirty="0">
                <a:solidFill>
                  <a:srgbClr val="FFFFFF">
                    <a:alpha val="100000"/>
                  </a:srgbClr>
                </a:solidFill>
                <a:latin typeface="Calibri" panose="020F0502020204030204"/>
                <a:ea typeface="Calibri" panose="020F0502020204030204"/>
                <a:cs typeface="Calibri" panose="020F0502020204030204"/>
              </a:rPr>
              <a:t>customer</a:t>
            </a:r>
            <a:r>
              <a:rPr sz="1500" kern="0" spc="80" dirty="0">
                <a:solidFill>
                  <a:srgbClr val="FFFFFF">
                    <a:alpha val="100000"/>
                  </a:srgbClr>
                </a:solidFill>
                <a:latin typeface="Calibri" panose="020F0502020204030204"/>
                <a:ea typeface="Calibri" panose="020F0502020204030204"/>
                <a:cs typeface="Calibri" panose="020F0502020204030204"/>
              </a:rPr>
              <a:t>_</a:t>
            </a:r>
            <a:r>
              <a:rPr sz="1500" kern="0" spc="0" dirty="0">
                <a:solidFill>
                  <a:srgbClr val="FFFFFF">
                    <a:alpha val="100000"/>
                  </a:srgbClr>
                </a:solidFill>
                <a:latin typeface="Calibri" panose="020F0502020204030204"/>
                <a:ea typeface="Calibri" panose="020F0502020204030204"/>
                <a:cs typeface="Calibri" panose="020F0502020204030204"/>
              </a:rPr>
              <a:t>age</a:t>
            </a:r>
            <a:r>
              <a:rPr sz="1500" kern="0" spc="80" dirty="0">
                <a:solidFill>
                  <a:srgbClr val="FFFFFF">
                    <a:alpha val="100000"/>
                  </a:srgbClr>
                </a:solidFill>
                <a:latin typeface="Calibri" panose="020F0502020204030204"/>
                <a:ea typeface="Calibri" panose="020F0502020204030204"/>
                <a:cs typeface="Calibri" panose="020F0502020204030204"/>
              </a:rPr>
              <a:t>] &lt; 50,</a:t>
            </a:r>
            <a:r>
              <a:rPr sz="1500" kern="0" spc="150" dirty="0">
                <a:solidFill>
                  <a:srgbClr val="FFFFFF">
                    <a:alpha val="100000"/>
                  </a:srgbClr>
                </a:solidFill>
                <a:latin typeface="Calibri" panose="020F0502020204030204"/>
                <a:ea typeface="Calibri" panose="020F0502020204030204"/>
                <a:cs typeface="Calibri" panose="020F0502020204030204"/>
              </a:rPr>
              <a:t> </a:t>
            </a:r>
            <a:r>
              <a:rPr sz="1500" kern="0" spc="80" dirty="0">
                <a:solidFill>
                  <a:srgbClr val="FFFFFF">
                    <a:alpha val="100000"/>
                  </a:srgbClr>
                </a:solidFill>
                <a:latin typeface="Calibri" panose="020F0502020204030204"/>
                <a:ea typeface="Calibri" panose="020F0502020204030204"/>
                <a:cs typeface="Calibri" panose="020F0502020204030204"/>
              </a:rPr>
              <a:t>"40-50"</a:t>
            </a:r>
            <a:r>
              <a:rPr sz="1500" kern="0" spc="70" dirty="0">
                <a:solidFill>
                  <a:srgbClr val="FFFFFF">
                    <a:alpha val="100000"/>
                  </a:srgbClr>
                </a:solidFill>
                <a:latin typeface="Calibri" panose="020F0502020204030204"/>
                <a:ea typeface="Calibri" panose="020F0502020204030204"/>
                <a:cs typeface="Calibri" panose="020F0502020204030204"/>
              </a:rPr>
              <a:t>,</a:t>
            </a:r>
            <a:r>
              <a:rPr sz="1500" kern="0" spc="0" dirty="0">
                <a:solidFill>
                  <a:srgbClr val="FFFFFF">
                    <a:alpha val="100000"/>
                  </a:srgbClr>
                </a:solidFill>
                <a:latin typeface="Calibri" panose="020F0502020204030204"/>
                <a:ea typeface="Calibri" panose="020F0502020204030204"/>
                <a:cs typeface="Calibri" panose="020F0502020204030204"/>
              </a:rPr>
              <a:t>  </a:t>
            </a:r>
            <a:endParaRPr sz="1500" kern="0" spc="0" dirty="0">
              <a:solidFill>
                <a:srgbClr val="FFFFFF">
                  <a:alpha val="100000"/>
                </a:srgbClr>
              </a:solidFill>
              <a:latin typeface="Calibri" panose="020F0502020204030204"/>
              <a:ea typeface="Calibri" panose="020F0502020204030204"/>
              <a:cs typeface="Calibri" panose="020F0502020204030204"/>
            </a:endParaRPr>
          </a:p>
          <a:p>
            <a:pPr marL="254000" algn="l" rtl="0" eaLnBrk="0">
              <a:lnSpc>
                <a:spcPct val="112000"/>
              </a:lnSpc>
              <a:spcBef>
                <a:spcPts val="420"/>
              </a:spcBef>
            </a:pPr>
            <a:r>
              <a:rPr sz="1500" kern="0" spc="80" dirty="0">
                <a:solidFill>
                  <a:srgbClr val="FFFFFF">
                    <a:alpha val="100000"/>
                  </a:srgbClr>
                </a:solidFill>
                <a:latin typeface="Calibri" panose="020F0502020204030204"/>
                <a:ea typeface="Calibri" panose="020F0502020204030204"/>
                <a:cs typeface="Calibri" panose="020F0502020204030204"/>
              </a:rPr>
              <a:t>' </a:t>
            </a:r>
            <a:r>
              <a:rPr sz="1500" kern="0" spc="0" dirty="0">
                <a:solidFill>
                  <a:srgbClr val="FFFFFF">
                    <a:alpha val="100000"/>
                  </a:srgbClr>
                </a:solidFill>
                <a:latin typeface="Calibri" panose="020F0502020204030204"/>
                <a:ea typeface="Calibri" panose="020F0502020204030204"/>
                <a:cs typeface="Calibri" panose="020F0502020204030204"/>
              </a:rPr>
              <a:t>cust</a:t>
            </a:r>
            <a:r>
              <a:rPr sz="1500" kern="0" spc="80" dirty="0">
                <a:solidFill>
                  <a:srgbClr val="FFFFFF">
                    <a:alpha val="100000"/>
                  </a:srgbClr>
                </a:solidFill>
                <a:latin typeface="Calibri" panose="020F0502020204030204"/>
                <a:ea typeface="Calibri" panose="020F0502020204030204"/>
                <a:cs typeface="Calibri" panose="020F0502020204030204"/>
              </a:rPr>
              <a:t>_</a:t>
            </a:r>
            <a:r>
              <a:rPr sz="1500" kern="0" spc="0" dirty="0">
                <a:solidFill>
                  <a:srgbClr val="FFFFFF">
                    <a:alpha val="100000"/>
                  </a:srgbClr>
                </a:solidFill>
                <a:latin typeface="Calibri" panose="020F0502020204030204"/>
                <a:ea typeface="Calibri" panose="020F0502020204030204"/>
                <a:cs typeface="Calibri" panose="020F0502020204030204"/>
              </a:rPr>
              <a:t>detail</a:t>
            </a:r>
            <a:r>
              <a:rPr sz="1500" kern="0" spc="80" dirty="0">
                <a:solidFill>
                  <a:srgbClr val="FFFFFF">
                    <a:alpha val="100000"/>
                  </a:srgbClr>
                </a:solidFill>
                <a:latin typeface="Calibri" panose="020F0502020204030204"/>
                <a:ea typeface="Calibri" panose="020F0502020204030204"/>
                <a:cs typeface="Calibri" panose="020F0502020204030204"/>
              </a:rPr>
              <a:t>'[</a:t>
            </a:r>
            <a:r>
              <a:rPr sz="1500" kern="0" spc="0" dirty="0">
                <a:solidFill>
                  <a:srgbClr val="FFFFFF">
                    <a:alpha val="100000"/>
                  </a:srgbClr>
                </a:solidFill>
                <a:latin typeface="Calibri" panose="020F0502020204030204"/>
                <a:ea typeface="Calibri" panose="020F0502020204030204"/>
                <a:cs typeface="Calibri" panose="020F0502020204030204"/>
              </a:rPr>
              <a:t>customer</a:t>
            </a:r>
            <a:r>
              <a:rPr sz="1500" kern="0" spc="80" dirty="0">
                <a:solidFill>
                  <a:srgbClr val="FFFFFF">
                    <a:alpha val="100000"/>
                  </a:srgbClr>
                </a:solidFill>
                <a:latin typeface="Calibri" panose="020F0502020204030204"/>
                <a:ea typeface="Calibri" panose="020F0502020204030204"/>
                <a:cs typeface="Calibri" panose="020F0502020204030204"/>
              </a:rPr>
              <a:t>_</a:t>
            </a:r>
            <a:r>
              <a:rPr sz="1500" kern="0" spc="0" dirty="0">
                <a:solidFill>
                  <a:srgbClr val="FFFFFF">
                    <a:alpha val="100000"/>
                  </a:srgbClr>
                </a:solidFill>
                <a:latin typeface="Calibri" panose="020F0502020204030204"/>
                <a:ea typeface="Calibri" panose="020F0502020204030204"/>
                <a:cs typeface="Calibri" panose="020F0502020204030204"/>
              </a:rPr>
              <a:t>age</a:t>
            </a:r>
            <a:r>
              <a:rPr sz="1500" kern="0" spc="80" dirty="0">
                <a:solidFill>
                  <a:srgbClr val="FFFFFF">
                    <a:alpha val="100000"/>
                  </a:srgbClr>
                </a:solidFill>
                <a:latin typeface="Calibri" panose="020F0502020204030204"/>
                <a:ea typeface="Calibri" panose="020F0502020204030204"/>
                <a:cs typeface="Calibri" panose="020F0502020204030204"/>
              </a:rPr>
              <a:t>]</a:t>
            </a:r>
            <a:r>
              <a:rPr sz="1500" kern="0" spc="110" dirty="0">
                <a:solidFill>
                  <a:srgbClr val="FFFFFF">
                    <a:alpha val="100000"/>
                  </a:srgbClr>
                </a:solidFill>
                <a:latin typeface="Calibri" panose="020F0502020204030204"/>
                <a:ea typeface="Calibri" panose="020F0502020204030204"/>
                <a:cs typeface="Calibri" panose="020F0502020204030204"/>
              </a:rPr>
              <a:t> </a:t>
            </a:r>
            <a:r>
              <a:rPr sz="1500" kern="0" spc="80" dirty="0">
                <a:solidFill>
                  <a:srgbClr val="FFFFFF">
                    <a:alpha val="100000"/>
                  </a:srgbClr>
                </a:solidFill>
                <a:latin typeface="Calibri" panose="020F0502020204030204"/>
                <a:ea typeface="Calibri" panose="020F0502020204030204"/>
                <a:cs typeface="Calibri" panose="020F0502020204030204"/>
              </a:rPr>
              <a:t>&gt;=</a:t>
            </a:r>
            <a:r>
              <a:rPr sz="1500" kern="0" spc="110" dirty="0">
                <a:solidFill>
                  <a:srgbClr val="FFFFFF">
                    <a:alpha val="100000"/>
                  </a:srgbClr>
                </a:solidFill>
                <a:latin typeface="Calibri" panose="020F0502020204030204"/>
                <a:ea typeface="Calibri" panose="020F0502020204030204"/>
                <a:cs typeface="Calibri" panose="020F0502020204030204"/>
              </a:rPr>
              <a:t> </a:t>
            </a:r>
            <a:r>
              <a:rPr sz="1500" kern="0" spc="80" dirty="0">
                <a:solidFill>
                  <a:srgbClr val="FFFFFF">
                    <a:alpha val="100000"/>
                  </a:srgbClr>
                </a:solidFill>
                <a:latin typeface="Calibri" panose="020F0502020204030204"/>
                <a:ea typeface="Calibri" panose="020F0502020204030204"/>
                <a:cs typeface="Calibri" panose="020F0502020204030204"/>
              </a:rPr>
              <a:t>50 &amp;&amp;</a:t>
            </a:r>
            <a:r>
              <a:rPr sz="1500" kern="0" spc="130" dirty="0">
                <a:solidFill>
                  <a:srgbClr val="FFFFFF">
                    <a:alpha val="100000"/>
                  </a:srgbClr>
                </a:solidFill>
                <a:latin typeface="Calibri" panose="020F0502020204030204"/>
                <a:ea typeface="Calibri" panose="020F0502020204030204"/>
                <a:cs typeface="Calibri" panose="020F0502020204030204"/>
              </a:rPr>
              <a:t> </a:t>
            </a:r>
            <a:r>
              <a:rPr sz="1500" kern="0" spc="80" dirty="0">
                <a:solidFill>
                  <a:srgbClr val="FFFFFF">
                    <a:alpha val="100000"/>
                  </a:srgbClr>
                </a:solidFill>
                <a:latin typeface="Calibri" panose="020F0502020204030204"/>
                <a:ea typeface="Calibri" panose="020F0502020204030204"/>
                <a:cs typeface="Calibri" panose="020F0502020204030204"/>
              </a:rPr>
              <a:t>' </a:t>
            </a:r>
            <a:r>
              <a:rPr sz="1500" kern="0" spc="0" dirty="0">
                <a:solidFill>
                  <a:srgbClr val="FFFFFF">
                    <a:alpha val="100000"/>
                  </a:srgbClr>
                </a:solidFill>
                <a:latin typeface="Calibri" panose="020F0502020204030204"/>
                <a:ea typeface="Calibri" panose="020F0502020204030204"/>
                <a:cs typeface="Calibri" panose="020F0502020204030204"/>
              </a:rPr>
              <a:t>cust</a:t>
            </a:r>
            <a:r>
              <a:rPr sz="1500" kern="0" spc="80" dirty="0">
                <a:solidFill>
                  <a:srgbClr val="FFFFFF">
                    <a:alpha val="100000"/>
                  </a:srgbClr>
                </a:solidFill>
                <a:latin typeface="Calibri" panose="020F0502020204030204"/>
                <a:ea typeface="Calibri" panose="020F0502020204030204"/>
                <a:cs typeface="Calibri" panose="020F0502020204030204"/>
              </a:rPr>
              <a:t>_</a:t>
            </a:r>
            <a:r>
              <a:rPr sz="1500" kern="0" spc="0" dirty="0">
                <a:solidFill>
                  <a:srgbClr val="FFFFFF">
                    <a:alpha val="100000"/>
                  </a:srgbClr>
                </a:solidFill>
                <a:latin typeface="Calibri" panose="020F0502020204030204"/>
                <a:ea typeface="Calibri" panose="020F0502020204030204"/>
                <a:cs typeface="Calibri" panose="020F0502020204030204"/>
              </a:rPr>
              <a:t>detail</a:t>
            </a:r>
            <a:r>
              <a:rPr sz="1500" kern="0" spc="80" dirty="0">
                <a:solidFill>
                  <a:srgbClr val="FFFFFF">
                    <a:alpha val="100000"/>
                  </a:srgbClr>
                </a:solidFill>
                <a:latin typeface="Calibri" panose="020F0502020204030204"/>
                <a:ea typeface="Calibri" panose="020F0502020204030204"/>
                <a:cs typeface="Calibri" panose="020F0502020204030204"/>
              </a:rPr>
              <a:t>'[</a:t>
            </a:r>
            <a:r>
              <a:rPr sz="1500" kern="0" spc="0" dirty="0">
                <a:solidFill>
                  <a:srgbClr val="FFFFFF">
                    <a:alpha val="100000"/>
                  </a:srgbClr>
                </a:solidFill>
                <a:latin typeface="Calibri" panose="020F0502020204030204"/>
                <a:ea typeface="Calibri" panose="020F0502020204030204"/>
                <a:cs typeface="Calibri" panose="020F0502020204030204"/>
              </a:rPr>
              <a:t>customer</a:t>
            </a:r>
            <a:r>
              <a:rPr sz="1500" kern="0" spc="80" dirty="0">
                <a:solidFill>
                  <a:srgbClr val="FFFFFF">
                    <a:alpha val="100000"/>
                  </a:srgbClr>
                </a:solidFill>
                <a:latin typeface="Calibri" panose="020F0502020204030204"/>
                <a:ea typeface="Calibri" panose="020F0502020204030204"/>
                <a:cs typeface="Calibri" panose="020F0502020204030204"/>
              </a:rPr>
              <a:t>_</a:t>
            </a:r>
            <a:r>
              <a:rPr sz="1500" kern="0" spc="0" dirty="0">
                <a:solidFill>
                  <a:srgbClr val="FFFFFF">
                    <a:alpha val="100000"/>
                  </a:srgbClr>
                </a:solidFill>
                <a:latin typeface="Calibri" panose="020F0502020204030204"/>
                <a:ea typeface="Calibri" panose="020F0502020204030204"/>
                <a:cs typeface="Calibri" panose="020F0502020204030204"/>
              </a:rPr>
              <a:t>age</a:t>
            </a:r>
            <a:r>
              <a:rPr sz="1500" kern="0" spc="80" dirty="0">
                <a:solidFill>
                  <a:srgbClr val="FFFFFF">
                    <a:alpha val="100000"/>
                  </a:srgbClr>
                </a:solidFill>
                <a:latin typeface="Calibri" panose="020F0502020204030204"/>
                <a:ea typeface="Calibri" panose="020F0502020204030204"/>
                <a:cs typeface="Calibri" panose="020F0502020204030204"/>
              </a:rPr>
              <a:t>] &lt;</a:t>
            </a:r>
            <a:r>
              <a:rPr sz="1500" kern="0" spc="110" dirty="0">
                <a:solidFill>
                  <a:srgbClr val="FFFFFF">
                    <a:alpha val="100000"/>
                  </a:srgbClr>
                </a:solidFill>
                <a:latin typeface="Calibri" panose="020F0502020204030204"/>
                <a:ea typeface="Calibri" panose="020F0502020204030204"/>
                <a:cs typeface="Calibri" panose="020F0502020204030204"/>
              </a:rPr>
              <a:t> </a:t>
            </a:r>
            <a:r>
              <a:rPr sz="1500" kern="0" spc="80" dirty="0">
                <a:solidFill>
                  <a:srgbClr val="FFFFFF">
                    <a:alpha val="100000"/>
                  </a:srgbClr>
                </a:solidFill>
                <a:latin typeface="Calibri" panose="020F0502020204030204"/>
                <a:ea typeface="Calibri" panose="020F0502020204030204"/>
                <a:cs typeface="Calibri" panose="020F0502020204030204"/>
              </a:rPr>
              <a:t>60,</a:t>
            </a:r>
            <a:r>
              <a:rPr sz="1500" kern="0" spc="150" dirty="0">
                <a:solidFill>
                  <a:srgbClr val="FFFFFF">
                    <a:alpha val="100000"/>
                  </a:srgbClr>
                </a:solidFill>
                <a:latin typeface="Calibri" panose="020F0502020204030204"/>
                <a:ea typeface="Calibri" panose="020F0502020204030204"/>
                <a:cs typeface="Calibri" panose="020F0502020204030204"/>
              </a:rPr>
              <a:t> </a:t>
            </a:r>
            <a:r>
              <a:rPr sz="1500" kern="0" spc="70" dirty="0">
                <a:solidFill>
                  <a:srgbClr val="FFFFFF">
                    <a:alpha val="100000"/>
                  </a:srgbClr>
                </a:solidFill>
                <a:latin typeface="Calibri" panose="020F0502020204030204"/>
                <a:ea typeface="Calibri" panose="020F0502020204030204"/>
                <a:cs typeface="Calibri" panose="020F0502020204030204"/>
              </a:rPr>
              <a:t>"50-60",</a:t>
            </a:r>
            <a:r>
              <a:rPr sz="1500" kern="0" spc="0" dirty="0">
                <a:solidFill>
                  <a:srgbClr val="FFFFFF">
                    <a:alpha val="100000"/>
                  </a:srgbClr>
                </a:solidFill>
                <a:latin typeface="Calibri" panose="020F0502020204030204"/>
                <a:ea typeface="Calibri" panose="020F0502020204030204"/>
                <a:cs typeface="Calibri" panose="020F0502020204030204"/>
              </a:rPr>
              <a:t>  </a:t>
            </a:r>
            <a:endParaRPr sz="1500" kern="0" spc="0" dirty="0">
              <a:solidFill>
                <a:srgbClr val="FFFFFF">
                  <a:alpha val="100000"/>
                </a:srgbClr>
              </a:solidFill>
              <a:latin typeface="Calibri" panose="020F0502020204030204"/>
              <a:ea typeface="Calibri" panose="020F0502020204030204"/>
              <a:cs typeface="Calibri" panose="020F0502020204030204"/>
            </a:endParaRPr>
          </a:p>
          <a:p>
            <a:pPr marL="254000" algn="l" rtl="0" eaLnBrk="0">
              <a:lnSpc>
                <a:spcPct val="112000"/>
              </a:lnSpc>
              <a:spcBef>
                <a:spcPts val="420"/>
              </a:spcBef>
            </a:pPr>
            <a:r>
              <a:rPr sz="1500" kern="0" spc="70" dirty="0">
                <a:solidFill>
                  <a:srgbClr val="FFFFFF">
                    <a:alpha val="100000"/>
                  </a:srgbClr>
                </a:solidFill>
                <a:latin typeface="Calibri" panose="020F0502020204030204"/>
                <a:ea typeface="Calibri" panose="020F0502020204030204"/>
                <a:cs typeface="Calibri" panose="020F0502020204030204"/>
              </a:rPr>
              <a:t>' </a:t>
            </a:r>
            <a:r>
              <a:rPr sz="1500" kern="0" spc="0" dirty="0">
                <a:solidFill>
                  <a:srgbClr val="FFFFFF">
                    <a:alpha val="100000"/>
                  </a:srgbClr>
                </a:solidFill>
                <a:latin typeface="Calibri" panose="020F0502020204030204"/>
                <a:ea typeface="Calibri" panose="020F0502020204030204"/>
                <a:cs typeface="Calibri" panose="020F0502020204030204"/>
              </a:rPr>
              <a:t>cust</a:t>
            </a:r>
            <a:r>
              <a:rPr sz="1500" kern="0" spc="70" dirty="0">
                <a:solidFill>
                  <a:srgbClr val="FFFFFF">
                    <a:alpha val="100000"/>
                  </a:srgbClr>
                </a:solidFill>
                <a:latin typeface="Calibri" panose="020F0502020204030204"/>
                <a:ea typeface="Calibri" panose="020F0502020204030204"/>
                <a:cs typeface="Calibri" panose="020F0502020204030204"/>
              </a:rPr>
              <a:t>_</a:t>
            </a:r>
            <a:r>
              <a:rPr sz="1500" kern="0" spc="0" dirty="0">
                <a:solidFill>
                  <a:srgbClr val="FFFFFF">
                    <a:alpha val="100000"/>
                  </a:srgbClr>
                </a:solidFill>
                <a:latin typeface="Calibri" panose="020F0502020204030204"/>
                <a:ea typeface="Calibri" panose="020F0502020204030204"/>
                <a:cs typeface="Calibri" panose="020F0502020204030204"/>
              </a:rPr>
              <a:t>detail</a:t>
            </a:r>
            <a:r>
              <a:rPr sz="1500" kern="0" spc="70" dirty="0">
                <a:solidFill>
                  <a:srgbClr val="FFFFFF">
                    <a:alpha val="100000"/>
                  </a:srgbClr>
                </a:solidFill>
                <a:latin typeface="Calibri" panose="020F0502020204030204"/>
                <a:ea typeface="Calibri" panose="020F0502020204030204"/>
                <a:cs typeface="Calibri" panose="020F0502020204030204"/>
              </a:rPr>
              <a:t>'[</a:t>
            </a:r>
            <a:r>
              <a:rPr sz="1500" kern="0" spc="0" dirty="0">
                <a:solidFill>
                  <a:srgbClr val="FFFFFF">
                    <a:alpha val="100000"/>
                  </a:srgbClr>
                </a:solidFill>
                <a:latin typeface="Calibri" panose="020F0502020204030204"/>
                <a:ea typeface="Calibri" panose="020F0502020204030204"/>
                <a:cs typeface="Calibri" panose="020F0502020204030204"/>
              </a:rPr>
              <a:t>customer</a:t>
            </a:r>
            <a:r>
              <a:rPr sz="1500" kern="0" spc="70" dirty="0">
                <a:solidFill>
                  <a:srgbClr val="FFFFFF">
                    <a:alpha val="100000"/>
                  </a:srgbClr>
                </a:solidFill>
                <a:latin typeface="Calibri" panose="020F0502020204030204"/>
                <a:ea typeface="Calibri" panose="020F0502020204030204"/>
                <a:cs typeface="Calibri" panose="020F0502020204030204"/>
              </a:rPr>
              <a:t>_</a:t>
            </a:r>
            <a:r>
              <a:rPr sz="1500" kern="0" spc="0" dirty="0">
                <a:solidFill>
                  <a:srgbClr val="FFFFFF">
                    <a:alpha val="100000"/>
                  </a:srgbClr>
                </a:solidFill>
                <a:latin typeface="Calibri" panose="020F0502020204030204"/>
                <a:ea typeface="Calibri" panose="020F0502020204030204"/>
                <a:cs typeface="Calibri" panose="020F0502020204030204"/>
              </a:rPr>
              <a:t>age</a:t>
            </a:r>
            <a:r>
              <a:rPr sz="1500" kern="0" spc="70" dirty="0">
                <a:solidFill>
                  <a:srgbClr val="FFFFFF">
                    <a:alpha val="100000"/>
                  </a:srgbClr>
                </a:solidFill>
                <a:latin typeface="Calibri" panose="020F0502020204030204"/>
                <a:ea typeface="Calibri" panose="020F0502020204030204"/>
                <a:cs typeface="Calibri" panose="020F0502020204030204"/>
              </a:rPr>
              <a:t>]</a:t>
            </a:r>
            <a:r>
              <a:rPr sz="1500" kern="0" spc="100" dirty="0">
                <a:solidFill>
                  <a:srgbClr val="FFFFFF">
                    <a:alpha val="100000"/>
                  </a:srgbClr>
                </a:solidFill>
                <a:latin typeface="Calibri" panose="020F0502020204030204"/>
                <a:ea typeface="Calibri" panose="020F0502020204030204"/>
                <a:cs typeface="Calibri" panose="020F0502020204030204"/>
              </a:rPr>
              <a:t> </a:t>
            </a:r>
            <a:r>
              <a:rPr sz="1500" kern="0" spc="70" dirty="0">
                <a:solidFill>
                  <a:srgbClr val="FFFFFF">
                    <a:alpha val="100000"/>
                  </a:srgbClr>
                </a:solidFill>
                <a:latin typeface="Calibri" panose="020F0502020204030204"/>
                <a:ea typeface="Calibri" panose="020F0502020204030204"/>
                <a:cs typeface="Calibri" panose="020F0502020204030204"/>
              </a:rPr>
              <a:t>&gt;=</a:t>
            </a:r>
            <a:r>
              <a:rPr sz="1500" kern="0" spc="120" dirty="0">
                <a:solidFill>
                  <a:srgbClr val="FFFFFF">
                    <a:alpha val="100000"/>
                  </a:srgbClr>
                </a:solidFill>
                <a:latin typeface="Calibri" panose="020F0502020204030204"/>
                <a:ea typeface="Calibri" panose="020F0502020204030204"/>
                <a:cs typeface="Calibri" panose="020F0502020204030204"/>
              </a:rPr>
              <a:t> </a:t>
            </a:r>
            <a:r>
              <a:rPr sz="1500" kern="0" spc="70" dirty="0">
                <a:solidFill>
                  <a:srgbClr val="FFFFFF">
                    <a:alpha val="100000"/>
                  </a:srgbClr>
                </a:solidFill>
                <a:latin typeface="Calibri" panose="020F0502020204030204"/>
                <a:ea typeface="Calibri" panose="020F0502020204030204"/>
                <a:cs typeface="Calibri" panose="020F0502020204030204"/>
              </a:rPr>
              <a:t>60,</a:t>
            </a:r>
            <a:r>
              <a:rPr sz="1500" kern="0" spc="150" dirty="0">
                <a:solidFill>
                  <a:srgbClr val="FFFFFF">
                    <a:alpha val="100000"/>
                  </a:srgbClr>
                </a:solidFill>
                <a:latin typeface="Calibri" panose="020F0502020204030204"/>
                <a:ea typeface="Calibri" panose="020F0502020204030204"/>
                <a:cs typeface="Calibri" panose="020F0502020204030204"/>
              </a:rPr>
              <a:t> </a:t>
            </a:r>
            <a:r>
              <a:rPr sz="1500" kern="0" spc="70" dirty="0">
                <a:solidFill>
                  <a:srgbClr val="FFFFFF">
                    <a:alpha val="100000"/>
                  </a:srgbClr>
                </a:solidFill>
                <a:latin typeface="Calibri" panose="020F0502020204030204"/>
                <a:ea typeface="Calibri" panose="020F0502020204030204"/>
                <a:cs typeface="Calibri" panose="020F0502020204030204"/>
              </a:rPr>
              <a:t>"60</a:t>
            </a:r>
            <a:r>
              <a:rPr sz="1500" kern="0" spc="60" dirty="0">
                <a:solidFill>
                  <a:srgbClr val="FFFFFF">
                    <a:alpha val="100000"/>
                  </a:srgbClr>
                </a:solidFill>
                <a:latin typeface="Calibri" panose="020F0502020204030204"/>
                <a:ea typeface="Calibri" panose="020F0502020204030204"/>
                <a:cs typeface="Calibri" panose="020F0502020204030204"/>
              </a:rPr>
              <a:t>+",</a:t>
            </a:r>
            <a:endParaRPr sz="1500" dirty="0">
              <a:latin typeface="Calibri" panose="020F0502020204030204"/>
              <a:ea typeface="Calibri" panose="020F0502020204030204"/>
              <a:cs typeface="Calibri" panose="020F0502020204030204"/>
            </a:endParaRPr>
          </a:p>
          <a:p>
            <a:pPr marL="254000" algn="l" rtl="0" eaLnBrk="0">
              <a:lnSpc>
                <a:spcPct val="89000"/>
              </a:lnSpc>
              <a:spcBef>
                <a:spcPts val="430"/>
              </a:spcBef>
            </a:pPr>
            <a:r>
              <a:rPr sz="1500" kern="0" spc="140" dirty="0">
                <a:solidFill>
                  <a:srgbClr val="FFFFFF">
                    <a:alpha val="100000"/>
                  </a:srgbClr>
                </a:solidFill>
                <a:latin typeface="Calibri" panose="020F0502020204030204"/>
                <a:ea typeface="Calibri" panose="020F0502020204030204"/>
                <a:cs typeface="Calibri" panose="020F0502020204030204"/>
              </a:rPr>
              <a:t>"</a:t>
            </a:r>
            <a:r>
              <a:rPr sz="1500" kern="0" spc="0" dirty="0">
                <a:solidFill>
                  <a:srgbClr val="FFFFFF">
                    <a:alpha val="100000"/>
                  </a:srgbClr>
                </a:solidFill>
                <a:latin typeface="Calibri" panose="020F0502020204030204"/>
                <a:ea typeface="Calibri" panose="020F0502020204030204"/>
                <a:cs typeface="Calibri" panose="020F0502020204030204"/>
              </a:rPr>
              <a:t>unknown</a:t>
            </a:r>
            <a:r>
              <a:rPr sz="1500" kern="0" spc="140" dirty="0">
                <a:solidFill>
                  <a:srgbClr val="FFFFFF">
                    <a:alpha val="100000"/>
                  </a:srgbClr>
                </a:solidFill>
                <a:latin typeface="Calibri" panose="020F0502020204030204"/>
                <a:ea typeface="Calibri" panose="020F0502020204030204"/>
                <a:cs typeface="Calibri" panose="020F0502020204030204"/>
              </a:rPr>
              <a:t>"</a:t>
            </a:r>
            <a:endParaRPr sz="1500" dirty="0">
              <a:latin typeface="Calibri" panose="020F0502020204030204"/>
              <a:ea typeface="Calibri" panose="020F0502020204030204"/>
              <a:cs typeface="Calibri" panose="020F0502020204030204"/>
            </a:endParaRPr>
          </a:p>
          <a:p>
            <a:pPr marL="252730" algn="l" rtl="0" eaLnBrk="0">
              <a:lnSpc>
                <a:spcPts val="2110"/>
              </a:lnSpc>
            </a:pPr>
            <a:r>
              <a:rPr sz="1500" kern="0" spc="-20" dirty="0">
                <a:solidFill>
                  <a:srgbClr val="FFFFFF">
                    <a:alpha val="100000"/>
                  </a:srgbClr>
                </a:solidFill>
                <a:latin typeface="Calibri" panose="020F0502020204030204"/>
                <a:ea typeface="Calibri" panose="020F0502020204030204"/>
                <a:cs typeface="Calibri" panose="020F0502020204030204"/>
              </a:rPr>
              <a:t>)</a:t>
            </a:r>
            <a:endParaRPr sz="1500" dirty="0">
              <a:latin typeface="Calibri" panose="020F0502020204030204"/>
              <a:ea typeface="Calibri" panose="020F0502020204030204"/>
              <a:cs typeface="Calibri" panose="020F0502020204030204"/>
            </a:endParaRPr>
          </a:p>
          <a:p>
            <a:pPr algn="l" rtl="0" eaLnBrk="0">
              <a:lnSpc>
                <a:spcPct val="183000"/>
              </a:lnSpc>
            </a:pPr>
            <a:endParaRPr sz="1000" dirty="0">
              <a:latin typeface="Arial" panose="020B0604020202020204"/>
              <a:ea typeface="Arial" panose="020B0604020202020204"/>
              <a:cs typeface="Arial" panose="020B0604020202020204"/>
            </a:endParaRPr>
          </a:p>
          <a:p>
            <a:pPr marL="24130" algn="l" rtl="0" eaLnBrk="0">
              <a:lnSpc>
                <a:spcPct val="89000"/>
              </a:lnSpc>
              <a:spcBef>
                <a:spcPts val="450"/>
              </a:spcBef>
            </a:pPr>
            <a:r>
              <a:rPr sz="1500" b="1" kern="0" spc="30" dirty="0">
                <a:solidFill>
                  <a:srgbClr val="FFFFFF">
                    <a:alpha val="100000"/>
                  </a:srgbClr>
                </a:solidFill>
                <a:latin typeface="Calibri" panose="020F0502020204030204"/>
                <a:ea typeface="Calibri" panose="020F0502020204030204"/>
                <a:cs typeface="Calibri" panose="020F0502020204030204"/>
              </a:rPr>
              <a:t>IncomeGroup</a:t>
            </a:r>
            <a:r>
              <a:rPr sz="1500" b="1" kern="0" spc="210" dirty="0">
                <a:solidFill>
                  <a:srgbClr val="FFFFFF">
                    <a:alpha val="100000"/>
                  </a:srgbClr>
                </a:solidFill>
                <a:latin typeface="Calibri" panose="020F0502020204030204"/>
                <a:ea typeface="Calibri" panose="020F0502020204030204"/>
                <a:cs typeface="Calibri" panose="020F0502020204030204"/>
              </a:rPr>
              <a:t> </a:t>
            </a:r>
            <a:r>
              <a:rPr sz="1500" kern="0" spc="30" dirty="0">
                <a:solidFill>
                  <a:srgbClr val="FFFFFF">
                    <a:alpha val="100000"/>
                  </a:srgbClr>
                </a:solidFill>
                <a:latin typeface="Calibri" panose="020F0502020204030204"/>
                <a:ea typeface="Calibri" panose="020F0502020204030204"/>
                <a:cs typeface="Calibri" panose="020F0502020204030204"/>
              </a:rPr>
              <a:t>= SWITCH(</a:t>
            </a:r>
            <a:endParaRPr sz="1500" dirty="0">
              <a:latin typeface="Calibri" panose="020F0502020204030204"/>
              <a:ea typeface="Calibri" panose="020F0502020204030204"/>
              <a:cs typeface="Calibri" panose="020F0502020204030204"/>
            </a:endParaRPr>
          </a:p>
          <a:p>
            <a:pPr marL="241935" algn="l" rtl="0" eaLnBrk="0">
              <a:lnSpc>
                <a:spcPts val="2110"/>
              </a:lnSpc>
            </a:pPr>
            <a:r>
              <a:rPr sz="1500" kern="0" spc="0" dirty="0">
                <a:solidFill>
                  <a:srgbClr val="FFFFFF">
                    <a:alpha val="100000"/>
                  </a:srgbClr>
                </a:solidFill>
                <a:latin typeface="Calibri" panose="020F0502020204030204"/>
                <a:ea typeface="Calibri" panose="020F0502020204030204"/>
                <a:cs typeface="Calibri" panose="020F0502020204030204"/>
              </a:rPr>
              <a:t>TRUE</a:t>
            </a:r>
            <a:r>
              <a:rPr sz="1500" kern="0" spc="80" dirty="0">
                <a:solidFill>
                  <a:srgbClr val="FFFFFF">
                    <a:alpha val="100000"/>
                  </a:srgbClr>
                </a:solidFill>
                <a:latin typeface="Calibri" panose="020F0502020204030204"/>
                <a:ea typeface="Calibri" panose="020F0502020204030204"/>
                <a:cs typeface="Calibri" panose="020F0502020204030204"/>
              </a:rPr>
              <a:t>(),</a:t>
            </a:r>
            <a:endParaRPr sz="1500" dirty="0">
              <a:latin typeface="Calibri" panose="020F0502020204030204"/>
              <a:ea typeface="Calibri" panose="020F0502020204030204"/>
              <a:cs typeface="Calibri" panose="020F0502020204030204"/>
            </a:endParaRPr>
          </a:p>
          <a:p>
            <a:pPr marL="254000" algn="l" rtl="0" eaLnBrk="0">
              <a:lnSpc>
                <a:spcPct val="94000"/>
              </a:lnSpc>
              <a:spcBef>
                <a:spcPts val="525"/>
              </a:spcBef>
            </a:pPr>
            <a:r>
              <a:rPr sz="1500" kern="0" spc="70" dirty="0">
                <a:solidFill>
                  <a:srgbClr val="FFFFFF">
                    <a:alpha val="100000"/>
                  </a:srgbClr>
                </a:solidFill>
                <a:latin typeface="Calibri" panose="020F0502020204030204"/>
                <a:ea typeface="Calibri" panose="020F0502020204030204"/>
                <a:cs typeface="Calibri" panose="020F0502020204030204"/>
              </a:rPr>
              <a:t>' </a:t>
            </a:r>
            <a:r>
              <a:rPr sz="1500" kern="0" spc="0" dirty="0">
                <a:solidFill>
                  <a:srgbClr val="FFFFFF">
                    <a:alpha val="100000"/>
                  </a:srgbClr>
                </a:solidFill>
                <a:latin typeface="Calibri" panose="020F0502020204030204"/>
                <a:ea typeface="Calibri" panose="020F0502020204030204"/>
                <a:cs typeface="Calibri" panose="020F0502020204030204"/>
              </a:rPr>
              <a:t>cust</a:t>
            </a:r>
            <a:r>
              <a:rPr sz="1500" kern="0" spc="70" dirty="0">
                <a:solidFill>
                  <a:srgbClr val="FFFFFF">
                    <a:alpha val="100000"/>
                  </a:srgbClr>
                </a:solidFill>
                <a:latin typeface="Calibri" panose="020F0502020204030204"/>
                <a:ea typeface="Calibri" panose="020F0502020204030204"/>
                <a:cs typeface="Calibri" panose="020F0502020204030204"/>
              </a:rPr>
              <a:t>_</a:t>
            </a:r>
            <a:r>
              <a:rPr sz="1500" kern="0" spc="0" dirty="0">
                <a:solidFill>
                  <a:srgbClr val="FFFFFF">
                    <a:alpha val="100000"/>
                  </a:srgbClr>
                </a:solidFill>
                <a:latin typeface="Calibri" panose="020F0502020204030204"/>
                <a:ea typeface="Calibri" panose="020F0502020204030204"/>
                <a:cs typeface="Calibri" panose="020F0502020204030204"/>
              </a:rPr>
              <a:t>detail</a:t>
            </a:r>
            <a:r>
              <a:rPr sz="1500" kern="0" spc="70" dirty="0">
                <a:solidFill>
                  <a:srgbClr val="FFFFFF">
                    <a:alpha val="100000"/>
                  </a:srgbClr>
                </a:solidFill>
                <a:latin typeface="Calibri" panose="020F0502020204030204"/>
                <a:ea typeface="Calibri" panose="020F0502020204030204"/>
                <a:cs typeface="Calibri" panose="020F0502020204030204"/>
              </a:rPr>
              <a:t>'[</a:t>
            </a:r>
            <a:r>
              <a:rPr sz="1500" kern="0" spc="0" dirty="0">
                <a:solidFill>
                  <a:srgbClr val="FFFFFF">
                    <a:alpha val="100000"/>
                  </a:srgbClr>
                </a:solidFill>
                <a:latin typeface="Calibri" panose="020F0502020204030204"/>
                <a:ea typeface="Calibri" panose="020F0502020204030204"/>
                <a:cs typeface="Calibri" panose="020F0502020204030204"/>
              </a:rPr>
              <a:t>income</a:t>
            </a:r>
            <a:r>
              <a:rPr sz="1500" kern="0" spc="70" dirty="0">
                <a:solidFill>
                  <a:srgbClr val="FFFFFF">
                    <a:alpha val="100000"/>
                  </a:srgbClr>
                </a:solidFill>
                <a:latin typeface="Calibri" panose="020F0502020204030204"/>
                <a:ea typeface="Calibri" panose="020F0502020204030204"/>
                <a:cs typeface="Calibri" panose="020F0502020204030204"/>
              </a:rPr>
              <a:t>] &lt;</a:t>
            </a:r>
            <a:r>
              <a:rPr sz="1500" kern="0" spc="100" dirty="0">
                <a:solidFill>
                  <a:srgbClr val="FFFFFF">
                    <a:alpha val="100000"/>
                  </a:srgbClr>
                </a:solidFill>
                <a:latin typeface="Calibri" panose="020F0502020204030204"/>
                <a:ea typeface="Calibri" panose="020F0502020204030204"/>
                <a:cs typeface="Calibri" panose="020F0502020204030204"/>
              </a:rPr>
              <a:t> </a:t>
            </a:r>
            <a:r>
              <a:rPr sz="1500" kern="0" spc="70" dirty="0">
                <a:solidFill>
                  <a:srgbClr val="FFFFFF">
                    <a:alpha val="100000"/>
                  </a:srgbClr>
                </a:solidFill>
                <a:latin typeface="Calibri" panose="020F0502020204030204"/>
                <a:ea typeface="Calibri" panose="020F0502020204030204"/>
                <a:cs typeface="Calibri" panose="020F0502020204030204"/>
              </a:rPr>
              <a:t>35000,</a:t>
            </a:r>
            <a:r>
              <a:rPr sz="1500" kern="0" spc="170" dirty="0">
                <a:solidFill>
                  <a:srgbClr val="FFFFFF">
                    <a:alpha val="100000"/>
                  </a:srgbClr>
                </a:solidFill>
                <a:latin typeface="Calibri" panose="020F0502020204030204"/>
                <a:ea typeface="Calibri" panose="020F0502020204030204"/>
                <a:cs typeface="Calibri" panose="020F0502020204030204"/>
              </a:rPr>
              <a:t> </a:t>
            </a:r>
            <a:r>
              <a:rPr sz="1500" kern="0" spc="70" dirty="0">
                <a:solidFill>
                  <a:srgbClr val="FFFFFF">
                    <a:alpha val="100000"/>
                  </a:srgbClr>
                </a:solidFill>
                <a:latin typeface="Calibri" panose="020F0502020204030204"/>
                <a:ea typeface="Calibri" panose="020F0502020204030204"/>
                <a:cs typeface="Calibri" panose="020F0502020204030204"/>
              </a:rPr>
              <a:t>"</a:t>
            </a:r>
            <a:r>
              <a:rPr sz="1500" kern="0" spc="0" dirty="0">
                <a:solidFill>
                  <a:srgbClr val="FFFFFF">
                    <a:alpha val="100000"/>
                  </a:srgbClr>
                </a:solidFill>
                <a:latin typeface="Calibri" panose="020F0502020204030204"/>
                <a:ea typeface="Calibri" panose="020F0502020204030204"/>
                <a:cs typeface="Calibri" panose="020F0502020204030204"/>
              </a:rPr>
              <a:t>Low</a:t>
            </a:r>
            <a:r>
              <a:rPr sz="1500" kern="0" spc="70" dirty="0">
                <a:solidFill>
                  <a:srgbClr val="FFFFFF">
                    <a:alpha val="100000"/>
                  </a:srgbClr>
                </a:solidFill>
                <a:latin typeface="Calibri" panose="020F0502020204030204"/>
                <a:ea typeface="Calibri" panose="020F0502020204030204"/>
                <a:cs typeface="Calibri" panose="020F0502020204030204"/>
              </a:rPr>
              <a:t>",</a:t>
            </a:r>
            <a:endParaRPr sz="1500" dirty="0">
              <a:latin typeface="Calibri" panose="020F0502020204030204"/>
              <a:ea typeface="Calibri" panose="020F0502020204030204"/>
              <a:cs typeface="Calibri" panose="020F0502020204030204"/>
            </a:endParaRPr>
          </a:p>
          <a:p>
            <a:pPr marL="254000" algn="l" rtl="0" eaLnBrk="0">
              <a:lnSpc>
                <a:spcPct val="106000"/>
              </a:lnSpc>
              <a:spcBef>
                <a:spcPts val="420"/>
              </a:spcBef>
            </a:pPr>
            <a:r>
              <a:rPr sz="1500" kern="0" spc="80" dirty="0">
                <a:solidFill>
                  <a:srgbClr val="FFFFFF">
                    <a:alpha val="100000"/>
                  </a:srgbClr>
                </a:solidFill>
                <a:latin typeface="Calibri" panose="020F0502020204030204"/>
                <a:ea typeface="Calibri" panose="020F0502020204030204"/>
                <a:cs typeface="Calibri" panose="020F0502020204030204"/>
              </a:rPr>
              <a:t>' </a:t>
            </a:r>
            <a:r>
              <a:rPr sz="1500" kern="0" spc="0" dirty="0">
                <a:solidFill>
                  <a:srgbClr val="FFFFFF">
                    <a:alpha val="100000"/>
                  </a:srgbClr>
                </a:solidFill>
                <a:latin typeface="Calibri" panose="020F0502020204030204"/>
                <a:ea typeface="Calibri" panose="020F0502020204030204"/>
                <a:cs typeface="Calibri" panose="020F0502020204030204"/>
              </a:rPr>
              <a:t>cust</a:t>
            </a:r>
            <a:r>
              <a:rPr sz="1500" kern="0" spc="80" dirty="0">
                <a:solidFill>
                  <a:srgbClr val="FFFFFF">
                    <a:alpha val="100000"/>
                  </a:srgbClr>
                </a:solidFill>
                <a:latin typeface="Calibri" panose="020F0502020204030204"/>
                <a:ea typeface="Calibri" panose="020F0502020204030204"/>
                <a:cs typeface="Calibri" panose="020F0502020204030204"/>
              </a:rPr>
              <a:t>_</a:t>
            </a:r>
            <a:r>
              <a:rPr sz="1500" kern="0" spc="0" dirty="0">
                <a:solidFill>
                  <a:srgbClr val="FFFFFF">
                    <a:alpha val="100000"/>
                  </a:srgbClr>
                </a:solidFill>
                <a:latin typeface="Calibri" panose="020F0502020204030204"/>
                <a:ea typeface="Calibri" panose="020F0502020204030204"/>
                <a:cs typeface="Calibri" panose="020F0502020204030204"/>
              </a:rPr>
              <a:t>detail</a:t>
            </a:r>
            <a:r>
              <a:rPr sz="1500" kern="0" spc="80" dirty="0">
                <a:solidFill>
                  <a:srgbClr val="FFFFFF">
                    <a:alpha val="100000"/>
                  </a:srgbClr>
                </a:solidFill>
                <a:latin typeface="Calibri" panose="020F0502020204030204"/>
                <a:ea typeface="Calibri" panose="020F0502020204030204"/>
                <a:cs typeface="Calibri" panose="020F0502020204030204"/>
              </a:rPr>
              <a:t>'[</a:t>
            </a:r>
            <a:r>
              <a:rPr sz="1500" kern="0" spc="0" dirty="0">
                <a:solidFill>
                  <a:srgbClr val="FFFFFF">
                    <a:alpha val="100000"/>
                  </a:srgbClr>
                </a:solidFill>
                <a:latin typeface="Calibri" panose="020F0502020204030204"/>
                <a:ea typeface="Calibri" panose="020F0502020204030204"/>
                <a:cs typeface="Calibri" panose="020F0502020204030204"/>
              </a:rPr>
              <a:t>income</a:t>
            </a:r>
            <a:r>
              <a:rPr sz="1500" kern="0" spc="80" dirty="0">
                <a:solidFill>
                  <a:srgbClr val="FFFFFF">
                    <a:alpha val="100000"/>
                  </a:srgbClr>
                </a:solidFill>
                <a:latin typeface="Calibri" panose="020F0502020204030204"/>
                <a:ea typeface="Calibri" panose="020F0502020204030204"/>
                <a:cs typeface="Calibri" panose="020F0502020204030204"/>
              </a:rPr>
              <a:t>] &gt;= 35000 &amp;&amp;</a:t>
            </a:r>
            <a:r>
              <a:rPr sz="1500" kern="0" spc="130" dirty="0">
                <a:solidFill>
                  <a:srgbClr val="FFFFFF">
                    <a:alpha val="100000"/>
                  </a:srgbClr>
                </a:solidFill>
                <a:latin typeface="Calibri" panose="020F0502020204030204"/>
                <a:ea typeface="Calibri" panose="020F0502020204030204"/>
                <a:cs typeface="Calibri" panose="020F0502020204030204"/>
              </a:rPr>
              <a:t> </a:t>
            </a:r>
            <a:r>
              <a:rPr sz="1500" kern="0" spc="80" dirty="0">
                <a:solidFill>
                  <a:srgbClr val="FFFFFF">
                    <a:alpha val="100000"/>
                  </a:srgbClr>
                </a:solidFill>
                <a:latin typeface="Calibri" panose="020F0502020204030204"/>
                <a:ea typeface="Calibri" panose="020F0502020204030204"/>
                <a:cs typeface="Calibri" panose="020F0502020204030204"/>
              </a:rPr>
              <a:t>' </a:t>
            </a:r>
            <a:r>
              <a:rPr sz="1500" kern="0" spc="0" dirty="0">
                <a:solidFill>
                  <a:srgbClr val="FFFFFF">
                    <a:alpha val="100000"/>
                  </a:srgbClr>
                </a:solidFill>
                <a:latin typeface="Calibri" panose="020F0502020204030204"/>
                <a:ea typeface="Calibri" panose="020F0502020204030204"/>
                <a:cs typeface="Calibri" panose="020F0502020204030204"/>
              </a:rPr>
              <a:t>cust</a:t>
            </a:r>
            <a:r>
              <a:rPr sz="1500" kern="0" spc="80" dirty="0">
                <a:solidFill>
                  <a:srgbClr val="FFFFFF">
                    <a:alpha val="100000"/>
                  </a:srgbClr>
                </a:solidFill>
                <a:latin typeface="Calibri" panose="020F0502020204030204"/>
                <a:ea typeface="Calibri" panose="020F0502020204030204"/>
                <a:cs typeface="Calibri" panose="020F0502020204030204"/>
              </a:rPr>
              <a:t>_</a:t>
            </a:r>
            <a:r>
              <a:rPr sz="1500" kern="0" spc="0" dirty="0">
                <a:solidFill>
                  <a:srgbClr val="FFFFFF">
                    <a:alpha val="100000"/>
                  </a:srgbClr>
                </a:solidFill>
                <a:latin typeface="Calibri" panose="020F0502020204030204"/>
                <a:ea typeface="Calibri" panose="020F0502020204030204"/>
                <a:cs typeface="Calibri" panose="020F0502020204030204"/>
              </a:rPr>
              <a:t>detail</a:t>
            </a:r>
            <a:r>
              <a:rPr sz="1500" kern="0" spc="80" dirty="0">
                <a:solidFill>
                  <a:srgbClr val="FFFFFF">
                    <a:alpha val="100000"/>
                  </a:srgbClr>
                </a:solidFill>
                <a:latin typeface="Calibri" panose="020F0502020204030204"/>
                <a:ea typeface="Calibri" panose="020F0502020204030204"/>
                <a:cs typeface="Calibri" panose="020F0502020204030204"/>
              </a:rPr>
              <a:t>'[</a:t>
            </a:r>
            <a:r>
              <a:rPr sz="1500" kern="0" spc="0" dirty="0">
                <a:solidFill>
                  <a:srgbClr val="FFFFFF">
                    <a:alpha val="100000"/>
                  </a:srgbClr>
                </a:solidFill>
                <a:latin typeface="Calibri" panose="020F0502020204030204"/>
                <a:ea typeface="Calibri" panose="020F0502020204030204"/>
                <a:cs typeface="Calibri" panose="020F0502020204030204"/>
              </a:rPr>
              <a:t>income</a:t>
            </a:r>
            <a:r>
              <a:rPr sz="1500" kern="0" spc="70" dirty="0">
                <a:solidFill>
                  <a:srgbClr val="FFFFFF">
                    <a:alpha val="100000"/>
                  </a:srgbClr>
                </a:solidFill>
                <a:latin typeface="Calibri" panose="020F0502020204030204"/>
                <a:ea typeface="Calibri" panose="020F0502020204030204"/>
                <a:cs typeface="Calibri" panose="020F0502020204030204"/>
              </a:rPr>
              <a:t>] &lt;70000,</a:t>
            </a:r>
            <a:r>
              <a:rPr sz="1500" kern="0" spc="170" dirty="0">
                <a:solidFill>
                  <a:srgbClr val="FFFFFF">
                    <a:alpha val="100000"/>
                  </a:srgbClr>
                </a:solidFill>
                <a:latin typeface="Calibri" panose="020F0502020204030204"/>
                <a:ea typeface="Calibri" panose="020F0502020204030204"/>
                <a:cs typeface="Calibri" panose="020F0502020204030204"/>
              </a:rPr>
              <a:t> </a:t>
            </a:r>
            <a:r>
              <a:rPr sz="1500" kern="0" spc="70" dirty="0">
                <a:solidFill>
                  <a:srgbClr val="FFFFFF">
                    <a:alpha val="100000"/>
                  </a:srgbClr>
                </a:solidFill>
                <a:latin typeface="Calibri" panose="020F0502020204030204"/>
                <a:ea typeface="Calibri" panose="020F0502020204030204"/>
                <a:cs typeface="Calibri" panose="020F0502020204030204"/>
              </a:rPr>
              <a:t>"</a:t>
            </a:r>
            <a:r>
              <a:rPr sz="1500" kern="0" spc="0" dirty="0">
                <a:solidFill>
                  <a:srgbClr val="FFFFFF">
                    <a:alpha val="100000"/>
                  </a:srgbClr>
                </a:solidFill>
                <a:latin typeface="Calibri" panose="020F0502020204030204"/>
                <a:ea typeface="Calibri" panose="020F0502020204030204"/>
                <a:cs typeface="Calibri" panose="020F0502020204030204"/>
              </a:rPr>
              <a:t>Med</a:t>
            </a:r>
            <a:r>
              <a:rPr sz="1500" kern="0" spc="70" dirty="0">
                <a:solidFill>
                  <a:srgbClr val="FFFFFF">
                    <a:alpha val="100000"/>
                  </a:srgbClr>
                </a:solidFill>
                <a:latin typeface="Calibri" panose="020F0502020204030204"/>
                <a:ea typeface="Calibri" panose="020F0502020204030204"/>
                <a:cs typeface="Calibri" panose="020F0502020204030204"/>
              </a:rPr>
              <a:t>",</a:t>
            </a:r>
            <a:r>
              <a:rPr sz="1500" kern="0" spc="0" dirty="0">
                <a:solidFill>
                  <a:srgbClr val="FFFFFF">
                    <a:alpha val="100000"/>
                  </a:srgbClr>
                </a:solidFill>
                <a:latin typeface="Calibri" panose="020F0502020204030204"/>
                <a:ea typeface="Calibri" panose="020F0502020204030204"/>
                <a:cs typeface="Calibri" panose="020F0502020204030204"/>
              </a:rPr>
              <a:t>                 </a:t>
            </a:r>
            <a:endParaRPr sz="1500" kern="0" spc="0" dirty="0">
              <a:solidFill>
                <a:srgbClr val="FFFFFF">
                  <a:alpha val="100000"/>
                </a:srgbClr>
              </a:solidFill>
              <a:latin typeface="Calibri" panose="020F0502020204030204"/>
              <a:ea typeface="Calibri" panose="020F0502020204030204"/>
              <a:cs typeface="Calibri" panose="020F0502020204030204"/>
            </a:endParaRPr>
          </a:p>
          <a:p>
            <a:pPr marL="254000" algn="l" rtl="0" eaLnBrk="0">
              <a:lnSpc>
                <a:spcPct val="106000"/>
              </a:lnSpc>
              <a:spcBef>
                <a:spcPts val="420"/>
              </a:spcBef>
            </a:pPr>
            <a:r>
              <a:rPr sz="1500" kern="0" spc="70" dirty="0">
                <a:solidFill>
                  <a:srgbClr val="FFFFFF">
                    <a:alpha val="100000"/>
                  </a:srgbClr>
                </a:solidFill>
                <a:latin typeface="Calibri" panose="020F0502020204030204"/>
                <a:ea typeface="Calibri" panose="020F0502020204030204"/>
                <a:cs typeface="Calibri" panose="020F0502020204030204"/>
              </a:rPr>
              <a:t>' </a:t>
            </a:r>
            <a:r>
              <a:rPr sz="1500" kern="0" spc="0" dirty="0">
                <a:solidFill>
                  <a:srgbClr val="FFFFFF">
                    <a:alpha val="100000"/>
                  </a:srgbClr>
                </a:solidFill>
                <a:latin typeface="Calibri" panose="020F0502020204030204"/>
                <a:ea typeface="Calibri" panose="020F0502020204030204"/>
                <a:cs typeface="Calibri" panose="020F0502020204030204"/>
              </a:rPr>
              <a:t>cust</a:t>
            </a:r>
            <a:r>
              <a:rPr sz="1500" kern="0" spc="70" dirty="0">
                <a:solidFill>
                  <a:srgbClr val="FFFFFF">
                    <a:alpha val="100000"/>
                  </a:srgbClr>
                </a:solidFill>
                <a:latin typeface="Calibri" panose="020F0502020204030204"/>
                <a:ea typeface="Calibri" panose="020F0502020204030204"/>
                <a:cs typeface="Calibri" panose="020F0502020204030204"/>
              </a:rPr>
              <a:t>_</a:t>
            </a:r>
            <a:r>
              <a:rPr sz="1500" kern="0" spc="0" dirty="0">
                <a:solidFill>
                  <a:srgbClr val="FFFFFF">
                    <a:alpha val="100000"/>
                  </a:srgbClr>
                </a:solidFill>
                <a:latin typeface="Calibri" panose="020F0502020204030204"/>
                <a:ea typeface="Calibri" panose="020F0502020204030204"/>
                <a:cs typeface="Calibri" panose="020F0502020204030204"/>
              </a:rPr>
              <a:t>detail</a:t>
            </a:r>
            <a:r>
              <a:rPr sz="1500" kern="0" spc="70" dirty="0">
                <a:solidFill>
                  <a:srgbClr val="FFFFFF">
                    <a:alpha val="100000"/>
                  </a:srgbClr>
                </a:solidFill>
                <a:latin typeface="Calibri" panose="020F0502020204030204"/>
                <a:ea typeface="Calibri" panose="020F0502020204030204"/>
                <a:cs typeface="Calibri" panose="020F0502020204030204"/>
              </a:rPr>
              <a:t>'[</a:t>
            </a:r>
            <a:r>
              <a:rPr sz="1500" kern="0" spc="0" dirty="0">
                <a:solidFill>
                  <a:srgbClr val="FFFFFF">
                    <a:alpha val="100000"/>
                  </a:srgbClr>
                </a:solidFill>
                <a:latin typeface="Calibri" panose="020F0502020204030204"/>
                <a:ea typeface="Calibri" panose="020F0502020204030204"/>
                <a:cs typeface="Calibri" panose="020F0502020204030204"/>
              </a:rPr>
              <a:t>income</a:t>
            </a:r>
            <a:r>
              <a:rPr sz="1500" kern="0" spc="70" dirty="0">
                <a:solidFill>
                  <a:srgbClr val="FFFFFF">
                    <a:alpha val="100000"/>
                  </a:srgbClr>
                </a:solidFill>
                <a:latin typeface="Calibri" panose="020F0502020204030204"/>
                <a:ea typeface="Calibri" panose="020F0502020204030204"/>
                <a:cs typeface="Calibri" panose="020F0502020204030204"/>
              </a:rPr>
              <a:t>] &gt;= 70000,</a:t>
            </a:r>
            <a:r>
              <a:rPr sz="1500" kern="0" spc="220" dirty="0">
                <a:solidFill>
                  <a:srgbClr val="FFFFFF">
                    <a:alpha val="100000"/>
                  </a:srgbClr>
                </a:solidFill>
                <a:latin typeface="Calibri" panose="020F0502020204030204"/>
                <a:ea typeface="Calibri" panose="020F0502020204030204"/>
                <a:cs typeface="Calibri" panose="020F0502020204030204"/>
              </a:rPr>
              <a:t> </a:t>
            </a:r>
            <a:r>
              <a:rPr sz="1500" kern="0" spc="70" dirty="0">
                <a:solidFill>
                  <a:srgbClr val="FFFFFF">
                    <a:alpha val="100000"/>
                  </a:srgbClr>
                </a:solidFill>
                <a:latin typeface="Calibri" panose="020F0502020204030204"/>
                <a:ea typeface="Calibri" panose="020F0502020204030204"/>
                <a:cs typeface="Calibri" panose="020F0502020204030204"/>
              </a:rPr>
              <a:t>"</a:t>
            </a:r>
            <a:r>
              <a:rPr sz="1500" kern="0" spc="0" dirty="0">
                <a:solidFill>
                  <a:srgbClr val="FFFFFF">
                    <a:alpha val="100000"/>
                  </a:srgbClr>
                </a:solidFill>
                <a:latin typeface="Calibri" panose="020F0502020204030204"/>
                <a:ea typeface="Calibri" panose="020F0502020204030204"/>
                <a:cs typeface="Calibri" panose="020F0502020204030204"/>
              </a:rPr>
              <a:t>High</a:t>
            </a:r>
            <a:r>
              <a:rPr sz="1500" kern="0" spc="70" dirty="0">
                <a:solidFill>
                  <a:srgbClr val="FFFFFF">
                    <a:alpha val="100000"/>
                  </a:srgbClr>
                </a:solidFill>
                <a:latin typeface="Calibri" panose="020F0502020204030204"/>
                <a:ea typeface="Calibri" panose="020F0502020204030204"/>
                <a:cs typeface="Calibri" panose="020F0502020204030204"/>
              </a:rPr>
              <a:t>",</a:t>
            </a:r>
            <a:endParaRPr sz="1500" dirty="0">
              <a:latin typeface="Calibri" panose="020F0502020204030204"/>
              <a:ea typeface="Calibri" panose="020F0502020204030204"/>
              <a:cs typeface="Calibri" panose="020F0502020204030204"/>
            </a:endParaRPr>
          </a:p>
          <a:p>
            <a:pPr marL="254000" algn="l" rtl="0" eaLnBrk="0">
              <a:lnSpc>
                <a:spcPct val="89000"/>
              </a:lnSpc>
              <a:spcBef>
                <a:spcPts val="430"/>
              </a:spcBef>
            </a:pPr>
            <a:r>
              <a:rPr sz="1500" kern="0" spc="140" dirty="0">
                <a:solidFill>
                  <a:srgbClr val="FFFFFF">
                    <a:alpha val="100000"/>
                  </a:srgbClr>
                </a:solidFill>
                <a:latin typeface="Calibri" panose="020F0502020204030204"/>
                <a:ea typeface="Calibri" panose="020F0502020204030204"/>
                <a:cs typeface="Calibri" panose="020F0502020204030204"/>
              </a:rPr>
              <a:t>"</a:t>
            </a:r>
            <a:r>
              <a:rPr sz="1500" kern="0" spc="0" dirty="0">
                <a:solidFill>
                  <a:srgbClr val="FFFFFF">
                    <a:alpha val="100000"/>
                  </a:srgbClr>
                </a:solidFill>
                <a:latin typeface="Calibri" panose="020F0502020204030204"/>
                <a:ea typeface="Calibri" panose="020F0502020204030204"/>
                <a:cs typeface="Calibri" panose="020F0502020204030204"/>
              </a:rPr>
              <a:t>unknown</a:t>
            </a:r>
            <a:r>
              <a:rPr sz="1500" kern="0" spc="140" dirty="0">
                <a:solidFill>
                  <a:srgbClr val="FFFFFF">
                    <a:alpha val="100000"/>
                  </a:srgbClr>
                </a:solidFill>
                <a:latin typeface="Calibri" panose="020F0502020204030204"/>
                <a:ea typeface="Calibri" panose="020F0502020204030204"/>
                <a:cs typeface="Calibri" panose="020F0502020204030204"/>
              </a:rPr>
              <a:t>"</a:t>
            </a:r>
            <a:endParaRPr sz="1500" dirty="0">
              <a:latin typeface="Calibri" panose="020F0502020204030204"/>
              <a:ea typeface="Calibri" panose="020F0502020204030204"/>
              <a:cs typeface="Calibri" panose="020F0502020204030204"/>
            </a:endParaRPr>
          </a:p>
          <a:p>
            <a:pPr marL="22225" algn="l" rtl="0" eaLnBrk="0">
              <a:lnSpc>
                <a:spcPts val="2125"/>
              </a:lnSpc>
            </a:pPr>
            <a:r>
              <a:rPr sz="1500" kern="0" spc="-20" dirty="0">
                <a:solidFill>
                  <a:srgbClr val="FFFFFF">
                    <a:alpha val="100000"/>
                  </a:srgbClr>
                </a:solidFill>
                <a:latin typeface="Calibri" panose="020F0502020204030204"/>
                <a:ea typeface="Calibri" panose="020F0502020204030204"/>
                <a:cs typeface="Calibri" panose="020F0502020204030204"/>
              </a:rPr>
              <a:t>)</a:t>
            </a:r>
            <a:endParaRPr sz="1500" dirty="0">
              <a:latin typeface="Calibri" panose="020F0502020204030204"/>
              <a:ea typeface="Calibri" panose="020F0502020204030204"/>
              <a:cs typeface="Calibri" panose="020F0502020204030204"/>
            </a:endParaRPr>
          </a:p>
        </p:txBody>
      </p:sp>
      <p:pic>
        <p:nvPicPr>
          <p:cNvPr id="92" name="picture 92"/>
          <p:cNvPicPr>
            <a:picLocks noChangeAspect="1"/>
          </p:cNvPicPr>
          <p:nvPr/>
        </p:nvPicPr>
        <p:blipFill>
          <a:blip r:embed="rId1"/>
          <a:stretch>
            <a:fillRect/>
          </a:stretch>
        </p:blipFill>
        <p:spPr>
          <a:xfrm rot="21600000">
            <a:off x="9392501" y="3485847"/>
            <a:ext cx="2216798" cy="2492344"/>
          </a:xfrm>
          <a:prstGeom prst="rect">
            <a:avLst/>
          </a:prstGeom>
        </p:spPr>
      </p:pic>
      <p:sp>
        <p:nvSpPr>
          <p:cNvPr id="94" name="textbox 94"/>
          <p:cNvSpPr/>
          <p:nvPr/>
        </p:nvSpPr>
        <p:spPr>
          <a:xfrm>
            <a:off x="784516" y="926066"/>
            <a:ext cx="3462020" cy="575309"/>
          </a:xfrm>
          <a:prstGeom prst="rect">
            <a:avLst/>
          </a:prstGeom>
          <a:noFill/>
          <a:ln w="0" cap="flat">
            <a:noFill/>
            <a:prstDash val="solid"/>
            <a:miter lim="0"/>
          </a:ln>
        </p:spPr>
        <p:txBody>
          <a:bodyPr vert="horz" wrap="square" lIns="0" tIns="0" rIns="0" bIns="0"/>
          <a:lstStyle/>
          <a:p>
            <a:pPr algn="l" rtl="0" eaLnBrk="0">
              <a:lnSpc>
                <a:spcPct val="65000"/>
              </a:lnSpc>
            </a:pPr>
            <a:endParaRPr sz="100" dirty="0">
              <a:latin typeface="Arial" panose="020B0604020202020204"/>
              <a:ea typeface="Arial" panose="020B0604020202020204"/>
              <a:cs typeface="Arial" panose="020B0604020202020204"/>
            </a:endParaRPr>
          </a:p>
          <a:p>
            <a:pPr marL="12700" algn="l" rtl="0" eaLnBrk="0">
              <a:lnSpc>
                <a:spcPct val="93000"/>
              </a:lnSpc>
            </a:pPr>
            <a:r>
              <a:rPr sz="3900" kern="0" spc="0" dirty="0">
                <a:ln w="12700" cap="flat" cmpd="sng">
                  <a:solidFill>
                    <a:srgbClr val="FFC000">
                      <a:alpha val="100000"/>
                    </a:srgbClr>
                  </a:solidFill>
                  <a:prstDash val="solid"/>
                  <a:miter lim="0"/>
                </a:ln>
                <a:solidFill>
                  <a:srgbClr val="FFC000">
                    <a:alpha val="100000"/>
                  </a:srgbClr>
                </a:solidFill>
                <a:latin typeface="Arial Black" panose="020B0A04020102020204"/>
                <a:ea typeface="Arial Black" panose="020B0A04020102020204"/>
                <a:cs typeface="Arial Black" panose="020B0A04020102020204"/>
              </a:rPr>
              <a:t>DAX</a:t>
            </a:r>
            <a:r>
              <a:rPr sz="3900" kern="0" spc="160" dirty="0">
                <a:solidFill>
                  <a:srgbClr val="FFC000">
                    <a:alpha val="100000"/>
                  </a:srgbClr>
                </a:solidFill>
                <a:latin typeface="Arial Black" panose="020B0A04020102020204"/>
                <a:ea typeface="Arial Black" panose="020B0A04020102020204"/>
                <a:cs typeface="Arial Black" panose="020B0A04020102020204"/>
              </a:rPr>
              <a:t> </a:t>
            </a:r>
            <a:r>
              <a:rPr sz="3900" kern="0" spc="0" dirty="0">
                <a:ln w="12700" cap="flat" cmpd="sng">
                  <a:solidFill>
                    <a:srgbClr val="FFC000">
                      <a:alpha val="100000"/>
                    </a:srgbClr>
                  </a:solidFill>
                  <a:prstDash val="solid"/>
                  <a:miter lim="0"/>
                </a:ln>
                <a:solidFill>
                  <a:srgbClr val="FFC000">
                    <a:alpha val="100000"/>
                  </a:srgbClr>
                </a:solidFill>
                <a:latin typeface="Arial Black" panose="020B0A04020102020204"/>
                <a:ea typeface="Arial Black" panose="020B0A04020102020204"/>
                <a:cs typeface="Arial Black" panose="020B0A04020102020204"/>
              </a:rPr>
              <a:t>Queries</a:t>
            </a:r>
            <a:endParaRPr sz="3900" dirty="0">
              <a:latin typeface="Arial Black" panose="020B0A04020102020204"/>
              <a:ea typeface="Arial Black" panose="020B0A04020102020204"/>
              <a:cs typeface="Arial Black" panose="020B0A0402010202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rect 98"/>
          <p:cNvSpPr/>
          <p:nvPr/>
        </p:nvSpPr>
        <p:spPr>
          <a:xfrm>
            <a:off x="0" y="0"/>
            <a:ext cx="12192000" cy="6857998"/>
          </a:xfrm>
          <a:prstGeom prst="rect">
            <a:avLst/>
          </a:prstGeom>
          <a:solidFill>
            <a:srgbClr val="0D0D0D">
              <a:alpha val="100000"/>
            </a:srgbClr>
          </a:solidFill>
          <a:ln w="0" cap="flat">
            <a:noFill/>
            <a:prstDash val="solid"/>
            <a:miter lim="0"/>
          </a:ln>
        </p:spPr>
        <p:txBody>
          <a:bodyPr rtlCol="0"/>
          <a:lstStyle/>
          <a:p>
            <a:pPr algn="ctr"/>
            <a:endParaRPr lang="zh-CN" altLang="en-US"/>
          </a:p>
        </p:txBody>
      </p:sp>
      <p:sp>
        <p:nvSpPr>
          <p:cNvPr id="100" name="textbox 100"/>
          <p:cNvSpPr/>
          <p:nvPr/>
        </p:nvSpPr>
        <p:spPr>
          <a:xfrm>
            <a:off x="749392" y="1766189"/>
            <a:ext cx="9450705" cy="3867784"/>
          </a:xfrm>
          <a:prstGeom prst="rect">
            <a:avLst/>
          </a:prstGeom>
          <a:noFill/>
          <a:ln w="0" cap="flat">
            <a:noFill/>
            <a:prstDash val="solid"/>
            <a:miter lim="0"/>
          </a:ln>
        </p:spPr>
        <p:txBody>
          <a:bodyPr vert="horz" wrap="square" lIns="0" tIns="0" rIns="0" bIns="0"/>
          <a:lstStyle/>
          <a:p>
            <a:pPr algn="l" rtl="0" eaLnBrk="0">
              <a:lnSpc>
                <a:spcPct val="81000"/>
              </a:lnSpc>
            </a:pPr>
            <a:endParaRPr sz="100" dirty="0">
              <a:latin typeface="Arial" panose="020B0604020202020204"/>
              <a:ea typeface="Arial" panose="020B0604020202020204"/>
              <a:cs typeface="Arial" panose="020B0604020202020204"/>
            </a:endParaRPr>
          </a:p>
          <a:p>
            <a:pPr marL="12700" algn="l" rtl="0" eaLnBrk="0">
              <a:lnSpc>
                <a:spcPct val="94000"/>
              </a:lnSpc>
            </a:pPr>
            <a:r>
              <a:rPr sz="1500" b="1" kern="0" spc="0" dirty="0">
                <a:solidFill>
                  <a:srgbClr val="FFFFFF">
                    <a:alpha val="100000"/>
                  </a:srgbClr>
                </a:solidFill>
                <a:latin typeface="Calibri" panose="020F0502020204030204"/>
                <a:ea typeface="Calibri" panose="020F0502020204030204"/>
                <a:cs typeface="Calibri" panose="020F0502020204030204"/>
              </a:rPr>
              <a:t>week</a:t>
            </a:r>
            <a:r>
              <a:rPr sz="1500" b="1" kern="0" spc="150" dirty="0">
                <a:solidFill>
                  <a:srgbClr val="FFFFFF">
                    <a:alpha val="100000"/>
                  </a:srgbClr>
                </a:solidFill>
                <a:latin typeface="Calibri" panose="020F0502020204030204"/>
                <a:ea typeface="Calibri" panose="020F0502020204030204"/>
                <a:cs typeface="Calibri" panose="020F0502020204030204"/>
              </a:rPr>
              <a:t>_</a:t>
            </a:r>
            <a:r>
              <a:rPr sz="1500" b="1" kern="0" spc="0" dirty="0">
                <a:solidFill>
                  <a:srgbClr val="FFFFFF">
                    <a:alpha val="100000"/>
                  </a:srgbClr>
                </a:solidFill>
                <a:latin typeface="Calibri" panose="020F0502020204030204"/>
                <a:ea typeface="Calibri" panose="020F0502020204030204"/>
                <a:cs typeface="Calibri" panose="020F0502020204030204"/>
              </a:rPr>
              <a:t>num</a:t>
            </a:r>
            <a:r>
              <a:rPr sz="1500" b="1" kern="0" spc="150" dirty="0">
                <a:solidFill>
                  <a:srgbClr val="FFFFFF">
                    <a:alpha val="100000"/>
                  </a:srgbClr>
                </a:solidFill>
                <a:latin typeface="Calibri" panose="020F0502020204030204"/>
                <a:ea typeface="Calibri" panose="020F0502020204030204"/>
                <a:cs typeface="Calibri" panose="020F0502020204030204"/>
              </a:rPr>
              <a:t>2 </a:t>
            </a:r>
            <a:r>
              <a:rPr sz="1500" kern="0" spc="150" dirty="0">
                <a:solidFill>
                  <a:srgbClr val="FFFFFF">
                    <a:alpha val="100000"/>
                  </a:srgbClr>
                </a:solidFill>
                <a:latin typeface="Calibri" panose="020F0502020204030204"/>
                <a:ea typeface="Calibri" panose="020F0502020204030204"/>
                <a:cs typeface="Calibri" panose="020F0502020204030204"/>
              </a:rPr>
              <a:t>= </a:t>
            </a:r>
            <a:r>
              <a:rPr sz="1500" kern="0" spc="0" dirty="0">
                <a:solidFill>
                  <a:srgbClr val="FFFFFF">
                    <a:alpha val="100000"/>
                  </a:srgbClr>
                </a:solidFill>
                <a:latin typeface="Calibri" panose="020F0502020204030204"/>
                <a:ea typeface="Calibri" panose="020F0502020204030204"/>
                <a:cs typeface="Calibri" panose="020F0502020204030204"/>
              </a:rPr>
              <a:t>WEEKNUM</a:t>
            </a:r>
            <a:r>
              <a:rPr sz="1500" kern="0" spc="150" dirty="0">
                <a:solidFill>
                  <a:srgbClr val="FFFFFF">
                    <a:alpha val="100000"/>
                  </a:srgbClr>
                </a:solidFill>
                <a:latin typeface="Calibri" panose="020F0502020204030204"/>
                <a:ea typeface="Calibri" panose="020F0502020204030204"/>
                <a:cs typeface="Calibri" panose="020F0502020204030204"/>
              </a:rPr>
              <a:t>('</a:t>
            </a:r>
            <a:r>
              <a:rPr sz="1500" kern="0" spc="130" dirty="0">
                <a:solidFill>
                  <a:srgbClr val="FFFFFF">
                    <a:alpha val="100000"/>
                  </a:srgbClr>
                </a:solidFill>
                <a:latin typeface="Calibri" panose="020F0502020204030204"/>
                <a:ea typeface="Calibri" panose="020F0502020204030204"/>
                <a:cs typeface="Calibri" panose="020F0502020204030204"/>
              </a:rPr>
              <a:t> </a:t>
            </a:r>
            <a:r>
              <a:rPr sz="1500" kern="0" spc="0" dirty="0">
                <a:solidFill>
                  <a:srgbClr val="FFFFFF">
                    <a:alpha val="100000"/>
                  </a:srgbClr>
                </a:solidFill>
                <a:latin typeface="Calibri" panose="020F0502020204030204"/>
                <a:ea typeface="Calibri" panose="020F0502020204030204"/>
                <a:cs typeface="Calibri" panose="020F0502020204030204"/>
              </a:rPr>
              <a:t>cc</a:t>
            </a:r>
            <a:r>
              <a:rPr sz="1500" kern="0" spc="150" dirty="0">
                <a:solidFill>
                  <a:srgbClr val="FFFFFF">
                    <a:alpha val="100000"/>
                  </a:srgbClr>
                </a:solidFill>
                <a:latin typeface="Calibri" panose="020F0502020204030204"/>
                <a:ea typeface="Calibri" panose="020F0502020204030204"/>
                <a:cs typeface="Calibri" panose="020F0502020204030204"/>
              </a:rPr>
              <a:t>_</a:t>
            </a:r>
            <a:r>
              <a:rPr sz="1500" kern="0" spc="0" dirty="0">
                <a:solidFill>
                  <a:srgbClr val="FFFFFF">
                    <a:alpha val="100000"/>
                  </a:srgbClr>
                </a:solidFill>
                <a:latin typeface="Calibri" panose="020F0502020204030204"/>
                <a:ea typeface="Calibri" panose="020F0502020204030204"/>
                <a:cs typeface="Calibri" panose="020F0502020204030204"/>
              </a:rPr>
              <a:t>detail</a:t>
            </a:r>
            <a:r>
              <a:rPr sz="1500" kern="0" spc="150" dirty="0">
                <a:solidFill>
                  <a:srgbClr val="FFFFFF">
                    <a:alpha val="100000"/>
                  </a:srgbClr>
                </a:solidFill>
                <a:latin typeface="Calibri" panose="020F0502020204030204"/>
                <a:ea typeface="Calibri" panose="020F0502020204030204"/>
                <a:cs typeface="Calibri" panose="020F0502020204030204"/>
              </a:rPr>
              <a:t>'[</a:t>
            </a:r>
            <a:r>
              <a:rPr sz="1500" kern="0" spc="0" dirty="0">
                <a:solidFill>
                  <a:srgbClr val="FFFFFF">
                    <a:alpha val="100000"/>
                  </a:srgbClr>
                </a:solidFill>
                <a:latin typeface="Calibri" panose="020F0502020204030204"/>
                <a:ea typeface="Calibri" panose="020F0502020204030204"/>
                <a:cs typeface="Calibri" panose="020F0502020204030204"/>
              </a:rPr>
              <a:t>week</a:t>
            </a:r>
            <a:r>
              <a:rPr sz="1500" kern="0" spc="150" dirty="0">
                <a:solidFill>
                  <a:srgbClr val="FFFFFF">
                    <a:alpha val="100000"/>
                  </a:srgbClr>
                </a:solidFill>
                <a:latin typeface="Calibri" panose="020F0502020204030204"/>
                <a:ea typeface="Calibri" panose="020F0502020204030204"/>
                <a:cs typeface="Calibri" panose="020F0502020204030204"/>
              </a:rPr>
              <a:t>_</a:t>
            </a:r>
            <a:r>
              <a:rPr sz="1500" kern="0" spc="0" dirty="0">
                <a:solidFill>
                  <a:srgbClr val="FFFFFF">
                    <a:alpha val="100000"/>
                  </a:srgbClr>
                </a:solidFill>
                <a:latin typeface="Calibri" panose="020F0502020204030204"/>
                <a:ea typeface="Calibri" panose="020F0502020204030204"/>
                <a:cs typeface="Calibri" panose="020F0502020204030204"/>
              </a:rPr>
              <a:t>start</a:t>
            </a:r>
            <a:r>
              <a:rPr sz="1500" kern="0" spc="150" dirty="0">
                <a:solidFill>
                  <a:srgbClr val="FFFFFF">
                    <a:alpha val="100000"/>
                  </a:srgbClr>
                </a:solidFill>
                <a:latin typeface="Calibri" panose="020F0502020204030204"/>
                <a:ea typeface="Calibri" panose="020F0502020204030204"/>
                <a:cs typeface="Calibri" panose="020F0502020204030204"/>
              </a:rPr>
              <a:t>_</a:t>
            </a:r>
            <a:r>
              <a:rPr sz="1500" kern="0" spc="0" dirty="0">
                <a:solidFill>
                  <a:srgbClr val="FFFFFF">
                    <a:alpha val="100000"/>
                  </a:srgbClr>
                </a:solidFill>
                <a:latin typeface="Calibri" panose="020F0502020204030204"/>
                <a:ea typeface="Calibri" panose="020F0502020204030204"/>
                <a:cs typeface="Calibri" panose="020F0502020204030204"/>
              </a:rPr>
              <a:t>date</a:t>
            </a:r>
            <a:r>
              <a:rPr sz="1500" kern="0" spc="150" dirty="0">
                <a:solidFill>
                  <a:srgbClr val="FFFFFF">
                    <a:alpha val="100000"/>
                  </a:srgbClr>
                </a:solidFill>
                <a:latin typeface="Calibri" panose="020F0502020204030204"/>
                <a:ea typeface="Calibri" panose="020F0502020204030204"/>
                <a:cs typeface="Calibri" panose="020F0502020204030204"/>
              </a:rPr>
              <a:t>])</a:t>
            </a:r>
            <a:endParaRPr sz="1500" dirty="0">
              <a:latin typeface="Calibri" panose="020F0502020204030204"/>
              <a:ea typeface="Calibri" panose="020F0502020204030204"/>
              <a:cs typeface="Calibri" panose="020F0502020204030204"/>
            </a:endParaRPr>
          </a:p>
          <a:p>
            <a:pPr algn="l" rtl="0" eaLnBrk="0">
              <a:lnSpc>
                <a:spcPct val="158000"/>
              </a:lnSpc>
            </a:pPr>
            <a:endParaRPr sz="1000" dirty="0">
              <a:latin typeface="Arial" panose="020B0604020202020204"/>
              <a:ea typeface="Arial" panose="020B0604020202020204"/>
              <a:cs typeface="Arial" panose="020B0604020202020204"/>
            </a:endParaRPr>
          </a:p>
          <a:p>
            <a:pPr marL="22860" algn="l" rtl="0" eaLnBrk="0">
              <a:lnSpc>
                <a:spcPct val="94000"/>
              </a:lnSpc>
              <a:spcBef>
                <a:spcPts val="455"/>
              </a:spcBef>
            </a:pPr>
            <a:r>
              <a:rPr sz="1500" b="1" kern="0" spc="0" dirty="0">
                <a:solidFill>
                  <a:srgbClr val="FFFFFF">
                    <a:alpha val="100000"/>
                  </a:srgbClr>
                </a:solidFill>
                <a:latin typeface="Calibri" panose="020F0502020204030204"/>
                <a:ea typeface="Calibri" panose="020F0502020204030204"/>
                <a:cs typeface="Calibri" panose="020F0502020204030204"/>
              </a:rPr>
              <a:t>Revenue</a:t>
            </a:r>
            <a:r>
              <a:rPr sz="1500" b="1" kern="0" spc="200" dirty="0">
                <a:solidFill>
                  <a:srgbClr val="FFFFFF">
                    <a:alpha val="100000"/>
                  </a:srgbClr>
                </a:solidFill>
                <a:latin typeface="Calibri" panose="020F0502020204030204"/>
                <a:ea typeface="Calibri" panose="020F0502020204030204"/>
                <a:cs typeface="Calibri" panose="020F0502020204030204"/>
              </a:rPr>
              <a:t> </a:t>
            </a:r>
            <a:r>
              <a:rPr sz="1500" kern="0" spc="120" dirty="0">
                <a:solidFill>
                  <a:srgbClr val="FFFFFF">
                    <a:alpha val="100000"/>
                  </a:srgbClr>
                </a:solidFill>
                <a:latin typeface="Calibri" panose="020F0502020204030204"/>
                <a:ea typeface="Calibri" panose="020F0502020204030204"/>
                <a:cs typeface="Calibri" panose="020F0502020204030204"/>
              </a:rPr>
              <a:t>=</a:t>
            </a:r>
            <a:r>
              <a:rPr sz="1500" kern="0" spc="130" dirty="0">
                <a:solidFill>
                  <a:srgbClr val="FFFFFF">
                    <a:alpha val="100000"/>
                  </a:srgbClr>
                </a:solidFill>
                <a:latin typeface="Calibri" panose="020F0502020204030204"/>
                <a:ea typeface="Calibri" panose="020F0502020204030204"/>
                <a:cs typeface="Calibri" panose="020F0502020204030204"/>
              </a:rPr>
              <a:t> </a:t>
            </a:r>
            <a:r>
              <a:rPr sz="1500" kern="0" spc="120" dirty="0">
                <a:solidFill>
                  <a:srgbClr val="FFFFFF">
                    <a:alpha val="100000"/>
                  </a:srgbClr>
                </a:solidFill>
                <a:latin typeface="Calibri" panose="020F0502020204030204"/>
                <a:ea typeface="Calibri" panose="020F0502020204030204"/>
                <a:cs typeface="Calibri" panose="020F0502020204030204"/>
              </a:rPr>
              <a:t>' </a:t>
            </a:r>
            <a:r>
              <a:rPr sz="1500" kern="0" spc="0" dirty="0">
                <a:solidFill>
                  <a:srgbClr val="FFFFFF">
                    <a:alpha val="100000"/>
                  </a:srgbClr>
                </a:solidFill>
                <a:latin typeface="Calibri" panose="020F0502020204030204"/>
                <a:ea typeface="Calibri" panose="020F0502020204030204"/>
                <a:cs typeface="Calibri" panose="020F0502020204030204"/>
              </a:rPr>
              <a:t>cc</a:t>
            </a:r>
            <a:r>
              <a:rPr sz="1500" kern="0" spc="120" dirty="0">
                <a:solidFill>
                  <a:srgbClr val="FFFFFF">
                    <a:alpha val="100000"/>
                  </a:srgbClr>
                </a:solidFill>
                <a:latin typeface="Calibri" panose="020F0502020204030204"/>
                <a:ea typeface="Calibri" panose="020F0502020204030204"/>
                <a:cs typeface="Calibri" panose="020F0502020204030204"/>
              </a:rPr>
              <a:t>_</a:t>
            </a:r>
            <a:r>
              <a:rPr sz="1500" kern="0" spc="0" dirty="0">
                <a:solidFill>
                  <a:srgbClr val="FFFFFF">
                    <a:alpha val="100000"/>
                  </a:srgbClr>
                </a:solidFill>
                <a:latin typeface="Calibri" panose="020F0502020204030204"/>
                <a:ea typeface="Calibri" panose="020F0502020204030204"/>
                <a:cs typeface="Calibri" panose="020F0502020204030204"/>
              </a:rPr>
              <a:t>detail</a:t>
            </a:r>
            <a:r>
              <a:rPr sz="1500" kern="0" spc="120" dirty="0">
                <a:solidFill>
                  <a:srgbClr val="FFFFFF">
                    <a:alpha val="100000"/>
                  </a:srgbClr>
                </a:solidFill>
                <a:latin typeface="Calibri" panose="020F0502020204030204"/>
                <a:ea typeface="Calibri" panose="020F0502020204030204"/>
                <a:cs typeface="Calibri" panose="020F0502020204030204"/>
              </a:rPr>
              <a:t>'[</a:t>
            </a:r>
            <a:r>
              <a:rPr sz="1500" kern="0" spc="0" dirty="0">
                <a:solidFill>
                  <a:srgbClr val="FFFFFF">
                    <a:alpha val="100000"/>
                  </a:srgbClr>
                </a:solidFill>
                <a:latin typeface="Calibri" panose="020F0502020204030204"/>
                <a:ea typeface="Calibri" panose="020F0502020204030204"/>
                <a:cs typeface="Calibri" panose="020F0502020204030204"/>
              </a:rPr>
              <a:t>annual</a:t>
            </a:r>
            <a:r>
              <a:rPr sz="1500" kern="0" spc="120" dirty="0">
                <a:solidFill>
                  <a:srgbClr val="FFFFFF">
                    <a:alpha val="100000"/>
                  </a:srgbClr>
                </a:solidFill>
                <a:latin typeface="Calibri" panose="020F0502020204030204"/>
                <a:ea typeface="Calibri" panose="020F0502020204030204"/>
                <a:cs typeface="Calibri" panose="020F0502020204030204"/>
              </a:rPr>
              <a:t>_</a:t>
            </a:r>
            <a:r>
              <a:rPr sz="1500" kern="0" spc="0" dirty="0">
                <a:solidFill>
                  <a:srgbClr val="FFFFFF">
                    <a:alpha val="100000"/>
                  </a:srgbClr>
                </a:solidFill>
                <a:latin typeface="Calibri" panose="020F0502020204030204"/>
                <a:ea typeface="Calibri" panose="020F0502020204030204"/>
                <a:cs typeface="Calibri" panose="020F0502020204030204"/>
              </a:rPr>
              <a:t>fees</a:t>
            </a:r>
            <a:r>
              <a:rPr sz="1500" kern="0" spc="120" dirty="0">
                <a:solidFill>
                  <a:srgbClr val="FFFFFF">
                    <a:alpha val="100000"/>
                  </a:srgbClr>
                </a:solidFill>
                <a:latin typeface="Calibri" panose="020F0502020204030204"/>
                <a:ea typeface="Calibri" panose="020F0502020204030204"/>
                <a:cs typeface="Calibri" panose="020F0502020204030204"/>
              </a:rPr>
              <a:t>] +</a:t>
            </a:r>
            <a:r>
              <a:rPr sz="1500" kern="0" spc="130" dirty="0">
                <a:solidFill>
                  <a:srgbClr val="FFFFFF">
                    <a:alpha val="100000"/>
                  </a:srgbClr>
                </a:solidFill>
                <a:latin typeface="Calibri" panose="020F0502020204030204"/>
                <a:ea typeface="Calibri" panose="020F0502020204030204"/>
                <a:cs typeface="Calibri" panose="020F0502020204030204"/>
              </a:rPr>
              <a:t> </a:t>
            </a:r>
            <a:r>
              <a:rPr sz="1500" kern="0" spc="120" dirty="0">
                <a:solidFill>
                  <a:srgbClr val="FFFFFF">
                    <a:alpha val="100000"/>
                  </a:srgbClr>
                </a:solidFill>
                <a:latin typeface="Calibri" panose="020F0502020204030204"/>
                <a:ea typeface="Calibri" panose="020F0502020204030204"/>
                <a:cs typeface="Calibri" panose="020F0502020204030204"/>
              </a:rPr>
              <a:t>' </a:t>
            </a:r>
            <a:r>
              <a:rPr sz="1500" kern="0" spc="0" dirty="0">
                <a:solidFill>
                  <a:srgbClr val="FFFFFF">
                    <a:alpha val="100000"/>
                  </a:srgbClr>
                </a:solidFill>
                <a:latin typeface="Calibri" panose="020F0502020204030204"/>
                <a:ea typeface="Calibri" panose="020F0502020204030204"/>
                <a:cs typeface="Calibri" panose="020F0502020204030204"/>
              </a:rPr>
              <a:t>cc</a:t>
            </a:r>
            <a:r>
              <a:rPr sz="1500" kern="0" spc="120" dirty="0">
                <a:solidFill>
                  <a:srgbClr val="FFFFFF">
                    <a:alpha val="100000"/>
                  </a:srgbClr>
                </a:solidFill>
                <a:latin typeface="Calibri" panose="020F0502020204030204"/>
                <a:ea typeface="Calibri" panose="020F0502020204030204"/>
                <a:cs typeface="Calibri" panose="020F0502020204030204"/>
              </a:rPr>
              <a:t>_</a:t>
            </a:r>
            <a:r>
              <a:rPr sz="1500" kern="0" spc="0" dirty="0">
                <a:solidFill>
                  <a:srgbClr val="FFFFFF">
                    <a:alpha val="100000"/>
                  </a:srgbClr>
                </a:solidFill>
                <a:latin typeface="Calibri" panose="020F0502020204030204"/>
                <a:ea typeface="Calibri" panose="020F0502020204030204"/>
                <a:cs typeface="Calibri" panose="020F0502020204030204"/>
              </a:rPr>
              <a:t>detail</a:t>
            </a:r>
            <a:r>
              <a:rPr sz="1500" kern="0" spc="120" dirty="0">
                <a:solidFill>
                  <a:srgbClr val="FFFFFF">
                    <a:alpha val="100000"/>
                  </a:srgbClr>
                </a:solidFill>
                <a:latin typeface="Calibri" panose="020F0502020204030204"/>
                <a:ea typeface="Calibri" panose="020F0502020204030204"/>
                <a:cs typeface="Calibri" panose="020F0502020204030204"/>
              </a:rPr>
              <a:t>'[</a:t>
            </a:r>
            <a:r>
              <a:rPr sz="1500" kern="0" spc="0" dirty="0">
                <a:solidFill>
                  <a:srgbClr val="FFFFFF">
                    <a:alpha val="100000"/>
                  </a:srgbClr>
                </a:solidFill>
                <a:latin typeface="Calibri" panose="020F0502020204030204"/>
                <a:ea typeface="Calibri" panose="020F0502020204030204"/>
                <a:cs typeface="Calibri" panose="020F0502020204030204"/>
              </a:rPr>
              <a:t>total</a:t>
            </a:r>
            <a:r>
              <a:rPr sz="1500" kern="0" spc="120" dirty="0">
                <a:solidFill>
                  <a:srgbClr val="FFFFFF">
                    <a:alpha val="100000"/>
                  </a:srgbClr>
                </a:solidFill>
                <a:latin typeface="Calibri" panose="020F0502020204030204"/>
                <a:ea typeface="Calibri" panose="020F0502020204030204"/>
                <a:cs typeface="Calibri" panose="020F0502020204030204"/>
              </a:rPr>
              <a:t>_</a:t>
            </a:r>
            <a:r>
              <a:rPr sz="1500" kern="0" spc="0" dirty="0">
                <a:solidFill>
                  <a:srgbClr val="FFFFFF">
                    <a:alpha val="100000"/>
                  </a:srgbClr>
                </a:solidFill>
                <a:latin typeface="Calibri" panose="020F0502020204030204"/>
                <a:ea typeface="Calibri" panose="020F0502020204030204"/>
                <a:cs typeface="Calibri" panose="020F0502020204030204"/>
              </a:rPr>
              <a:t>trans</a:t>
            </a:r>
            <a:r>
              <a:rPr sz="1500" kern="0" spc="120" dirty="0">
                <a:solidFill>
                  <a:srgbClr val="FFFFFF">
                    <a:alpha val="100000"/>
                  </a:srgbClr>
                </a:solidFill>
                <a:latin typeface="Calibri" panose="020F0502020204030204"/>
                <a:ea typeface="Calibri" panose="020F0502020204030204"/>
                <a:cs typeface="Calibri" panose="020F0502020204030204"/>
              </a:rPr>
              <a:t>_</a:t>
            </a:r>
            <a:r>
              <a:rPr sz="1500" kern="0" spc="0" dirty="0">
                <a:solidFill>
                  <a:srgbClr val="FFFFFF">
                    <a:alpha val="100000"/>
                  </a:srgbClr>
                </a:solidFill>
                <a:latin typeface="Calibri" panose="020F0502020204030204"/>
                <a:ea typeface="Calibri" panose="020F0502020204030204"/>
                <a:cs typeface="Calibri" panose="020F0502020204030204"/>
              </a:rPr>
              <a:t>amt</a:t>
            </a:r>
            <a:r>
              <a:rPr sz="1500" kern="0" spc="120" dirty="0">
                <a:solidFill>
                  <a:srgbClr val="FFFFFF">
                    <a:alpha val="100000"/>
                  </a:srgbClr>
                </a:solidFill>
                <a:latin typeface="Calibri" panose="020F0502020204030204"/>
                <a:ea typeface="Calibri" panose="020F0502020204030204"/>
                <a:cs typeface="Calibri" panose="020F0502020204030204"/>
              </a:rPr>
              <a:t>] +</a:t>
            </a:r>
            <a:r>
              <a:rPr sz="1500" kern="0" spc="140" dirty="0">
                <a:solidFill>
                  <a:srgbClr val="FFFFFF">
                    <a:alpha val="100000"/>
                  </a:srgbClr>
                </a:solidFill>
                <a:latin typeface="Calibri" panose="020F0502020204030204"/>
                <a:ea typeface="Calibri" panose="020F0502020204030204"/>
                <a:cs typeface="Calibri" panose="020F0502020204030204"/>
              </a:rPr>
              <a:t> </a:t>
            </a:r>
            <a:r>
              <a:rPr sz="1500" kern="0" spc="120" dirty="0">
                <a:solidFill>
                  <a:srgbClr val="FFFFFF">
                    <a:alpha val="100000"/>
                  </a:srgbClr>
                </a:solidFill>
                <a:latin typeface="Calibri" panose="020F0502020204030204"/>
                <a:ea typeface="Calibri" panose="020F0502020204030204"/>
                <a:cs typeface="Calibri" panose="020F0502020204030204"/>
              </a:rPr>
              <a:t>'</a:t>
            </a:r>
            <a:r>
              <a:rPr sz="1500" kern="0" spc="0" dirty="0">
                <a:solidFill>
                  <a:srgbClr val="FFFFFF">
                    <a:alpha val="100000"/>
                  </a:srgbClr>
                </a:solidFill>
                <a:latin typeface="Calibri" panose="020F0502020204030204"/>
                <a:ea typeface="Calibri" panose="020F0502020204030204"/>
                <a:cs typeface="Calibri" panose="020F0502020204030204"/>
              </a:rPr>
              <a:t>cc</a:t>
            </a:r>
            <a:r>
              <a:rPr sz="1500" kern="0" spc="120" dirty="0">
                <a:solidFill>
                  <a:srgbClr val="FFFFFF">
                    <a:alpha val="100000"/>
                  </a:srgbClr>
                </a:solidFill>
                <a:latin typeface="Calibri" panose="020F0502020204030204"/>
                <a:ea typeface="Calibri" panose="020F0502020204030204"/>
                <a:cs typeface="Calibri" panose="020F0502020204030204"/>
              </a:rPr>
              <a:t>_</a:t>
            </a:r>
            <a:r>
              <a:rPr sz="1500" kern="0" spc="0" dirty="0">
                <a:solidFill>
                  <a:srgbClr val="FFFFFF">
                    <a:alpha val="100000"/>
                  </a:srgbClr>
                </a:solidFill>
                <a:latin typeface="Calibri" panose="020F0502020204030204"/>
                <a:ea typeface="Calibri" panose="020F0502020204030204"/>
                <a:cs typeface="Calibri" panose="020F0502020204030204"/>
              </a:rPr>
              <a:t>detail</a:t>
            </a:r>
            <a:r>
              <a:rPr sz="1500" kern="0" spc="120" dirty="0">
                <a:solidFill>
                  <a:srgbClr val="FFFFFF">
                    <a:alpha val="100000"/>
                  </a:srgbClr>
                </a:solidFill>
                <a:latin typeface="Calibri" panose="020F0502020204030204"/>
                <a:ea typeface="Calibri" panose="020F0502020204030204"/>
                <a:cs typeface="Calibri" panose="020F0502020204030204"/>
              </a:rPr>
              <a:t>'[</a:t>
            </a:r>
            <a:r>
              <a:rPr sz="1500" kern="0" spc="0" dirty="0">
                <a:solidFill>
                  <a:srgbClr val="FFFFFF">
                    <a:alpha val="100000"/>
                  </a:srgbClr>
                </a:solidFill>
                <a:latin typeface="Calibri" panose="020F0502020204030204"/>
                <a:ea typeface="Calibri" panose="020F0502020204030204"/>
                <a:cs typeface="Calibri" panose="020F0502020204030204"/>
              </a:rPr>
              <a:t>interest</a:t>
            </a:r>
            <a:r>
              <a:rPr sz="1500" kern="0" spc="120" dirty="0">
                <a:solidFill>
                  <a:srgbClr val="FFFFFF">
                    <a:alpha val="100000"/>
                  </a:srgbClr>
                </a:solidFill>
                <a:latin typeface="Calibri" panose="020F0502020204030204"/>
                <a:ea typeface="Calibri" panose="020F0502020204030204"/>
                <a:cs typeface="Calibri" panose="020F0502020204030204"/>
              </a:rPr>
              <a:t>_</a:t>
            </a:r>
            <a:r>
              <a:rPr sz="1500" kern="0" spc="0" dirty="0">
                <a:solidFill>
                  <a:srgbClr val="FFFFFF">
                    <a:alpha val="100000"/>
                  </a:srgbClr>
                </a:solidFill>
                <a:latin typeface="Calibri" panose="020F0502020204030204"/>
                <a:ea typeface="Calibri" panose="020F0502020204030204"/>
                <a:cs typeface="Calibri" panose="020F0502020204030204"/>
              </a:rPr>
              <a:t>earned</a:t>
            </a:r>
            <a:r>
              <a:rPr sz="1500" kern="0" spc="120" dirty="0">
                <a:solidFill>
                  <a:srgbClr val="FFFFFF">
                    <a:alpha val="100000"/>
                  </a:srgbClr>
                </a:solidFill>
                <a:latin typeface="Calibri" panose="020F0502020204030204"/>
                <a:ea typeface="Calibri" panose="020F0502020204030204"/>
                <a:cs typeface="Calibri" panose="020F0502020204030204"/>
              </a:rPr>
              <a:t>]</a:t>
            </a:r>
            <a:endParaRPr sz="1500" dirty="0">
              <a:latin typeface="Calibri" panose="020F0502020204030204"/>
              <a:ea typeface="Calibri" panose="020F0502020204030204"/>
              <a:cs typeface="Calibri" panose="020F0502020204030204"/>
            </a:endParaRPr>
          </a:p>
          <a:p>
            <a:pPr algn="l" rtl="0" eaLnBrk="0">
              <a:lnSpc>
                <a:spcPct val="157000"/>
              </a:lnSpc>
            </a:pPr>
            <a:endParaRPr sz="1000" dirty="0">
              <a:latin typeface="Arial" panose="020B0604020202020204"/>
              <a:ea typeface="Arial" panose="020B0604020202020204"/>
              <a:cs typeface="Arial" panose="020B0604020202020204"/>
            </a:endParaRPr>
          </a:p>
          <a:p>
            <a:pPr marL="17145" algn="l" rtl="0" eaLnBrk="0">
              <a:lnSpc>
                <a:spcPct val="89000"/>
              </a:lnSpc>
              <a:spcBef>
                <a:spcPts val="455"/>
              </a:spcBef>
            </a:pPr>
            <a:r>
              <a:rPr sz="1500" b="1" kern="0" spc="40" dirty="0">
                <a:solidFill>
                  <a:srgbClr val="FFFFFF">
                    <a:alpha val="100000"/>
                  </a:srgbClr>
                </a:solidFill>
                <a:latin typeface="Calibri" panose="020F0502020204030204"/>
                <a:ea typeface="Calibri" panose="020F0502020204030204"/>
                <a:cs typeface="Calibri" panose="020F0502020204030204"/>
              </a:rPr>
              <a:t>Current_wee</a:t>
            </a:r>
            <a:r>
              <a:rPr sz="1500" b="1" kern="0" spc="30" dirty="0">
                <a:solidFill>
                  <a:srgbClr val="FFFFFF">
                    <a:alpha val="100000"/>
                  </a:srgbClr>
                </a:solidFill>
                <a:latin typeface="Calibri" panose="020F0502020204030204"/>
                <a:ea typeface="Calibri" panose="020F0502020204030204"/>
                <a:cs typeface="Calibri" panose="020F0502020204030204"/>
              </a:rPr>
              <a:t>k_Reveneue</a:t>
            </a:r>
            <a:r>
              <a:rPr sz="1500" b="1" kern="0" spc="160" dirty="0">
                <a:solidFill>
                  <a:srgbClr val="FFFFFF">
                    <a:alpha val="100000"/>
                  </a:srgbClr>
                </a:solidFill>
                <a:latin typeface="Calibri" panose="020F0502020204030204"/>
                <a:ea typeface="Calibri" panose="020F0502020204030204"/>
                <a:cs typeface="Calibri" panose="020F0502020204030204"/>
              </a:rPr>
              <a:t> </a:t>
            </a:r>
            <a:r>
              <a:rPr sz="1500" kern="0" spc="30" dirty="0">
                <a:solidFill>
                  <a:srgbClr val="FFFFFF">
                    <a:alpha val="100000"/>
                  </a:srgbClr>
                </a:solidFill>
                <a:latin typeface="Calibri" panose="020F0502020204030204"/>
                <a:ea typeface="Calibri" panose="020F0502020204030204"/>
                <a:cs typeface="Calibri" panose="020F0502020204030204"/>
              </a:rPr>
              <a:t>= CALCULATE(</a:t>
            </a:r>
            <a:endParaRPr sz="1500" dirty="0">
              <a:latin typeface="Calibri" panose="020F0502020204030204"/>
              <a:ea typeface="Calibri" panose="020F0502020204030204"/>
              <a:cs typeface="Calibri" panose="020F0502020204030204"/>
            </a:endParaRPr>
          </a:p>
          <a:p>
            <a:pPr marL="200660" algn="l" rtl="0" eaLnBrk="0">
              <a:lnSpc>
                <a:spcPts val="2125"/>
              </a:lnSpc>
            </a:pPr>
            <a:r>
              <a:rPr sz="1500" kern="0" spc="0" dirty="0">
                <a:solidFill>
                  <a:srgbClr val="FFFFFF">
                    <a:alpha val="100000"/>
                  </a:srgbClr>
                </a:solidFill>
                <a:latin typeface="Calibri" panose="020F0502020204030204"/>
                <a:ea typeface="Calibri" panose="020F0502020204030204"/>
                <a:cs typeface="Calibri" panose="020F0502020204030204"/>
              </a:rPr>
              <a:t>SUM</a:t>
            </a:r>
            <a:r>
              <a:rPr sz="1500" kern="0" spc="120" dirty="0">
                <a:solidFill>
                  <a:srgbClr val="FFFFFF">
                    <a:alpha val="100000"/>
                  </a:srgbClr>
                </a:solidFill>
                <a:latin typeface="Calibri" panose="020F0502020204030204"/>
                <a:ea typeface="Calibri" panose="020F0502020204030204"/>
                <a:cs typeface="Calibri" panose="020F0502020204030204"/>
              </a:rPr>
              <a:t>(' </a:t>
            </a:r>
            <a:r>
              <a:rPr sz="1500" kern="0" spc="0" dirty="0">
                <a:solidFill>
                  <a:srgbClr val="FFFFFF">
                    <a:alpha val="100000"/>
                  </a:srgbClr>
                </a:solidFill>
                <a:latin typeface="Calibri" panose="020F0502020204030204"/>
                <a:ea typeface="Calibri" panose="020F0502020204030204"/>
                <a:cs typeface="Calibri" panose="020F0502020204030204"/>
              </a:rPr>
              <a:t>cc</a:t>
            </a:r>
            <a:r>
              <a:rPr sz="1500" kern="0" spc="120" dirty="0">
                <a:solidFill>
                  <a:srgbClr val="FFFFFF">
                    <a:alpha val="100000"/>
                  </a:srgbClr>
                </a:solidFill>
                <a:latin typeface="Calibri" panose="020F0502020204030204"/>
                <a:ea typeface="Calibri" panose="020F0502020204030204"/>
                <a:cs typeface="Calibri" panose="020F0502020204030204"/>
              </a:rPr>
              <a:t>_</a:t>
            </a:r>
            <a:r>
              <a:rPr sz="1500" kern="0" spc="0" dirty="0">
                <a:solidFill>
                  <a:srgbClr val="FFFFFF">
                    <a:alpha val="100000"/>
                  </a:srgbClr>
                </a:solidFill>
                <a:latin typeface="Calibri" panose="020F0502020204030204"/>
                <a:ea typeface="Calibri" panose="020F0502020204030204"/>
                <a:cs typeface="Calibri" panose="020F0502020204030204"/>
              </a:rPr>
              <a:t>detail</a:t>
            </a:r>
            <a:r>
              <a:rPr sz="1500" kern="0" spc="120" dirty="0">
                <a:solidFill>
                  <a:srgbClr val="FFFFFF">
                    <a:alpha val="100000"/>
                  </a:srgbClr>
                </a:solidFill>
                <a:latin typeface="Calibri" panose="020F0502020204030204"/>
                <a:ea typeface="Calibri" panose="020F0502020204030204"/>
                <a:cs typeface="Calibri" panose="020F0502020204030204"/>
              </a:rPr>
              <a:t>'[</a:t>
            </a:r>
            <a:r>
              <a:rPr sz="1500" kern="0" spc="0" dirty="0">
                <a:solidFill>
                  <a:srgbClr val="FFFFFF">
                    <a:alpha val="100000"/>
                  </a:srgbClr>
                </a:solidFill>
                <a:latin typeface="Calibri" panose="020F0502020204030204"/>
                <a:ea typeface="Calibri" panose="020F0502020204030204"/>
                <a:cs typeface="Calibri" panose="020F0502020204030204"/>
              </a:rPr>
              <a:t>Revenue</a:t>
            </a:r>
            <a:r>
              <a:rPr sz="1500" kern="0" spc="120" dirty="0">
                <a:solidFill>
                  <a:srgbClr val="FFFFFF">
                    <a:alpha val="100000"/>
                  </a:srgbClr>
                </a:solidFill>
                <a:latin typeface="Calibri" panose="020F0502020204030204"/>
                <a:ea typeface="Calibri" panose="020F0502020204030204"/>
                <a:cs typeface="Calibri" panose="020F0502020204030204"/>
              </a:rPr>
              <a:t>]),</a:t>
            </a:r>
            <a:endParaRPr sz="1500" dirty="0">
              <a:latin typeface="Calibri" panose="020F0502020204030204"/>
              <a:ea typeface="Calibri" panose="020F0502020204030204"/>
              <a:cs typeface="Calibri" panose="020F0502020204030204"/>
            </a:endParaRPr>
          </a:p>
          <a:p>
            <a:pPr marL="210185" algn="l" rtl="0" eaLnBrk="0">
              <a:lnSpc>
                <a:spcPct val="95000"/>
              </a:lnSpc>
              <a:spcBef>
                <a:spcPts val="525"/>
              </a:spcBef>
            </a:pPr>
            <a:r>
              <a:rPr sz="1500" kern="0" spc="0" dirty="0">
                <a:solidFill>
                  <a:srgbClr val="FFFFFF">
                    <a:alpha val="100000"/>
                  </a:srgbClr>
                </a:solidFill>
                <a:latin typeface="Calibri" panose="020F0502020204030204"/>
                <a:ea typeface="Calibri" panose="020F0502020204030204"/>
                <a:cs typeface="Calibri" panose="020F0502020204030204"/>
              </a:rPr>
              <a:t>FILTER</a:t>
            </a:r>
            <a:r>
              <a:rPr sz="1500" kern="0" spc="10" dirty="0">
                <a:solidFill>
                  <a:srgbClr val="FFFFFF">
                    <a:alpha val="100000"/>
                  </a:srgbClr>
                </a:solidFill>
                <a:latin typeface="Calibri" panose="020F0502020204030204"/>
                <a:ea typeface="Calibri" panose="020F0502020204030204"/>
                <a:cs typeface="Calibri" panose="020F0502020204030204"/>
              </a:rPr>
              <a:t>(</a:t>
            </a:r>
            <a:endParaRPr sz="1500" dirty="0">
              <a:latin typeface="Calibri" panose="020F0502020204030204"/>
              <a:ea typeface="Calibri" panose="020F0502020204030204"/>
              <a:cs typeface="Calibri" panose="020F0502020204030204"/>
            </a:endParaRPr>
          </a:p>
          <a:p>
            <a:pPr marL="381000" algn="l" rtl="0" eaLnBrk="0">
              <a:lnSpc>
                <a:spcPct val="94000"/>
              </a:lnSpc>
              <a:spcBef>
                <a:spcPts val="405"/>
              </a:spcBef>
            </a:pPr>
            <a:r>
              <a:rPr sz="1500" kern="0" spc="0" dirty="0">
                <a:solidFill>
                  <a:srgbClr val="FFFFFF">
                    <a:alpha val="100000"/>
                  </a:srgbClr>
                </a:solidFill>
                <a:latin typeface="Calibri" panose="020F0502020204030204"/>
                <a:ea typeface="Calibri" panose="020F0502020204030204"/>
                <a:cs typeface="Calibri" panose="020F0502020204030204"/>
              </a:rPr>
              <a:t>ALL</a:t>
            </a:r>
            <a:r>
              <a:rPr sz="1500" kern="0" spc="100" dirty="0">
                <a:solidFill>
                  <a:srgbClr val="FFFFFF">
                    <a:alpha val="100000"/>
                  </a:srgbClr>
                </a:solidFill>
                <a:latin typeface="Calibri" panose="020F0502020204030204"/>
                <a:ea typeface="Calibri" panose="020F0502020204030204"/>
                <a:cs typeface="Calibri" panose="020F0502020204030204"/>
              </a:rPr>
              <a:t>(' </a:t>
            </a:r>
            <a:r>
              <a:rPr sz="1500" kern="0" spc="0" dirty="0">
                <a:solidFill>
                  <a:srgbClr val="FFFFFF">
                    <a:alpha val="100000"/>
                  </a:srgbClr>
                </a:solidFill>
                <a:latin typeface="Calibri" panose="020F0502020204030204"/>
                <a:ea typeface="Calibri" panose="020F0502020204030204"/>
                <a:cs typeface="Calibri" panose="020F0502020204030204"/>
              </a:rPr>
              <a:t>cc</a:t>
            </a:r>
            <a:r>
              <a:rPr sz="1500" kern="0" spc="100" dirty="0">
                <a:solidFill>
                  <a:srgbClr val="FFFFFF">
                    <a:alpha val="100000"/>
                  </a:srgbClr>
                </a:solidFill>
                <a:latin typeface="Calibri" panose="020F0502020204030204"/>
                <a:ea typeface="Calibri" panose="020F0502020204030204"/>
                <a:cs typeface="Calibri" panose="020F0502020204030204"/>
              </a:rPr>
              <a:t>_</a:t>
            </a:r>
            <a:r>
              <a:rPr sz="1500" kern="0" spc="0" dirty="0">
                <a:solidFill>
                  <a:srgbClr val="FFFFFF">
                    <a:alpha val="100000"/>
                  </a:srgbClr>
                </a:solidFill>
                <a:latin typeface="Calibri" panose="020F0502020204030204"/>
                <a:ea typeface="Calibri" panose="020F0502020204030204"/>
                <a:cs typeface="Calibri" panose="020F0502020204030204"/>
              </a:rPr>
              <a:t>detail</a:t>
            </a:r>
            <a:r>
              <a:rPr sz="1500" kern="0" spc="100" dirty="0">
                <a:solidFill>
                  <a:srgbClr val="FFFFFF">
                    <a:alpha val="100000"/>
                  </a:srgbClr>
                </a:solidFill>
                <a:latin typeface="Calibri" panose="020F0502020204030204"/>
                <a:ea typeface="Calibri" panose="020F0502020204030204"/>
                <a:cs typeface="Calibri" panose="020F0502020204030204"/>
              </a:rPr>
              <a:t>'),</a:t>
            </a:r>
            <a:endParaRPr sz="1500" dirty="0">
              <a:latin typeface="Calibri" panose="020F0502020204030204"/>
              <a:ea typeface="Calibri" panose="020F0502020204030204"/>
              <a:cs typeface="Calibri" panose="020F0502020204030204"/>
            </a:endParaRPr>
          </a:p>
          <a:p>
            <a:pPr marL="391795" algn="l" rtl="0" eaLnBrk="0">
              <a:lnSpc>
                <a:spcPct val="94000"/>
              </a:lnSpc>
              <a:spcBef>
                <a:spcPts val="430"/>
              </a:spcBef>
            </a:pPr>
            <a:r>
              <a:rPr sz="1500" kern="0" spc="100" dirty="0">
                <a:solidFill>
                  <a:srgbClr val="FFFFFF">
                    <a:alpha val="100000"/>
                  </a:srgbClr>
                </a:solidFill>
                <a:latin typeface="Calibri" panose="020F0502020204030204"/>
                <a:ea typeface="Calibri" panose="020F0502020204030204"/>
                <a:cs typeface="Calibri" panose="020F0502020204030204"/>
              </a:rPr>
              <a:t>' </a:t>
            </a:r>
            <a:r>
              <a:rPr sz="1500" kern="0" spc="0" dirty="0">
                <a:solidFill>
                  <a:srgbClr val="FFFFFF">
                    <a:alpha val="100000"/>
                  </a:srgbClr>
                </a:solidFill>
                <a:latin typeface="Calibri" panose="020F0502020204030204"/>
                <a:ea typeface="Calibri" panose="020F0502020204030204"/>
                <a:cs typeface="Calibri" panose="020F0502020204030204"/>
              </a:rPr>
              <a:t>cc</a:t>
            </a:r>
            <a:r>
              <a:rPr sz="1500" kern="0" spc="100" dirty="0">
                <a:solidFill>
                  <a:srgbClr val="FFFFFF">
                    <a:alpha val="100000"/>
                  </a:srgbClr>
                </a:solidFill>
                <a:latin typeface="Calibri" panose="020F0502020204030204"/>
                <a:ea typeface="Calibri" panose="020F0502020204030204"/>
                <a:cs typeface="Calibri" panose="020F0502020204030204"/>
              </a:rPr>
              <a:t>_</a:t>
            </a:r>
            <a:r>
              <a:rPr sz="1500" kern="0" spc="0" dirty="0">
                <a:solidFill>
                  <a:srgbClr val="FFFFFF">
                    <a:alpha val="100000"/>
                  </a:srgbClr>
                </a:solidFill>
                <a:latin typeface="Calibri" panose="020F0502020204030204"/>
                <a:ea typeface="Calibri" panose="020F0502020204030204"/>
                <a:cs typeface="Calibri" panose="020F0502020204030204"/>
              </a:rPr>
              <a:t>detail</a:t>
            </a:r>
            <a:r>
              <a:rPr sz="1500" kern="0" spc="100" dirty="0">
                <a:solidFill>
                  <a:srgbClr val="FFFFFF">
                    <a:alpha val="100000"/>
                  </a:srgbClr>
                </a:solidFill>
                <a:latin typeface="Calibri" panose="020F0502020204030204"/>
                <a:ea typeface="Calibri" panose="020F0502020204030204"/>
                <a:cs typeface="Calibri" panose="020F0502020204030204"/>
              </a:rPr>
              <a:t>'[</a:t>
            </a:r>
            <a:r>
              <a:rPr sz="1500" kern="0" spc="0" dirty="0">
                <a:solidFill>
                  <a:srgbClr val="FFFFFF">
                    <a:alpha val="100000"/>
                  </a:srgbClr>
                </a:solidFill>
                <a:latin typeface="Calibri" panose="020F0502020204030204"/>
                <a:ea typeface="Calibri" panose="020F0502020204030204"/>
                <a:cs typeface="Calibri" panose="020F0502020204030204"/>
              </a:rPr>
              <a:t>week</a:t>
            </a:r>
            <a:r>
              <a:rPr sz="1500" kern="0" spc="100" dirty="0">
                <a:solidFill>
                  <a:srgbClr val="FFFFFF">
                    <a:alpha val="100000"/>
                  </a:srgbClr>
                </a:solidFill>
                <a:latin typeface="Calibri" panose="020F0502020204030204"/>
                <a:ea typeface="Calibri" panose="020F0502020204030204"/>
                <a:cs typeface="Calibri" panose="020F0502020204030204"/>
              </a:rPr>
              <a:t>_</a:t>
            </a:r>
            <a:r>
              <a:rPr sz="1500" kern="0" spc="0" dirty="0">
                <a:solidFill>
                  <a:srgbClr val="FFFFFF">
                    <a:alpha val="100000"/>
                  </a:srgbClr>
                </a:solidFill>
                <a:latin typeface="Calibri" panose="020F0502020204030204"/>
                <a:ea typeface="Calibri" panose="020F0502020204030204"/>
                <a:cs typeface="Calibri" panose="020F0502020204030204"/>
              </a:rPr>
              <a:t>num</a:t>
            </a:r>
            <a:r>
              <a:rPr sz="1500" kern="0" spc="100" dirty="0">
                <a:solidFill>
                  <a:srgbClr val="FFFFFF">
                    <a:alpha val="100000"/>
                  </a:srgbClr>
                </a:solidFill>
                <a:latin typeface="Calibri" panose="020F0502020204030204"/>
                <a:ea typeface="Calibri" panose="020F0502020204030204"/>
                <a:cs typeface="Calibri" panose="020F0502020204030204"/>
              </a:rPr>
              <a:t>2]</a:t>
            </a:r>
            <a:r>
              <a:rPr sz="1500" kern="0" spc="130" dirty="0">
                <a:solidFill>
                  <a:srgbClr val="FFFFFF">
                    <a:alpha val="100000"/>
                  </a:srgbClr>
                </a:solidFill>
                <a:latin typeface="Calibri" panose="020F0502020204030204"/>
                <a:ea typeface="Calibri" panose="020F0502020204030204"/>
                <a:cs typeface="Calibri" panose="020F0502020204030204"/>
              </a:rPr>
              <a:t> </a:t>
            </a:r>
            <a:r>
              <a:rPr sz="1500" kern="0" spc="100" dirty="0">
                <a:solidFill>
                  <a:srgbClr val="FFFFFF">
                    <a:alpha val="100000"/>
                  </a:srgbClr>
                </a:solidFill>
                <a:latin typeface="Calibri" panose="020F0502020204030204"/>
                <a:ea typeface="Calibri" panose="020F0502020204030204"/>
                <a:cs typeface="Calibri" panose="020F0502020204030204"/>
              </a:rPr>
              <a:t>=</a:t>
            </a:r>
            <a:r>
              <a:rPr sz="1500" kern="0" spc="160" dirty="0">
                <a:solidFill>
                  <a:srgbClr val="FFFFFF">
                    <a:alpha val="100000"/>
                  </a:srgbClr>
                </a:solidFill>
                <a:latin typeface="Calibri" panose="020F0502020204030204"/>
                <a:ea typeface="Calibri" panose="020F0502020204030204"/>
                <a:cs typeface="Calibri" panose="020F0502020204030204"/>
              </a:rPr>
              <a:t> </a:t>
            </a:r>
            <a:r>
              <a:rPr sz="1500" kern="0" spc="0" dirty="0">
                <a:solidFill>
                  <a:srgbClr val="FFFFFF">
                    <a:alpha val="100000"/>
                  </a:srgbClr>
                </a:solidFill>
                <a:latin typeface="Calibri" panose="020F0502020204030204"/>
                <a:ea typeface="Calibri" panose="020F0502020204030204"/>
                <a:cs typeface="Calibri" panose="020F0502020204030204"/>
              </a:rPr>
              <a:t>MAX</a:t>
            </a:r>
            <a:r>
              <a:rPr sz="1500" kern="0" spc="100" dirty="0">
                <a:solidFill>
                  <a:srgbClr val="FFFFFF">
                    <a:alpha val="100000"/>
                  </a:srgbClr>
                </a:solidFill>
                <a:latin typeface="Calibri" panose="020F0502020204030204"/>
                <a:ea typeface="Calibri" panose="020F0502020204030204"/>
                <a:cs typeface="Calibri" panose="020F0502020204030204"/>
              </a:rPr>
              <a:t>(' </a:t>
            </a:r>
            <a:r>
              <a:rPr sz="1500" kern="0" spc="0" dirty="0">
                <a:solidFill>
                  <a:srgbClr val="FFFFFF">
                    <a:alpha val="100000"/>
                  </a:srgbClr>
                </a:solidFill>
                <a:latin typeface="Calibri" panose="020F0502020204030204"/>
                <a:ea typeface="Calibri" panose="020F0502020204030204"/>
                <a:cs typeface="Calibri" panose="020F0502020204030204"/>
              </a:rPr>
              <a:t>cc</a:t>
            </a:r>
            <a:r>
              <a:rPr sz="1500" kern="0" spc="100" dirty="0">
                <a:solidFill>
                  <a:srgbClr val="FFFFFF">
                    <a:alpha val="100000"/>
                  </a:srgbClr>
                </a:solidFill>
                <a:latin typeface="Calibri" panose="020F0502020204030204"/>
                <a:ea typeface="Calibri" panose="020F0502020204030204"/>
                <a:cs typeface="Calibri" panose="020F0502020204030204"/>
              </a:rPr>
              <a:t>_</a:t>
            </a:r>
            <a:r>
              <a:rPr sz="1500" kern="0" spc="0" dirty="0">
                <a:solidFill>
                  <a:srgbClr val="FFFFFF">
                    <a:alpha val="100000"/>
                  </a:srgbClr>
                </a:solidFill>
                <a:latin typeface="Calibri" panose="020F0502020204030204"/>
                <a:ea typeface="Calibri" panose="020F0502020204030204"/>
                <a:cs typeface="Calibri" panose="020F0502020204030204"/>
              </a:rPr>
              <a:t>detail</a:t>
            </a:r>
            <a:r>
              <a:rPr sz="1500" kern="0" spc="100" dirty="0">
                <a:solidFill>
                  <a:srgbClr val="FFFFFF">
                    <a:alpha val="100000"/>
                  </a:srgbClr>
                </a:solidFill>
                <a:latin typeface="Calibri" panose="020F0502020204030204"/>
                <a:ea typeface="Calibri" panose="020F0502020204030204"/>
                <a:cs typeface="Calibri" panose="020F0502020204030204"/>
              </a:rPr>
              <a:t>'[</a:t>
            </a:r>
            <a:r>
              <a:rPr sz="1500" kern="0" spc="0" dirty="0">
                <a:solidFill>
                  <a:srgbClr val="FFFFFF">
                    <a:alpha val="100000"/>
                  </a:srgbClr>
                </a:solidFill>
                <a:latin typeface="Calibri" panose="020F0502020204030204"/>
                <a:ea typeface="Calibri" panose="020F0502020204030204"/>
                <a:cs typeface="Calibri" panose="020F0502020204030204"/>
              </a:rPr>
              <a:t>week</a:t>
            </a:r>
            <a:r>
              <a:rPr sz="1500" kern="0" spc="100" dirty="0">
                <a:solidFill>
                  <a:srgbClr val="FFFFFF">
                    <a:alpha val="100000"/>
                  </a:srgbClr>
                </a:solidFill>
                <a:latin typeface="Calibri" panose="020F0502020204030204"/>
                <a:ea typeface="Calibri" panose="020F0502020204030204"/>
                <a:cs typeface="Calibri" panose="020F0502020204030204"/>
              </a:rPr>
              <a:t>_</a:t>
            </a:r>
            <a:r>
              <a:rPr sz="1500" kern="0" spc="0" dirty="0">
                <a:solidFill>
                  <a:srgbClr val="FFFFFF">
                    <a:alpha val="100000"/>
                  </a:srgbClr>
                </a:solidFill>
                <a:latin typeface="Calibri" panose="020F0502020204030204"/>
                <a:ea typeface="Calibri" panose="020F0502020204030204"/>
                <a:cs typeface="Calibri" panose="020F0502020204030204"/>
              </a:rPr>
              <a:t>num</a:t>
            </a:r>
            <a:r>
              <a:rPr sz="1500" kern="0" spc="100" dirty="0">
                <a:solidFill>
                  <a:srgbClr val="FFFFFF">
                    <a:alpha val="100000"/>
                  </a:srgbClr>
                </a:solidFill>
                <a:latin typeface="Calibri" panose="020F0502020204030204"/>
                <a:ea typeface="Calibri" panose="020F0502020204030204"/>
                <a:cs typeface="Calibri" panose="020F0502020204030204"/>
              </a:rPr>
              <a:t>2])))</a:t>
            </a:r>
            <a:endParaRPr sz="1500" dirty="0">
              <a:latin typeface="Calibri" panose="020F0502020204030204"/>
              <a:ea typeface="Calibri" panose="020F0502020204030204"/>
              <a:cs typeface="Calibri" panose="020F0502020204030204"/>
            </a:endParaRPr>
          </a:p>
          <a:p>
            <a:pPr algn="l" rtl="0" eaLnBrk="0">
              <a:lnSpc>
                <a:spcPct val="114000"/>
              </a:lnSpc>
            </a:pPr>
            <a:endParaRPr sz="1000" dirty="0">
              <a:latin typeface="Arial" panose="020B0604020202020204"/>
              <a:ea typeface="Arial" panose="020B0604020202020204"/>
              <a:cs typeface="Arial" panose="020B0604020202020204"/>
            </a:endParaRPr>
          </a:p>
          <a:p>
            <a:pPr marL="22860" algn="l" rtl="0" eaLnBrk="0">
              <a:lnSpc>
                <a:spcPct val="89000"/>
              </a:lnSpc>
              <a:spcBef>
                <a:spcPts val="455"/>
              </a:spcBef>
            </a:pPr>
            <a:r>
              <a:rPr sz="1500" b="1" kern="0" spc="40" dirty="0">
                <a:solidFill>
                  <a:srgbClr val="FFFFFF">
                    <a:alpha val="100000"/>
                  </a:srgbClr>
                </a:solidFill>
                <a:latin typeface="Calibri" panose="020F0502020204030204"/>
                <a:ea typeface="Calibri" panose="020F0502020204030204"/>
                <a:cs typeface="Calibri" panose="020F0502020204030204"/>
              </a:rPr>
              <a:t>Previous_we</a:t>
            </a:r>
            <a:r>
              <a:rPr sz="1500" b="1" kern="0" spc="30" dirty="0">
                <a:solidFill>
                  <a:srgbClr val="FFFFFF">
                    <a:alpha val="100000"/>
                  </a:srgbClr>
                </a:solidFill>
                <a:latin typeface="Calibri" panose="020F0502020204030204"/>
                <a:ea typeface="Calibri" panose="020F0502020204030204"/>
                <a:cs typeface="Calibri" panose="020F0502020204030204"/>
              </a:rPr>
              <a:t>ek_Reveneue</a:t>
            </a:r>
            <a:r>
              <a:rPr sz="1500" b="1" kern="0" spc="120" dirty="0">
                <a:solidFill>
                  <a:srgbClr val="FFFFFF">
                    <a:alpha val="100000"/>
                  </a:srgbClr>
                </a:solidFill>
                <a:latin typeface="Calibri" panose="020F0502020204030204"/>
                <a:ea typeface="Calibri" panose="020F0502020204030204"/>
                <a:cs typeface="Calibri" panose="020F0502020204030204"/>
              </a:rPr>
              <a:t> </a:t>
            </a:r>
            <a:r>
              <a:rPr sz="1500" kern="0" spc="30" dirty="0">
                <a:solidFill>
                  <a:srgbClr val="FFFFFF">
                    <a:alpha val="100000"/>
                  </a:srgbClr>
                </a:solidFill>
                <a:latin typeface="Calibri" panose="020F0502020204030204"/>
                <a:ea typeface="Calibri" panose="020F0502020204030204"/>
                <a:cs typeface="Calibri" panose="020F0502020204030204"/>
              </a:rPr>
              <a:t>= CALCULATE(</a:t>
            </a:r>
            <a:endParaRPr sz="1500" dirty="0">
              <a:latin typeface="Calibri" panose="020F0502020204030204"/>
              <a:ea typeface="Calibri" panose="020F0502020204030204"/>
              <a:cs typeface="Calibri" panose="020F0502020204030204"/>
            </a:endParaRPr>
          </a:p>
          <a:p>
            <a:pPr marL="200660" algn="l" rtl="0" eaLnBrk="0">
              <a:lnSpc>
                <a:spcPts val="2125"/>
              </a:lnSpc>
            </a:pPr>
            <a:r>
              <a:rPr sz="1500" kern="0" spc="0" dirty="0">
                <a:solidFill>
                  <a:srgbClr val="FFFFFF">
                    <a:alpha val="100000"/>
                  </a:srgbClr>
                </a:solidFill>
                <a:latin typeface="Calibri" panose="020F0502020204030204"/>
                <a:ea typeface="Calibri" panose="020F0502020204030204"/>
                <a:cs typeface="Calibri" panose="020F0502020204030204"/>
              </a:rPr>
              <a:t>SUM</a:t>
            </a:r>
            <a:r>
              <a:rPr sz="1500" kern="0" spc="120" dirty="0">
                <a:solidFill>
                  <a:srgbClr val="FFFFFF">
                    <a:alpha val="100000"/>
                  </a:srgbClr>
                </a:solidFill>
                <a:latin typeface="Calibri" panose="020F0502020204030204"/>
                <a:ea typeface="Calibri" panose="020F0502020204030204"/>
                <a:cs typeface="Calibri" panose="020F0502020204030204"/>
              </a:rPr>
              <a:t>(' </a:t>
            </a:r>
            <a:r>
              <a:rPr sz="1500" kern="0" spc="0" dirty="0">
                <a:solidFill>
                  <a:srgbClr val="FFFFFF">
                    <a:alpha val="100000"/>
                  </a:srgbClr>
                </a:solidFill>
                <a:latin typeface="Calibri" panose="020F0502020204030204"/>
                <a:ea typeface="Calibri" panose="020F0502020204030204"/>
                <a:cs typeface="Calibri" panose="020F0502020204030204"/>
              </a:rPr>
              <a:t>cc</a:t>
            </a:r>
            <a:r>
              <a:rPr sz="1500" kern="0" spc="120" dirty="0">
                <a:solidFill>
                  <a:srgbClr val="FFFFFF">
                    <a:alpha val="100000"/>
                  </a:srgbClr>
                </a:solidFill>
                <a:latin typeface="Calibri" panose="020F0502020204030204"/>
                <a:ea typeface="Calibri" panose="020F0502020204030204"/>
                <a:cs typeface="Calibri" panose="020F0502020204030204"/>
              </a:rPr>
              <a:t>_</a:t>
            </a:r>
            <a:r>
              <a:rPr sz="1500" kern="0" spc="0" dirty="0">
                <a:solidFill>
                  <a:srgbClr val="FFFFFF">
                    <a:alpha val="100000"/>
                  </a:srgbClr>
                </a:solidFill>
                <a:latin typeface="Calibri" panose="020F0502020204030204"/>
                <a:ea typeface="Calibri" panose="020F0502020204030204"/>
                <a:cs typeface="Calibri" panose="020F0502020204030204"/>
              </a:rPr>
              <a:t>detail</a:t>
            </a:r>
            <a:r>
              <a:rPr sz="1500" kern="0" spc="120" dirty="0">
                <a:solidFill>
                  <a:srgbClr val="FFFFFF">
                    <a:alpha val="100000"/>
                  </a:srgbClr>
                </a:solidFill>
                <a:latin typeface="Calibri" panose="020F0502020204030204"/>
                <a:ea typeface="Calibri" panose="020F0502020204030204"/>
                <a:cs typeface="Calibri" panose="020F0502020204030204"/>
              </a:rPr>
              <a:t>'[</a:t>
            </a:r>
            <a:r>
              <a:rPr sz="1500" kern="0" spc="0" dirty="0">
                <a:solidFill>
                  <a:srgbClr val="FFFFFF">
                    <a:alpha val="100000"/>
                  </a:srgbClr>
                </a:solidFill>
                <a:latin typeface="Calibri" panose="020F0502020204030204"/>
                <a:ea typeface="Calibri" panose="020F0502020204030204"/>
                <a:cs typeface="Calibri" panose="020F0502020204030204"/>
              </a:rPr>
              <a:t>Revenue</a:t>
            </a:r>
            <a:r>
              <a:rPr sz="1500" kern="0" spc="120" dirty="0">
                <a:solidFill>
                  <a:srgbClr val="FFFFFF">
                    <a:alpha val="100000"/>
                  </a:srgbClr>
                </a:solidFill>
                <a:latin typeface="Calibri" panose="020F0502020204030204"/>
                <a:ea typeface="Calibri" panose="020F0502020204030204"/>
                <a:cs typeface="Calibri" panose="020F0502020204030204"/>
              </a:rPr>
              <a:t>]),</a:t>
            </a:r>
            <a:endParaRPr sz="1500" dirty="0">
              <a:latin typeface="Calibri" panose="020F0502020204030204"/>
              <a:ea typeface="Calibri" panose="020F0502020204030204"/>
              <a:cs typeface="Calibri" panose="020F0502020204030204"/>
            </a:endParaRPr>
          </a:p>
          <a:p>
            <a:pPr marL="210185" algn="l" rtl="0" eaLnBrk="0">
              <a:lnSpc>
                <a:spcPct val="95000"/>
              </a:lnSpc>
              <a:spcBef>
                <a:spcPts val="525"/>
              </a:spcBef>
            </a:pPr>
            <a:r>
              <a:rPr sz="1500" kern="0" spc="0" dirty="0">
                <a:solidFill>
                  <a:srgbClr val="FFFFFF">
                    <a:alpha val="100000"/>
                  </a:srgbClr>
                </a:solidFill>
                <a:latin typeface="Calibri" panose="020F0502020204030204"/>
                <a:ea typeface="Calibri" panose="020F0502020204030204"/>
                <a:cs typeface="Calibri" panose="020F0502020204030204"/>
              </a:rPr>
              <a:t>FILTER</a:t>
            </a:r>
            <a:r>
              <a:rPr sz="1500" kern="0" spc="10" dirty="0">
                <a:solidFill>
                  <a:srgbClr val="FFFFFF">
                    <a:alpha val="100000"/>
                  </a:srgbClr>
                </a:solidFill>
                <a:latin typeface="Calibri" panose="020F0502020204030204"/>
                <a:ea typeface="Calibri" panose="020F0502020204030204"/>
                <a:cs typeface="Calibri" panose="020F0502020204030204"/>
              </a:rPr>
              <a:t>(</a:t>
            </a:r>
            <a:endParaRPr sz="1500" dirty="0">
              <a:latin typeface="Calibri" panose="020F0502020204030204"/>
              <a:ea typeface="Calibri" panose="020F0502020204030204"/>
              <a:cs typeface="Calibri" panose="020F0502020204030204"/>
            </a:endParaRPr>
          </a:p>
          <a:p>
            <a:pPr marL="381000" algn="l" rtl="0" eaLnBrk="0">
              <a:lnSpc>
                <a:spcPct val="94000"/>
              </a:lnSpc>
              <a:spcBef>
                <a:spcPts val="405"/>
              </a:spcBef>
            </a:pPr>
            <a:r>
              <a:rPr sz="1500" kern="0" spc="0" dirty="0">
                <a:solidFill>
                  <a:srgbClr val="FFFFFF">
                    <a:alpha val="100000"/>
                  </a:srgbClr>
                </a:solidFill>
                <a:latin typeface="Calibri" panose="020F0502020204030204"/>
                <a:ea typeface="Calibri" panose="020F0502020204030204"/>
                <a:cs typeface="Calibri" panose="020F0502020204030204"/>
              </a:rPr>
              <a:t>ALL</a:t>
            </a:r>
            <a:r>
              <a:rPr sz="1500" kern="0" spc="100" dirty="0">
                <a:solidFill>
                  <a:srgbClr val="FFFFFF">
                    <a:alpha val="100000"/>
                  </a:srgbClr>
                </a:solidFill>
                <a:latin typeface="Calibri" panose="020F0502020204030204"/>
                <a:ea typeface="Calibri" panose="020F0502020204030204"/>
                <a:cs typeface="Calibri" panose="020F0502020204030204"/>
              </a:rPr>
              <a:t>(' </a:t>
            </a:r>
            <a:r>
              <a:rPr sz="1500" kern="0" spc="0" dirty="0">
                <a:solidFill>
                  <a:srgbClr val="FFFFFF">
                    <a:alpha val="100000"/>
                  </a:srgbClr>
                </a:solidFill>
                <a:latin typeface="Calibri" panose="020F0502020204030204"/>
                <a:ea typeface="Calibri" panose="020F0502020204030204"/>
                <a:cs typeface="Calibri" panose="020F0502020204030204"/>
              </a:rPr>
              <a:t>cc</a:t>
            </a:r>
            <a:r>
              <a:rPr sz="1500" kern="0" spc="100" dirty="0">
                <a:solidFill>
                  <a:srgbClr val="FFFFFF">
                    <a:alpha val="100000"/>
                  </a:srgbClr>
                </a:solidFill>
                <a:latin typeface="Calibri" panose="020F0502020204030204"/>
                <a:ea typeface="Calibri" panose="020F0502020204030204"/>
                <a:cs typeface="Calibri" panose="020F0502020204030204"/>
              </a:rPr>
              <a:t>_</a:t>
            </a:r>
            <a:r>
              <a:rPr sz="1500" kern="0" spc="0" dirty="0">
                <a:solidFill>
                  <a:srgbClr val="FFFFFF">
                    <a:alpha val="100000"/>
                  </a:srgbClr>
                </a:solidFill>
                <a:latin typeface="Calibri" panose="020F0502020204030204"/>
                <a:ea typeface="Calibri" panose="020F0502020204030204"/>
                <a:cs typeface="Calibri" panose="020F0502020204030204"/>
              </a:rPr>
              <a:t>detail</a:t>
            </a:r>
            <a:r>
              <a:rPr sz="1500" kern="0" spc="100" dirty="0">
                <a:solidFill>
                  <a:srgbClr val="FFFFFF">
                    <a:alpha val="100000"/>
                  </a:srgbClr>
                </a:solidFill>
                <a:latin typeface="Calibri" panose="020F0502020204030204"/>
                <a:ea typeface="Calibri" panose="020F0502020204030204"/>
                <a:cs typeface="Calibri" panose="020F0502020204030204"/>
              </a:rPr>
              <a:t>'),</a:t>
            </a:r>
            <a:endParaRPr sz="1500" dirty="0">
              <a:latin typeface="Calibri" panose="020F0502020204030204"/>
              <a:ea typeface="Calibri" panose="020F0502020204030204"/>
              <a:cs typeface="Calibri" panose="020F0502020204030204"/>
            </a:endParaRPr>
          </a:p>
          <a:p>
            <a:pPr marL="391795" algn="l" rtl="0" eaLnBrk="0">
              <a:lnSpc>
                <a:spcPct val="94000"/>
              </a:lnSpc>
              <a:spcBef>
                <a:spcPts val="430"/>
              </a:spcBef>
            </a:pPr>
            <a:r>
              <a:rPr sz="1500" kern="0" spc="100" dirty="0">
                <a:solidFill>
                  <a:srgbClr val="FFFFFF">
                    <a:alpha val="100000"/>
                  </a:srgbClr>
                </a:solidFill>
                <a:latin typeface="Calibri" panose="020F0502020204030204"/>
                <a:ea typeface="Calibri" panose="020F0502020204030204"/>
                <a:cs typeface="Calibri" panose="020F0502020204030204"/>
              </a:rPr>
              <a:t>'</a:t>
            </a:r>
            <a:r>
              <a:rPr sz="1500" kern="0" spc="0" dirty="0">
                <a:solidFill>
                  <a:srgbClr val="FFFFFF">
                    <a:alpha val="100000"/>
                  </a:srgbClr>
                </a:solidFill>
                <a:latin typeface="Calibri" panose="020F0502020204030204"/>
                <a:ea typeface="Calibri" panose="020F0502020204030204"/>
                <a:cs typeface="Calibri" panose="020F0502020204030204"/>
              </a:rPr>
              <a:t>p</a:t>
            </a:r>
            <a:r>
              <a:rPr sz="1500" kern="0" spc="100" dirty="0">
                <a:solidFill>
                  <a:srgbClr val="FFFFFF">
                    <a:alpha val="100000"/>
                  </a:srgbClr>
                </a:solidFill>
                <a:latin typeface="Calibri" panose="020F0502020204030204"/>
                <a:ea typeface="Calibri" panose="020F0502020204030204"/>
                <a:cs typeface="Calibri" panose="020F0502020204030204"/>
              </a:rPr>
              <a:t> </a:t>
            </a:r>
            <a:r>
              <a:rPr sz="1500" kern="0" spc="0" dirty="0">
                <a:solidFill>
                  <a:srgbClr val="FFFFFF">
                    <a:alpha val="100000"/>
                  </a:srgbClr>
                </a:solidFill>
                <a:latin typeface="Calibri" panose="020F0502020204030204"/>
                <a:ea typeface="Calibri" panose="020F0502020204030204"/>
                <a:cs typeface="Calibri" panose="020F0502020204030204"/>
              </a:rPr>
              <a:t>cc</a:t>
            </a:r>
            <a:r>
              <a:rPr sz="1500" kern="0" spc="100" dirty="0">
                <a:solidFill>
                  <a:srgbClr val="FFFFFF">
                    <a:alpha val="100000"/>
                  </a:srgbClr>
                </a:solidFill>
                <a:latin typeface="Calibri" panose="020F0502020204030204"/>
                <a:ea typeface="Calibri" panose="020F0502020204030204"/>
                <a:cs typeface="Calibri" panose="020F0502020204030204"/>
              </a:rPr>
              <a:t>_</a:t>
            </a:r>
            <a:r>
              <a:rPr sz="1500" kern="0" spc="0" dirty="0">
                <a:solidFill>
                  <a:srgbClr val="FFFFFF">
                    <a:alpha val="100000"/>
                  </a:srgbClr>
                </a:solidFill>
                <a:latin typeface="Calibri" panose="020F0502020204030204"/>
                <a:ea typeface="Calibri" panose="020F0502020204030204"/>
                <a:cs typeface="Calibri" panose="020F0502020204030204"/>
              </a:rPr>
              <a:t>detail</a:t>
            </a:r>
            <a:r>
              <a:rPr sz="1500" kern="0" spc="100" dirty="0">
                <a:solidFill>
                  <a:srgbClr val="FFFFFF">
                    <a:alpha val="100000"/>
                  </a:srgbClr>
                </a:solidFill>
                <a:latin typeface="Calibri" panose="020F0502020204030204"/>
                <a:ea typeface="Calibri" panose="020F0502020204030204"/>
                <a:cs typeface="Calibri" panose="020F0502020204030204"/>
              </a:rPr>
              <a:t>'[</a:t>
            </a:r>
            <a:r>
              <a:rPr sz="1500" kern="0" spc="0" dirty="0">
                <a:solidFill>
                  <a:srgbClr val="FFFFFF">
                    <a:alpha val="100000"/>
                  </a:srgbClr>
                </a:solidFill>
                <a:latin typeface="Calibri" panose="020F0502020204030204"/>
                <a:ea typeface="Calibri" panose="020F0502020204030204"/>
                <a:cs typeface="Calibri" panose="020F0502020204030204"/>
              </a:rPr>
              <a:t>week</a:t>
            </a:r>
            <a:r>
              <a:rPr sz="1500" kern="0" spc="100" dirty="0">
                <a:solidFill>
                  <a:srgbClr val="FFFFFF">
                    <a:alpha val="100000"/>
                  </a:srgbClr>
                </a:solidFill>
                <a:latin typeface="Calibri" panose="020F0502020204030204"/>
                <a:ea typeface="Calibri" panose="020F0502020204030204"/>
                <a:cs typeface="Calibri" panose="020F0502020204030204"/>
              </a:rPr>
              <a:t>_</a:t>
            </a:r>
            <a:r>
              <a:rPr sz="1500" kern="0" spc="0" dirty="0">
                <a:solidFill>
                  <a:srgbClr val="FFFFFF">
                    <a:alpha val="100000"/>
                  </a:srgbClr>
                </a:solidFill>
                <a:latin typeface="Calibri" panose="020F0502020204030204"/>
                <a:ea typeface="Calibri" panose="020F0502020204030204"/>
                <a:cs typeface="Calibri" panose="020F0502020204030204"/>
              </a:rPr>
              <a:t>num</a:t>
            </a:r>
            <a:r>
              <a:rPr sz="1500" kern="0" spc="100" dirty="0">
                <a:solidFill>
                  <a:srgbClr val="FFFFFF">
                    <a:alpha val="100000"/>
                  </a:srgbClr>
                </a:solidFill>
                <a:latin typeface="Calibri" panose="020F0502020204030204"/>
                <a:ea typeface="Calibri" panose="020F0502020204030204"/>
                <a:cs typeface="Calibri" panose="020F0502020204030204"/>
              </a:rPr>
              <a:t>2]</a:t>
            </a:r>
            <a:r>
              <a:rPr sz="1500" kern="0" spc="130" dirty="0">
                <a:solidFill>
                  <a:srgbClr val="FFFFFF">
                    <a:alpha val="100000"/>
                  </a:srgbClr>
                </a:solidFill>
                <a:latin typeface="Calibri" panose="020F0502020204030204"/>
                <a:ea typeface="Calibri" panose="020F0502020204030204"/>
                <a:cs typeface="Calibri" panose="020F0502020204030204"/>
              </a:rPr>
              <a:t> </a:t>
            </a:r>
            <a:r>
              <a:rPr sz="1500" kern="0" spc="100" dirty="0">
                <a:solidFill>
                  <a:srgbClr val="FFFFFF">
                    <a:alpha val="100000"/>
                  </a:srgbClr>
                </a:solidFill>
                <a:latin typeface="Calibri" panose="020F0502020204030204"/>
                <a:ea typeface="Calibri" panose="020F0502020204030204"/>
                <a:cs typeface="Calibri" panose="020F0502020204030204"/>
              </a:rPr>
              <a:t>=</a:t>
            </a:r>
            <a:r>
              <a:rPr sz="1500" kern="0" spc="160" dirty="0">
                <a:solidFill>
                  <a:srgbClr val="FFFFFF">
                    <a:alpha val="100000"/>
                  </a:srgbClr>
                </a:solidFill>
                <a:latin typeface="Calibri" panose="020F0502020204030204"/>
                <a:ea typeface="Calibri" panose="020F0502020204030204"/>
                <a:cs typeface="Calibri" panose="020F0502020204030204"/>
              </a:rPr>
              <a:t> </a:t>
            </a:r>
            <a:r>
              <a:rPr sz="1500" kern="0" spc="0" dirty="0">
                <a:solidFill>
                  <a:srgbClr val="FFFFFF">
                    <a:alpha val="100000"/>
                  </a:srgbClr>
                </a:solidFill>
                <a:latin typeface="Calibri" panose="020F0502020204030204"/>
                <a:ea typeface="Calibri" panose="020F0502020204030204"/>
                <a:cs typeface="Calibri" panose="020F0502020204030204"/>
              </a:rPr>
              <a:t>MAX</a:t>
            </a:r>
            <a:r>
              <a:rPr sz="1500" kern="0" spc="100" dirty="0">
                <a:solidFill>
                  <a:srgbClr val="FFFFFF">
                    <a:alpha val="100000"/>
                  </a:srgbClr>
                </a:solidFill>
                <a:latin typeface="Calibri" panose="020F0502020204030204"/>
                <a:ea typeface="Calibri" panose="020F0502020204030204"/>
                <a:cs typeface="Calibri" panose="020F0502020204030204"/>
              </a:rPr>
              <a:t>('</a:t>
            </a:r>
            <a:r>
              <a:rPr sz="1500" kern="0" spc="90" dirty="0">
                <a:solidFill>
                  <a:srgbClr val="FFFFFF">
                    <a:alpha val="100000"/>
                  </a:srgbClr>
                </a:solidFill>
                <a:latin typeface="Calibri" panose="020F0502020204030204"/>
                <a:ea typeface="Calibri" panose="020F0502020204030204"/>
                <a:cs typeface="Calibri" panose="020F0502020204030204"/>
              </a:rPr>
              <a:t> </a:t>
            </a:r>
            <a:r>
              <a:rPr sz="1500" kern="0" spc="0" dirty="0">
                <a:solidFill>
                  <a:srgbClr val="FFFFFF">
                    <a:alpha val="100000"/>
                  </a:srgbClr>
                </a:solidFill>
                <a:latin typeface="Calibri" panose="020F0502020204030204"/>
                <a:ea typeface="Calibri" panose="020F0502020204030204"/>
                <a:cs typeface="Calibri" panose="020F0502020204030204"/>
              </a:rPr>
              <a:t>cc</a:t>
            </a:r>
            <a:r>
              <a:rPr sz="1500" kern="0" spc="90" dirty="0">
                <a:solidFill>
                  <a:srgbClr val="FFFFFF">
                    <a:alpha val="100000"/>
                  </a:srgbClr>
                </a:solidFill>
                <a:latin typeface="Calibri" panose="020F0502020204030204"/>
                <a:ea typeface="Calibri" panose="020F0502020204030204"/>
                <a:cs typeface="Calibri" panose="020F0502020204030204"/>
              </a:rPr>
              <a:t>_</a:t>
            </a:r>
            <a:r>
              <a:rPr sz="1500" kern="0" spc="0" dirty="0">
                <a:solidFill>
                  <a:srgbClr val="FFFFFF">
                    <a:alpha val="100000"/>
                  </a:srgbClr>
                </a:solidFill>
                <a:latin typeface="Calibri" panose="020F0502020204030204"/>
                <a:ea typeface="Calibri" panose="020F0502020204030204"/>
                <a:cs typeface="Calibri" panose="020F0502020204030204"/>
              </a:rPr>
              <a:t>detail</a:t>
            </a:r>
            <a:r>
              <a:rPr sz="1500" kern="0" spc="90" dirty="0">
                <a:solidFill>
                  <a:srgbClr val="FFFFFF">
                    <a:alpha val="100000"/>
                  </a:srgbClr>
                </a:solidFill>
                <a:latin typeface="Calibri" panose="020F0502020204030204"/>
                <a:ea typeface="Calibri" panose="020F0502020204030204"/>
                <a:cs typeface="Calibri" panose="020F0502020204030204"/>
              </a:rPr>
              <a:t>'[</a:t>
            </a:r>
            <a:r>
              <a:rPr sz="1500" kern="0" spc="0" dirty="0">
                <a:solidFill>
                  <a:srgbClr val="FFFFFF">
                    <a:alpha val="100000"/>
                  </a:srgbClr>
                </a:solidFill>
                <a:latin typeface="Calibri" panose="020F0502020204030204"/>
                <a:ea typeface="Calibri" panose="020F0502020204030204"/>
                <a:cs typeface="Calibri" panose="020F0502020204030204"/>
              </a:rPr>
              <a:t>week</a:t>
            </a:r>
            <a:r>
              <a:rPr sz="1500" kern="0" spc="90" dirty="0">
                <a:solidFill>
                  <a:srgbClr val="FFFFFF">
                    <a:alpha val="100000"/>
                  </a:srgbClr>
                </a:solidFill>
                <a:latin typeface="Calibri" panose="020F0502020204030204"/>
                <a:ea typeface="Calibri" panose="020F0502020204030204"/>
                <a:cs typeface="Calibri" panose="020F0502020204030204"/>
              </a:rPr>
              <a:t>_</a:t>
            </a:r>
            <a:r>
              <a:rPr sz="1500" kern="0" spc="0" dirty="0">
                <a:solidFill>
                  <a:srgbClr val="FFFFFF">
                    <a:alpha val="100000"/>
                  </a:srgbClr>
                </a:solidFill>
                <a:latin typeface="Calibri" panose="020F0502020204030204"/>
                <a:ea typeface="Calibri" panose="020F0502020204030204"/>
                <a:cs typeface="Calibri" panose="020F0502020204030204"/>
              </a:rPr>
              <a:t>num</a:t>
            </a:r>
            <a:r>
              <a:rPr sz="1500" kern="0" spc="90" dirty="0">
                <a:solidFill>
                  <a:srgbClr val="FFFFFF">
                    <a:alpha val="100000"/>
                  </a:srgbClr>
                </a:solidFill>
                <a:latin typeface="Calibri" panose="020F0502020204030204"/>
                <a:ea typeface="Calibri" panose="020F0502020204030204"/>
                <a:cs typeface="Calibri" panose="020F0502020204030204"/>
              </a:rPr>
              <a:t>2])-1))</a:t>
            </a:r>
            <a:endParaRPr sz="1500" dirty="0">
              <a:latin typeface="Calibri" panose="020F0502020204030204"/>
              <a:ea typeface="Calibri" panose="020F0502020204030204"/>
              <a:cs typeface="Calibri" panose="020F0502020204030204"/>
            </a:endParaRPr>
          </a:p>
        </p:txBody>
      </p:sp>
      <p:pic>
        <p:nvPicPr>
          <p:cNvPr id="102" name="picture 102"/>
          <p:cNvPicPr>
            <a:picLocks noChangeAspect="1"/>
          </p:cNvPicPr>
          <p:nvPr/>
        </p:nvPicPr>
        <p:blipFill>
          <a:blip r:embed="rId1"/>
          <a:stretch>
            <a:fillRect/>
          </a:stretch>
        </p:blipFill>
        <p:spPr>
          <a:xfrm rot="21600000">
            <a:off x="9392501" y="3485847"/>
            <a:ext cx="2216798" cy="2492344"/>
          </a:xfrm>
          <a:prstGeom prst="rect">
            <a:avLst/>
          </a:prstGeom>
        </p:spPr>
      </p:pic>
      <p:sp>
        <p:nvSpPr>
          <p:cNvPr id="104" name="textbox 104"/>
          <p:cNvSpPr/>
          <p:nvPr/>
        </p:nvSpPr>
        <p:spPr>
          <a:xfrm>
            <a:off x="784516" y="926066"/>
            <a:ext cx="3462020" cy="575309"/>
          </a:xfrm>
          <a:prstGeom prst="rect">
            <a:avLst/>
          </a:prstGeom>
          <a:noFill/>
          <a:ln w="0" cap="flat">
            <a:noFill/>
            <a:prstDash val="solid"/>
            <a:miter lim="0"/>
          </a:ln>
        </p:spPr>
        <p:txBody>
          <a:bodyPr vert="horz" wrap="square" lIns="0" tIns="0" rIns="0" bIns="0"/>
          <a:lstStyle/>
          <a:p>
            <a:pPr algn="l" rtl="0" eaLnBrk="0">
              <a:lnSpc>
                <a:spcPct val="65000"/>
              </a:lnSpc>
            </a:pPr>
            <a:endParaRPr sz="100" dirty="0">
              <a:latin typeface="Arial" panose="020B0604020202020204"/>
              <a:ea typeface="Arial" panose="020B0604020202020204"/>
              <a:cs typeface="Arial" panose="020B0604020202020204"/>
            </a:endParaRPr>
          </a:p>
          <a:p>
            <a:pPr marL="12700" algn="l" rtl="0" eaLnBrk="0">
              <a:lnSpc>
                <a:spcPct val="93000"/>
              </a:lnSpc>
            </a:pPr>
            <a:r>
              <a:rPr sz="3900" kern="0" spc="0" dirty="0">
                <a:ln w="12700" cap="flat" cmpd="sng">
                  <a:solidFill>
                    <a:srgbClr val="FFC000">
                      <a:alpha val="100000"/>
                    </a:srgbClr>
                  </a:solidFill>
                  <a:prstDash val="solid"/>
                  <a:miter lim="0"/>
                </a:ln>
                <a:solidFill>
                  <a:srgbClr val="FFC000">
                    <a:alpha val="100000"/>
                  </a:srgbClr>
                </a:solidFill>
                <a:latin typeface="Arial Black" panose="020B0A04020102020204"/>
                <a:ea typeface="Arial Black" panose="020B0A04020102020204"/>
                <a:cs typeface="Arial Black" panose="020B0A04020102020204"/>
              </a:rPr>
              <a:t>DAX</a:t>
            </a:r>
            <a:r>
              <a:rPr sz="3900" kern="0" spc="160" dirty="0">
                <a:solidFill>
                  <a:srgbClr val="FFC000">
                    <a:alpha val="100000"/>
                  </a:srgbClr>
                </a:solidFill>
                <a:latin typeface="Arial Black" panose="020B0A04020102020204"/>
                <a:ea typeface="Arial Black" panose="020B0A04020102020204"/>
                <a:cs typeface="Arial Black" panose="020B0A04020102020204"/>
              </a:rPr>
              <a:t> </a:t>
            </a:r>
            <a:r>
              <a:rPr sz="3900" kern="0" spc="0" dirty="0">
                <a:ln w="12700" cap="flat" cmpd="sng">
                  <a:solidFill>
                    <a:srgbClr val="FFC000">
                      <a:alpha val="100000"/>
                    </a:srgbClr>
                  </a:solidFill>
                  <a:prstDash val="solid"/>
                  <a:miter lim="0"/>
                </a:ln>
                <a:solidFill>
                  <a:srgbClr val="FFC000">
                    <a:alpha val="100000"/>
                  </a:srgbClr>
                </a:solidFill>
                <a:latin typeface="Arial Black" panose="020B0A04020102020204"/>
                <a:ea typeface="Arial Black" panose="020B0A04020102020204"/>
                <a:cs typeface="Arial Black" panose="020B0A04020102020204"/>
              </a:rPr>
              <a:t>Queries</a:t>
            </a:r>
            <a:endParaRPr sz="3900" dirty="0">
              <a:latin typeface="Arial Black" panose="020B0A04020102020204"/>
              <a:ea typeface="Arial Black" panose="020B0A04020102020204"/>
              <a:cs typeface="Arial Black" panose="020B0A0402010202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rect 98"/>
          <p:cNvSpPr/>
          <p:nvPr/>
        </p:nvSpPr>
        <p:spPr>
          <a:xfrm>
            <a:off x="287655" y="379730"/>
            <a:ext cx="12192000" cy="6857998"/>
          </a:xfrm>
          <a:prstGeom prst="rect">
            <a:avLst/>
          </a:prstGeom>
          <a:solidFill>
            <a:srgbClr val="0D0D0D">
              <a:alpha val="100000"/>
            </a:srgbClr>
          </a:solidFill>
          <a:ln w="0" cap="flat">
            <a:noFill/>
            <a:prstDash val="solid"/>
            <a:miter lim="0"/>
          </a:ln>
        </p:spPr>
        <p:txBody>
          <a:bodyPr rtlCol="0"/>
          <a:lstStyle/>
          <a:p>
            <a:pPr algn="ctr"/>
            <a:endParaRPr lang="zh-CN" altLang="en-US"/>
          </a:p>
        </p:txBody>
      </p:sp>
      <p:sp>
        <p:nvSpPr>
          <p:cNvPr id="100" name="textbox 100"/>
          <p:cNvSpPr/>
          <p:nvPr/>
        </p:nvSpPr>
        <p:spPr>
          <a:xfrm>
            <a:off x="749392" y="1766189"/>
            <a:ext cx="9450705" cy="3867784"/>
          </a:xfrm>
          <a:prstGeom prst="rect">
            <a:avLst/>
          </a:prstGeom>
          <a:noFill/>
          <a:ln w="0" cap="flat">
            <a:noFill/>
            <a:prstDash val="solid"/>
            <a:miter lim="0"/>
          </a:ln>
        </p:spPr>
        <p:txBody>
          <a:bodyPr vert="horz" wrap="square" lIns="0" tIns="0" rIns="0" bIns="0"/>
          <a:lstStyle/>
          <a:p>
            <a:pPr algn="l" rtl="0" eaLnBrk="0">
              <a:lnSpc>
                <a:spcPct val="81000"/>
              </a:lnSpc>
            </a:pPr>
            <a:endParaRPr sz="100" dirty="0">
              <a:latin typeface="Arial" panose="020B0604020202020204"/>
              <a:ea typeface="Arial" panose="020B0604020202020204"/>
              <a:cs typeface="Arial" panose="020B0604020202020204"/>
            </a:endParaRPr>
          </a:p>
          <a:p>
            <a:pPr marL="12700" algn="l" rtl="0" eaLnBrk="0">
              <a:lnSpc>
                <a:spcPct val="94000"/>
              </a:lnSpc>
            </a:pPr>
            <a:endParaRPr sz="1500" dirty="0">
              <a:latin typeface="Calibri" panose="020F0502020204030204"/>
              <a:ea typeface="Calibri" panose="020F0502020204030204"/>
              <a:cs typeface="Calibri" panose="020F0502020204030204"/>
            </a:endParaRPr>
          </a:p>
        </p:txBody>
      </p:sp>
      <p:pic>
        <p:nvPicPr>
          <p:cNvPr id="102" name="picture 102"/>
          <p:cNvPicPr>
            <a:picLocks noChangeAspect="1"/>
          </p:cNvPicPr>
          <p:nvPr/>
        </p:nvPicPr>
        <p:blipFill>
          <a:blip r:embed="rId1"/>
          <a:stretch>
            <a:fillRect/>
          </a:stretch>
        </p:blipFill>
        <p:spPr>
          <a:xfrm rot="21600000">
            <a:off x="9392501" y="3485847"/>
            <a:ext cx="2216798" cy="2492344"/>
          </a:xfrm>
          <a:prstGeom prst="rect">
            <a:avLst/>
          </a:prstGeom>
        </p:spPr>
      </p:pic>
      <p:sp>
        <p:nvSpPr>
          <p:cNvPr id="104" name="textbox 104"/>
          <p:cNvSpPr/>
          <p:nvPr/>
        </p:nvSpPr>
        <p:spPr>
          <a:xfrm>
            <a:off x="430530" y="708025"/>
            <a:ext cx="11761470" cy="840740"/>
          </a:xfrm>
          <a:prstGeom prst="rect">
            <a:avLst/>
          </a:prstGeom>
          <a:noFill/>
          <a:ln w="0" cap="flat">
            <a:noFill/>
            <a:prstDash val="solid"/>
            <a:miter lim="0"/>
          </a:ln>
        </p:spPr>
        <p:txBody>
          <a:bodyPr vert="horz" wrap="square" lIns="0" tIns="0" rIns="0" bIns="0"/>
          <a:lstStyle/>
          <a:p>
            <a:pPr algn="l" rtl="0" eaLnBrk="0">
              <a:lnSpc>
                <a:spcPct val="65000"/>
              </a:lnSpc>
            </a:pPr>
            <a:endParaRPr sz="100" dirty="0">
              <a:latin typeface="Arial" panose="020B0604020202020204"/>
              <a:ea typeface="Arial" panose="020B0604020202020204"/>
              <a:cs typeface="Arial" panose="020B0604020202020204"/>
            </a:endParaRPr>
          </a:p>
          <a:p>
            <a:pPr marL="12700" algn="l" rtl="0" eaLnBrk="0">
              <a:lnSpc>
                <a:spcPct val="93000"/>
              </a:lnSpc>
            </a:pPr>
            <a:r>
              <a:rPr sz="3900" kern="0" spc="160" dirty="0">
                <a:solidFill>
                  <a:srgbClr val="FFC000">
                    <a:alpha val="100000"/>
                  </a:srgbClr>
                </a:solidFill>
                <a:latin typeface="Arial Black" panose="020B0A04020102020204"/>
                <a:ea typeface="Arial Black" panose="020B0A04020102020204"/>
                <a:cs typeface="Arial Black" panose="020B0A04020102020204"/>
              </a:rPr>
              <a:t> </a:t>
            </a:r>
            <a:r>
              <a:rPr sz="3900" kern="0" spc="0" dirty="0">
                <a:ln w="12700" cap="flat" cmpd="sng">
                  <a:solidFill>
                    <a:srgbClr val="FFC000">
                      <a:alpha val="100000"/>
                    </a:srgbClr>
                  </a:solidFill>
                  <a:prstDash val="solid"/>
                  <a:miter lim="0"/>
                </a:ln>
                <a:solidFill>
                  <a:srgbClr val="FFC000">
                    <a:alpha val="100000"/>
                  </a:srgbClr>
                </a:solidFill>
                <a:latin typeface="Arial Black" panose="020B0A04020102020204"/>
                <a:ea typeface="Arial Black" panose="020B0A04020102020204"/>
                <a:cs typeface="Arial Black" panose="020B0A04020102020204"/>
              </a:rPr>
              <a:t>Key Metrics and Performance</a:t>
            </a:r>
            <a:r>
              <a:rPr lang="en-US" sz="3900" kern="0" spc="0" dirty="0">
                <a:ln w="12700" cap="flat" cmpd="sng">
                  <a:solidFill>
                    <a:srgbClr val="FFC000">
                      <a:alpha val="100000"/>
                    </a:srgbClr>
                  </a:solidFill>
                  <a:prstDash val="solid"/>
                  <a:miter lim="0"/>
                </a:ln>
                <a:solidFill>
                  <a:srgbClr val="FFC000">
                    <a:alpha val="100000"/>
                  </a:srgbClr>
                </a:solidFill>
                <a:latin typeface="Arial Black" panose="020B0A04020102020204"/>
                <a:ea typeface="Arial Black" panose="020B0A04020102020204"/>
                <a:cs typeface="Arial Black" panose="020B0A04020102020204"/>
              </a:rPr>
              <a:t> </a:t>
            </a:r>
            <a:r>
              <a:rPr sz="3900" kern="0" dirty="0">
                <a:ln w="12700" cap="flat" cmpd="sng">
                  <a:solidFill>
                    <a:srgbClr val="FFC000">
                      <a:alpha val="100000"/>
                    </a:srgbClr>
                  </a:solidFill>
                  <a:prstDash val="solid"/>
                  <a:miter lim="0"/>
                </a:ln>
                <a:solidFill>
                  <a:srgbClr val="FFC000">
                    <a:alpha val="100000"/>
                  </a:srgbClr>
                </a:solidFill>
                <a:latin typeface="Arial Black" panose="020B0A04020102020204"/>
                <a:ea typeface="Arial Black" panose="020B0A04020102020204"/>
                <a:cs typeface="Arial Black" panose="020B0A04020102020204"/>
                <a:sym typeface="+mn-ea"/>
              </a:rPr>
              <a:t>Overview</a:t>
            </a:r>
            <a:endParaRPr sz="3900" kern="0" spc="0" dirty="0">
              <a:ln w="12700" cap="flat" cmpd="sng">
                <a:solidFill>
                  <a:srgbClr val="FFC000">
                    <a:alpha val="100000"/>
                  </a:srgbClr>
                </a:solidFill>
                <a:prstDash val="solid"/>
                <a:miter lim="0"/>
              </a:ln>
              <a:solidFill>
                <a:srgbClr val="FFC000">
                  <a:alpha val="100000"/>
                </a:srgbClr>
              </a:solidFill>
              <a:latin typeface="Arial Black" panose="020B0A04020102020204"/>
              <a:ea typeface="Arial Black" panose="020B0A04020102020204"/>
              <a:cs typeface="Arial Black" panose="020B0A04020102020204"/>
            </a:endParaRPr>
          </a:p>
          <a:p>
            <a:pPr marL="12700" algn="l" rtl="0" eaLnBrk="0">
              <a:lnSpc>
                <a:spcPct val="93000"/>
              </a:lnSpc>
            </a:pPr>
            <a:r>
              <a:rPr sz="3900" kern="0" spc="0" dirty="0">
                <a:ln w="12700" cap="flat" cmpd="sng">
                  <a:solidFill>
                    <a:srgbClr val="FFC000">
                      <a:alpha val="100000"/>
                    </a:srgbClr>
                  </a:solidFill>
                  <a:prstDash val="solid"/>
                  <a:miter lim="0"/>
                </a:ln>
                <a:solidFill>
                  <a:srgbClr val="FFC000">
                    <a:alpha val="100000"/>
                  </a:srgbClr>
                </a:solidFill>
                <a:latin typeface="Arial Black" panose="020B0A04020102020204"/>
                <a:ea typeface="Arial Black" panose="020B0A04020102020204"/>
                <a:cs typeface="Arial Black" panose="020B0A04020102020204"/>
              </a:rPr>
              <a:t> </a:t>
            </a:r>
            <a:r>
              <a:rPr lang="en-US" sz="3900" kern="0" spc="0" dirty="0">
                <a:ln w="12700" cap="flat" cmpd="sng">
                  <a:solidFill>
                    <a:srgbClr val="FFC000">
                      <a:alpha val="100000"/>
                    </a:srgbClr>
                  </a:solidFill>
                  <a:prstDash val="solid"/>
                  <a:miter lim="0"/>
                </a:ln>
                <a:solidFill>
                  <a:srgbClr val="FFC000">
                    <a:alpha val="100000"/>
                  </a:srgbClr>
                </a:solidFill>
                <a:latin typeface="Arial Black" panose="020B0A04020102020204"/>
                <a:ea typeface="Arial Black" panose="020B0A04020102020204"/>
                <a:cs typeface="Arial Black" panose="020B0A04020102020204"/>
              </a:rPr>
              <a:t>                            </a:t>
            </a:r>
            <a:endParaRPr sz="3900" kern="0" spc="0" dirty="0">
              <a:ln w="12700" cap="flat" cmpd="sng">
                <a:solidFill>
                  <a:srgbClr val="FFC000">
                    <a:alpha val="100000"/>
                  </a:srgbClr>
                </a:solidFill>
                <a:prstDash val="solid"/>
                <a:miter lim="0"/>
              </a:ln>
              <a:solidFill>
                <a:srgbClr val="FFC000">
                  <a:alpha val="100000"/>
                </a:srgbClr>
              </a:solidFill>
              <a:latin typeface="Arial Black" panose="020B0A04020102020204"/>
              <a:ea typeface="Arial Black" panose="020B0A04020102020204"/>
              <a:cs typeface="Arial Black" panose="020B0A04020102020204"/>
            </a:endParaRPr>
          </a:p>
        </p:txBody>
      </p:sp>
      <p:sp>
        <p:nvSpPr>
          <p:cNvPr id="2" name="Text Box 1"/>
          <p:cNvSpPr txBox="1"/>
          <p:nvPr/>
        </p:nvSpPr>
        <p:spPr>
          <a:xfrm>
            <a:off x="1031240" y="1765935"/>
            <a:ext cx="7496175" cy="4614545"/>
          </a:xfrm>
          <a:prstGeom prst="rect">
            <a:avLst/>
          </a:prstGeom>
          <a:noFill/>
        </p:spPr>
        <p:txBody>
          <a:bodyPr wrap="square" rtlCol="0">
            <a:noAutofit/>
          </a:bodyPr>
          <a:p>
            <a:r>
              <a:rPr sz="2100" b="1" kern="0" spc="30" dirty="0">
                <a:solidFill>
                  <a:srgbClr val="FFFFFF">
                    <a:alpha val="100000"/>
                  </a:srgbClr>
                </a:solidFill>
                <a:latin typeface="Calibri" panose="020F0502020204030204"/>
                <a:ea typeface="Calibri" panose="020F0502020204030204"/>
                <a:cs typeface="Calibri" panose="020F0502020204030204"/>
              </a:rPr>
              <a:t>Total Revenue:</a:t>
            </a:r>
            <a:r>
              <a:rPr sz="2100" kern="0" spc="30" dirty="0">
                <a:solidFill>
                  <a:srgbClr val="FFFFFF">
                    <a:alpha val="100000"/>
                  </a:srgbClr>
                </a:solidFill>
                <a:latin typeface="Calibri" panose="020F0502020204030204"/>
                <a:ea typeface="Calibri" panose="020F0502020204030204"/>
                <a:cs typeface="Calibri" panose="020F0502020204030204"/>
              </a:rPr>
              <a:t> $55.4M</a:t>
            </a:r>
            <a:endParaRPr sz="2100" kern="0" spc="30" dirty="0">
              <a:solidFill>
                <a:srgbClr val="FFFFFF">
                  <a:alpha val="100000"/>
                </a:srgbClr>
              </a:solidFill>
              <a:latin typeface="Calibri" panose="020F0502020204030204"/>
              <a:ea typeface="Calibri" panose="020F0502020204030204"/>
              <a:cs typeface="Calibri" panose="020F0502020204030204"/>
            </a:endParaRPr>
          </a:p>
          <a:p>
            <a:endParaRPr sz="2100" kern="0" spc="30" dirty="0">
              <a:solidFill>
                <a:srgbClr val="FFFFFF">
                  <a:alpha val="100000"/>
                </a:srgbClr>
              </a:solidFill>
              <a:latin typeface="Calibri" panose="020F0502020204030204"/>
              <a:ea typeface="Calibri" panose="020F0502020204030204"/>
              <a:cs typeface="Calibri" panose="020F0502020204030204"/>
            </a:endParaRPr>
          </a:p>
          <a:p>
            <a:r>
              <a:rPr sz="2100" b="1" kern="0" spc="30" dirty="0">
                <a:solidFill>
                  <a:srgbClr val="FFFFFF">
                    <a:alpha val="100000"/>
                  </a:srgbClr>
                </a:solidFill>
                <a:latin typeface="Calibri" panose="020F0502020204030204"/>
                <a:ea typeface="Calibri" panose="020F0502020204030204"/>
                <a:cs typeface="Calibri" panose="020F0502020204030204"/>
              </a:rPr>
              <a:t>Total Transactions:</a:t>
            </a:r>
            <a:endParaRPr sz="2100" b="1" kern="0" spc="30" dirty="0">
              <a:solidFill>
                <a:srgbClr val="FFFFFF">
                  <a:alpha val="100000"/>
                </a:srgbClr>
              </a:solidFill>
              <a:latin typeface="Calibri" panose="020F0502020204030204"/>
              <a:ea typeface="Calibri" panose="020F0502020204030204"/>
              <a:cs typeface="Calibri" panose="020F0502020204030204"/>
            </a:endParaRPr>
          </a:p>
          <a:p>
            <a:r>
              <a:rPr sz="2100" kern="0" spc="30" dirty="0">
                <a:solidFill>
                  <a:srgbClr val="FFFFFF">
                    <a:alpha val="100000"/>
                  </a:srgbClr>
                </a:solidFill>
                <a:latin typeface="Calibri" panose="020F0502020204030204"/>
                <a:ea typeface="Calibri" panose="020F0502020204030204"/>
                <a:cs typeface="Calibri" panose="020F0502020204030204"/>
              </a:rPr>
              <a:t>Count: 657K</a:t>
            </a:r>
            <a:endParaRPr sz="2100" kern="0" spc="30" dirty="0">
              <a:solidFill>
                <a:srgbClr val="FFFFFF">
                  <a:alpha val="100000"/>
                </a:srgbClr>
              </a:solidFill>
              <a:latin typeface="Calibri" panose="020F0502020204030204"/>
              <a:ea typeface="Calibri" panose="020F0502020204030204"/>
              <a:cs typeface="Calibri" panose="020F0502020204030204"/>
            </a:endParaRPr>
          </a:p>
          <a:p>
            <a:r>
              <a:rPr sz="2100" kern="0" spc="30" dirty="0">
                <a:solidFill>
                  <a:srgbClr val="FFFFFF">
                    <a:alpha val="100000"/>
                  </a:srgbClr>
                </a:solidFill>
                <a:latin typeface="Calibri" panose="020F0502020204030204"/>
                <a:ea typeface="Calibri" panose="020F0502020204030204"/>
                <a:cs typeface="Calibri" panose="020F0502020204030204"/>
              </a:rPr>
              <a:t>Amount: $45M</a:t>
            </a:r>
            <a:endParaRPr sz="2100" kern="0" spc="30" dirty="0">
              <a:solidFill>
                <a:srgbClr val="FFFFFF">
                  <a:alpha val="100000"/>
                </a:srgbClr>
              </a:solidFill>
              <a:latin typeface="Calibri" panose="020F0502020204030204"/>
              <a:ea typeface="Calibri" panose="020F0502020204030204"/>
              <a:cs typeface="Calibri" panose="020F0502020204030204"/>
            </a:endParaRPr>
          </a:p>
          <a:p>
            <a:endParaRPr sz="2100" kern="0" spc="30" dirty="0">
              <a:solidFill>
                <a:srgbClr val="FFFFFF">
                  <a:alpha val="100000"/>
                </a:srgbClr>
              </a:solidFill>
              <a:latin typeface="Calibri" panose="020F0502020204030204"/>
              <a:ea typeface="Calibri" panose="020F0502020204030204"/>
              <a:cs typeface="Calibri" panose="020F0502020204030204"/>
            </a:endParaRPr>
          </a:p>
          <a:p>
            <a:r>
              <a:rPr sz="2100" b="1" kern="0" spc="30" dirty="0">
                <a:solidFill>
                  <a:srgbClr val="FFFFFF">
                    <a:alpha val="100000"/>
                  </a:srgbClr>
                </a:solidFill>
                <a:latin typeface="Calibri" panose="020F0502020204030204"/>
                <a:ea typeface="Calibri" panose="020F0502020204030204"/>
                <a:cs typeface="Calibri" panose="020F0502020204030204"/>
              </a:rPr>
              <a:t>Total Interest Earned:</a:t>
            </a:r>
            <a:r>
              <a:rPr sz="2100" kern="0" spc="30" dirty="0">
                <a:solidFill>
                  <a:srgbClr val="FFFFFF">
                    <a:alpha val="100000"/>
                  </a:srgbClr>
                </a:solidFill>
                <a:latin typeface="Calibri" panose="020F0502020204030204"/>
                <a:ea typeface="Calibri" panose="020F0502020204030204"/>
                <a:cs typeface="Calibri" panose="020F0502020204030204"/>
              </a:rPr>
              <a:t> $7.9M</a:t>
            </a:r>
            <a:endParaRPr sz="2100" kern="0" spc="30" dirty="0">
              <a:solidFill>
                <a:srgbClr val="FFFFFF">
                  <a:alpha val="100000"/>
                </a:srgbClr>
              </a:solidFill>
              <a:latin typeface="Calibri" panose="020F0502020204030204"/>
              <a:ea typeface="Calibri" panose="020F0502020204030204"/>
              <a:cs typeface="Calibri" panose="020F0502020204030204"/>
            </a:endParaRPr>
          </a:p>
          <a:p>
            <a:endParaRPr sz="2100" kern="0" spc="30" dirty="0">
              <a:solidFill>
                <a:srgbClr val="FFFFFF">
                  <a:alpha val="100000"/>
                </a:srgbClr>
              </a:solidFill>
              <a:latin typeface="Calibri" panose="020F0502020204030204"/>
              <a:ea typeface="Calibri" panose="020F0502020204030204"/>
              <a:cs typeface="Calibri" panose="020F0502020204030204"/>
            </a:endParaRPr>
          </a:p>
          <a:p>
            <a:r>
              <a:rPr sz="2100" b="1" kern="0" spc="30" dirty="0">
                <a:solidFill>
                  <a:srgbClr val="FFFFFF">
                    <a:alpha val="100000"/>
                  </a:srgbClr>
                </a:solidFill>
                <a:latin typeface="Calibri" panose="020F0502020204030204"/>
                <a:ea typeface="Calibri" panose="020F0502020204030204"/>
                <a:cs typeface="Calibri" panose="020F0502020204030204"/>
              </a:rPr>
              <a:t>Customer Acquisition Cost:</a:t>
            </a:r>
            <a:endParaRPr sz="2100" b="1" kern="0" spc="30" dirty="0">
              <a:solidFill>
                <a:srgbClr val="FFFFFF">
                  <a:alpha val="100000"/>
                </a:srgbClr>
              </a:solidFill>
              <a:latin typeface="Calibri" panose="020F0502020204030204"/>
              <a:ea typeface="Calibri" panose="020F0502020204030204"/>
              <a:cs typeface="Calibri" panose="020F0502020204030204"/>
            </a:endParaRPr>
          </a:p>
          <a:p>
            <a:r>
              <a:rPr sz="2100" kern="0" spc="30" dirty="0">
                <a:solidFill>
                  <a:srgbClr val="FFFFFF">
                    <a:alpha val="100000"/>
                  </a:srgbClr>
                </a:solidFill>
                <a:latin typeface="Calibri" panose="020F0502020204030204"/>
                <a:ea typeface="Calibri" panose="020F0502020204030204"/>
                <a:cs typeface="Calibri" panose="020F0502020204030204"/>
              </a:rPr>
              <a:t>Blue: $0.89M</a:t>
            </a:r>
            <a:endParaRPr sz="2100" kern="0" spc="30" dirty="0">
              <a:solidFill>
                <a:srgbClr val="FFFFFF">
                  <a:alpha val="100000"/>
                </a:srgbClr>
              </a:solidFill>
              <a:latin typeface="Calibri" panose="020F0502020204030204"/>
              <a:ea typeface="Calibri" panose="020F0502020204030204"/>
              <a:cs typeface="Calibri" panose="020F0502020204030204"/>
            </a:endParaRPr>
          </a:p>
          <a:p>
            <a:r>
              <a:rPr sz="2100" kern="0" spc="30" dirty="0">
                <a:solidFill>
                  <a:srgbClr val="FFFFFF">
                    <a:alpha val="100000"/>
                  </a:srgbClr>
                </a:solidFill>
                <a:latin typeface="Calibri" panose="020F0502020204030204"/>
                <a:ea typeface="Calibri" panose="020F0502020204030204"/>
                <a:cs typeface="Calibri" panose="020F0502020204030204"/>
              </a:rPr>
              <a:t>Silver: $0.06M</a:t>
            </a:r>
            <a:endParaRPr sz="2100" kern="0" spc="30" dirty="0">
              <a:solidFill>
                <a:srgbClr val="FFFFFF">
                  <a:alpha val="100000"/>
                </a:srgbClr>
              </a:solidFill>
              <a:latin typeface="Calibri" panose="020F0502020204030204"/>
              <a:ea typeface="Calibri" panose="020F0502020204030204"/>
              <a:cs typeface="Calibri" panose="020F0502020204030204"/>
            </a:endParaRPr>
          </a:p>
          <a:p>
            <a:r>
              <a:rPr sz="2100" kern="0" spc="30" dirty="0">
                <a:solidFill>
                  <a:srgbClr val="FFFFFF">
                    <a:alpha val="100000"/>
                  </a:srgbClr>
                </a:solidFill>
                <a:latin typeface="Calibri" panose="020F0502020204030204"/>
                <a:ea typeface="Calibri" panose="020F0502020204030204"/>
                <a:cs typeface="Calibri" panose="020F0502020204030204"/>
              </a:rPr>
              <a:t>Gold: $0.02M</a:t>
            </a:r>
            <a:endParaRPr sz="2100" kern="0" spc="30" dirty="0">
              <a:solidFill>
                <a:srgbClr val="FFFFFF">
                  <a:alpha val="100000"/>
                </a:srgbClr>
              </a:solidFill>
              <a:latin typeface="Calibri" panose="020F0502020204030204"/>
              <a:ea typeface="Calibri" panose="020F0502020204030204"/>
              <a:cs typeface="Calibri" panose="020F0502020204030204"/>
            </a:endParaRPr>
          </a:p>
          <a:p>
            <a:r>
              <a:rPr sz="2100" kern="0" spc="30" dirty="0">
                <a:solidFill>
                  <a:srgbClr val="FFFFFF">
                    <a:alpha val="100000"/>
                  </a:srgbClr>
                </a:solidFill>
                <a:latin typeface="Calibri" panose="020F0502020204030204"/>
                <a:ea typeface="Calibri" panose="020F0502020204030204"/>
                <a:cs typeface="Calibri" panose="020F0502020204030204"/>
              </a:rPr>
              <a:t>Platinum: $0.01M</a:t>
            </a:r>
            <a:endParaRPr sz="2100" kern="0" spc="30" dirty="0">
              <a:solidFill>
                <a:srgbClr val="FFFFFF">
                  <a:alpha val="100000"/>
                </a:srgbClr>
              </a:solidFill>
              <a:latin typeface="Calibri" panose="020F0502020204030204"/>
              <a:ea typeface="Calibri" panose="020F0502020204030204"/>
              <a:cs typeface="Calibri" panose="020F050202020403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 108"/>
          <p:cNvSpPr/>
          <p:nvPr/>
        </p:nvSpPr>
        <p:spPr>
          <a:xfrm>
            <a:off x="318135" y="232410"/>
            <a:ext cx="12192000" cy="6857998"/>
          </a:xfrm>
          <a:prstGeom prst="rect">
            <a:avLst/>
          </a:prstGeom>
          <a:solidFill>
            <a:srgbClr val="0D0D0D">
              <a:alpha val="100000"/>
            </a:srgbClr>
          </a:solidFill>
          <a:ln w="0" cap="flat">
            <a:noFill/>
            <a:prstDash val="solid"/>
            <a:miter lim="0"/>
          </a:ln>
        </p:spPr>
        <p:txBody>
          <a:bodyPr rtlCol="0"/>
          <a:lstStyle/>
          <a:p>
            <a:pPr algn="ctr"/>
            <a:endParaRPr lang="zh-CN" altLang="en-US"/>
          </a:p>
        </p:txBody>
      </p:sp>
      <p:sp>
        <p:nvSpPr>
          <p:cNvPr id="112" name="textbox 112"/>
          <p:cNvSpPr/>
          <p:nvPr/>
        </p:nvSpPr>
        <p:spPr>
          <a:xfrm>
            <a:off x="756824" y="1977669"/>
            <a:ext cx="10258425" cy="4504690"/>
          </a:xfrm>
          <a:prstGeom prst="rect">
            <a:avLst/>
          </a:prstGeom>
          <a:noFill/>
          <a:ln w="0" cap="flat">
            <a:noFill/>
            <a:prstDash val="solid"/>
            <a:miter lim="0"/>
          </a:ln>
        </p:spPr>
        <p:txBody>
          <a:bodyPr vert="horz" wrap="square" lIns="0" tIns="0" rIns="0" bIns="0"/>
          <a:lstStyle/>
          <a:p>
            <a:pPr algn="l" rtl="0" eaLnBrk="0">
              <a:lnSpc>
                <a:spcPct val="79000"/>
              </a:lnSpc>
            </a:pPr>
            <a:endParaRPr sz="100" dirty="0">
              <a:latin typeface="Arial" panose="020B0604020202020204"/>
              <a:ea typeface="Arial" panose="020B0604020202020204"/>
              <a:cs typeface="Arial" panose="020B0604020202020204"/>
            </a:endParaRPr>
          </a:p>
          <a:p>
            <a:pPr marL="97155" algn="l" rtl="0" eaLnBrk="0">
              <a:lnSpc>
                <a:spcPct val="89000"/>
              </a:lnSpc>
            </a:pPr>
            <a:r>
              <a:rPr sz="2000" kern="0" spc="-20" dirty="0">
                <a:solidFill>
                  <a:srgbClr val="FFFFFF">
                    <a:alpha val="100000"/>
                  </a:srgbClr>
                </a:solidFill>
                <a:latin typeface="Arial" panose="020B0604020202020204"/>
                <a:ea typeface="Arial" panose="020B0604020202020204"/>
                <a:cs typeface="Arial" panose="020B0604020202020204"/>
              </a:rPr>
              <a:t>•    </a:t>
            </a:r>
            <a:r>
              <a:rPr sz="2000" kern="0" spc="-20" dirty="0">
                <a:solidFill>
                  <a:srgbClr val="FFFFFF">
                    <a:alpha val="100000"/>
                  </a:srgbClr>
                </a:solidFill>
                <a:latin typeface="Calibri" panose="020F0502020204030204"/>
                <a:ea typeface="Calibri" panose="020F0502020204030204"/>
                <a:cs typeface="Calibri" panose="020F0502020204030204"/>
              </a:rPr>
              <a:t>Revenue</a:t>
            </a:r>
            <a:r>
              <a:rPr sz="2000" kern="0" spc="130" dirty="0">
                <a:solidFill>
                  <a:srgbClr val="FFFFFF">
                    <a:alpha val="100000"/>
                  </a:srgbClr>
                </a:solidFill>
                <a:latin typeface="Calibri" panose="020F0502020204030204"/>
                <a:ea typeface="Calibri" panose="020F0502020204030204"/>
                <a:cs typeface="Calibri" panose="020F0502020204030204"/>
              </a:rPr>
              <a:t> </a:t>
            </a:r>
            <a:r>
              <a:rPr sz="2000" kern="0" spc="-20" dirty="0">
                <a:solidFill>
                  <a:srgbClr val="FFFFFF">
                    <a:alpha val="100000"/>
                  </a:srgbClr>
                </a:solidFill>
                <a:latin typeface="Calibri" panose="020F0502020204030204"/>
                <a:ea typeface="Calibri" panose="020F0502020204030204"/>
                <a:cs typeface="Calibri" panose="020F0502020204030204"/>
              </a:rPr>
              <a:t>incre</a:t>
            </a:r>
            <a:r>
              <a:rPr sz="2000" kern="0" spc="-30" dirty="0">
                <a:solidFill>
                  <a:srgbClr val="FFFFFF">
                    <a:alpha val="100000"/>
                  </a:srgbClr>
                </a:solidFill>
                <a:latin typeface="Calibri" panose="020F0502020204030204"/>
                <a:ea typeface="Calibri" panose="020F0502020204030204"/>
                <a:cs typeface="Calibri" panose="020F0502020204030204"/>
              </a:rPr>
              <a:t>ased</a:t>
            </a:r>
            <a:r>
              <a:rPr sz="2000" kern="0" spc="160" dirty="0">
                <a:solidFill>
                  <a:srgbClr val="FFFFFF">
                    <a:alpha val="100000"/>
                  </a:srgbClr>
                </a:solidFill>
                <a:latin typeface="Calibri" panose="020F0502020204030204"/>
                <a:ea typeface="Calibri" panose="020F0502020204030204"/>
                <a:cs typeface="Calibri" panose="020F0502020204030204"/>
              </a:rPr>
              <a:t> </a:t>
            </a:r>
            <a:r>
              <a:rPr sz="2000" kern="0" spc="-30" dirty="0">
                <a:solidFill>
                  <a:srgbClr val="FFFFFF">
                    <a:alpha val="100000"/>
                  </a:srgbClr>
                </a:solidFill>
                <a:latin typeface="Calibri" panose="020F0502020204030204"/>
                <a:ea typeface="Calibri" panose="020F0502020204030204"/>
                <a:cs typeface="Calibri" panose="020F0502020204030204"/>
              </a:rPr>
              <a:t>by</a:t>
            </a:r>
            <a:r>
              <a:rPr sz="2000" kern="0" spc="90" dirty="0">
                <a:solidFill>
                  <a:srgbClr val="FFFFFF">
                    <a:alpha val="100000"/>
                  </a:srgbClr>
                </a:solidFill>
                <a:latin typeface="Calibri" panose="020F0502020204030204"/>
                <a:ea typeface="Calibri" panose="020F0502020204030204"/>
                <a:cs typeface="Calibri" panose="020F0502020204030204"/>
              </a:rPr>
              <a:t> </a:t>
            </a:r>
            <a:r>
              <a:rPr sz="2000" kern="0" spc="-30" dirty="0">
                <a:solidFill>
                  <a:srgbClr val="FFFFFF">
                    <a:alpha val="100000"/>
                  </a:srgbClr>
                </a:solidFill>
                <a:latin typeface="Calibri" panose="020F0502020204030204"/>
                <a:ea typeface="Calibri" panose="020F0502020204030204"/>
                <a:cs typeface="Calibri" panose="020F0502020204030204"/>
              </a:rPr>
              <a:t>28.8%,</a:t>
            </a:r>
            <a:endParaRPr sz="2000" dirty="0">
              <a:latin typeface="Calibri" panose="020F0502020204030204"/>
              <a:ea typeface="Calibri" panose="020F0502020204030204"/>
              <a:cs typeface="Calibri" panose="020F0502020204030204"/>
            </a:endParaRPr>
          </a:p>
          <a:p>
            <a:pPr marL="97155" algn="l" rtl="0" eaLnBrk="0">
              <a:lnSpc>
                <a:spcPct val="89000"/>
              </a:lnSpc>
              <a:spcBef>
                <a:spcPts val="555"/>
              </a:spcBef>
            </a:pPr>
            <a:r>
              <a:rPr sz="2000" kern="0" spc="-10" dirty="0">
                <a:solidFill>
                  <a:srgbClr val="FFFFFF">
                    <a:alpha val="100000"/>
                  </a:srgbClr>
                </a:solidFill>
                <a:latin typeface="Arial" panose="020B0604020202020204"/>
                <a:ea typeface="Arial" panose="020B0604020202020204"/>
                <a:cs typeface="Arial" panose="020B0604020202020204"/>
              </a:rPr>
              <a:t>•</a:t>
            </a:r>
            <a:r>
              <a:rPr sz="2000" kern="0" spc="150" dirty="0">
                <a:solidFill>
                  <a:srgbClr val="FFFFFF">
                    <a:alpha val="100000"/>
                  </a:srgbClr>
                </a:solidFill>
                <a:latin typeface="Arial" panose="020B0604020202020204"/>
                <a:ea typeface="Arial" panose="020B0604020202020204"/>
                <a:cs typeface="Arial" panose="020B0604020202020204"/>
              </a:rPr>
              <a:t>   </a:t>
            </a:r>
            <a:r>
              <a:rPr sz="2000" kern="0" spc="-10" dirty="0">
                <a:solidFill>
                  <a:srgbClr val="FFFFFF">
                    <a:alpha val="100000"/>
                  </a:srgbClr>
                </a:solidFill>
                <a:latin typeface="Calibri" panose="020F0502020204030204"/>
                <a:ea typeface="Calibri" panose="020F0502020204030204"/>
                <a:cs typeface="Calibri" panose="020F0502020204030204"/>
              </a:rPr>
              <a:t>Total Trans</a:t>
            </a:r>
            <a:r>
              <a:rPr sz="2000" kern="0" spc="-20" dirty="0">
                <a:solidFill>
                  <a:srgbClr val="FFFFFF">
                    <a:alpha val="100000"/>
                  </a:srgbClr>
                </a:solidFill>
                <a:latin typeface="Calibri" panose="020F0502020204030204"/>
                <a:ea typeface="Calibri" panose="020F0502020204030204"/>
                <a:cs typeface="Calibri" panose="020F0502020204030204"/>
              </a:rPr>
              <a:t>action Amt &amp; Count</a:t>
            </a:r>
            <a:r>
              <a:rPr sz="2000" kern="0" spc="150" dirty="0">
                <a:solidFill>
                  <a:srgbClr val="FFFFFF">
                    <a:alpha val="100000"/>
                  </a:srgbClr>
                </a:solidFill>
                <a:latin typeface="Calibri" panose="020F0502020204030204"/>
                <a:ea typeface="Calibri" panose="020F0502020204030204"/>
                <a:cs typeface="Calibri" panose="020F0502020204030204"/>
              </a:rPr>
              <a:t> </a:t>
            </a:r>
            <a:r>
              <a:rPr sz="2000" kern="0" spc="-20" dirty="0">
                <a:solidFill>
                  <a:srgbClr val="FFFFFF">
                    <a:alpha val="100000"/>
                  </a:srgbClr>
                </a:solidFill>
                <a:latin typeface="Calibri" panose="020F0502020204030204"/>
                <a:ea typeface="Calibri" panose="020F0502020204030204"/>
                <a:cs typeface="Calibri" panose="020F0502020204030204"/>
              </a:rPr>
              <a:t>increased</a:t>
            </a:r>
            <a:r>
              <a:rPr sz="2000" kern="0" spc="160" dirty="0">
                <a:solidFill>
                  <a:srgbClr val="FFFFFF">
                    <a:alpha val="100000"/>
                  </a:srgbClr>
                </a:solidFill>
                <a:latin typeface="Calibri" panose="020F0502020204030204"/>
                <a:ea typeface="Calibri" panose="020F0502020204030204"/>
                <a:cs typeface="Calibri" panose="020F0502020204030204"/>
              </a:rPr>
              <a:t> </a:t>
            </a:r>
            <a:r>
              <a:rPr sz="2000" kern="0" spc="-20" dirty="0">
                <a:solidFill>
                  <a:srgbClr val="FFFFFF">
                    <a:alpha val="100000"/>
                  </a:srgbClr>
                </a:solidFill>
                <a:latin typeface="Calibri" panose="020F0502020204030204"/>
                <a:ea typeface="Calibri" panose="020F0502020204030204"/>
                <a:cs typeface="Calibri" panose="020F0502020204030204"/>
              </a:rPr>
              <a:t>by 28.8% and 22.5%</a:t>
            </a:r>
            <a:endParaRPr sz="2000" kern="0" spc="-20" dirty="0">
              <a:solidFill>
                <a:srgbClr val="FFFFFF">
                  <a:alpha val="100000"/>
                </a:srgbClr>
              </a:solidFill>
              <a:latin typeface="Calibri" panose="020F0502020204030204"/>
              <a:ea typeface="Calibri" panose="020F0502020204030204"/>
              <a:cs typeface="Calibri" panose="020F0502020204030204"/>
            </a:endParaRPr>
          </a:p>
          <a:p>
            <a:pPr marL="97155" algn="l" rtl="0" eaLnBrk="0">
              <a:lnSpc>
                <a:spcPct val="89000"/>
              </a:lnSpc>
              <a:spcBef>
                <a:spcPts val="555"/>
              </a:spcBef>
            </a:pPr>
            <a:r>
              <a:rPr sz="2000" kern="0" spc="-20" dirty="0">
                <a:solidFill>
                  <a:srgbClr val="FFFFFF">
                    <a:alpha val="100000"/>
                  </a:srgbClr>
                </a:solidFill>
                <a:latin typeface="Arial" panose="020B0604020202020204"/>
                <a:ea typeface="Arial" panose="020B0604020202020204"/>
                <a:cs typeface="Arial" panose="020B0604020202020204"/>
              </a:rPr>
              <a:t>•    </a:t>
            </a:r>
            <a:r>
              <a:rPr sz="2000" kern="0" spc="-20" dirty="0">
                <a:solidFill>
                  <a:srgbClr val="FFFFFF">
                    <a:alpha val="100000"/>
                  </a:srgbClr>
                </a:solidFill>
                <a:latin typeface="Calibri" panose="020F0502020204030204"/>
                <a:ea typeface="Calibri" panose="020F0502020204030204"/>
                <a:cs typeface="Calibri" panose="020F0502020204030204"/>
              </a:rPr>
              <a:t>Customer count</a:t>
            </a:r>
            <a:r>
              <a:rPr sz="2000" kern="0" spc="180" dirty="0">
                <a:solidFill>
                  <a:srgbClr val="FFFFFF">
                    <a:alpha val="100000"/>
                  </a:srgbClr>
                </a:solidFill>
                <a:latin typeface="Calibri" panose="020F0502020204030204"/>
                <a:ea typeface="Calibri" panose="020F0502020204030204"/>
                <a:cs typeface="Calibri" panose="020F0502020204030204"/>
              </a:rPr>
              <a:t> </a:t>
            </a:r>
            <a:r>
              <a:rPr sz="2000" kern="0" spc="-20" dirty="0">
                <a:solidFill>
                  <a:srgbClr val="FFFFFF">
                    <a:alpha val="100000"/>
                  </a:srgbClr>
                </a:solidFill>
                <a:latin typeface="Calibri" panose="020F0502020204030204"/>
                <a:ea typeface="Calibri" panose="020F0502020204030204"/>
                <a:cs typeface="Calibri" panose="020F0502020204030204"/>
              </a:rPr>
              <a:t>increased</a:t>
            </a:r>
            <a:r>
              <a:rPr sz="2000" kern="0" spc="150" dirty="0">
                <a:solidFill>
                  <a:srgbClr val="FFFFFF">
                    <a:alpha val="100000"/>
                  </a:srgbClr>
                </a:solidFill>
                <a:latin typeface="Calibri" panose="020F0502020204030204"/>
                <a:ea typeface="Calibri" panose="020F0502020204030204"/>
                <a:cs typeface="Calibri" panose="020F0502020204030204"/>
              </a:rPr>
              <a:t> </a:t>
            </a:r>
            <a:r>
              <a:rPr sz="2000" kern="0" spc="-20" dirty="0">
                <a:solidFill>
                  <a:srgbClr val="FFFFFF">
                    <a:alpha val="100000"/>
                  </a:srgbClr>
                </a:solidFill>
                <a:latin typeface="Calibri" panose="020F0502020204030204"/>
                <a:ea typeface="Calibri" panose="020F0502020204030204"/>
                <a:cs typeface="Calibri" panose="020F0502020204030204"/>
              </a:rPr>
              <a:t>by 15%.</a:t>
            </a:r>
            <a:endParaRPr sz="2000" kern="0" spc="-20" dirty="0">
              <a:solidFill>
                <a:srgbClr val="FFFFFF">
                  <a:alpha val="100000"/>
                </a:srgbClr>
              </a:solidFill>
              <a:latin typeface="Calibri" panose="020F0502020204030204"/>
              <a:ea typeface="Calibri" panose="020F0502020204030204"/>
              <a:cs typeface="Calibri" panose="020F0502020204030204"/>
            </a:endParaRPr>
          </a:p>
          <a:p>
            <a:pPr marL="12700" algn="l" rtl="0" eaLnBrk="0">
              <a:lnSpc>
                <a:spcPct val="78000"/>
              </a:lnSpc>
              <a:spcBef>
                <a:spcPts val="720"/>
              </a:spcBef>
            </a:pPr>
            <a:r>
              <a:rPr sz="2100" b="1" kern="0" spc="30" dirty="0">
                <a:solidFill>
                  <a:srgbClr val="FFFFFF">
                    <a:alpha val="100000"/>
                  </a:srgbClr>
                </a:solidFill>
                <a:latin typeface="Calibri" panose="020F0502020204030204"/>
                <a:ea typeface="Calibri" panose="020F0502020204030204"/>
                <a:cs typeface="Calibri" panose="020F0502020204030204"/>
              </a:rPr>
              <a:t>Overview YTD:</a:t>
            </a:r>
            <a:endParaRPr sz="2100" dirty="0">
              <a:latin typeface="Calibri" panose="020F0502020204030204"/>
              <a:ea typeface="Calibri" panose="020F0502020204030204"/>
              <a:cs typeface="Calibri" panose="020F0502020204030204"/>
            </a:endParaRPr>
          </a:p>
          <a:p>
            <a:pPr marL="97155" algn="l" rtl="0" eaLnBrk="0">
              <a:lnSpc>
                <a:spcPts val="2465"/>
              </a:lnSpc>
              <a:spcBef>
                <a:spcPts val="720"/>
              </a:spcBef>
            </a:pPr>
            <a:r>
              <a:rPr sz="2000" kern="0" spc="-30" dirty="0">
                <a:solidFill>
                  <a:srgbClr val="FFFFFF">
                    <a:alpha val="100000"/>
                  </a:srgbClr>
                </a:solidFill>
                <a:latin typeface="Arial" panose="020B0604020202020204"/>
                <a:ea typeface="Arial" panose="020B0604020202020204"/>
                <a:cs typeface="Arial" panose="020B0604020202020204"/>
              </a:rPr>
              <a:t>•    </a:t>
            </a:r>
            <a:r>
              <a:rPr sz="2000" kern="0" spc="-30" dirty="0">
                <a:solidFill>
                  <a:srgbClr val="FFFFFF">
                    <a:alpha val="100000"/>
                  </a:srgbClr>
                </a:solidFill>
                <a:latin typeface="Calibri" panose="020F0502020204030204"/>
                <a:ea typeface="Calibri" panose="020F0502020204030204"/>
                <a:cs typeface="Calibri" panose="020F0502020204030204"/>
              </a:rPr>
              <a:t>Overall</a:t>
            </a:r>
            <a:r>
              <a:rPr sz="2000" kern="0" spc="150" dirty="0">
                <a:solidFill>
                  <a:srgbClr val="FFFFFF">
                    <a:alpha val="100000"/>
                  </a:srgbClr>
                </a:solidFill>
                <a:latin typeface="Calibri" panose="020F0502020204030204"/>
                <a:ea typeface="Calibri" panose="020F0502020204030204"/>
                <a:cs typeface="Calibri" panose="020F0502020204030204"/>
              </a:rPr>
              <a:t> </a:t>
            </a:r>
            <a:r>
              <a:rPr sz="2000" kern="0" spc="-30" dirty="0">
                <a:solidFill>
                  <a:srgbClr val="FFFFFF">
                    <a:alpha val="100000"/>
                  </a:srgbClr>
                </a:solidFill>
                <a:latin typeface="Calibri" panose="020F0502020204030204"/>
                <a:ea typeface="Calibri" panose="020F0502020204030204"/>
                <a:cs typeface="Calibri" panose="020F0502020204030204"/>
              </a:rPr>
              <a:t>revenue</a:t>
            </a:r>
            <a:r>
              <a:rPr sz="2000" kern="0" spc="140" dirty="0">
                <a:solidFill>
                  <a:srgbClr val="FFFFFF">
                    <a:alpha val="100000"/>
                  </a:srgbClr>
                </a:solidFill>
                <a:latin typeface="Calibri" panose="020F0502020204030204"/>
                <a:ea typeface="Calibri" panose="020F0502020204030204"/>
                <a:cs typeface="Calibri" panose="020F0502020204030204"/>
              </a:rPr>
              <a:t> </a:t>
            </a:r>
            <a:r>
              <a:rPr sz="2000" kern="0" spc="-30" dirty="0">
                <a:solidFill>
                  <a:srgbClr val="FFFFFF">
                    <a:alpha val="100000"/>
                  </a:srgbClr>
                </a:solidFill>
                <a:latin typeface="Calibri" panose="020F0502020204030204"/>
                <a:ea typeface="Calibri" panose="020F0502020204030204"/>
                <a:cs typeface="Calibri" panose="020F0502020204030204"/>
              </a:rPr>
              <a:t>is</a:t>
            </a:r>
            <a:r>
              <a:rPr sz="2000" kern="0" spc="110" dirty="0">
                <a:solidFill>
                  <a:srgbClr val="FFFFFF">
                    <a:alpha val="100000"/>
                  </a:srgbClr>
                </a:solidFill>
                <a:latin typeface="Calibri" panose="020F0502020204030204"/>
                <a:ea typeface="Calibri" panose="020F0502020204030204"/>
                <a:cs typeface="Calibri" panose="020F0502020204030204"/>
              </a:rPr>
              <a:t> </a:t>
            </a:r>
            <a:r>
              <a:rPr sz="2000" kern="0" spc="-30" dirty="0">
                <a:solidFill>
                  <a:srgbClr val="FFFFFF">
                    <a:alpha val="100000"/>
                  </a:srgbClr>
                </a:solidFill>
                <a:latin typeface="Calibri" panose="020F0502020204030204"/>
                <a:ea typeface="Calibri" panose="020F0502020204030204"/>
                <a:cs typeface="Calibri" panose="020F0502020204030204"/>
              </a:rPr>
              <a:t>57</a:t>
            </a:r>
            <a:r>
              <a:rPr sz="2000" kern="0" spc="-40" dirty="0">
                <a:solidFill>
                  <a:srgbClr val="FFFFFF">
                    <a:alpha val="100000"/>
                  </a:srgbClr>
                </a:solidFill>
                <a:latin typeface="Calibri" panose="020F0502020204030204"/>
                <a:ea typeface="Calibri" panose="020F0502020204030204"/>
                <a:cs typeface="Calibri" panose="020F0502020204030204"/>
              </a:rPr>
              <a:t>M</a:t>
            </a:r>
            <a:endParaRPr sz="2000" dirty="0">
              <a:latin typeface="Calibri" panose="020F0502020204030204"/>
              <a:ea typeface="Calibri" panose="020F0502020204030204"/>
              <a:cs typeface="Calibri" panose="020F0502020204030204"/>
            </a:endParaRPr>
          </a:p>
          <a:p>
            <a:pPr marL="97155" algn="l" rtl="0" eaLnBrk="0">
              <a:lnSpc>
                <a:spcPts val="2465"/>
              </a:lnSpc>
              <a:spcBef>
                <a:spcPts val="210"/>
              </a:spcBef>
            </a:pPr>
            <a:r>
              <a:rPr sz="2000" kern="0" spc="-30" dirty="0">
                <a:solidFill>
                  <a:srgbClr val="FFFFFF">
                    <a:alpha val="100000"/>
                  </a:srgbClr>
                </a:solidFill>
                <a:latin typeface="Arial" panose="020B0604020202020204"/>
                <a:ea typeface="Arial" panose="020B0604020202020204"/>
                <a:cs typeface="Arial" panose="020B0604020202020204"/>
              </a:rPr>
              <a:t>•    </a:t>
            </a:r>
            <a:r>
              <a:rPr sz="2000" kern="0" spc="-30" dirty="0">
                <a:solidFill>
                  <a:srgbClr val="FFFFFF">
                    <a:alpha val="100000"/>
                  </a:srgbClr>
                </a:solidFill>
                <a:latin typeface="Calibri" panose="020F0502020204030204"/>
                <a:ea typeface="Calibri" panose="020F0502020204030204"/>
                <a:cs typeface="Calibri" panose="020F0502020204030204"/>
              </a:rPr>
              <a:t>Total</a:t>
            </a:r>
            <a:r>
              <a:rPr sz="2000" kern="0" spc="120" dirty="0">
                <a:solidFill>
                  <a:srgbClr val="FFFFFF">
                    <a:alpha val="100000"/>
                  </a:srgbClr>
                </a:solidFill>
                <a:latin typeface="Calibri" panose="020F0502020204030204"/>
                <a:ea typeface="Calibri" panose="020F0502020204030204"/>
                <a:cs typeface="Calibri" panose="020F0502020204030204"/>
              </a:rPr>
              <a:t> </a:t>
            </a:r>
            <a:r>
              <a:rPr sz="2000" kern="0" spc="-30" dirty="0">
                <a:solidFill>
                  <a:srgbClr val="FFFFFF">
                    <a:alpha val="100000"/>
                  </a:srgbClr>
                </a:solidFill>
                <a:latin typeface="Calibri" panose="020F0502020204030204"/>
                <a:ea typeface="Calibri" panose="020F0502020204030204"/>
                <a:cs typeface="Calibri" panose="020F0502020204030204"/>
              </a:rPr>
              <a:t>intere</a:t>
            </a:r>
            <a:r>
              <a:rPr sz="2000" kern="0" spc="-40" dirty="0">
                <a:solidFill>
                  <a:srgbClr val="FFFFFF">
                    <a:alpha val="100000"/>
                  </a:srgbClr>
                </a:solidFill>
                <a:latin typeface="Calibri" panose="020F0502020204030204"/>
                <a:ea typeface="Calibri" panose="020F0502020204030204"/>
                <a:cs typeface="Calibri" panose="020F0502020204030204"/>
              </a:rPr>
              <a:t>st</a:t>
            </a:r>
            <a:r>
              <a:rPr sz="2000" kern="0" spc="170" dirty="0">
                <a:solidFill>
                  <a:srgbClr val="FFFFFF">
                    <a:alpha val="100000"/>
                  </a:srgbClr>
                </a:solidFill>
                <a:latin typeface="Calibri" panose="020F0502020204030204"/>
                <a:ea typeface="Calibri" panose="020F0502020204030204"/>
                <a:cs typeface="Calibri" panose="020F0502020204030204"/>
              </a:rPr>
              <a:t> </a:t>
            </a:r>
            <a:r>
              <a:rPr sz="2000" kern="0" spc="-40" dirty="0">
                <a:solidFill>
                  <a:srgbClr val="FFFFFF">
                    <a:alpha val="100000"/>
                  </a:srgbClr>
                </a:solidFill>
                <a:latin typeface="Calibri" panose="020F0502020204030204"/>
                <a:ea typeface="Calibri" panose="020F0502020204030204"/>
                <a:cs typeface="Calibri" panose="020F0502020204030204"/>
              </a:rPr>
              <a:t>is 8M</a:t>
            </a:r>
            <a:endParaRPr sz="2000" dirty="0">
              <a:latin typeface="Calibri" panose="020F0502020204030204"/>
              <a:ea typeface="Calibri" panose="020F0502020204030204"/>
              <a:cs typeface="Calibri" panose="020F0502020204030204"/>
            </a:endParaRPr>
          </a:p>
          <a:p>
            <a:pPr marL="97155" algn="l" rtl="0" eaLnBrk="0">
              <a:lnSpc>
                <a:spcPts val="2465"/>
              </a:lnSpc>
              <a:spcBef>
                <a:spcPts val="215"/>
              </a:spcBef>
            </a:pPr>
            <a:r>
              <a:rPr sz="2000" kern="0" spc="-20" dirty="0">
                <a:solidFill>
                  <a:srgbClr val="FFFFFF">
                    <a:alpha val="100000"/>
                  </a:srgbClr>
                </a:solidFill>
                <a:latin typeface="Arial" panose="020B0604020202020204"/>
                <a:ea typeface="Arial" panose="020B0604020202020204"/>
                <a:cs typeface="Arial" panose="020B0604020202020204"/>
              </a:rPr>
              <a:t>•</a:t>
            </a:r>
            <a:r>
              <a:rPr sz="2000" kern="0" spc="180" dirty="0">
                <a:solidFill>
                  <a:srgbClr val="FFFFFF">
                    <a:alpha val="100000"/>
                  </a:srgbClr>
                </a:solidFill>
                <a:latin typeface="Arial" panose="020B0604020202020204"/>
                <a:ea typeface="Arial" panose="020B0604020202020204"/>
                <a:cs typeface="Arial" panose="020B0604020202020204"/>
              </a:rPr>
              <a:t>   </a:t>
            </a:r>
            <a:r>
              <a:rPr sz="2000" kern="0" spc="-20" dirty="0">
                <a:solidFill>
                  <a:srgbClr val="FFFFFF">
                    <a:alpha val="100000"/>
                  </a:srgbClr>
                </a:solidFill>
                <a:latin typeface="Calibri" panose="020F0502020204030204"/>
                <a:ea typeface="Calibri" panose="020F0502020204030204"/>
                <a:cs typeface="Calibri" panose="020F0502020204030204"/>
              </a:rPr>
              <a:t>Total transaction amount</a:t>
            </a:r>
            <a:r>
              <a:rPr sz="2000" kern="0" spc="150" dirty="0">
                <a:solidFill>
                  <a:srgbClr val="FFFFFF">
                    <a:alpha val="100000"/>
                  </a:srgbClr>
                </a:solidFill>
                <a:latin typeface="Calibri" panose="020F0502020204030204"/>
                <a:ea typeface="Calibri" panose="020F0502020204030204"/>
                <a:cs typeface="Calibri" panose="020F0502020204030204"/>
              </a:rPr>
              <a:t> </a:t>
            </a:r>
            <a:r>
              <a:rPr sz="2000" kern="0" spc="-20" dirty="0">
                <a:solidFill>
                  <a:srgbClr val="FFFFFF">
                    <a:alpha val="100000"/>
                  </a:srgbClr>
                </a:solidFill>
                <a:latin typeface="Calibri" panose="020F0502020204030204"/>
                <a:ea typeface="Calibri" panose="020F0502020204030204"/>
                <a:cs typeface="Calibri" panose="020F0502020204030204"/>
              </a:rPr>
              <a:t>is 46M</a:t>
            </a:r>
            <a:endParaRPr sz="2000" dirty="0">
              <a:latin typeface="Calibri" panose="020F0502020204030204"/>
              <a:ea typeface="Calibri" panose="020F0502020204030204"/>
              <a:cs typeface="Calibri" panose="020F0502020204030204"/>
            </a:endParaRPr>
          </a:p>
          <a:p>
            <a:pPr marL="97155" algn="l" rtl="0" eaLnBrk="0">
              <a:lnSpc>
                <a:spcPct val="89000"/>
              </a:lnSpc>
              <a:spcBef>
                <a:spcPts val="215"/>
              </a:spcBef>
            </a:pPr>
            <a:r>
              <a:rPr sz="2000" kern="0" spc="-20" dirty="0">
                <a:solidFill>
                  <a:srgbClr val="FFFFFF">
                    <a:alpha val="100000"/>
                  </a:srgbClr>
                </a:solidFill>
                <a:latin typeface="Arial" panose="020B0604020202020204"/>
                <a:ea typeface="Arial" panose="020B0604020202020204"/>
                <a:cs typeface="Arial" panose="020B0604020202020204"/>
              </a:rPr>
              <a:t>•    </a:t>
            </a:r>
            <a:r>
              <a:rPr sz="2000" kern="0" spc="-20" dirty="0">
                <a:solidFill>
                  <a:srgbClr val="FFFFFF">
                    <a:alpha val="100000"/>
                  </a:srgbClr>
                </a:solidFill>
                <a:latin typeface="Calibri" panose="020F0502020204030204"/>
                <a:ea typeface="Calibri" panose="020F0502020204030204"/>
                <a:cs typeface="Calibri" panose="020F0502020204030204"/>
              </a:rPr>
              <a:t>Male customers</a:t>
            </a:r>
            <a:r>
              <a:rPr sz="2000" kern="0" spc="110" dirty="0">
                <a:solidFill>
                  <a:srgbClr val="FFFFFF">
                    <a:alpha val="100000"/>
                  </a:srgbClr>
                </a:solidFill>
                <a:latin typeface="Calibri" panose="020F0502020204030204"/>
                <a:ea typeface="Calibri" panose="020F0502020204030204"/>
                <a:cs typeface="Calibri" panose="020F0502020204030204"/>
              </a:rPr>
              <a:t> </a:t>
            </a:r>
            <a:r>
              <a:rPr sz="2000" kern="0" spc="-20" dirty="0">
                <a:solidFill>
                  <a:srgbClr val="FFFFFF">
                    <a:alpha val="100000"/>
                  </a:srgbClr>
                </a:solidFill>
                <a:latin typeface="Calibri" panose="020F0502020204030204"/>
                <a:ea typeface="Calibri" panose="020F0502020204030204"/>
                <a:cs typeface="Calibri" panose="020F0502020204030204"/>
              </a:rPr>
              <a:t>are contributing</a:t>
            </a:r>
            <a:r>
              <a:rPr sz="2000" kern="0" spc="130" dirty="0">
                <a:solidFill>
                  <a:srgbClr val="FFFFFF">
                    <a:alpha val="100000"/>
                  </a:srgbClr>
                </a:solidFill>
                <a:latin typeface="Calibri" panose="020F0502020204030204"/>
                <a:ea typeface="Calibri" panose="020F0502020204030204"/>
                <a:cs typeface="Calibri" panose="020F0502020204030204"/>
              </a:rPr>
              <a:t> </a:t>
            </a:r>
            <a:r>
              <a:rPr sz="2000" kern="0" spc="-20" dirty="0">
                <a:solidFill>
                  <a:srgbClr val="FFFFFF">
                    <a:alpha val="100000"/>
                  </a:srgbClr>
                </a:solidFill>
                <a:latin typeface="Calibri" panose="020F0502020204030204"/>
                <a:ea typeface="Calibri" panose="020F0502020204030204"/>
                <a:cs typeface="Calibri" panose="020F0502020204030204"/>
              </a:rPr>
              <a:t>more</a:t>
            </a:r>
            <a:r>
              <a:rPr sz="2000" kern="0" spc="130" dirty="0">
                <a:solidFill>
                  <a:srgbClr val="FFFFFF">
                    <a:alpha val="100000"/>
                  </a:srgbClr>
                </a:solidFill>
                <a:latin typeface="Calibri" panose="020F0502020204030204"/>
                <a:ea typeface="Calibri" panose="020F0502020204030204"/>
                <a:cs typeface="Calibri" panose="020F0502020204030204"/>
              </a:rPr>
              <a:t> </a:t>
            </a:r>
            <a:r>
              <a:rPr sz="2000" kern="0" spc="-20" dirty="0">
                <a:solidFill>
                  <a:srgbClr val="FFFFFF">
                    <a:alpha val="100000"/>
                  </a:srgbClr>
                </a:solidFill>
                <a:latin typeface="Calibri" panose="020F0502020204030204"/>
                <a:ea typeface="Calibri" panose="020F0502020204030204"/>
                <a:cs typeface="Calibri" panose="020F0502020204030204"/>
              </a:rPr>
              <a:t>in</a:t>
            </a:r>
            <a:r>
              <a:rPr sz="2000" kern="0" spc="150" dirty="0">
                <a:solidFill>
                  <a:srgbClr val="FFFFFF">
                    <a:alpha val="100000"/>
                  </a:srgbClr>
                </a:solidFill>
                <a:latin typeface="Calibri" panose="020F0502020204030204"/>
                <a:ea typeface="Calibri" panose="020F0502020204030204"/>
                <a:cs typeface="Calibri" panose="020F0502020204030204"/>
              </a:rPr>
              <a:t> </a:t>
            </a:r>
            <a:r>
              <a:rPr sz="2000" kern="0" spc="-20" dirty="0">
                <a:solidFill>
                  <a:srgbClr val="FFFFFF">
                    <a:alpha val="100000"/>
                  </a:srgbClr>
                </a:solidFill>
                <a:latin typeface="Calibri" panose="020F0502020204030204"/>
                <a:ea typeface="Calibri" panose="020F0502020204030204"/>
                <a:cs typeface="Calibri" panose="020F0502020204030204"/>
              </a:rPr>
              <a:t>revenue</a:t>
            </a:r>
            <a:r>
              <a:rPr sz="2000" kern="0" spc="110" dirty="0">
                <a:solidFill>
                  <a:srgbClr val="FFFFFF">
                    <a:alpha val="100000"/>
                  </a:srgbClr>
                </a:solidFill>
                <a:latin typeface="Calibri" panose="020F0502020204030204"/>
                <a:ea typeface="Calibri" panose="020F0502020204030204"/>
                <a:cs typeface="Calibri" panose="020F0502020204030204"/>
              </a:rPr>
              <a:t> </a:t>
            </a:r>
            <a:r>
              <a:rPr sz="2000" kern="0" spc="-20" dirty="0">
                <a:solidFill>
                  <a:srgbClr val="FFFFFF">
                    <a:alpha val="100000"/>
                  </a:srgbClr>
                </a:solidFill>
                <a:latin typeface="Calibri" panose="020F0502020204030204"/>
                <a:ea typeface="Calibri" panose="020F0502020204030204"/>
                <a:cs typeface="Calibri" panose="020F0502020204030204"/>
              </a:rPr>
              <a:t>31M, female</a:t>
            </a:r>
            <a:r>
              <a:rPr sz="2000" kern="0" spc="120" dirty="0">
                <a:solidFill>
                  <a:srgbClr val="FFFFFF">
                    <a:alpha val="100000"/>
                  </a:srgbClr>
                </a:solidFill>
                <a:latin typeface="Calibri" panose="020F0502020204030204"/>
                <a:ea typeface="Calibri" panose="020F0502020204030204"/>
                <a:cs typeface="Calibri" panose="020F0502020204030204"/>
              </a:rPr>
              <a:t> </a:t>
            </a:r>
            <a:r>
              <a:rPr sz="2000" kern="0" spc="-30" dirty="0">
                <a:solidFill>
                  <a:srgbClr val="FFFFFF">
                    <a:alpha val="100000"/>
                  </a:srgbClr>
                </a:solidFill>
                <a:latin typeface="Calibri" panose="020F0502020204030204"/>
                <a:ea typeface="Calibri" panose="020F0502020204030204"/>
                <a:cs typeface="Calibri" panose="020F0502020204030204"/>
              </a:rPr>
              <a:t>26M</a:t>
            </a:r>
            <a:endParaRPr sz="2000" dirty="0">
              <a:latin typeface="Calibri" panose="020F0502020204030204"/>
              <a:ea typeface="Calibri" panose="020F0502020204030204"/>
              <a:cs typeface="Calibri" panose="020F0502020204030204"/>
            </a:endParaRPr>
          </a:p>
          <a:p>
            <a:pPr marL="447040" indent="-349885" algn="l" rtl="0" eaLnBrk="0">
              <a:lnSpc>
                <a:spcPct val="86000"/>
              </a:lnSpc>
              <a:spcBef>
                <a:spcPts val="565"/>
              </a:spcBef>
            </a:pPr>
            <a:r>
              <a:rPr sz="2000" kern="0" spc="-10" dirty="0">
                <a:solidFill>
                  <a:srgbClr val="FFFFFF">
                    <a:alpha val="100000"/>
                  </a:srgbClr>
                </a:solidFill>
                <a:latin typeface="Arial" panose="020B0604020202020204"/>
                <a:ea typeface="Arial" panose="020B0604020202020204"/>
                <a:cs typeface="Arial" panose="020B0604020202020204"/>
              </a:rPr>
              <a:t>•    </a:t>
            </a:r>
            <a:r>
              <a:rPr sz="2000" kern="0" spc="-10" dirty="0">
                <a:solidFill>
                  <a:srgbClr val="FFFFFF">
                    <a:alpha val="100000"/>
                  </a:srgbClr>
                </a:solidFill>
                <a:latin typeface="Calibri" panose="020F0502020204030204"/>
                <a:ea typeface="Calibri" panose="020F0502020204030204"/>
                <a:cs typeface="Calibri" panose="020F0502020204030204"/>
              </a:rPr>
              <a:t>Blue &amp; Silve</a:t>
            </a:r>
            <a:r>
              <a:rPr sz="2000" kern="0" spc="-20" dirty="0">
                <a:solidFill>
                  <a:srgbClr val="FFFFFF">
                    <a:alpha val="100000"/>
                  </a:srgbClr>
                </a:solidFill>
                <a:latin typeface="Calibri" panose="020F0502020204030204"/>
                <a:ea typeface="Calibri" panose="020F0502020204030204"/>
                <a:cs typeface="Calibri" panose="020F0502020204030204"/>
              </a:rPr>
              <a:t>r credit</a:t>
            </a:r>
            <a:r>
              <a:rPr sz="2000" kern="0" spc="90" dirty="0">
                <a:solidFill>
                  <a:srgbClr val="FFFFFF">
                    <a:alpha val="100000"/>
                  </a:srgbClr>
                </a:solidFill>
                <a:latin typeface="Calibri" panose="020F0502020204030204"/>
                <a:ea typeface="Calibri" panose="020F0502020204030204"/>
                <a:cs typeface="Calibri" panose="020F0502020204030204"/>
              </a:rPr>
              <a:t> </a:t>
            </a:r>
            <a:r>
              <a:rPr sz="2000" kern="0" spc="-20" dirty="0">
                <a:solidFill>
                  <a:srgbClr val="FFFFFF">
                    <a:alpha val="100000"/>
                  </a:srgbClr>
                </a:solidFill>
                <a:latin typeface="Calibri" panose="020F0502020204030204"/>
                <a:ea typeface="Calibri" panose="020F0502020204030204"/>
                <a:cs typeface="Calibri" panose="020F0502020204030204"/>
              </a:rPr>
              <a:t>card</a:t>
            </a:r>
            <a:r>
              <a:rPr sz="2000" kern="0" spc="90" dirty="0">
                <a:solidFill>
                  <a:srgbClr val="FFFFFF">
                    <a:alpha val="100000"/>
                  </a:srgbClr>
                </a:solidFill>
                <a:latin typeface="Calibri" panose="020F0502020204030204"/>
                <a:ea typeface="Calibri" panose="020F0502020204030204"/>
                <a:cs typeface="Calibri" panose="020F0502020204030204"/>
              </a:rPr>
              <a:t> </a:t>
            </a:r>
            <a:r>
              <a:rPr sz="2000" kern="0" spc="-20" dirty="0">
                <a:solidFill>
                  <a:srgbClr val="FFFFFF">
                    <a:alpha val="100000"/>
                  </a:srgbClr>
                </a:solidFill>
                <a:latin typeface="Calibri" panose="020F0502020204030204"/>
                <a:ea typeface="Calibri" panose="020F0502020204030204"/>
                <a:cs typeface="Calibri" panose="020F0502020204030204"/>
              </a:rPr>
              <a:t>are</a:t>
            </a:r>
            <a:r>
              <a:rPr sz="2000" kern="0" spc="90" dirty="0">
                <a:solidFill>
                  <a:srgbClr val="FFFFFF">
                    <a:alpha val="100000"/>
                  </a:srgbClr>
                </a:solidFill>
                <a:latin typeface="Calibri" panose="020F0502020204030204"/>
                <a:ea typeface="Calibri" panose="020F0502020204030204"/>
                <a:cs typeface="Calibri" panose="020F0502020204030204"/>
              </a:rPr>
              <a:t> </a:t>
            </a:r>
            <a:r>
              <a:rPr sz="2000" kern="0" spc="-20" dirty="0">
                <a:solidFill>
                  <a:srgbClr val="FFFFFF">
                    <a:alpha val="100000"/>
                  </a:srgbClr>
                </a:solidFill>
                <a:latin typeface="Calibri" panose="020F0502020204030204"/>
                <a:ea typeface="Calibri" panose="020F0502020204030204"/>
                <a:cs typeface="Calibri" panose="020F0502020204030204"/>
              </a:rPr>
              <a:t>contributing to</a:t>
            </a:r>
            <a:r>
              <a:rPr sz="2000" kern="0" spc="90" dirty="0">
                <a:solidFill>
                  <a:srgbClr val="FFFFFF">
                    <a:alpha val="100000"/>
                  </a:srgbClr>
                </a:solidFill>
                <a:latin typeface="Calibri" panose="020F0502020204030204"/>
                <a:ea typeface="Calibri" panose="020F0502020204030204"/>
                <a:cs typeface="Calibri" panose="020F0502020204030204"/>
              </a:rPr>
              <a:t> </a:t>
            </a:r>
            <a:r>
              <a:rPr sz="2000" kern="0" spc="-20" dirty="0">
                <a:solidFill>
                  <a:srgbClr val="FFFFFF">
                    <a:alpha val="100000"/>
                  </a:srgbClr>
                </a:solidFill>
                <a:latin typeface="Calibri" panose="020F0502020204030204"/>
                <a:ea typeface="Calibri" panose="020F0502020204030204"/>
                <a:cs typeface="Calibri" panose="020F0502020204030204"/>
              </a:rPr>
              <a:t>93%</a:t>
            </a:r>
            <a:r>
              <a:rPr sz="2000" kern="0" spc="60" dirty="0">
                <a:solidFill>
                  <a:srgbClr val="FFFFFF">
                    <a:alpha val="100000"/>
                  </a:srgbClr>
                </a:solidFill>
                <a:latin typeface="Calibri" panose="020F0502020204030204"/>
                <a:ea typeface="Calibri" panose="020F0502020204030204"/>
                <a:cs typeface="Calibri" panose="020F0502020204030204"/>
              </a:rPr>
              <a:t> </a:t>
            </a:r>
            <a:r>
              <a:rPr sz="2000" kern="0" spc="-20" dirty="0">
                <a:solidFill>
                  <a:srgbClr val="FFFFFF">
                    <a:alpha val="100000"/>
                  </a:srgbClr>
                </a:solidFill>
                <a:latin typeface="Calibri" panose="020F0502020204030204"/>
                <a:ea typeface="Calibri" panose="020F0502020204030204"/>
                <a:cs typeface="Calibri" panose="020F0502020204030204"/>
              </a:rPr>
              <a:t>of</a:t>
            </a:r>
            <a:r>
              <a:rPr sz="2000" kern="0" spc="70" dirty="0">
                <a:solidFill>
                  <a:srgbClr val="FFFFFF">
                    <a:alpha val="100000"/>
                  </a:srgbClr>
                </a:solidFill>
                <a:latin typeface="Calibri" panose="020F0502020204030204"/>
                <a:ea typeface="Calibri" panose="020F0502020204030204"/>
                <a:cs typeface="Calibri" panose="020F0502020204030204"/>
              </a:rPr>
              <a:t> </a:t>
            </a:r>
            <a:r>
              <a:rPr sz="2000" kern="0" spc="-20" dirty="0">
                <a:solidFill>
                  <a:srgbClr val="FFFFFF">
                    <a:alpha val="100000"/>
                  </a:srgbClr>
                </a:solidFill>
                <a:latin typeface="Calibri" panose="020F0502020204030204"/>
                <a:ea typeface="Calibri" panose="020F0502020204030204"/>
                <a:cs typeface="Calibri" panose="020F0502020204030204"/>
              </a:rPr>
              <a:t>overall</a:t>
            </a:r>
            <a:r>
              <a:rPr sz="2000" kern="0" spc="0" dirty="0">
                <a:solidFill>
                  <a:srgbClr val="FFFFFF">
                    <a:alpha val="100000"/>
                  </a:srgbClr>
                </a:solidFill>
                <a:latin typeface="Calibri" panose="020F0502020204030204"/>
                <a:ea typeface="Calibri" panose="020F0502020204030204"/>
                <a:cs typeface="Calibri" panose="020F0502020204030204"/>
              </a:rPr>
              <a:t>                                                                    </a:t>
            </a:r>
            <a:r>
              <a:rPr sz="2000" kern="0" spc="-10" dirty="0">
                <a:solidFill>
                  <a:srgbClr val="FFFFFF">
                    <a:alpha val="100000"/>
                  </a:srgbClr>
                </a:solidFill>
                <a:latin typeface="Calibri" panose="020F0502020204030204"/>
                <a:ea typeface="Calibri" panose="020F0502020204030204"/>
                <a:cs typeface="Calibri" panose="020F0502020204030204"/>
              </a:rPr>
              <a:t>transactions</a:t>
            </a:r>
            <a:endParaRPr sz="2000" dirty="0">
              <a:latin typeface="Calibri" panose="020F0502020204030204"/>
              <a:ea typeface="Calibri" panose="020F0502020204030204"/>
              <a:cs typeface="Calibri" panose="020F0502020204030204"/>
            </a:endParaRPr>
          </a:p>
          <a:p>
            <a:pPr marL="97155" algn="l" rtl="0" eaLnBrk="0">
              <a:lnSpc>
                <a:spcPct val="89000"/>
              </a:lnSpc>
              <a:spcBef>
                <a:spcPts val="205"/>
              </a:spcBef>
            </a:pPr>
            <a:r>
              <a:rPr sz="2000" kern="0" spc="-10" dirty="0">
                <a:solidFill>
                  <a:srgbClr val="FFFFFF">
                    <a:alpha val="100000"/>
                  </a:srgbClr>
                </a:solidFill>
                <a:latin typeface="Arial" panose="020B0604020202020204"/>
                <a:ea typeface="Arial" panose="020B0604020202020204"/>
                <a:cs typeface="Arial" panose="020B0604020202020204"/>
              </a:rPr>
              <a:t>•</a:t>
            </a:r>
            <a:r>
              <a:rPr sz="2000" kern="0" spc="150" dirty="0">
                <a:solidFill>
                  <a:srgbClr val="FFFFFF">
                    <a:alpha val="100000"/>
                  </a:srgbClr>
                </a:solidFill>
                <a:latin typeface="Arial" panose="020B0604020202020204"/>
                <a:ea typeface="Arial" panose="020B0604020202020204"/>
                <a:cs typeface="Arial" panose="020B0604020202020204"/>
              </a:rPr>
              <a:t>   </a:t>
            </a:r>
            <a:r>
              <a:rPr sz="2000" kern="0" spc="-10" dirty="0">
                <a:solidFill>
                  <a:srgbClr val="FFFFFF">
                    <a:alpha val="100000"/>
                  </a:srgbClr>
                </a:solidFill>
                <a:latin typeface="Calibri" panose="020F0502020204030204"/>
                <a:ea typeface="Calibri" panose="020F0502020204030204"/>
                <a:cs typeface="Calibri" panose="020F0502020204030204"/>
              </a:rPr>
              <a:t>TX,</a:t>
            </a:r>
            <a:r>
              <a:rPr sz="2000" kern="0" spc="190" dirty="0">
                <a:solidFill>
                  <a:srgbClr val="FFFFFF">
                    <a:alpha val="100000"/>
                  </a:srgbClr>
                </a:solidFill>
                <a:latin typeface="Calibri" panose="020F0502020204030204"/>
                <a:ea typeface="Calibri" panose="020F0502020204030204"/>
                <a:cs typeface="Calibri" panose="020F0502020204030204"/>
              </a:rPr>
              <a:t> </a:t>
            </a:r>
            <a:r>
              <a:rPr sz="2000" kern="0" spc="-10" dirty="0">
                <a:solidFill>
                  <a:srgbClr val="FFFFFF">
                    <a:alpha val="100000"/>
                  </a:srgbClr>
                </a:solidFill>
                <a:latin typeface="Calibri" panose="020F0502020204030204"/>
                <a:ea typeface="Calibri" panose="020F0502020204030204"/>
                <a:cs typeface="Calibri" panose="020F0502020204030204"/>
              </a:rPr>
              <a:t>NY &amp; </a:t>
            </a:r>
            <a:r>
              <a:rPr sz="2000" kern="0" spc="-20" dirty="0">
                <a:solidFill>
                  <a:srgbClr val="FFFFFF">
                    <a:alpha val="100000"/>
                  </a:srgbClr>
                </a:solidFill>
                <a:latin typeface="Calibri" panose="020F0502020204030204"/>
                <a:ea typeface="Calibri" panose="020F0502020204030204"/>
                <a:cs typeface="Calibri" panose="020F0502020204030204"/>
              </a:rPr>
              <a:t>CA</a:t>
            </a:r>
            <a:r>
              <a:rPr sz="2000" kern="0" spc="120" dirty="0">
                <a:solidFill>
                  <a:srgbClr val="FFFFFF">
                    <a:alpha val="100000"/>
                  </a:srgbClr>
                </a:solidFill>
                <a:latin typeface="Calibri" panose="020F0502020204030204"/>
                <a:ea typeface="Calibri" panose="020F0502020204030204"/>
                <a:cs typeface="Calibri" panose="020F0502020204030204"/>
              </a:rPr>
              <a:t> </a:t>
            </a:r>
            <a:r>
              <a:rPr sz="2000" kern="0" spc="-20" dirty="0">
                <a:solidFill>
                  <a:srgbClr val="FFFFFF">
                    <a:alpha val="100000"/>
                  </a:srgbClr>
                </a:solidFill>
                <a:latin typeface="Calibri" panose="020F0502020204030204"/>
                <a:ea typeface="Calibri" panose="020F0502020204030204"/>
                <a:cs typeface="Calibri" panose="020F0502020204030204"/>
              </a:rPr>
              <a:t>is contributing to</a:t>
            </a:r>
            <a:r>
              <a:rPr sz="2000" kern="0" spc="100" dirty="0">
                <a:solidFill>
                  <a:srgbClr val="FFFFFF">
                    <a:alpha val="100000"/>
                  </a:srgbClr>
                </a:solidFill>
                <a:latin typeface="Calibri" panose="020F0502020204030204"/>
                <a:ea typeface="Calibri" panose="020F0502020204030204"/>
                <a:cs typeface="Calibri" panose="020F0502020204030204"/>
              </a:rPr>
              <a:t> </a:t>
            </a:r>
            <a:r>
              <a:rPr sz="2000" kern="0" spc="-20" dirty="0">
                <a:solidFill>
                  <a:srgbClr val="FFFFFF">
                    <a:alpha val="100000"/>
                  </a:srgbClr>
                </a:solidFill>
                <a:latin typeface="Calibri" panose="020F0502020204030204"/>
                <a:ea typeface="Calibri" panose="020F0502020204030204"/>
                <a:cs typeface="Calibri" panose="020F0502020204030204"/>
              </a:rPr>
              <a:t>68%</a:t>
            </a:r>
            <a:endParaRPr sz="2000" dirty="0">
              <a:latin typeface="Calibri" panose="020F0502020204030204"/>
              <a:ea typeface="Calibri" panose="020F0502020204030204"/>
              <a:cs typeface="Calibri" panose="020F0502020204030204"/>
            </a:endParaRPr>
          </a:p>
          <a:p>
            <a:pPr marL="97155" algn="l" rtl="0" eaLnBrk="0">
              <a:lnSpc>
                <a:spcPts val="2450"/>
              </a:lnSpc>
              <a:spcBef>
                <a:spcPts val="560"/>
              </a:spcBef>
            </a:pPr>
            <a:r>
              <a:rPr sz="2000" kern="0" spc="-20" dirty="0">
                <a:solidFill>
                  <a:srgbClr val="FFFFFF">
                    <a:alpha val="100000"/>
                  </a:srgbClr>
                </a:solidFill>
                <a:latin typeface="Arial" panose="020B0604020202020204"/>
                <a:ea typeface="Arial" panose="020B0604020202020204"/>
                <a:cs typeface="Arial" panose="020B0604020202020204"/>
              </a:rPr>
              <a:t>•    </a:t>
            </a:r>
            <a:r>
              <a:rPr sz="2000" kern="0" spc="-20" dirty="0">
                <a:solidFill>
                  <a:srgbClr val="FFFFFF">
                    <a:alpha val="100000"/>
                  </a:srgbClr>
                </a:solidFill>
                <a:latin typeface="Calibri" panose="020F0502020204030204"/>
                <a:ea typeface="Calibri" panose="020F0502020204030204"/>
                <a:cs typeface="Calibri" panose="020F0502020204030204"/>
              </a:rPr>
              <a:t>Overall Activatio</a:t>
            </a:r>
            <a:r>
              <a:rPr sz="2000" kern="0" spc="-30" dirty="0">
                <a:solidFill>
                  <a:srgbClr val="FFFFFF">
                    <a:alpha val="100000"/>
                  </a:srgbClr>
                </a:solidFill>
                <a:latin typeface="Calibri" panose="020F0502020204030204"/>
                <a:ea typeface="Calibri" panose="020F0502020204030204"/>
                <a:cs typeface="Calibri" panose="020F0502020204030204"/>
              </a:rPr>
              <a:t>n</a:t>
            </a:r>
            <a:r>
              <a:rPr sz="2000" kern="0" spc="150" dirty="0">
                <a:solidFill>
                  <a:srgbClr val="FFFFFF">
                    <a:alpha val="100000"/>
                  </a:srgbClr>
                </a:solidFill>
                <a:latin typeface="Calibri" panose="020F0502020204030204"/>
                <a:ea typeface="Calibri" panose="020F0502020204030204"/>
                <a:cs typeface="Calibri" panose="020F0502020204030204"/>
              </a:rPr>
              <a:t> </a:t>
            </a:r>
            <a:r>
              <a:rPr sz="2000" kern="0" spc="-30" dirty="0">
                <a:solidFill>
                  <a:srgbClr val="FFFFFF">
                    <a:alpha val="100000"/>
                  </a:srgbClr>
                </a:solidFill>
                <a:latin typeface="Calibri" panose="020F0502020204030204"/>
                <a:ea typeface="Calibri" panose="020F0502020204030204"/>
                <a:cs typeface="Calibri" panose="020F0502020204030204"/>
              </a:rPr>
              <a:t>rate</a:t>
            </a:r>
            <a:r>
              <a:rPr sz="2000" kern="0" spc="140" dirty="0">
                <a:solidFill>
                  <a:srgbClr val="FFFFFF">
                    <a:alpha val="100000"/>
                  </a:srgbClr>
                </a:solidFill>
                <a:latin typeface="Calibri" panose="020F0502020204030204"/>
                <a:ea typeface="Calibri" panose="020F0502020204030204"/>
                <a:cs typeface="Calibri" panose="020F0502020204030204"/>
              </a:rPr>
              <a:t> </a:t>
            </a:r>
            <a:r>
              <a:rPr sz="2000" kern="0" spc="-30" dirty="0">
                <a:solidFill>
                  <a:srgbClr val="FFFFFF">
                    <a:alpha val="100000"/>
                  </a:srgbClr>
                </a:solidFill>
                <a:latin typeface="Calibri" panose="020F0502020204030204"/>
                <a:ea typeface="Calibri" panose="020F0502020204030204"/>
                <a:cs typeface="Calibri" panose="020F0502020204030204"/>
              </a:rPr>
              <a:t>is</a:t>
            </a:r>
            <a:r>
              <a:rPr sz="2000" kern="0" spc="100" dirty="0">
                <a:solidFill>
                  <a:srgbClr val="FFFFFF">
                    <a:alpha val="100000"/>
                  </a:srgbClr>
                </a:solidFill>
                <a:latin typeface="Calibri" panose="020F0502020204030204"/>
                <a:ea typeface="Calibri" panose="020F0502020204030204"/>
                <a:cs typeface="Calibri" panose="020F0502020204030204"/>
              </a:rPr>
              <a:t> </a:t>
            </a:r>
            <a:r>
              <a:rPr sz="2000" kern="0" spc="-30" dirty="0">
                <a:solidFill>
                  <a:srgbClr val="FFFFFF">
                    <a:alpha val="100000"/>
                  </a:srgbClr>
                </a:solidFill>
                <a:latin typeface="Calibri" panose="020F0502020204030204"/>
                <a:ea typeface="Calibri" panose="020F0502020204030204"/>
                <a:cs typeface="Calibri" panose="020F0502020204030204"/>
              </a:rPr>
              <a:t>57.5%</a:t>
            </a:r>
            <a:endParaRPr sz="2000" dirty="0">
              <a:latin typeface="Calibri" panose="020F0502020204030204"/>
              <a:ea typeface="Calibri" panose="020F0502020204030204"/>
              <a:cs typeface="Calibri" panose="020F0502020204030204"/>
            </a:endParaRPr>
          </a:p>
          <a:p>
            <a:pPr marL="97155" algn="l" rtl="0" eaLnBrk="0">
              <a:lnSpc>
                <a:spcPct val="84000"/>
              </a:lnSpc>
              <a:spcBef>
                <a:spcPts val="225"/>
              </a:spcBef>
            </a:pPr>
            <a:r>
              <a:rPr sz="2000" kern="0" spc="-30" dirty="0">
                <a:solidFill>
                  <a:srgbClr val="FFFFFF">
                    <a:alpha val="100000"/>
                  </a:srgbClr>
                </a:solidFill>
                <a:latin typeface="Arial" panose="020B0604020202020204"/>
                <a:ea typeface="Arial" panose="020B0604020202020204"/>
                <a:cs typeface="Arial" panose="020B0604020202020204"/>
              </a:rPr>
              <a:t>•    </a:t>
            </a:r>
            <a:r>
              <a:rPr sz="2000" kern="0" spc="-30" dirty="0">
                <a:solidFill>
                  <a:srgbClr val="FFFFFF">
                    <a:alpha val="100000"/>
                  </a:srgbClr>
                </a:solidFill>
                <a:latin typeface="Calibri" panose="020F0502020204030204"/>
                <a:ea typeface="Calibri" panose="020F0502020204030204"/>
                <a:cs typeface="Calibri" panose="020F0502020204030204"/>
              </a:rPr>
              <a:t>Overall</a:t>
            </a:r>
            <a:r>
              <a:rPr sz="2000" kern="0" spc="220" dirty="0">
                <a:solidFill>
                  <a:srgbClr val="FFFFFF">
                    <a:alpha val="100000"/>
                  </a:srgbClr>
                </a:solidFill>
                <a:latin typeface="Calibri" panose="020F0502020204030204"/>
                <a:ea typeface="Calibri" panose="020F0502020204030204"/>
                <a:cs typeface="Calibri" panose="020F0502020204030204"/>
              </a:rPr>
              <a:t> </a:t>
            </a:r>
            <a:r>
              <a:rPr sz="2000" kern="0" spc="-30" dirty="0">
                <a:solidFill>
                  <a:srgbClr val="FFFFFF">
                    <a:alpha val="100000"/>
                  </a:srgbClr>
                </a:solidFill>
                <a:latin typeface="Calibri" panose="020F0502020204030204"/>
                <a:ea typeface="Calibri" panose="020F0502020204030204"/>
                <a:cs typeface="Calibri" panose="020F0502020204030204"/>
              </a:rPr>
              <a:t>Delinquent</a:t>
            </a:r>
            <a:r>
              <a:rPr sz="2000" kern="0" spc="140" dirty="0">
                <a:solidFill>
                  <a:srgbClr val="FFFFFF">
                    <a:alpha val="100000"/>
                  </a:srgbClr>
                </a:solidFill>
                <a:latin typeface="Calibri" panose="020F0502020204030204"/>
                <a:ea typeface="Calibri" panose="020F0502020204030204"/>
                <a:cs typeface="Calibri" panose="020F0502020204030204"/>
              </a:rPr>
              <a:t> </a:t>
            </a:r>
            <a:r>
              <a:rPr sz="2000" kern="0" spc="-30" dirty="0">
                <a:solidFill>
                  <a:srgbClr val="FFFFFF">
                    <a:alpha val="100000"/>
                  </a:srgbClr>
                </a:solidFill>
                <a:latin typeface="Calibri" panose="020F0502020204030204"/>
                <a:ea typeface="Calibri" panose="020F0502020204030204"/>
                <a:cs typeface="Calibri" panose="020F0502020204030204"/>
              </a:rPr>
              <a:t>rate</a:t>
            </a:r>
            <a:r>
              <a:rPr sz="2000" kern="0" spc="150" dirty="0">
                <a:solidFill>
                  <a:srgbClr val="FFFFFF">
                    <a:alpha val="100000"/>
                  </a:srgbClr>
                </a:solidFill>
                <a:latin typeface="Calibri" panose="020F0502020204030204"/>
                <a:ea typeface="Calibri" panose="020F0502020204030204"/>
                <a:cs typeface="Calibri" panose="020F0502020204030204"/>
              </a:rPr>
              <a:t> </a:t>
            </a:r>
            <a:r>
              <a:rPr sz="2000" kern="0" spc="-30" dirty="0">
                <a:solidFill>
                  <a:srgbClr val="FFFFFF">
                    <a:alpha val="100000"/>
                  </a:srgbClr>
                </a:solidFill>
                <a:latin typeface="Calibri" panose="020F0502020204030204"/>
                <a:ea typeface="Calibri" panose="020F0502020204030204"/>
                <a:cs typeface="Calibri" panose="020F0502020204030204"/>
              </a:rPr>
              <a:t>is</a:t>
            </a:r>
            <a:r>
              <a:rPr sz="2000" kern="0" spc="100" dirty="0">
                <a:solidFill>
                  <a:srgbClr val="FFFFFF">
                    <a:alpha val="100000"/>
                  </a:srgbClr>
                </a:solidFill>
                <a:latin typeface="Calibri" panose="020F0502020204030204"/>
                <a:ea typeface="Calibri" panose="020F0502020204030204"/>
                <a:cs typeface="Calibri" panose="020F0502020204030204"/>
              </a:rPr>
              <a:t> </a:t>
            </a:r>
            <a:r>
              <a:rPr sz="2000" kern="0" spc="-30" dirty="0">
                <a:solidFill>
                  <a:srgbClr val="FFFFFF">
                    <a:alpha val="100000"/>
                  </a:srgbClr>
                </a:solidFill>
                <a:latin typeface="Calibri" panose="020F0502020204030204"/>
                <a:ea typeface="Calibri" panose="020F0502020204030204"/>
                <a:cs typeface="Calibri" panose="020F0502020204030204"/>
              </a:rPr>
              <a:t>6.06%</a:t>
            </a:r>
            <a:endParaRPr sz="1800" dirty="0">
              <a:latin typeface="Calibri" panose="020F0502020204030204"/>
              <a:ea typeface="Calibri" panose="020F0502020204030204"/>
              <a:cs typeface="Calibri" panose="020F0502020204030204"/>
            </a:endParaRPr>
          </a:p>
        </p:txBody>
      </p:sp>
      <p:sp>
        <p:nvSpPr>
          <p:cNvPr id="114" name="textbox 114"/>
          <p:cNvSpPr/>
          <p:nvPr/>
        </p:nvSpPr>
        <p:spPr>
          <a:xfrm>
            <a:off x="751803" y="894788"/>
            <a:ext cx="9964419" cy="1041400"/>
          </a:xfrm>
          <a:prstGeom prst="rect">
            <a:avLst/>
          </a:prstGeom>
          <a:noFill/>
          <a:ln w="0" cap="flat">
            <a:noFill/>
            <a:prstDash val="solid"/>
            <a:miter lim="0"/>
          </a:ln>
        </p:spPr>
        <p:txBody>
          <a:bodyPr vert="horz" wrap="square" lIns="0" tIns="0" rIns="0" bIns="0"/>
          <a:lstStyle/>
          <a:p>
            <a:pPr algn="l" rtl="0" eaLnBrk="0">
              <a:lnSpc>
                <a:spcPct val="82000"/>
              </a:lnSpc>
            </a:pPr>
            <a:endParaRPr sz="100" dirty="0">
              <a:latin typeface="Arial" panose="020B0604020202020204"/>
              <a:ea typeface="Arial" panose="020B0604020202020204"/>
              <a:cs typeface="Arial" panose="020B0604020202020204"/>
            </a:endParaRPr>
          </a:p>
          <a:p>
            <a:pPr marL="43180" algn="l" rtl="0" eaLnBrk="0">
              <a:lnSpc>
                <a:spcPct val="87000"/>
              </a:lnSpc>
            </a:pPr>
            <a:r>
              <a:rPr sz="3900" kern="0" spc="0" dirty="0">
                <a:ln w="12700" cap="flat" cmpd="sng">
                  <a:solidFill>
                    <a:srgbClr val="FFC000">
                      <a:alpha val="100000"/>
                    </a:srgbClr>
                  </a:solidFill>
                  <a:prstDash val="solid"/>
                  <a:miter lim="0"/>
                </a:ln>
                <a:solidFill>
                  <a:srgbClr val="FFC000">
                    <a:alpha val="100000"/>
                  </a:srgbClr>
                </a:solidFill>
                <a:latin typeface="Arial Black" panose="020B0A04020102020204"/>
                <a:ea typeface="Arial Black" panose="020B0A04020102020204"/>
                <a:cs typeface="Arial Black" panose="020B0A04020102020204"/>
              </a:rPr>
              <a:t>Project</a:t>
            </a:r>
            <a:r>
              <a:rPr sz="3900" kern="0" spc="430" dirty="0">
                <a:solidFill>
                  <a:srgbClr val="FFC000">
                    <a:alpha val="100000"/>
                  </a:srgbClr>
                </a:solidFill>
                <a:latin typeface="Arial Black" panose="020B0A04020102020204"/>
                <a:ea typeface="Arial Black" panose="020B0A04020102020204"/>
                <a:cs typeface="Arial Black" panose="020B0A04020102020204"/>
              </a:rPr>
              <a:t> </a:t>
            </a:r>
            <a:r>
              <a:rPr sz="3900" kern="0" spc="0" dirty="0">
                <a:ln w="12700" cap="flat" cmpd="sng">
                  <a:solidFill>
                    <a:srgbClr val="FFC000">
                      <a:alpha val="100000"/>
                    </a:srgbClr>
                  </a:solidFill>
                  <a:prstDash val="solid"/>
                  <a:miter lim="0"/>
                </a:ln>
                <a:solidFill>
                  <a:srgbClr val="FFC000">
                    <a:alpha val="100000"/>
                  </a:srgbClr>
                </a:solidFill>
                <a:latin typeface="Arial Black" panose="020B0A04020102020204"/>
                <a:ea typeface="Arial Black" panose="020B0A04020102020204"/>
                <a:cs typeface="Arial Black" panose="020B0A04020102020204"/>
              </a:rPr>
              <a:t>Insights</a:t>
            </a:r>
            <a:r>
              <a:rPr sz="3900" kern="0" spc="60" dirty="0">
                <a:ln w="12700" cap="flat" cmpd="sng">
                  <a:solidFill>
                    <a:srgbClr val="FFC000">
                      <a:alpha val="100000"/>
                    </a:srgbClr>
                  </a:solidFill>
                  <a:prstDash val="solid"/>
                  <a:miter lim="0"/>
                </a:ln>
                <a:solidFill>
                  <a:srgbClr val="FFC000">
                    <a:alpha val="100000"/>
                  </a:srgbClr>
                </a:solidFill>
                <a:latin typeface="Arial Black" panose="020B0A04020102020204"/>
                <a:ea typeface="Arial Black" panose="020B0A04020102020204"/>
                <a:cs typeface="Arial Black" panose="020B0A04020102020204"/>
              </a:rPr>
              <a:t>-</a:t>
            </a:r>
            <a:r>
              <a:rPr sz="3900" kern="0" spc="60" dirty="0">
                <a:solidFill>
                  <a:srgbClr val="FFC000">
                    <a:alpha val="100000"/>
                  </a:srgbClr>
                </a:solidFill>
                <a:latin typeface="Arial Black" panose="020B0A04020102020204"/>
                <a:ea typeface="Arial Black" panose="020B0A04020102020204"/>
                <a:cs typeface="Arial Black" panose="020B0A04020102020204"/>
              </a:rPr>
              <a:t> </a:t>
            </a:r>
            <a:r>
              <a:rPr sz="3900" kern="0" spc="0" dirty="0">
                <a:ln w="12700" cap="flat" cmpd="sng">
                  <a:solidFill>
                    <a:srgbClr val="FFC000">
                      <a:alpha val="100000"/>
                    </a:srgbClr>
                  </a:solidFill>
                  <a:prstDash val="solid"/>
                  <a:miter lim="0"/>
                </a:ln>
                <a:solidFill>
                  <a:srgbClr val="FFC000">
                    <a:alpha val="100000"/>
                  </a:srgbClr>
                </a:solidFill>
                <a:latin typeface="Arial Black" panose="020B0A04020102020204"/>
                <a:ea typeface="Arial Black" panose="020B0A04020102020204"/>
                <a:cs typeface="Arial Black" panose="020B0A04020102020204"/>
              </a:rPr>
              <a:t>Week</a:t>
            </a:r>
            <a:r>
              <a:rPr sz="3900" kern="0" spc="60" dirty="0">
                <a:solidFill>
                  <a:srgbClr val="FFC000">
                    <a:alpha val="100000"/>
                  </a:srgbClr>
                </a:solidFill>
                <a:latin typeface="Arial Black" panose="020B0A04020102020204"/>
                <a:ea typeface="Arial Black" panose="020B0A04020102020204"/>
                <a:cs typeface="Arial Black" panose="020B0A04020102020204"/>
              </a:rPr>
              <a:t> </a:t>
            </a:r>
            <a:r>
              <a:rPr sz="3900" kern="0" spc="60" dirty="0">
                <a:ln w="12700" cap="flat" cmpd="sng">
                  <a:solidFill>
                    <a:srgbClr val="FFC000">
                      <a:alpha val="100000"/>
                    </a:srgbClr>
                  </a:solidFill>
                  <a:prstDash val="solid"/>
                  <a:miter lim="0"/>
                </a:ln>
                <a:solidFill>
                  <a:srgbClr val="FFC000">
                    <a:alpha val="100000"/>
                  </a:srgbClr>
                </a:solidFill>
                <a:latin typeface="Arial Black" panose="020B0A04020102020204"/>
                <a:ea typeface="Arial Black" panose="020B0A04020102020204"/>
                <a:cs typeface="Arial Black" panose="020B0A04020102020204"/>
              </a:rPr>
              <a:t>53</a:t>
            </a:r>
            <a:r>
              <a:rPr sz="3900" kern="0" spc="60" dirty="0">
                <a:solidFill>
                  <a:srgbClr val="FFC000">
                    <a:alpha val="100000"/>
                  </a:srgbClr>
                </a:solidFill>
                <a:latin typeface="Arial Black" panose="020B0A04020102020204"/>
                <a:ea typeface="Arial Black" panose="020B0A04020102020204"/>
                <a:cs typeface="Arial Black" panose="020B0A04020102020204"/>
              </a:rPr>
              <a:t> </a:t>
            </a:r>
            <a:r>
              <a:rPr sz="3900" kern="0" spc="60" dirty="0">
                <a:ln w="12700" cap="flat" cmpd="sng">
                  <a:solidFill>
                    <a:srgbClr val="FFC000">
                      <a:alpha val="100000"/>
                    </a:srgbClr>
                  </a:solidFill>
                  <a:prstDash val="solid"/>
                  <a:miter lim="0"/>
                </a:ln>
                <a:solidFill>
                  <a:srgbClr val="FFC000">
                    <a:alpha val="100000"/>
                  </a:srgbClr>
                </a:solidFill>
                <a:latin typeface="Arial Black" panose="020B0A04020102020204"/>
                <a:ea typeface="Arial Black" panose="020B0A04020102020204"/>
                <a:cs typeface="Arial Black" panose="020B0A04020102020204"/>
              </a:rPr>
              <a:t>(31</a:t>
            </a:r>
            <a:r>
              <a:rPr sz="4000" kern="0" spc="0" baseline="30000" dirty="0">
                <a:ln w="6350" cap="flat" cmpd="sng">
                  <a:solidFill>
                    <a:srgbClr val="FFC000">
                      <a:alpha val="100000"/>
                    </a:srgbClr>
                  </a:solidFill>
                  <a:prstDash val="solid"/>
                  <a:miter lim="0"/>
                </a:ln>
                <a:solidFill>
                  <a:srgbClr val="FFC000">
                    <a:alpha val="100000"/>
                  </a:srgbClr>
                </a:solidFill>
                <a:latin typeface="Arial Black" panose="020B0A04020102020204"/>
                <a:ea typeface="Arial Black" panose="020B0A04020102020204"/>
                <a:cs typeface="Arial Black" panose="020B0A04020102020204"/>
              </a:rPr>
              <a:t>st</a:t>
            </a:r>
            <a:r>
              <a:rPr sz="2600" kern="0" spc="60" dirty="0">
                <a:solidFill>
                  <a:srgbClr val="FFC000">
                    <a:alpha val="100000"/>
                  </a:srgbClr>
                </a:solidFill>
                <a:latin typeface="Arial Black" panose="020B0A04020102020204"/>
                <a:ea typeface="Arial Black" panose="020B0A04020102020204"/>
                <a:cs typeface="Arial Black" panose="020B0A04020102020204"/>
              </a:rPr>
              <a:t>  </a:t>
            </a:r>
            <a:r>
              <a:rPr sz="3900" kern="0" spc="0" dirty="0">
                <a:ln w="12700" cap="flat" cmpd="sng">
                  <a:solidFill>
                    <a:srgbClr val="FFC000">
                      <a:alpha val="100000"/>
                    </a:srgbClr>
                  </a:solidFill>
                  <a:prstDash val="solid"/>
                  <a:miter lim="0"/>
                </a:ln>
                <a:solidFill>
                  <a:srgbClr val="FFC000">
                    <a:alpha val="100000"/>
                  </a:srgbClr>
                </a:solidFill>
                <a:latin typeface="Arial Black" panose="020B0A04020102020204"/>
                <a:ea typeface="Arial Black" panose="020B0A04020102020204"/>
                <a:cs typeface="Arial Black" panose="020B0A04020102020204"/>
              </a:rPr>
              <a:t>Dec</a:t>
            </a:r>
            <a:r>
              <a:rPr sz="3900" kern="0" spc="60" dirty="0">
                <a:ln w="12700" cap="flat" cmpd="sng">
                  <a:solidFill>
                    <a:srgbClr val="FFC000">
                      <a:alpha val="100000"/>
                    </a:srgbClr>
                  </a:solidFill>
                  <a:prstDash val="solid"/>
                  <a:miter lim="0"/>
                </a:ln>
                <a:solidFill>
                  <a:srgbClr val="FFC000">
                    <a:alpha val="100000"/>
                  </a:srgbClr>
                </a:solidFill>
                <a:latin typeface="Arial Black" panose="020B0A04020102020204"/>
                <a:ea typeface="Arial Black" panose="020B0A04020102020204"/>
                <a:cs typeface="Arial Black" panose="020B0A04020102020204"/>
              </a:rPr>
              <a:t>)</a:t>
            </a:r>
            <a:endParaRPr sz="3900" dirty="0">
              <a:latin typeface="Arial Black" panose="020B0A04020102020204"/>
              <a:ea typeface="Arial Black" panose="020B0A04020102020204"/>
              <a:cs typeface="Arial Black" panose="020B0A04020102020204"/>
            </a:endParaRPr>
          </a:p>
          <a:p>
            <a:pPr algn="l" rtl="0" eaLnBrk="0">
              <a:lnSpc>
                <a:spcPct val="103000"/>
              </a:lnSpc>
            </a:pPr>
            <a:endParaRPr sz="1300" dirty="0">
              <a:latin typeface="Arial" panose="020B0604020202020204"/>
              <a:ea typeface="Arial" panose="020B0604020202020204"/>
              <a:cs typeface="Arial" panose="020B0604020202020204"/>
            </a:endParaRPr>
          </a:p>
          <a:p>
            <a:pPr marL="12700" algn="l" rtl="0" eaLnBrk="0">
              <a:lnSpc>
                <a:spcPct val="92000"/>
              </a:lnSpc>
              <a:spcBef>
                <a:spcPts val="5"/>
              </a:spcBef>
            </a:pPr>
            <a:r>
              <a:rPr sz="2100" b="1" kern="0" spc="20" dirty="0">
                <a:solidFill>
                  <a:srgbClr val="FFFFFF">
                    <a:alpha val="100000"/>
                  </a:srgbClr>
                </a:solidFill>
                <a:latin typeface="Calibri" panose="020F0502020204030204"/>
                <a:ea typeface="Calibri" panose="020F0502020204030204"/>
                <a:cs typeface="Calibri" panose="020F0502020204030204"/>
              </a:rPr>
              <a:t>W</a:t>
            </a:r>
            <a:r>
              <a:rPr lang="en-US" sz="2100" b="1" kern="0" spc="20" dirty="0">
                <a:solidFill>
                  <a:srgbClr val="FFFFFF">
                    <a:alpha val="100000"/>
                  </a:srgbClr>
                </a:solidFill>
                <a:latin typeface="Calibri" panose="020F0502020204030204"/>
                <a:ea typeface="Calibri" panose="020F0502020204030204"/>
                <a:cs typeface="Calibri" panose="020F0502020204030204"/>
              </a:rPr>
              <a:t>eek </a:t>
            </a:r>
            <a:r>
              <a:rPr sz="2100" b="1" kern="0" spc="20" dirty="0">
                <a:solidFill>
                  <a:srgbClr val="FFFFFF">
                    <a:alpha val="100000"/>
                  </a:srgbClr>
                </a:solidFill>
                <a:latin typeface="Calibri" panose="020F0502020204030204"/>
                <a:ea typeface="Calibri" panose="020F0502020204030204"/>
                <a:cs typeface="Calibri" panose="020F0502020204030204"/>
              </a:rPr>
              <a:t>o</a:t>
            </a:r>
            <a:r>
              <a:rPr lang="en-US" sz="2100" b="1" kern="0" spc="20" dirty="0">
                <a:solidFill>
                  <a:srgbClr val="FFFFFF">
                    <a:alpha val="100000"/>
                  </a:srgbClr>
                </a:solidFill>
                <a:latin typeface="Calibri" panose="020F0502020204030204"/>
                <a:ea typeface="Calibri" panose="020F0502020204030204"/>
                <a:cs typeface="Calibri" panose="020F0502020204030204"/>
              </a:rPr>
              <a:t>n </a:t>
            </a:r>
            <a:r>
              <a:rPr sz="2100" b="1" kern="0" spc="20" dirty="0">
                <a:solidFill>
                  <a:srgbClr val="FFFFFF">
                    <a:alpha val="100000"/>
                  </a:srgbClr>
                </a:solidFill>
                <a:latin typeface="Calibri" panose="020F0502020204030204"/>
                <a:ea typeface="Calibri" panose="020F0502020204030204"/>
                <a:cs typeface="Calibri" panose="020F0502020204030204"/>
              </a:rPr>
              <a:t>W</a:t>
            </a:r>
            <a:r>
              <a:rPr lang="en-US" sz="2100" b="1" kern="0" spc="20" dirty="0">
                <a:solidFill>
                  <a:srgbClr val="FFFFFF">
                    <a:alpha val="100000"/>
                  </a:srgbClr>
                </a:solidFill>
                <a:latin typeface="Calibri" panose="020F0502020204030204"/>
                <a:ea typeface="Calibri" panose="020F0502020204030204"/>
                <a:cs typeface="Calibri" panose="020F0502020204030204"/>
              </a:rPr>
              <a:t>eek(WoW)</a:t>
            </a:r>
            <a:r>
              <a:rPr sz="2100" b="1" kern="0" spc="200" dirty="0">
                <a:solidFill>
                  <a:srgbClr val="FFFFFF">
                    <a:alpha val="100000"/>
                  </a:srgbClr>
                </a:solidFill>
                <a:latin typeface="Calibri" panose="020F0502020204030204"/>
                <a:ea typeface="Calibri" panose="020F0502020204030204"/>
                <a:cs typeface="Calibri" panose="020F0502020204030204"/>
              </a:rPr>
              <a:t> </a:t>
            </a:r>
            <a:r>
              <a:rPr sz="2100" b="1" kern="0" spc="20" dirty="0">
                <a:solidFill>
                  <a:srgbClr val="FFFFFF">
                    <a:alpha val="100000"/>
                  </a:srgbClr>
                </a:solidFill>
                <a:latin typeface="Calibri" panose="020F0502020204030204"/>
                <a:ea typeface="Calibri" panose="020F0502020204030204"/>
                <a:cs typeface="Calibri" panose="020F0502020204030204"/>
              </a:rPr>
              <a:t>change:</a:t>
            </a:r>
            <a:endParaRPr sz="2100" dirty="0">
              <a:latin typeface="Calibri" panose="020F0502020204030204"/>
              <a:ea typeface="Calibri" panose="020F0502020204030204"/>
              <a:cs typeface="Calibri" panose="020F0502020204030204"/>
            </a:endParaRPr>
          </a:p>
        </p:txBody>
      </p:sp>
      <p:pic>
        <p:nvPicPr>
          <p:cNvPr id="102" name="picture 102"/>
          <p:cNvPicPr>
            <a:picLocks noChangeAspect="1"/>
          </p:cNvPicPr>
          <p:nvPr/>
        </p:nvPicPr>
        <p:blipFill>
          <a:blip r:embed="rId1"/>
          <a:stretch>
            <a:fillRect/>
          </a:stretch>
        </p:blipFill>
        <p:spPr>
          <a:xfrm rot="21600000">
            <a:off x="9392501" y="3485847"/>
            <a:ext cx="2216798" cy="249234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 108"/>
          <p:cNvSpPr/>
          <p:nvPr/>
        </p:nvSpPr>
        <p:spPr>
          <a:xfrm>
            <a:off x="-443230" y="0"/>
            <a:ext cx="12192000" cy="6857998"/>
          </a:xfrm>
          <a:prstGeom prst="rect">
            <a:avLst/>
          </a:prstGeom>
          <a:solidFill>
            <a:srgbClr val="0D0D0D">
              <a:alpha val="100000"/>
            </a:srgbClr>
          </a:solidFill>
          <a:ln w="0" cap="flat">
            <a:noFill/>
            <a:prstDash val="solid"/>
            <a:miter lim="0"/>
          </a:ln>
        </p:spPr>
        <p:txBody>
          <a:bodyPr rtlCol="0"/>
          <a:lstStyle/>
          <a:p>
            <a:pPr algn="ctr"/>
            <a:endParaRPr lang="zh-CN" altLang="en-US"/>
          </a:p>
        </p:txBody>
      </p:sp>
      <p:sp>
        <p:nvSpPr>
          <p:cNvPr id="112" name="textbox 112"/>
          <p:cNvSpPr/>
          <p:nvPr/>
        </p:nvSpPr>
        <p:spPr>
          <a:xfrm>
            <a:off x="756824" y="1923694"/>
            <a:ext cx="10258425" cy="4504690"/>
          </a:xfrm>
          <a:prstGeom prst="rect">
            <a:avLst/>
          </a:prstGeom>
          <a:noFill/>
          <a:ln w="0" cap="flat">
            <a:noFill/>
            <a:prstDash val="solid"/>
            <a:miter lim="0"/>
          </a:ln>
        </p:spPr>
        <p:txBody>
          <a:bodyPr vert="horz" wrap="square" lIns="0" tIns="0" rIns="0" bIns="0"/>
          <a:lstStyle/>
          <a:p>
            <a:pPr algn="l" rtl="0" eaLnBrk="0">
              <a:lnSpc>
                <a:spcPct val="79000"/>
              </a:lnSpc>
            </a:pPr>
            <a:r>
              <a:rPr sz="2100" b="1" kern="0" spc="30" dirty="0">
                <a:solidFill>
                  <a:srgbClr val="FFFFFF">
                    <a:alpha val="100000"/>
                  </a:srgbClr>
                </a:solidFill>
                <a:latin typeface="Calibri" panose="020F0502020204030204"/>
                <a:ea typeface="Calibri" panose="020F0502020204030204"/>
                <a:cs typeface="Calibri" panose="020F0502020204030204"/>
              </a:rPr>
              <a:t>Credit Utilization:</a:t>
            </a:r>
            <a:endParaRPr sz="2100" b="1" kern="0" spc="30" dirty="0">
              <a:solidFill>
                <a:srgbClr val="FFFFFF">
                  <a:alpha val="100000"/>
                </a:srgbClr>
              </a:solidFill>
              <a:latin typeface="Calibri" panose="020F0502020204030204"/>
              <a:ea typeface="Calibri" panose="020F0502020204030204"/>
              <a:cs typeface="Calibri" panose="020F0502020204030204"/>
            </a:endParaRPr>
          </a:p>
          <a:p>
            <a:pPr algn="l" rtl="0" eaLnBrk="0">
              <a:lnSpc>
                <a:spcPct val="88000"/>
              </a:lnSpc>
              <a:spcBef>
                <a:spcPts val="10"/>
              </a:spcBef>
            </a:pPr>
            <a:r>
              <a:rPr sz="2100" kern="0" spc="30" dirty="0">
                <a:solidFill>
                  <a:srgbClr val="FFFFFF">
                    <a:alpha val="100000"/>
                  </a:srgbClr>
                </a:solidFill>
                <a:latin typeface="Calibri" panose="020F0502020204030204"/>
                <a:ea typeface="Calibri" panose="020F0502020204030204"/>
                <a:cs typeface="Calibri" panose="020F0502020204030204"/>
              </a:rPr>
              <a:t>Average utilization ratios are stable, with Blue and Silver cardholders showing the highest usage.</a:t>
            </a:r>
            <a:endParaRPr sz="2100" kern="0" spc="30" dirty="0">
              <a:solidFill>
                <a:srgbClr val="FFFFFF">
                  <a:alpha val="100000"/>
                </a:srgbClr>
              </a:solidFill>
              <a:latin typeface="Calibri" panose="020F0502020204030204"/>
              <a:ea typeface="Calibri" panose="020F0502020204030204"/>
              <a:cs typeface="Calibri" panose="020F0502020204030204"/>
            </a:endParaRPr>
          </a:p>
          <a:p>
            <a:pPr algn="l" rtl="0" eaLnBrk="0">
              <a:lnSpc>
                <a:spcPct val="88000"/>
              </a:lnSpc>
              <a:spcBef>
                <a:spcPts val="10"/>
              </a:spcBef>
            </a:pPr>
            <a:endParaRPr sz="2100" b="1" kern="0" spc="30" dirty="0">
              <a:solidFill>
                <a:srgbClr val="FFFFFF">
                  <a:alpha val="100000"/>
                </a:srgbClr>
              </a:solidFill>
              <a:latin typeface="Calibri" panose="020F0502020204030204"/>
              <a:ea typeface="Calibri" panose="020F0502020204030204"/>
              <a:cs typeface="Calibri" panose="020F0502020204030204"/>
            </a:endParaRPr>
          </a:p>
          <a:p>
            <a:pPr algn="l" rtl="0" eaLnBrk="0">
              <a:lnSpc>
                <a:spcPct val="88000"/>
              </a:lnSpc>
              <a:spcBef>
                <a:spcPts val="10"/>
              </a:spcBef>
            </a:pPr>
            <a:r>
              <a:rPr sz="2100" b="1" kern="0" spc="30" dirty="0">
                <a:solidFill>
                  <a:srgbClr val="FFFFFF">
                    <a:alpha val="100000"/>
                  </a:srgbClr>
                </a:solidFill>
                <a:latin typeface="Calibri" panose="020F0502020204030204"/>
                <a:ea typeface="Calibri" panose="020F0502020204030204"/>
                <a:cs typeface="Calibri" panose="020F0502020204030204"/>
              </a:rPr>
              <a:t>Delinquency Rates:</a:t>
            </a:r>
            <a:endParaRPr sz="2100" b="1" kern="0" spc="30" dirty="0">
              <a:solidFill>
                <a:srgbClr val="FFFFFF">
                  <a:alpha val="100000"/>
                </a:srgbClr>
              </a:solidFill>
              <a:latin typeface="Calibri" panose="020F0502020204030204"/>
              <a:ea typeface="Calibri" panose="020F0502020204030204"/>
              <a:cs typeface="Calibri" panose="020F0502020204030204"/>
            </a:endParaRPr>
          </a:p>
          <a:p>
            <a:pPr algn="l" rtl="0" eaLnBrk="0">
              <a:lnSpc>
                <a:spcPct val="88000"/>
              </a:lnSpc>
              <a:spcBef>
                <a:spcPts val="10"/>
              </a:spcBef>
            </a:pPr>
            <a:r>
              <a:rPr sz="2100" kern="0" spc="30" dirty="0">
                <a:solidFill>
                  <a:srgbClr val="FFFFFF">
                    <a:alpha val="100000"/>
                  </a:srgbClr>
                </a:solidFill>
                <a:latin typeface="Calibri" panose="020F0502020204030204"/>
                <a:ea typeface="Calibri" panose="020F0502020204030204"/>
                <a:cs typeface="Calibri" panose="020F0502020204030204"/>
              </a:rPr>
              <a:t>Platinum cards have the fewest delinquent accounts, indicating better credit quality or more stringent approval criteria.</a:t>
            </a:r>
            <a:endParaRPr sz="2100" kern="0" spc="30" dirty="0">
              <a:solidFill>
                <a:srgbClr val="FFFFFF">
                  <a:alpha val="100000"/>
                </a:srgbClr>
              </a:solidFill>
              <a:latin typeface="Calibri" panose="020F0502020204030204"/>
              <a:ea typeface="Calibri" panose="020F0502020204030204"/>
              <a:cs typeface="Calibri" panose="020F0502020204030204"/>
            </a:endParaRPr>
          </a:p>
        </p:txBody>
      </p:sp>
      <p:sp>
        <p:nvSpPr>
          <p:cNvPr id="114" name="textbox 114"/>
          <p:cNvSpPr/>
          <p:nvPr/>
        </p:nvSpPr>
        <p:spPr>
          <a:xfrm>
            <a:off x="751803" y="894788"/>
            <a:ext cx="9964419" cy="1041400"/>
          </a:xfrm>
          <a:prstGeom prst="rect">
            <a:avLst/>
          </a:prstGeom>
          <a:noFill/>
          <a:ln w="0" cap="flat">
            <a:noFill/>
            <a:prstDash val="solid"/>
            <a:miter lim="0"/>
          </a:ln>
        </p:spPr>
        <p:txBody>
          <a:bodyPr vert="horz" wrap="square" lIns="0" tIns="0" rIns="0" bIns="0"/>
          <a:lstStyle/>
          <a:p>
            <a:pPr algn="l" rtl="0" eaLnBrk="0">
              <a:lnSpc>
                <a:spcPct val="82000"/>
              </a:lnSpc>
            </a:pPr>
            <a:endParaRPr sz="100" dirty="0">
              <a:latin typeface="Arial" panose="020B0604020202020204"/>
              <a:ea typeface="Arial" panose="020B0604020202020204"/>
              <a:cs typeface="Arial" panose="020B0604020202020204"/>
            </a:endParaRPr>
          </a:p>
          <a:p>
            <a:pPr marL="43180" algn="l" rtl="0" eaLnBrk="0">
              <a:lnSpc>
                <a:spcPct val="87000"/>
              </a:lnSpc>
            </a:pPr>
            <a:r>
              <a:rPr sz="3900" kern="0" dirty="0">
                <a:ln w="12700" cap="flat" cmpd="sng">
                  <a:solidFill>
                    <a:srgbClr val="FFC000">
                      <a:alpha val="100000"/>
                    </a:srgbClr>
                  </a:solidFill>
                  <a:prstDash val="solid"/>
                  <a:miter lim="0"/>
                </a:ln>
                <a:solidFill>
                  <a:srgbClr val="FFC000">
                    <a:alpha val="100000"/>
                  </a:srgbClr>
                </a:solidFill>
                <a:latin typeface="Arial Black" panose="020B0A04020102020204"/>
                <a:ea typeface="Arial Black" panose="020B0A04020102020204"/>
                <a:cs typeface="Arial Black" panose="020B0A04020102020204"/>
              </a:rPr>
              <a:t>Risk Assessment</a:t>
            </a:r>
            <a:endParaRPr sz="3900" kern="0" dirty="0">
              <a:ln w="12700" cap="flat" cmpd="sng">
                <a:solidFill>
                  <a:srgbClr val="FFC000">
                    <a:alpha val="100000"/>
                  </a:srgbClr>
                </a:solidFill>
                <a:prstDash val="solid"/>
                <a:miter lim="0"/>
              </a:ln>
              <a:solidFill>
                <a:srgbClr val="FFC000">
                  <a:alpha val="100000"/>
                </a:srgbClr>
              </a:solidFill>
              <a:latin typeface="Arial Black" panose="020B0A04020102020204"/>
              <a:ea typeface="Arial Black" panose="020B0A04020102020204"/>
              <a:cs typeface="Arial Black" panose="020B0A04020102020204"/>
            </a:endParaRPr>
          </a:p>
          <a:p>
            <a:pPr marL="12700" algn="l" rtl="0" eaLnBrk="0">
              <a:lnSpc>
                <a:spcPct val="92000"/>
              </a:lnSpc>
              <a:spcBef>
                <a:spcPts val="5"/>
              </a:spcBef>
            </a:pPr>
            <a:endParaRPr sz="2100" dirty="0">
              <a:latin typeface="Calibri" panose="020F0502020204030204"/>
              <a:ea typeface="Calibri" panose="020F0502020204030204"/>
              <a:cs typeface="Calibri" panose="020F0502020204030204"/>
            </a:endParaRPr>
          </a:p>
        </p:txBody>
      </p:sp>
      <p:pic>
        <p:nvPicPr>
          <p:cNvPr id="102" name="picture 102"/>
          <p:cNvPicPr>
            <a:picLocks noChangeAspect="1"/>
          </p:cNvPicPr>
          <p:nvPr/>
        </p:nvPicPr>
        <p:blipFill>
          <a:blip r:embed="rId1"/>
          <a:stretch>
            <a:fillRect/>
          </a:stretch>
        </p:blipFill>
        <p:spPr>
          <a:xfrm rot="21600000">
            <a:off x="8955621" y="3694762"/>
            <a:ext cx="2216798" cy="249234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4149</Words>
  <Application>WPS Presentation</Application>
  <PresentationFormat/>
  <Paragraphs>139</Paragraphs>
  <Slides>12</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12</vt:i4>
      </vt:variant>
    </vt:vector>
  </HeadingPairs>
  <TitlesOfParts>
    <vt:vector size="25" baseType="lpstr">
      <vt:lpstr>Arial</vt:lpstr>
      <vt:lpstr>SimSun</vt:lpstr>
      <vt:lpstr>Wingdings</vt:lpstr>
      <vt:lpstr>Arial</vt:lpstr>
      <vt:lpstr>Arial Narrow</vt:lpstr>
      <vt:lpstr>Calibri</vt:lpstr>
      <vt:lpstr>Arial Black</vt:lpstr>
      <vt:lpstr>Arial Unicode MS</vt:lpstr>
      <vt:lpstr>Malgun Gothic</vt:lpstr>
      <vt:lpstr>Microsoft JhengHei</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Analyst Roadmap</dc:title>
  <dc:creator>Rishabh Mishra</dc:creator>
  <cp:lastModifiedBy>sachi</cp:lastModifiedBy>
  <cp:revision>8</cp:revision>
  <dcterms:created xsi:type="dcterms:W3CDTF">2024-05-21T05:13:14Z</dcterms:created>
  <dcterms:modified xsi:type="dcterms:W3CDTF">2024-05-21T06:03:12Z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O">
    <vt:lpwstr>wqlLaW5nc29mdCBQREYgdG8gV1BTIDEwMA</vt:lpwstr>
  </property>
  <property fmtid="{D5CDD505-2E9C-101B-9397-08002B2CF9AE}" pid="3" name="Created">
    <vt:filetime>2024-05-21T10:39:26Z</vt:filetime>
  </property>
  <property fmtid="{D5CDD505-2E9C-101B-9397-08002B2CF9AE}" pid="4" name="ICV">
    <vt:lpwstr>119CA8D7E15B4E2F9CD6DB23755A1F1F_12</vt:lpwstr>
  </property>
  <property fmtid="{D5CDD505-2E9C-101B-9397-08002B2CF9AE}" pid="5" name="KSOProductBuildVer">
    <vt:lpwstr>1033-12.2.0.16909</vt:lpwstr>
  </property>
</Properties>
</file>