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209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5387342"/>
            <a:ext cx="27980640" cy="1146048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17289782"/>
            <a:ext cx="246888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3B904B-C1CD-4A5B-A2D2-917BFB5E42D1}" type="datetimeFigureOut">
              <a:rPr lang="en-IN" smtClean="0"/>
              <a:t>10-03-2020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18F8E6-CC06-4F6E-9B24-8679294EC206}" type="slidenum">
              <a:rPr lang="en-IN" smtClean="0"/>
              <a:t>‹#›</a:t>
            </a:fld>
            <a:endParaRPr lang="en-IN"/>
          </a:p>
        </p:txBody>
      </p:sp>
    </p:spTree>
    <p:extLst>
      <p:ext uri="{BB962C8B-B14F-4D97-AF65-F5344CB8AC3E}">
        <p14:creationId xmlns:p14="http://schemas.microsoft.com/office/powerpoint/2010/main" val="1289986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B904B-C1CD-4A5B-A2D2-917BFB5E42D1}" type="datetimeFigureOut">
              <a:rPr lang="en-IN" smtClean="0"/>
              <a:t>10-03-2020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18F8E6-CC06-4F6E-9B24-8679294EC206}" type="slidenum">
              <a:rPr lang="en-IN" smtClean="0"/>
              <a:t>‹#›</a:t>
            </a:fld>
            <a:endParaRPr lang="en-IN"/>
          </a:p>
        </p:txBody>
      </p:sp>
    </p:spTree>
    <p:extLst>
      <p:ext uri="{BB962C8B-B14F-4D97-AF65-F5344CB8AC3E}">
        <p14:creationId xmlns:p14="http://schemas.microsoft.com/office/powerpoint/2010/main" val="261050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752600"/>
            <a:ext cx="709803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752600"/>
            <a:ext cx="2088261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B904B-C1CD-4A5B-A2D2-917BFB5E42D1}" type="datetimeFigureOut">
              <a:rPr lang="en-IN" smtClean="0"/>
              <a:t>10-03-2020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18F8E6-CC06-4F6E-9B24-8679294EC206}" type="slidenum">
              <a:rPr lang="en-IN" smtClean="0"/>
              <a:t>‹#›</a:t>
            </a:fld>
            <a:endParaRPr lang="en-IN"/>
          </a:p>
        </p:txBody>
      </p:sp>
    </p:spTree>
    <p:extLst>
      <p:ext uri="{BB962C8B-B14F-4D97-AF65-F5344CB8AC3E}">
        <p14:creationId xmlns:p14="http://schemas.microsoft.com/office/powerpoint/2010/main" val="2969038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B904B-C1CD-4A5B-A2D2-917BFB5E42D1}" type="datetimeFigureOut">
              <a:rPr lang="en-IN" smtClean="0"/>
              <a:t>10-03-2020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18F8E6-CC06-4F6E-9B24-8679294EC206}" type="slidenum">
              <a:rPr lang="en-IN" smtClean="0"/>
              <a:t>‹#›</a:t>
            </a:fld>
            <a:endParaRPr lang="en-IN"/>
          </a:p>
        </p:txBody>
      </p:sp>
    </p:spTree>
    <p:extLst>
      <p:ext uri="{BB962C8B-B14F-4D97-AF65-F5344CB8AC3E}">
        <p14:creationId xmlns:p14="http://schemas.microsoft.com/office/powerpoint/2010/main" val="345181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8206749"/>
            <a:ext cx="28392120" cy="13693138"/>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2029429"/>
            <a:ext cx="28392120" cy="7200898"/>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3B904B-C1CD-4A5B-A2D2-917BFB5E42D1}" type="datetimeFigureOut">
              <a:rPr lang="en-IN" smtClean="0"/>
              <a:t>10-03-2020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18F8E6-CC06-4F6E-9B24-8679294EC206}" type="slidenum">
              <a:rPr lang="en-IN" smtClean="0"/>
              <a:t>‹#›</a:t>
            </a:fld>
            <a:endParaRPr lang="en-IN"/>
          </a:p>
        </p:txBody>
      </p:sp>
    </p:spTree>
    <p:extLst>
      <p:ext uri="{BB962C8B-B14F-4D97-AF65-F5344CB8AC3E}">
        <p14:creationId xmlns:p14="http://schemas.microsoft.com/office/powerpoint/2010/main" val="327214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8763000"/>
            <a:ext cx="139903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8763000"/>
            <a:ext cx="139903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3B904B-C1CD-4A5B-A2D2-917BFB5E42D1}" type="datetimeFigureOut">
              <a:rPr lang="en-IN" smtClean="0"/>
              <a:t>10-03-2020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18F8E6-CC06-4F6E-9B24-8679294EC206}" type="slidenum">
              <a:rPr lang="en-IN" smtClean="0"/>
              <a:t>‹#›</a:t>
            </a:fld>
            <a:endParaRPr lang="en-IN"/>
          </a:p>
        </p:txBody>
      </p:sp>
    </p:spTree>
    <p:extLst>
      <p:ext uri="{BB962C8B-B14F-4D97-AF65-F5344CB8AC3E}">
        <p14:creationId xmlns:p14="http://schemas.microsoft.com/office/powerpoint/2010/main" val="326337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752607"/>
            <a:ext cx="2839212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8069582"/>
            <a:ext cx="13926024"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2024360"/>
            <a:ext cx="13926024"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8069582"/>
            <a:ext cx="13994608"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2024360"/>
            <a:ext cx="1399460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3B904B-C1CD-4A5B-A2D2-917BFB5E42D1}" type="datetimeFigureOut">
              <a:rPr lang="en-IN" smtClean="0"/>
              <a:t>10-03-2020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18F8E6-CC06-4F6E-9B24-8679294EC206}" type="slidenum">
              <a:rPr lang="en-IN" smtClean="0"/>
              <a:t>‹#›</a:t>
            </a:fld>
            <a:endParaRPr lang="en-IN"/>
          </a:p>
        </p:txBody>
      </p:sp>
    </p:spTree>
    <p:extLst>
      <p:ext uri="{BB962C8B-B14F-4D97-AF65-F5344CB8AC3E}">
        <p14:creationId xmlns:p14="http://schemas.microsoft.com/office/powerpoint/2010/main" val="343840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3B904B-C1CD-4A5B-A2D2-917BFB5E42D1}" type="datetimeFigureOut">
              <a:rPr lang="en-IN" smtClean="0"/>
              <a:t>10-03-2020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18F8E6-CC06-4F6E-9B24-8679294EC206}" type="slidenum">
              <a:rPr lang="en-IN" smtClean="0"/>
              <a:t>‹#›</a:t>
            </a:fld>
            <a:endParaRPr lang="en-IN"/>
          </a:p>
        </p:txBody>
      </p:sp>
    </p:spTree>
    <p:extLst>
      <p:ext uri="{BB962C8B-B14F-4D97-AF65-F5344CB8AC3E}">
        <p14:creationId xmlns:p14="http://schemas.microsoft.com/office/powerpoint/2010/main" val="380936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B904B-C1CD-4A5B-A2D2-917BFB5E42D1}" type="datetimeFigureOut">
              <a:rPr lang="en-IN" smtClean="0"/>
              <a:t>10-03-2020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18F8E6-CC06-4F6E-9B24-8679294EC206}" type="slidenum">
              <a:rPr lang="en-IN" smtClean="0"/>
              <a:t>‹#›</a:t>
            </a:fld>
            <a:endParaRPr lang="en-IN"/>
          </a:p>
        </p:txBody>
      </p:sp>
    </p:spTree>
    <p:extLst>
      <p:ext uri="{BB962C8B-B14F-4D97-AF65-F5344CB8AC3E}">
        <p14:creationId xmlns:p14="http://schemas.microsoft.com/office/powerpoint/2010/main" val="331093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194560"/>
            <a:ext cx="10617041" cy="768096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4739647"/>
            <a:ext cx="1666494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9875520"/>
            <a:ext cx="10617041"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F43B904B-C1CD-4A5B-A2D2-917BFB5E42D1}" type="datetimeFigureOut">
              <a:rPr lang="en-IN" smtClean="0"/>
              <a:t>10-03-2020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18F8E6-CC06-4F6E-9B24-8679294EC206}" type="slidenum">
              <a:rPr lang="en-IN" smtClean="0"/>
              <a:t>‹#›</a:t>
            </a:fld>
            <a:endParaRPr lang="en-IN"/>
          </a:p>
        </p:txBody>
      </p:sp>
    </p:spTree>
    <p:extLst>
      <p:ext uri="{BB962C8B-B14F-4D97-AF65-F5344CB8AC3E}">
        <p14:creationId xmlns:p14="http://schemas.microsoft.com/office/powerpoint/2010/main" val="278509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194560"/>
            <a:ext cx="10617041" cy="768096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4739647"/>
            <a:ext cx="16664940" cy="233934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9875520"/>
            <a:ext cx="10617041"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F43B904B-C1CD-4A5B-A2D2-917BFB5E42D1}" type="datetimeFigureOut">
              <a:rPr lang="en-IN" smtClean="0"/>
              <a:t>10-03-2020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18F8E6-CC06-4F6E-9B24-8679294EC206}" type="slidenum">
              <a:rPr lang="en-IN" smtClean="0"/>
              <a:t>‹#›</a:t>
            </a:fld>
            <a:endParaRPr lang="en-IN"/>
          </a:p>
        </p:txBody>
      </p:sp>
    </p:spTree>
    <p:extLst>
      <p:ext uri="{BB962C8B-B14F-4D97-AF65-F5344CB8AC3E}">
        <p14:creationId xmlns:p14="http://schemas.microsoft.com/office/powerpoint/2010/main" val="1981432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752607"/>
            <a:ext cx="2839212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8763000"/>
            <a:ext cx="2839212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0510487"/>
            <a:ext cx="740664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F43B904B-C1CD-4A5B-A2D2-917BFB5E42D1}" type="datetimeFigureOut">
              <a:rPr lang="en-IN" smtClean="0"/>
              <a:t>10-03-2020</a:t>
            </a:fld>
            <a:endParaRPr lang="en-IN"/>
          </a:p>
        </p:txBody>
      </p:sp>
      <p:sp>
        <p:nvSpPr>
          <p:cNvPr id="5" name="Footer Placeholder 4"/>
          <p:cNvSpPr>
            <a:spLocks noGrp="1"/>
          </p:cNvSpPr>
          <p:nvPr>
            <p:ph type="ftr" sz="quarter" idx="3"/>
          </p:nvPr>
        </p:nvSpPr>
        <p:spPr>
          <a:xfrm>
            <a:off x="10904220" y="30510487"/>
            <a:ext cx="1110996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3248620" y="30510487"/>
            <a:ext cx="740664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BD18F8E6-CC06-4F6E-9B24-8679294EC206}" type="slidenum">
              <a:rPr lang="en-IN" smtClean="0"/>
              <a:t>‹#›</a:t>
            </a:fld>
            <a:endParaRPr lang="en-IN"/>
          </a:p>
        </p:txBody>
      </p:sp>
    </p:spTree>
    <p:extLst>
      <p:ext uri="{BB962C8B-B14F-4D97-AF65-F5344CB8AC3E}">
        <p14:creationId xmlns:p14="http://schemas.microsoft.com/office/powerpoint/2010/main" val="789217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6776DAC-D585-4457-AFD7-3C0DF5752D98}"/>
              </a:ext>
            </a:extLst>
          </p:cNvPr>
          <p:cNvSpPr txBox="1"/>
          <p:nvPr/>
        </p:nvSpPr>
        <p:spPr>
          <a:xfrm>
            <a:off x="2194560" y="1874520"/>
            <a:ext cx="28757880" cy="3939540"/>
          </a:xfrm>
          <a:prstGeom prst="rect">
            <a:avLst/>
          </a:prstGeom>
          <a:noFill/>
        </p:spPr>
        <p:txBody>
          <a:bodyPr wrap="square" rtlCol="0">
            <a:spAutoFit/>
          </a:bodyPr>
          <a:lstStyle/>
          <a:p>
            <a:endParaRPr lang="en-IN" sz="25000" dirty="0"/>
          </a:p>
        </p:txBody>
      </p:sp>
      <p:sp>
        <p:nvSpPr>
          <p:cNvPr id="3" name="TextBox 2">
            <a:extLst>
              <a:ext uri="{FF2B5EF4-FFF2-40B4-BE49-F238E27FC236}">
                <a16:creationId xmlns:a16="http://schemas.microsoft.com/office/drawing/2014/main" id="{6BCB61EF-3D76-4C40-A25E-74F8483B96D6}"/>
              </a:ext>
            </a:extLst>
          </p:cNvPr>
          <p:cNvSpPr txBox="1"/>
          <p:nvPr/>
        </p:nvSpPr>
        <p:spPr>
          <a:xfrm>
            <a:off x="960120" y="960120"/>
            <a:ext cx="30861000" cy="9941183"/>
          </a:xfrm>
          <a:prstGeom prst="rect">
            <a:avLst/>
          </a:prstGeom>
          <a:noFill/>
        </p:spPr>
        <p:txBody>
          <a:bodyPr wrap="square" rtlCol="0">
            <a:spAutoFit/>
          </a:bodyPr>
          <a:lstStyle/>
          <a:p>
            <a:pPr algn="ctr"/>
            <a:r>
              <a:rPr lang="en-US" sz="16000" b="1" dirty="0">
                <a:solidFill>
                  <a:srgbClr val="00B0F0"/>
                </a:solidFill>
              </a:rPr>
              <a:t>Green Chemistry for Environmental Sustainability</a:t>
            </a:r>
          </a:p>
          <a:p>
            <a:pPr algn="ctr"/>
            <a:endParaRPr lang="en-US" sz="16000" b="1" dirty="0">
              <a:solidFill>
                <a:srgbClr val="00B0F0"/>
              </a:solidFill>
            </a:endParaRPr>
          </a:p>
          <a:p>
            <a:pPr algn="ctr"/>
            <a:endParaRPr lang="en-IN" sz="16000" b="1" dirty="0">
              <a:solidFill>
                <a:srgbClr val="00B0F0"/>
              </a:solidFill>
            </a:endParaRPr>
          </a:p>
        </p:txBody>
      </p:sp>
      <p:cxnSp>
        <p:nvCxnSpPr>
          <p:cNvPr id="7" name="Straight Connector 6">
            <a:extLst>
              <a:ext uri="{FF2B5EF4-FFF2-40B4-BE49-F238E27FC236}">
                <a16:creationId xmlns:a16="http://schemas.microsoft.com/office/drawing/2014/main" id="{E82E2A03-D3CD-46D0-AE34-6624E44F74CF}"/>
              </a:ext>
            </a:extLst>
          </p:cNvPr>
          <p:cNvCxnSpPr>
            <a:cxnSpLocks/>
            <a:stCxn id="3" idx="1"/>
            <a:endCxn id="3" idx="1"/>
          </p:cNvCxnSpPr>
          <p:nvPr/>
        </p:nvCxnSpPr>
        <p:spPr>
          <a:xfrm>
            <a:off x="960120" y="42519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C2B4C84-38CC-4C94-9B05-2909A1803EFF}"/>
              </a:ext>
            </a:extLst>
          </p:cNvPr>
          <p:cNvCxnSpPr/>
          <p:nvPr/>
        </p:nvCxnSpPr>
        <p:spPr>
          <a:xfrm>
            <a:off x="1600200" y="7955280"/>
            <a:ext cx="0"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15581F93-1540-4E46-9145-9F2B7564F6B8}"/>
              </a:ext>
            </a:extLst>
          </p:cNvPr>
          <p:cNvCxnSpPr>
            <a:cxnSpLocks/>
          </p:cNvCxnSpPr>
          <p:nvPr/>
        </p:nvCxnSpPr>
        <p:spPr>
          <a:xfrm>
            <a:off x="960120" y="6309360"/>
            <a:ext cx="30861000" cy="2160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A5E475B-5447-4630-B4D1-4FE76C2AF56F}"/>
              </a:ext>
            </a:extLst>
          </p:cNvPr>
          <p:cNvSpPr txBox="1"/>
          <p:nvPr/>
        </p:nvSpPr>
        <p:spPr>
          <a:xfrm>
            <a:off x="1097280" y="7020660"/>
            <a:ext cx="12755880" cy="7109639"/>
          </a:xfrm>
          <a:prstGeom prst="rect">
            <a:avLst/>
          </a:prstGeom>
          <a:noFill/>
        </p:spPr>
        <p:txBody>
          <a:bodyPr wrap="square" rtlCol="0">
            <a:spAutoFit/>
          </a:bodyPr>
          <a:lstStyle/>
          <a:p>
            <a:pPr algn="just"/>
            <a:r>
              <a:rPr lang="en-US" sz="6000" b="1" u="sng" dirty="0">
                <a:solidFill>
                  <a:srgbClr val="00B0F0"/>
                </a:solidFill>
              </a:rPr>
              <a:t>Introduction</a:t>
            </a:r>
            <a:endParaRPr lang="en-US" sz="8000" b="1" u="sng" dirty="0">
              <a:solidFill>
                <a:srgbClr val="00B0F0"/>
              </a:solidFill>
            </a:endParaRPr>
          </a:p>
          <a:p>
            <a:pPr algn="just"/>
            <a:r>
              <a:rPr lang="en-US" sz="4400" dirty="0"/>
              <a:t>Green chemistry does not means Green as a color but an alternative to design of chemical products and processes that reduce, minimize or eliminate the use and generation of hazardous substances. Green chemistry is based on the fundamental or outstanding principles that when implemented right will maximize the incorporation of raw materials into the final products with environmentally-friendly</a:t>
            </a:r>
          </a:p>
          <a:p>
            <a:pPr algn="just"/>
            <a:r>
              <a:rPr lang="en-US" sz="4400" dirty="0"/>
              <a:t>substances and methodologies.</a:t>
            </a:r>
            <a:endParaRPr lang="en-IN" sz="8000" dirty="0"/>
          </a:p>
        </p:txBody>
      </p:sp>
      <p:sp>
        <p:nvSpPr>
          <p:cNvPr id="27" name="TextBox 26">
            <a:extLst>
              <a:ext uri="{FF2B5EF4-FFF2-40B4-BE49-F238E27FC236}">
                <a16:creationId xmlns:a16="http://schemas.microsoft.com/office/drawing/2014/main" id="{C96EE49F-6C52-45AD-A5D7-CC29C1E25D4C}"/>
              </a:ext>
            </a:extLst>
          </p:cNvPr>
          <p:cNvSpPr txBox="1"/>
          <p:nvPr/>
        </p:nvSpPr>
        <p:spPr>
          <a:xfrm>
            <a:off x="960120" y="14625599"/>
            <a:ext cx="12755880" cy="6678751"/>
          </a:xfrm>
          <a:prstGeom prst="rect">
            <a:avLst/>
          </a:prstGeom>
          <a:noFill/>
        </p:spPr>
        <p:txBody>
          <a:bodyPr wrap="square" rtlCol="0">
            <a:spAutoFit/>
          </a:bodyPr>
          <a:lstStyle/>
          <a:p>
            <a:r>
              <a:rPr lang="en-US" sz="6000" b="1" u="sng" dirty="0">
                <a:solidFill>
                  <a:srgbClr val="00B0F0"/>
                </a:solidFill>
              </a:rPr>
              <a:t>What is Environmental Sustainability?</a:t>
            </a:r>
          </a:p>
          <a:p>
            <a:pPr algn="just"/>
            <a:r>
              <a:rPr lang="en-US" sz="6000" b="1" u="sng" dirty="0">
                <a:solidFill>
                  <a:srgbClr val="00B0F0"/>
                </a:solidFill>
              </a:rPr>
              <a:t> </a:t>
            </a:r>
            <a:r>
              <a:rPr lang="en-US" sz="4400" b="1" dirty="0"/>
              <a:t>Environmental sustainability</a:t>
            </a:r>
            <a:r>
              <a:rPr lang="en-US" sz="4400" dirty="0"/>
              <a:t> is defined as responsible interaction with the environment to avoid depletion or degradation of natural resources and allow for long-term environmental quality. The practice of environmental sustainability helps to ensure that the needs of today's population are met without jeopardizing the ability of future generations to meet their needs.</a:t>
            </a:r>
            <a:endParaRPr lang="en-IN" sz="5000" b="1" u="sng" dirty="0">
              <a:solidFill>
                <a:srgbClr val="00B0F0"/>
              </a:solidFill>
            </a:endParaRPr>
          </a:p>
        </p:txBody>
      </p:sp>
      <p:pic>
        <p:nvPicPr>
          <p:cNvPr id="1026" name="Picture 2" descr="Image result for environmental sustainability">
            <a:extLst>
              <a:ext uri="{FF2B5EF4-FFF2-40B4-BE49-F238E27FC236}">
                <a16:creationId xmlns:a16="http://schemas.microsoft.com/office/drawing/2014/main" id="{5662F36A-4B23-4028-A4E8-28EFABD9A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1799650"/>
            <a:ext cx="12755880" cy="842127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4D2145DF-B839-4AB6-89ED-F8BB1477ACD5}"/>
              </a:ext>
            </a:extLst>
          </p:cNvPr>
          <p:cNvSpPr txBox="1"/>
          <p:nvPr/>
        </p:nvSpPr>
        <p:spPr>
          <a:xfrm>
            <a:off x="14996160" y="7360920"/>
            <a:ext cx="15956280" cy="12003286"/>
          </a:xfrm>
          <a:prstGeom prst="rect">
            <a:avLst/>
          </a:prstGeom>
          <a:noFill/>
        </p:spPr>
        <p:txBody>
          <a:bodyPr wrap="square" rtlCol="0">
            <a:spAutoFit/>
          </a:bodyPr>
          <a:lstStyle/>
          <a:p>
            <a:r>
              <a:rPr lang="en-US" sz="6000" b="1" u="sng" dirty="0">
                <a:solidFill>
                  <a:srgbClr val="00B0F0"/>
                </a:solidFill>
              </a:rPr>
              <a:t>How IoT And AI Can Enable Environmental Sustainability</a:t>
            </a:r>
          </a:p>
          <a:p>
            <a:endParaRPr lang="en-US" sz="6000" b="1" u="sng" dirty="0">
              <a:solidFill>
                <a:srgbClr val="00B0F0"/>
              </a:solidFill>
            </a:endParaRPr>
          </a:p>
          <a:p>
            <a:pPr marL="857250" indent="-857250">
              <a:buFont typeface="Arial" panose="020B0604020202020204" pitchFamily="34" charset="0"/>
              <a:buChar char="•"/>
            </a:pPr>
            <a:r>
              <a:rPr lang="en-US" sz="4400" b="1" dirty="0"/>
              <a:t>Using IoT and AI for reducing e-waste</a:t>
            </a:r>
          </a:p>
          <a:p>
            <a:pPr marL="857250" indent="-857250">
              <a:buFont typeface="Arial" panose="020B0604020202020204" pitchFamily="34" charset="0"/>
              <a:buChar char="•"/>
            </a:pPr>
            <a:r>
              <a:rPr lang="en-US" sz="4400" b="1" dirty="0"/>
              <a:t>Applying IoT and AI for agricultural sustainability</a:t>
            </a:r>
          </a:p>
          <a:p>
            <a:pPr marL="857250" indent="-857250">
              <a:buFont typeface="Arial" panose="020B0604020202020204" pitchFamily="34" charset="0"/>
              <a:buChar char="•"/>
            </a:pPr>
            <a:r>
              <a:rPr lang="en-US" sz="4400" b="1" dirty="0"/>
              <a:t>Applying IoT and AI for agricultural sustainability</a:t>
            </a:r>
            <a:endParaRPr lang="en-US" sz="4400" dirty="0"/>
          </a:p>
          <a:p>
            <a:pPr marL="857250" indent="-857250">
              <a:buFont typeface="Arial" panose="020B0604020202020204" pitchFamily="34" charset="0"/>
              <a:buChar char="•"/>
            </a:pPr>
            <a:r>
              <a:rPr lang="en-US" sz="4400" b="1" dirty="0"/>
              <a:t>Using IoT and AI for cleaner air</a:t>
            </a:r>
            <a:endParaRPr lang="en-US" sz="4400" dirty="0"/>
          </a:p>
          <a:p>
            <a:pPr marL="857250" indent="-857250">
              <a:buFont typeface="Arial" panose="020B0604020202020204" pitchFamily="34" charset="0"/>
              <a:buChar char="•"/>
            </a:pPr>
            <a:r>
              <a:rPr lang="en-US" sz="4400" b="1" dirty="0"/>
              <a:t>Using IoT and AI for maximizing renewable energy technologies</a:t>
            </a:r>
          </a:p>
          <a:p>
            <a:pPr marL="857250" indent="-857250">
              <a:buFont typeface="Arial" panose="020B0604020202020204" pitchFamily="34" charset="0"/>
              <a:buChar char="•"/>
            </a:pPr>
            <a:r>
              <a:rPr lang="en-US" sz="4400" b="1" dirty="0"/>
              <a:t>Applying IoT and AI for Smart Water Projects.</a:t>
            </a:r>
          </a:p>
          <a:p>
            <a:pPr marL="857250" indent="-857250">
              <a:buFont typeface="Arial" panose="020B0604020202020204" pitchFamily="34" charset="0"/>
              <a:buChar char="•"/>
            </a:pPr>
            <a:endParaRPr lang="en-US" sz="4400" dirty="0"/>
          </a:p>
          <a:p>
            <a:pPr marL="857250" indent="-857250">
              <a:buFont typeface="Arial" panose="020B0604020202020204" pitchFamily="34" charset="0"/>
              <a:buChar char="•"/>
            </a:pPr>
            <a:endParaRPr lang="en-US" sz="4400" dirty="0"/>
          </a:p>
          <a:p>
            <a:pPr marL="857250" indent="-857250">
              <a:buFont typeface="Arial" panose="020B0604020202020204" pitchFamily="34" charset="0"/>
              <a:buChar char="•"/>
            </a:pPr>
            <a:endParaRPr lang="en-US" sz="4400" dirty="0"/>
          </a:p>
          <a:p>
            <a:pPr marL="857250" indent="-857250">
              <a:buFont typeface="Arial" panose="020B0604020202020204" pitchFamily="34" charset="0"/>
              <a:buChar char="•"/>
            </a:pPr>
            <a:endParaRPr lang="en-US" sz="13800" dirty="0">
              <a:solidFill>
                <a:schemeClr val="bg1"/>
              </a:solidFill>
            </a:endParaRPr>
          </a:p>
          <a:p>
            <a:endParaRPr lang="en-IN" sz="6000" dirty="0"/>
          </a:p>
        </p:txBody>
      </p:sp>
      <p:pic>
        <p:nvPicPr>
          <p:cNvPr id="1028" name="Picture 4" descr="IoT for environmental sustainability">
            <a:extLst>
              <a:ext uri="{FF2B5EF4-FFF2-40B4-BE49-F238E27FC236}">
                <a16:creationId xmlns:a16="http://schemas.microsoft.com/office/drawing/2014/main" id="{B540C672-970F-43BE-8A99-8B18816F7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0" y="14843047"/>
            <a:ext cx="13990320" cy="7174051"/>
          </a:xfrm>
          <a:prstGeom prst="rect">
            <a:avLst/>
          </a:prstGeom>
          <a:solidFill>
            <a:srgbClr val="92D050">
              <a:alpha val="91000"/>
            </a:srgbClr>
          </a:solidFill>
        </p:spPr>
      </p:pic>
      <p:pic>
        <p:nvPicPr>
          <p:cNvPr id="1030" name="Picture 6" descr="Image result for application environmental sustainability through iot">
            <a:extLst>
              <a:ext uri="{FF2B5EF4-FFF2-40B4-BE49-F238E27FC236}">
                <a16:creationId xmlns:a16="http://schemas.microsoft.com/office/drawing/2014/main" id="{AF635AFC-F059-473B-9B07-035AE6200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500" y="23305950"/>
            <a:ext cx="10561320" cy="790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1126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TotalTime>
  <Words>183</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Singh</dc:creator>
  <cp:lastModifiedBy>Sachin Singh</cp:lastModifiedBy>
  <cp:revision>11</cp:revision>
  <dcterms:created xsi:type="dcterms:W3CDTF">2020-03-10T12:06:53Z</dcterms:created>
  <dcterms:modified xsi:type="dcterms:W3CDTF">2020-03-10T14:54:36Z</dcterms:modified>
</cp:coreProperties>
</file>