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79" r:id="rId7"/>
    <p:sldId id="264" r:id="rId8"/>
    <p:sldId id="267" r:id="rId9"/>
    <p:sldId id="268" r:id="rId10"/>
    <p:sldId id="272" r:id="rId11"/>
    <p:sldId id="280" r:id="rId12"/>
    <p:sldId id="273" r:id="rId13"/>
    <p:sldId id="278" r:id="rId14"/>
  </p:sldIdLst>
  <p:sldSz cx="13004800" cy="9753600"/>
  <p:notesSz cx="13004800" cy="9753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47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2273" y="2059096"/>
            <a:ext cx="9416488" cy="4735404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2273" y="6794496"/>
            <a:ext cx="9416488" cy="1225131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07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5" y="6827502"/>
            <a:ext cx="9416486" cy="8060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2273" y="975360"/>
            <a:ext cx="9416488" cy="517783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4" y="7633529"/>
            <a:ext cx="9416485" cy="702168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43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3" y="2059093"/>
            <a:ext cx="9416488" cy="2817707"/>
          </a:xfrm>
        </p:spPr>
        <p:txBody>
          <a:bodyPr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3" y="5201920"/>
            <a:ext cx="9416488" cy="3359573"/>
          </a:xfrm>
        </p:spPr>
        <p:txBody>
          <a:bodyPr anchor="ctr">
            <a:normAutofit/>
          </a:bodyPr>
          <a:lstStyle>
            <a:lvl1pPr marL="0" indent="0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40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227" y="2059093"/>
            <a:ext cx="8534825" cy="3304354"/>
          </a:xfrm>
        </p:spPr>
        <p:txBody>
          <a:bodyPr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059630" y="5363448"/>
            <a:ext cx="7766982" cy="486647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991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3" y="6187601"/>
            <a:ext cx="9416488" cy="2384213"/>
          </a:xfrm>
        </p:spPr>
        <p:txBody>
          <a:bodyPr anchor="ctr">
            <a:normAutofit/>
          </a:bodyPr>
          <a:lstStyle>
            <a:lvl1pPr marL="0" indent="0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958432" y="1381339"/>
            <a:ext cx="855596" cy="2762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7351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55115" y="3717387"/>
            <a:ext cx="855596" cy="2762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735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2482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2" y="4443308"/>
            <a:ext cx="9416489" cy="2351189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2273" y="6794497"/>
            <a:ext cx="9416488" cy="1223680"/>
          </a:xfrm>
        </p:spPr>
        <p:txBody>
          <a:bodyPr anchor="t"/>
          <a:lstStyle>
            <a:lvl1pPr marL="0" indent="0" algn="l">
              <a:buNone/>
              <a:defRPr sz="2844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277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320" y="2817706"/>
            <a:ext cx="314414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6142" y="3793067"/>
            <a:ext cx="3123319" cy="5104836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43650" y="2817706"/>
            <a:ext cx="3132806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132390" y="3793067"/>
            <a:ext cx="3144065" cy="5104836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01660" y="2817706"/>
            <a:ext cx="312840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601660" y="3793067"/>
            <a:ext cx="3128402" cy="5104836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975586" y="3034454"/>
            <a:ext cx="0" cy="563541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28309" y="3034453"/>
            <a:ext cx="0" cy="564178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735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42" y="6045794"/>
            <a:ext cx="3136870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96142" y="3142827"/>
            <a:ext cx="3136870" cy="21674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6142" y="6865369"/>
            <a:ext cx="3136870" cy="93751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49749" y="6045794"/>
            <a:ext cx="3126707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149747" y="3142827"/>
            <a:ext cx="3126707" cy="21674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148304" y="6865368"/>
            <a:ext cx="3130849" cy="93751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01660" y="6045794"/>
            <a:ext cx="312840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601659" y="3142827"/>
            <a:ext cx="3128402" cy="21674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601528" y="6865365"/>
            <a:ext cx="3132545" cy="93751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975586" y="3034454"/>
            <a:ext cx="0" cy="563541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28309" y="3034453"/>
            <a:ext cx="0" cy="564178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368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275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60135" y="611861"/>
            <a:ext cx="1869928" cy="828604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6142" y="1099669"/>
            <a:ext cx="7920088" cy="77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29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09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5" y="4070022"/>
            <a:ext cx="9416486" cy="2724476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2273" y="6794497"/>
            <a:ext cx="9416488" cy="1223680"/>
          </a:xfrm>
        </p:spPr>
        <p:txBody>
          <a:bodyPr anchor="t"/>
          <a:lstStyle>
            <a:lvl1pPr marL="0" indent="0" algn="l">
              <a:buNone/>
              <a:defRPr sz="2844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57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7174" y="2930598"/>
            <a:ext cx="4690650" cy="5967307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3032" y="2924222"/>
            <a:ext cx="4690652" cy="5973682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98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173" y="2709333"/>
            <a:ext cx="4690648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7174" y="3576320"/>
            <a:ext cx="4690650" cy="5321583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3033" y="2709333"/>
            <a:ext cx="4690650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3033" y="3576320"/>
            <a:ext cx="4690650" cy="5321583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84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84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2" y="2059094"/>
            <a:ext cx="3628746" cy="2059093"/>
          </a:xfrm>
        </p:spPr>
        <p:txBody>
          <a:bodyPr anchor="b"/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4921" y="2059093"/>
            <a:ext cx="5543841" cy="6502400"/>
          </a:xfrm>
        </p:spPr>
        <p:txBody>
          <a:bodyPr anchor="ctr"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  <a:lvl6pPr>
              <a:defRPr sz="1991"/>
            </a:lvl6pPr>
            <a:lvl7pPr>
              <a:defRPr sz="1991"/>
            </a:lvl7pPr>
            <a:lvl8pPr>
              <a:defRPr sz="1991"/>
            </a:lvl8pPr>
            <a:lvl9pPr>
              <a:defRPr sz="19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2" y="4450534"/>
            <a:ext cx="3628746" cy="4118185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29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55" y="2637073"/>
            <a:ext cx="5433847" cy="2239727"/>
          </a:xfrm>
        </p:spPr>
        <p:txBody>
          <a:bodyPr anchor="b">
            <a:normAutofit/>
          </a:bodyPr>
          <a:lstStyle>
            <a:lvl1pPr algn="l">
              <a:defRPr sz="51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4780" y="1625600"/>
            <a:ext cx="3414649" cy="6502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2" y="5201920"/>
            <a:ext cx="5425391" cy="195072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24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8959192" y="2384214"/>
            <a:ext cx="4009813" cy="400981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8092206" y="-650240"/>
            <a:ext cx="2275840" cy="227584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8959192" y="8669867"/>
            <a:ext cx="1408853" cy="140885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219005" y="3793067"/>
            <a:ext cx="5960533" cy="596053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1194365" y="4118187"/>
            <a:ext cx="3359573" cy="335957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11016027" y="0"/>
            <a:ext cx="975360" cy="1563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9365" y="643866"/>
            <a:ext cx="10034318" cy="19918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174" y="2919716"/>
            <a:ext cx="9545463" cy="5966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659541" y="2600919"/>
            <a:ext cx="1408852" cy="3252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564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865188" y="4641239"/>
            <a:ext cx="5489486" cy="325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564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5591" y="420603"/>
            <a:ext cx="894312" cy="10918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984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658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650240" rtl="0" eaLnBrk="1" latinLnBrk="0" hangingPunct="1">
        <a:spcBef>
          <a:spcPct val="0"/>
        </a:spcBef>
        <a:buNone/>
        <a:defRPr sz="5973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81" indent="-48768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44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056641" indent="-40640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56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625603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76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275843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926083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576324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226564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4876805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527045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81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721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63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203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444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84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925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/search/manhattan%2Bsubway%2Bmetro%2Bstations/%4040.7837297%2C-74.1033043%2C11z/data%3D!3m1!4b1" TargetMode="External"/><Relationship Id="rId2" Type="http://schemas.openxmlformats.org/officeDocument/2006/relationships/hyperlink" Target="https://en.wikipedia.org/wiki/List_of_New_York_City_Subway_stations_in_Manhatta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estpick.com/search?city=new-york&amp;page=1&amp;order=relevance&amp;district=manhattan&amp;gclid=CjwKCAiAjNjgBRAgEiwAGLlf2hkP3A-cPxjZYkURqQEswQK2jKQEpv_MvKcrIhRWRzNkc_r-fGi0lxoCA7cQAvD_BwE&amp;type=apartment&amp;display=list" TargetMode="External"/><Relationship Id="rId4" Type="http://schemas.openxmlformats.org/officeDocument/2006/relationships/hyperlink" Target="http://www.rentmanhattan.com/index.cfm?page=search&amp;state=result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6600" y="2921635"/>
            <a:ext cx="90678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500" dirty="0"/>
              <a:t>	</a:t>
            </a:r>
            <a:r>
              <a:rPr sz="4500" dirty="0"/>
              <a:t>Coursera Capstone</a:t>
            </a:r>
            <a:r>
              <a:rPr lang="en-IN" sz="4500" dirty="0"/>
              <a:t> Project</a:t>
            </a:r>
            <a:endParaRPr sz="4500" dirty="0"/>
          </a:p>
        </p:txBody>
      </p:sp>
      <p:sp>
        <p:nvSpPr>
          <p:cNvPr id="3" name="object 3"/>
          <p:cNvSpPr txBox="1"/>
          <p:nvPr/>
        </p:nvSpPr>
        <p:spPr>
          <a:xfrm>
            <a:off x="2728595" y="4495800"/>
            <a:ext cx="7547609" cy="1441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solidFill>
                  <a:srgbClr val="FFFFFF"/>
                </a:solidFill>
                <a:latin typeface="Arial"/>
                <a:cs typeface="Arial"/>
              </a:rPr>
              <a:t>Coursera IBM Data Science</a:t>
            </a:r>
            <a:r>
              <a:rPr sz="33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"/>
                <a:cs typeface="Arial"/>
              </a:rPr>
              <a:t>Certification</a:t>
            </a:r>
            <a:endParaRPr sz="3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 dirty="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Sachin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Yadav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5307" y="914400"/>
            <a:ext cx="68141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 err="1"/>
              <a:t>Selecte</a:t>
            </a:r>
            <a:r>
              <a:rPr lang="en-IN" sz="4800" dirty="0"/>
              <a:t>d </a:t>
            </a:r>
            <a:r>
              <a:rPr sz="4800" spc="-5" dirty="0"/>
              <a:t>Apartment!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558800" y="3429000"/>
            <a:ext cx="11887200" cy="120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shows all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information for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decision: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Apartments address, price, neighborhood, cluster of venues and subway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station</a:t>
            </a:r>
            <a:r>
              <a:rPr sz="2400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nearby.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Blue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dots=apts 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Red dots=Subway station, Bubbles=Cluster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Venues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85E8-9F52-4005-891F-99096D212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DE55F-60AF-42F0-8BC7-21F97BBD6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6D8EA-561A-41D4-B232-ED93B2937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1400386"/>
            <a:ext cx="10832727" cy="695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9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753" y="994918"/>
            <a:ext cx="643864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Apartment</a:t>
            </a:r>
            <a:r>
              <a:rPr lang="en-IN" sz="4800" spc="-5" dirty="0"/>
              <a:t> Selection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25500" y="2590165"/>
            <a:ext cx="11597005" cy="616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8475">
              <a:lnSpc>
                <a:spcPct val="1343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"one map"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above,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was able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possibilities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since 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popups  provide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information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 good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decision.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9100"/>
              </a:lnSpc>
              <a:spcBef>
                <a:spcPts val="1689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Apartment 1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rent 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US7500 slightly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 US7000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Apt 1 is located  400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meters from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station 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59th Street and work place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Park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Ave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and 53rd) is  another 600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way.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walk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work place and use subway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other places  around. Venues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Cluster 2 and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located in a fine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district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East side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Manhattan.</a:t>
            </a:r>
            <a:endParaRPr sz="2400">
              <a:latin typeface="Arial"/>
              <a:cs typeface="Arial"/>
            </a:endParaRPr>
          </a:p>
          <a:p>
            <a:pPr marL="12700" marR="133985" algn="just">
              <a:lnSpc>
                <a:spcPct val="117500"/>
              </a:lnSpc>
              <a:spcBef>
                <a:spcPts val="145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Apartment 2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rent 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US6935, just under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Apt 2 is located 60  meters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subway station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Fulton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Street, but 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will have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ride 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subway daily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possibly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40-60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min ride. Venues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3.¶</a:t>
            </a:r>
            <a:endParaRPr sz="2400">
              <a:latin typeface="Arial"/>
              <a:cs typeface="Arial"/>
            </a:endParaRPr>
          </a:p>
          <a:p>
            <a:pPr marL="12700" marR="176530">
              <a:lnSpc>
                <a:spcPct val="117500"/>
              </a:lnSpc>
              <a:spcBef>
                <a:spcPts val="145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Based 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venues, 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feel that Cluster 2 type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a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closer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resemblance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my current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place. That means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APARTMENT 1 is a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better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choice  since the extra monthly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worth the conveniences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provides.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8953" y="700786"/>
            <a:ext cx="5807075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67155" algn="l"/>
              </a:tabLst>
            </a:pPr>
            <a:r>
              <a:rPr sz="6400" spc="-5" dirty="0"/>
              <a:t>Conclusions</a:t>
            </a:r>
            <a:endParaRPr sz="640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939800" y="2149201"/>
            <a:ext cx="9900555" cy="3224472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065" marR="5080" indent="0">
              <a:lnSpc>
                <a:spcPct val="77100"/>
              </a:lnSpc>
              <a:spcBef>
                <a:spcPts val="1090"/>
              </a:spcBef>
              <a:buSzPct val="170833"/>
              <a:buNone/>
              <a:tabLst>
                <a:tab pos="584835" algn="l"/>
              </a:tabLst>
            </a:pPr>
            <a:r>
              <a:rPr sz="2800" dirty="0"/>
              <a:t>I </a:t>
            </a:r>
            <a:r>
              <a:rPr sz="2800" spc="-5" dirty="0"/>
              <a:t>feel </a:t>
            </a:r>
            <a:r>
              <a:rPr sz="2800" dirty="0"/>
              <a:t>rewarded </a:t>
            </a:r>
            <a:r>
              <a:rPr sz="2800" spc="-5" dirty="0"/>
              <a:t>with </a:t>
            </a:r>
            <a:r>
              <a:rPr sz="2800" dirty="0"/>
              <a:t>the efforts, </a:t>
            </a:r>
            <a:r>
              <a:rPr sz="2800" spc="-5" dirty="0"/>
              <a:t>time and money </a:t>
            </a:r>
            <a:r>
              <a:rPr sz="2800" dirty="0"/>
              <a:t>spent.  I </a:t>
            </a:r>
            <a:r>
              <a:rPr sz="2800" spc="-5" dirty="0"/>
              <a:t>believe </a:t>
            </a:r>
            <a:r>
              <a:rPr sz="2800" dirty="0"/>
              <a:t>this </a:t>
            </a:r>
            <a:r>
              <a:rPr sz="2800" spc="-5" dirty="0"/>
              <a:t>course with all </a:t>
            </a:r>
            <a:r>
              <a:rPr sz="2800" spc="-10" dirty="0"/>
              <a:t>the </a:t>
            </a:r>
            <a:r>
              <a:rPr sz="2800" spc="-5" dirty="0"/>
              <a:t>topics covered is well  worthy </a:t>
            </a:r>
            <a:r>
              <a:rPr sz="2800" dirty="0"/>
              <a:t>of appreciation.</a:t>
            </a:r>
          </a:p>
          <a:p>
            <a:pPr marL="12065" indent="0">
              <a:buSzPct val="170833"/>
              <a:buNone/>
              <a:tabLst>
                <a:tab pos="584835" algn="l"/>
              </a:tabLst>
            </a:pPr>
            <a:r>
              <a:rPr sz="2800" dirty="0">
                <a:ea typeface="Malgun Gothic" panose="020B0503020000020004" pitchFamily="34" charset="-127"/>
              </a:rPr>
              <a:t>This project </a:t>
            </a:r>
            <a:r>
              <a:rPr sz="2800" spc="-5" dirty="0">
                <a:ea typeface="Malgun Gothic" panose="020B0503020000020004" pitchFamily="34" charset="-127"/>
              </a:rPr>
              <a:t>has shown me a practical application</a:t>
            </a:r>
            <a:r>
              <a:rPr sz="2800" spc="55" dirty="0">
                <a:ea typeface="Malgun Gothic" panose="020B0503020000020004" pitchFamily="34" charset="-127"/>
              </a:rPr>
              <a:t> </a:t>
            </a:r>
            <a:r>
              <a:rPr sz="2800" dirty="0">
                <a:ea typeface="Malgun Gothic" panose="020B0503020000020004" pitchFamily="34" charset="-127"/>
              </a:rPr>
              <a:t>to</a:t>
            </a:r>
            <a:r>
              <a:rPr lang="en-IN" sz="2800" dirty="0">
                <a:ea typeface="Malgun Gothic" panose="020B0503020000020004" pitchFamily="34" charset="-127"/>
              </a:rPr>
              <a:t> </a:t>
            </a:r>
            <a:r>
              <a:rPr lang="en-US" sz="2800" dirty="0">
                <a:solidFill>
                  <a:srgbClr val="FFFFFF"/>
                </a:solidFill>
                <a:ea typeface="Malgun Gothic" panose="020B0503020000020004" pitchFamily="34" charset="-127"/>
                <a:cs typeface="Arial"/>
              </a:rPr>
              <a:t>resolve </a:t>
            </a:r>
            <a:r>
              <a:rPr lang="en-US" sz="2800" spc="-5" dirty="0">
                <a:solidFill>
                  <a:srgbClr val="FFFFFF"/>
                </a:solidFill>
                <a:ea typeface="Malgun Gothic" panose="020B0503020000020004" pitchFamily="34" charset="-127"/>
                <a:cs typeface="Arial"/>
              </a:rPr>
              <a:t>a real </a:t>
            </a:r>
            <a:r>
              <a:rPr lang="en-US" sz="2800" dirty="0">
                <a:solidFill>
                  <a:srgbClr val="FFFFFF"/>
                </a:solidFill>
                <a:ea typeface="Malgun Gothic" panose="020B0503020000020004" pitchFamily="34" charset="-127"/>
                <a:cs typeface="Arial"/>
              </a:rPr>
              <a:t>situation that has </a:t>
            </a:r>
            <a:r>
              <a:rPr lang="en-US" sz="2800" spc="-5" dirty="0">
                <a:solidFill>
                  <a:srgbClr val="FFFFFF"/>
                </a:solidFill>
                <a:ea typeface="Malgun Gothic" panose="020B0503020000020004" pitchFamily="34" charset="-127"/>
                <a:cs typeface="Arial"/>
              </a:rPr>
              <a:t>impacting personal  and </a:t>
            </a:r>
            <a:r>
              <a:rPr lang="en-US" sz="2800" dirty="0">
                <a:solidFill>
                  <a:srgbClr val="FFFFFF"/>
                </a:solidFill>
                <a:ea typeface="Malgun Gothic" panose="020B0503020000020004" pitchFamily="34" charset="-127"/>
                <a:cs typeface="Arial"/>
              </a:rPr>
              <a:t>financial </a:t>
            </a:r>
            <a:r>
              <a:rPr lang="en-US" sz="2800" spc="-5" dirty="0">
                <a:solidFill>
                  <a:srgbClr val="FFFFFF"/>
                </a:solidFill>
                <a:ea typeface="Malgun Gothic" panose="020B0503020000020004" pitchFamily="34" charset="-127"/>
                <a:cs typeface="Arial"/>
              </a:rPr>
              <a:t>impact using Data Science</a:t>
            </a:r>
            <a:r>
              <a:rPr lang="en-US" sz="2800" spc="20" dirty="0">
                <a:solidFill>
                  <a:srgbClr val="FFFFFF"/>
                </a:solidFill>
                <a:ea typeface="Malgun Gothic" panose="020B0503020000020004" pitchFamily="34" charset="-127"/>
                <a:cs typeface="Arial"/>
              </a:rPr>
              <a:t> </a:t>
            </a:r>
            <a:r>
              <a:rPr lang="en-US" sz="2800" dirty="0">
                <a:solidFill>
                  <a:srgbClr val="FFFFFF"/>
                </a:solidFill>
                <a:ea typeface="Malgun Gothic" panose="020B0503020000020004" pitchFamily="34" charset="-127"/>
                <a:cs typeface="Arial"/>
              </a:rPr>
              <a:t>tools</a:t>
            </a:r>
            <a:r>
              <a:rPr lang="en-US" sz="28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</a:rPr>
              <a:t>.</a:t>
            </a:r>
            <a:endParaRPr lang="en-US" sz="2800" dirty="0">
              <a:latin typeface="Malgun Gothic" panose="020B0503020000020004" pitchFamily="34" charset="-127"/>
              <a:ea typeface="Malgun Gothic" panose="020B0503020000020004" pitchFamily="34" charset="-127"/>
              <a:cs typeface="Arial"/>
            </a:endParaRPr>
          </a:p>
          <a:p>
            <a:pPr marL="12065" indent="0">
              <a:lnSpc>
                <a:spcPct val="100000"/>
              </a:lnSpc>
              <a:buSzPct val="170833"/>
              <a:buNone/>
              <a:tabLst>
                <a:tab pos="584835" algn="l"/>
              </a:tabLst>
            </a:pP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9800" y="5232261"/>
            <a:ext cx="11497310" cy="1534523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065" marR="5080">
              <a:lnSpc>
                <a:spcPct val="80800"/>
              </a:lnSpc>
              <a:buSzPct val="170833"/>
              <a:tabLst>
                <a:tab pos="584835" algn="l"/>
              </a:tabLst>
            </a:pPr>
            <a:r>
              <a:rPr sz="2800" dirty="0">
                <a:solidFill>
                  <a:srgbClr val="FFFFFF"/>
                </a:solidFill>
                <a:latin typeface="+mj-lt"/>
                <a:cs typeface="Arial"/>
              </a:rPr>
              <a:t>The mapping </a:t>
            </a:r>
            <a:r>
              <a:rPr sz="2800" spc="-5" dirty="0">
                <a:solidFill>
                  <a:srgbClr val="FFFFFF"/>
                </a:solidFill>
                <a:latin typeface="+mj-lt"/>
                <a:cs typeface="Arial"/>
              </a:rPr>
              <a:t>with </a:t>
            </a:r>
            <a:r>
              <a:rPr sz="2800" dirty="0">
                <a:solidFill>
                  <a:srgbClr val="FFFFFF"/>
                </a:solidFill>
                <a:latin typeface="+mj-lt"/>
                <a:cs typeface="Arial"/>
              </a:rPr>
              <a:t>Folium </a:t>
            </a:r>
            <a:r>
              <a:rPr sz="2800" spc="-5" dirty="0">
                <a:solidFill>
                  <a:srgbClr val="FFFFFF"/>
                </a:solidFill>
                <a:latin typeface="+mj-lt"/>
                <a:cs typeface="Arial"/>
              </a:rPr>
              <a:t>is a </a:t>
            </a:r>
            <a:r>
              <a:rPr sz="2800" dirty="0">
                <a:solidFill>
                  <a:srgbClr val="FFFFFF"/>
                </a:solidFill>
                <a:latin typeface="+mj-lt"/>
                <a:cs typeface="Arial"/>
              </a:rPr>
              <a:t>very </a:t>
            </a:r>
            <a:r>
              <a:rPr sz="2800" spc="-5" dirty="0">
                <a:solidFill>
                  <a:srgbClr val="FFFFFF"/>
                </a:solidFill>
                <a:latin typeface="+mj-lt"/>
                <a:cs typeface="Arial"/>
              </a:rPr>
              <a:t>powerful technique  </a:t>
            </a:r>
            <a:r>
              <a:rPr sz="2800" dirty="0">
                <a:solidFill>
                  <a:srgbClr val="FFFFFF"/>
                </a:solidFill>
                <a:latin typeface="+mj-lt"/>
                <a:cs typeface="Arial"/>
              </a:rPr>
              <a:t>to consolidate </a:t>
            </a:r>
            <a:r>
              <a:rPr lang="en-IN" sz="2800" dirty="0">
                <a:solidFill>
                  <a:srgbClr val="FFFFFF"/>
                </a:solidFill>
                <a:latin typeface="+mj-lt"/>
                <a:cs typeface="Arial"/>
              </a:rPr>
              <a:t>     </a:t>
            </a:r>
            <a:r>
              <a:rPr sz="2800" spc="-5" dirty="0">
                <a:solidFill>
                  <a:srgbClr val="FFFFFF"/>
                </a:solidFill>
                <a:latin typeface="+mj-lt"/>
                <a:cs typeface="Arial"/>
              </a:rPr>
              <a:t>information and make </a:t>
            </a:r>
            <a:r>
              <a:rPr sz="2800" dirty="0">
                <a:solidFill>
                  <a:srgbClr val="FFFFFF"/>
                </a:solidFill>
                <a:latin typeface="+mj-lt"/>
                <a:cs typeface="Arial"/>
              </a:rPr>
              <a:t>the analysis </a:t>
            </a:r>
            <a:r>
              <a:rPr sz="2800" spc="-10" dirty="0">
                <a:solidFill>
                  <a:srgbClr val="FFFFFF"/>
                </a:solidFill>
                <a:latin typeface="+mj-lt"/>
                <a:cs typeface="Arial"/>
              </a:rPr>
              <a:t>and  </a:t>
            </a:r>
            <a:r>
              <a:rPr sz="2800" dirty="0">
                <a:solidFill>
                  <a:srgbClr val="FFFFFF"/>
                </a:solidFill>
                <a:latin typeface="+mj-lt"/>
                <a:cs typeface="Arial"/>
              </a:rPr>
              <a:t>decision thoroughly </a:t>
            </a:r>
            <a:r>
              <a:rPr sz="2800" spc="-5" dirty="0">
                <a:solidFill>
                  <a:srgbClr val="FFFFFF"/>
                </a:solidFill>
                <a:latin typeface="+mj-lt"/>
                <a:cs typeface="Arial"/>
              </a:rPr>
              <a:t>and with </a:t>
            </a:r>
            <a:r>
              <a:rPr lang="en-IN" sz="2800" spc="-5" dirty="0">
                <a:solidFill>
                  <a:srgbClr val="FFFFFF"/>
                </a:solidFill>
                <a:latin typeface="+mj-lt"/>
                <a:cs typeface="Arial"/>
              </a:rPr>
              <a:t>  </a:t>
            </a:r>
            <a:r>
              <a:rPr sz="2800" dirty="0">
                <a:solidFill>
                  <a:srgbClr val="FFFFFF"/>
                </a:solidFill>
                <a:latin typeface="+mj-lt"/>
                <a:cs typeface="Arial"/>
              </a:rPr>
              <a:t>confidence. I would  recommend for </a:t>
            </a:r>
            <a:r>
              <a:rPr sz="2800" spc="-5" dirty="0">
                <a:solidFill>
                  <a:srgbClr val="FFFFFF"/>
                </a:solidFill>
                <a:latin typeface="+mj-lt"/>
                <a:cs typeface="Arial"/>
              </a:rPr>
              <a:t>use in </a:t>
            </a:r>
            <a:r>
              <a:rPr sz="2800" dirty="0">
                <a:solidFill>
                  <a:srgbClr val="FFFFFF"/>
                </a:solidFill>
                <a:latin typeface="+mj-lt"/>
                <a:cs typeface="Arial"/>
              </a:rPr>
              <a:t>similar</a:t>
            </a:r>
            <a:r>
              <a:rPr sz="2800" spc="-20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+mj-lt"/>
                <a:cs typeface="Arial"/>
              </a:rPr>
              <a:t>situations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2775" y="664209"/>
            <a:ext cx="4160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Index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749300" y="2402712"/>
            <a:ext cx="11125200" cy="2033249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755900" lvl="6">
              <a:spcBef>
                <a:spcPts val="655"/>
              </a:spcBef>
            </a:pPr>
            <a:r>
              <a:rPr sz="2400" dirty="0">
                <a:solidFill>
                  <a:srgbClr val="E6E6E6"/>
                </a:solidFill>
                <a:latin typeface="Arial"/>
                <a:cs typeface="Arial"/>
              </a:rPr>
              <a:t>1. </a:t>
            </a:r>
            <a:r>
              <a:rPr sz="2400" spc="-5" dirty="0">
                <a:solidFill>
                  <a:srgbClr val="E6E6E6"/>
                </a:solidFill>
                <a:latin typeface="Arial"/>
                <a:cs typeface="Arial"/>
              </a:rPr>
              <a:t>Introduction </a:t>
            </a:r>
            <a:endParaRPr sz="2400" dirty="0">
              <a:latin typeface="Arial"/>
              <a:cs typeface="Arial"/>
            </a:endParaRPr>
          </a:p>
          <a:p>
            <a:pPr marL="2755900" lvl="6">
              <a:spcBef>
                <a:spcPts val="555"/>
              </a:spcBef>
            </a:pPr>
            <a:r>
              <a:rPr sz="2400" dirty="0">
                <a:solidFill>
                  <a:srgbClr val="E6E6E6"/>
                </a:solidFill>
                <a:latin typeface="Arial"/>
                <a:cs typeface="Arial"/>
              </a:rPr>
              <a:t>2. </a:t>
            </a:r>
            <a:r>
              <a:rPr sz="2400" spc="-5" dirty="0">
                <a:solidFill>
                  <a:srgbClr val="E6E6E6"/>
                </a:solidFill>
                <a:latin typeface="Arial"/>
                <a:cs typeface="Arial"/>
              </a:rPr>
              <a:t>Data</a:t>
            </a:r>
            <a:r>
              <a:rPr sz="2400" spc="5" dirty="0">
                <a:solidFill>
                  <a:srgbClr val="E6E6E6"/>
                </a:solidFill>
                <a:latin typeface="Arial"/>
                <a:cs typeface="Arial"/>
              </a:rPr>
              <a:t> </a:t>
            </a:r>
            <a:r>
              <a:rPr lang="en-IN" sz="2400" spc="5" dirty="0">
                <a:solidFill>
                  <a:srgbClr val="E6E6E6"/>
                </a:solidFill>
                <a:latin typeface="Arial"/>
                <a:cs typeface="Arial"/>
              </a:rPr>
              <a:t>Introduction</a:t>
            </a:r>
            <a:endParaRPr sz="2400" dirty="0">
              <a:latin typeface="Arial"/>
              <a:cs typeface="Arial"/>
            </a:endParaRPr>
          </a:p>
          <a:p>
            <a:pPr marL="2755900" lvl="6">
              <a:spcBef>
                <a:spcPts val="20"/>
              </a:spcBef>
            </a:pPr>
            <a:r>
              <a:rPr sz="2400" dirty="0">
                <a:solidFill>
                  <a:srgbClr val="E6E6E6"/>
                </a:solidFill>
                <a:latin typeface="Arial"/>
                <a:cs typeface="Arial"/>
              </a:rPr>
              <a:t>3. </a:t>
            </a:r>
            <a:r>
              <a:rPr sz="2400" spc="-5" dirty="0">
                <a:solidFill>
                  <a:srgbClr val="E6E6E6"/>
                </a:solidFill>
                <a:latin typeface="Arial"/>
                <a:cs typeface="Arial"/>
              </a:rPr>
              <a:t>Methodology</a:t>
            </a:r>
            <a:r>
              <a:rPr sz="2400" dirty="0">
                <a:solidFill>
                  <a:srgbClr val="E6E6E6"/>
                </a:solidFill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  <a:p>
            <a:pPr marL="2755900" lvl="6" algn="just">
              <a:spcBef>
                <a:spcPts val="25"/>
              </a:spcBef>
            </a:pPr>
            <a:r>
              <a:rPr sz="2400" dirty="0">
                <a:solidFill>
                  <a:srgbClr val="E6E6E6"/>
                </a:solidFill>
                <a:latin typeface="Arial"/>
                <a:cs typeface="Arial"/>
              </a:rPr>
              <a:t>4. </a:t>
            </a:r>
            <a:r>
              <a:rPr sz="2400" spc="-5" dirty="0">
                <a:solidFill>
                  <a:srgbClr val="E6E6E6"/>
                </a:solidFill>
                <a:latin typeface="Arial"/>
                <a:cs typeface="Arial"/>
              </a:rPr>
              <a:t>Results</a:t>
            </a:r>
            <a:endParaRPr lang="en-IN" sz="2400" spc="-5" dirty="0">
              <a:solidFill>
                <a:srgbClr val="E6E6E6"/>
              </a:solidFill>
              <a:latin typeface="Arial"/>
              <a:cs typeface="Arial"/>
            </a:endParaRPr>
          </a:p>
          <a:p>
            <a:pPr marL="2755900" lvl="6" algn="just">
              <a:spcBef>
                <a:spcPts val="190"/>
              </a:spcBef>
            </a:pPr>
            <a:r>
              <a:rPr lang="en-IN" sz="2400" dirty="0">
                <a:solidFill>
                  <a:srgbClr val="E6E6E6"/>
                </a:solidFill>
                <a:latin typeface="Arial"/>
                <a:cs typeface="Arial"/>
              </a:rPr>
              <a:t>5</a:t>
            </a:r>
            <a:r>
              <a:rPr sz="2400" dirty="0">
                <a:solidFill>
                  <a:srgbClr val="E6E6E6"/>
                </a:solidFill>
                <a:latin typeface="Arial"/>
                <a:cs typeface="Arial"/>
              </a:rPr>
              <a:t>. </a:t>
            </a:r>
            <a:r>
              <a:rPr sz="2400" spc="-5" dirty="0">
                <a:solidFill>
                  <a:srgbClr val="E6E6E6"/>
                </a:solidFill>
                <a:latin typeface="Arial"/>
                <a:cs typeface="Arial"/>
              </a:rPr>
              <a:t>Conclusion</a:t>
            </a:r>
            <a:r>
              <a:rPr sz="2400" dirty="0">
                <a:solidFill>
                  <a:srgbClr val="E6E6E6"/>
                </a:solidFill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127" y="409702"/>
            <a:ext cx="42284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/>
              <a:t> </a:t>
            </a:r>
            <a:r>
              <a:rPr sz="4800" spc="-5" dirty="0"/>
              <a:t>Introduction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558800" y="1371345"/>
            <a:ext cx="11969115" cy="796226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1.1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Scenario and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400" dirty="0">
              <a:latin typeface="Arial"/>
              <a:cs typeface="Arial"/>
            </a:endParaRPr>
          </a:p>
          <a:p>
            <a:pPr marL="12700" marR="328295">
              <a:lnSpc>
                <a:spcPct val="107500"/>
              </a:lnSpc>
              <a:spcBef>
                <a:spcPts val="315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am currently living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Singapore, within walking distance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Downtown "Telok Ayer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MRT metro station" . 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enjoy great venues and attractions, such as international  cuisine, entertainment and shopping.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oﬀer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-220" dirty="0">
                <a:solidFill>
                  <a:srgbClr val="FFFFFF"/>
                </a:solidFill>
                <a:latin typeface="Arial"/>
                <a:cs typeface="Arial"/>
              </a:rPr>
              <a:t>NY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would like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move if 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can find a place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live similar with similar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venues.</a:t>
            </a:r>
            <a:endParaRPr sz="2400" dirty="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spcBef>
                <a:spcPts val="1825"/>
              </a:spcBef>
              <a:buAutoNum type="arabicPeriod" startAt="2"/>
              <a:tabLst>
                <a:tab pos="521334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Problem to be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resolved: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find an apartment in Manhattan with the following</a:t>
            </a:r>
            <a:r>
              <a:rPr sz="24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conditions:</a:t>
            </a:r>
            <a:endParaRPr sz="2400" dirty="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5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Apartment with min 2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bedrooms</a:t>
            </a:r>
            <a:endParaRPr sz="2400" dirty="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5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rent not 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exceed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US$7000/month</a:t>
            </a:r>
            <a:endParaRPr sz="2400" dirty="0">
              <a:latin typeface="Arial"/>
              <a:cs typeface="Arial"/>
            </a:endParaRPr>
          </a:p>
          <a:p>
            <a:pPr marL="469900" marR="193040" lvl="2" indent="-317500">
              <a:lnSpc>
                <a:spcPts val="2900"/>
              </a:lnSpc>
              <a:spcBef>
                <a:spcPts val="95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Located within walking distance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(&lt;=1.0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mile,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1.6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km) from a subway metro station in  Manhattan</a:t>
            </a:r>
            <a:endParaRPr sz="2400" dirty="0">
              <a:latin typeface="Arial"/>
              <a:cs typeface="Arial"/>
            </a:endParaRPr>
          </a:p>
          <a:p>
            <a:pPr marL="469900" lvl="2" indent="-317500">
              <a:lnSpc>
                <a:spcPts val="2795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amenities as in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residence.</a:t>
            </a:r>
            <a:endParaRPr sz="2400" dirty="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spcBef>
                <a:spcPts val="2410"/>
              </a:spcBef>
              <a:buAutoNum type="arabicPeriod" startAt="3"/>
              <a:tabLst>
                <a:tab pos="521334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Interested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Audience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04700"/>
              </a:lnSpc>
              <a:spcBef>
                <a:spcPts val="39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believe the methodology, tools and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used in this project is relevant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 person  or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entity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considering moving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 major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US, Europe or Asia. Europe, US or Asia,  Likewise,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can be helpful approach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opening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 new business.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FourSquare data and mapping techniques combined with data analysis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help  resolve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key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questions arisen.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Lastly,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this project is a good practical case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 person  developing Data Science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skills.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4446" y="485902"/>
            <a:ext cx="45326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 </a:t>
            </a:r>
            <a:r>
              <a:rPr lang="en-IN" sz="4800" spc="-5" dirty="0"/>
              <a:t>		</a:t>
            </a:r>
            <a:r>
              <a:rPr sz="4800" spc="-5" dirty="0"/>
              <a:t>Data</a:t>
            </a:r>
            <a:r>
              <a:rPr sz="4800" spc="-30" dirty="0"/>
              <a:t> 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432308" y="1900783"/>
            <a:ext cx="11960225" cy="69164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2.1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  <a:p>
            <a:pPr marL="177165" indent="-165100">
              <a:lnSpc>
                <a:spcPct val="100000"/>
              </a:lnSpc>
              <a:spcBef>
                <a:spcPts val="430"/>
              </a:spcBef>
              <a:buChar char="-"/>
              <a:tabLst>
                <a:tab pos="1778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for current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residence in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venues established using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Foursquare.</a:t>
            </a:r>
            <a:endParaRPr sz="2000">
              <a:latin typeface="Arial"/>
              <a:cs typeface="Arial"/>
            </a:endParaRPr>
          </a:p>
          <a:p>
            <a:pPr marL="12700" marR="2203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List of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(MH)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with clustered venues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(as in Course  Lab).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ttps://en.wikipedia.org/wiki/List_of_Manhattan_neighborhoods#Midtown_neighborhoods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99800"/>
              </a:lnSpc>
              <a:spcBef>
                <a:spcPts val="10"/>
              </a:spcBef>
              <a:buClr>
                <a:srgbClr val="2964A8"/>
              </a:buClr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List of subway metro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with addresses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geo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data (lat,long):</a:t>
            </a:r>
            <a:r>
              <a:rPr sz="2000" spc="-5" dirty="0">
                <a:solidFill>
                  <a:srgbClr val="2964A8"/>
                </a:solidFill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2964A8"/>
                </a:solidFill>
                <a:uFill>
                  <a:solidFill>
                    <a:srgbClr val="2964A8"/>
                  </a:solidFill>
                </a:uFill>
                <a:latin typeface="Arial"/>
                <a:cs typeface="Arial"/>
                <a:hlinkClick r:id="rId2"/>
              </a:rPr>
              <a:t>https://  en.wikipedia.org/wiki/List_of_New_York_City_Subway_stations_in_Manhattan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u="heavy" dirty="0">
                <a:solidFill>
                  <a:srgbClr val="2964A8"/>
                </a:solidFill>
                <a:uFill>
                  <a:solidFill>
                    <a:srgbClr val="2964A8"/>
                  </a:solidFill>
                </a:uFill>
                <a:latin typeface="Arial"/>
                <a:cs typeface="Arial"/>
                <a:hlinkClick r:id="rId3"/>
              </a:rPr>
              <a:t>https://www.google.com/  </a:t>
            </a:r>
            <a:r>
              <a:rPr sz="2000" u="heavy" spc="-5" dirty="0">
                <a:solidFill>
                  <a:srgbClr val="2964A8"/>
                </a:solidFill>
                <a:uFill>
                  <a:solidFill>
                    <a:srgbClr val="2964A8"/>
                  </a:solidFill>
                </a:uFill>
                <a:latin typeface="Arial"/>
                <a:cs typeface="Arial"/>
                <a:hlinkClick r:id="rId3"/>
              </a:rPr>
              <a:t>maps/search/manhattan+subway+metro+stations/@40.7837297,-74.1033043,11z/data=!3m1!4b1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572770">
              <a:lnSpc>
                <a:spcPct val="99900"/>
              </a:lnSpc>
              <a:spcBef>
                <a:spcPts val="15"/>
              </a:spcBef>
              <a:buClr>
                <a:srgbClr val="2964A8"/>
              </a:buClr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List of apartments 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 Manhattan area with information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neighborhood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location,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address,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number of beds,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size, monthly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price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 complemented with geo data via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r>
              <a:rPr sz="2000" spc="-5" dirty="0">
                <a:solidFill>
                  <a:srgbClr val="2964A8"/>
                </a:solidFill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2964A8"/>
                </a:solidFill>
                <a:uFill>
                  <a:solidFill>
                    <a:srgbClr val="2964A8"/>
                  </a:solidFill>
                </a:uFill>
                <a:latin typeface="Arial"/>
                <a:cs typeface="Arial"/>
                <a:hlinkClick r:id="rId4"/>
              </a:rPr>
              <a:t>http://  www.rentmanhattan.com/index.cfm?page=search&amp;state=results </a:t>
            </a:r>
            <a:r>
              <a:rPr sz="2000" u="heavy" spc="-5" dirty="0">
                <a:solidFill>
                  <a:srgbClr val="2964A8"/>
                </a:solidFill>
                <a:uFill>
                  <a:solidFill>
                    <a:srgbClr val="2964A8"/>
                  </a:solidFill>
                </a:uFill>
                <a:latin typeface="Arial"/>
                <a:cs typeface="Arial"/>
                <a:hlinkClick r:id="rId5"/>
              </a:rPr>
              <a:t>https://www.nestpick.com/search?  </a:t>
            </a:r>
            <a:r>
              <a:rPr sz="2000" u="heavy" dirty="0">
                <a:solidFill>
                  <a:srgbClr val="2964A8"/>
                </a:solidFill>
                <a:uFill>
                  <a:solidFill>
                    <a:srgbClr val="2964A8"/>
                  </a:solidFill>
                </a:uFill>
                <a:latin typeface="Arial"/>
                <a:cs typeface="Arial"/>
                <a:hlinkClick r:id="rId5"/>
              </a:rPr>
              <a:t>city=new-</a:t>
            </a:r>
            <a:endParaRPr sz="2000">
              <a:latin typeface="Arial"/>
              <a:cs typeface="Arial"/>
            </a:endParaRPr>
          </a:p>
          <a:p>
            <a:pPr marL="177165" indent="-165100">
              <a:lnSpc>
                <a:spcPct val="100000"/>
              </a:lnSpc>
              <a:buChar char="-"/>
              <a:tabLst>
                <a:tab pos="1778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to work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 Manhattan (Park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Avenue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53rd St) for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2.2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Data Sources, Data Processing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177165" indent="-165100">
              <a:lnSpc>
                <a:spcPct val="100000"/>
              </a:lnSpc>
              <a:spcBef>
                <a:spcPts val="430"/>
              </a:spcBef>
              <a:buChar char="-"/>
              <a:tabLst>
                <a:tab pos="1778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 map is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be created with use of Nominatim , Foursquare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2000">
              <a:latin typeface="Arial"/>
              <a:cs typeface="Arial"/>
            </a:endParaRPr>
          </a:p>
          <a:p>
            <a:pPr marL="12700" marR="7810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obtained from Wikipedia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Neighborhoods with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geodata  via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for mapping with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Folium.</a:t>
            </a:r>
            <a:endParaRPr sz="2000">
              <a:latin typeface="Arial"/>
              <a:cs typeface="Arial"/>
            </a:endParaRPr>
          </a:p>
          <a:p>
            <a:pPr marL="177165" indent="-165100">
              <a:lnSpc>
                <a:spcPts val="2390"/>
              </a:lnSpc>
              <a:buChar char="-"/>
              <a:tabLst>
                <a:tab pos="1778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List of Subway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stations was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Wikipedia, NY Transit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and Google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map,</a:t>
            </a:r>
            <a:endParaRPr sz="2000">
              <a:latin typeface="Arial"/>
              <a:cs typeface="Arial"/>
            </a:endParaRPr>
          </a:p>
          <a:p>
            <a:pPr marL="12700" marR="63500">
              <a:lnSpc>
                <a:spcPts val="2390"/>
              </a:lnSpc>
              <a:spcBef>
                <a:spcPts val="100"/>
              </a:spcBef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List of apartments 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consolidated from web-scraping real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estate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sites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for MH. The geolocation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(lat,long)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data was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found with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algorithm coding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and using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ts val="232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 basis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mapping with various features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to consolidate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 ONE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one can visualize all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 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selection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apartment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4368" y="673912"/>
            <a:ext cx="453263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/>
              <a:t> </a:t>
            </a:r>
            <a:r>
              <a:rPr sz="4800" spc="-5" dirty="0"/>
              <a:t>Methodology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699008" y="2249169"/>
            <a:ext cx="11563350" cy="645477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Strategy 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find the answer: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4700"/>
              </a:lnSpc>
              <a:spcBef>
                <a:spcPts val="23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based on mapping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described data in section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2.0,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order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facilitate the choice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least two candidate places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rent.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information will be  consolidated in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ONE MAP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where one can see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the apartment, 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cluster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venues in the neighborhood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 relative location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 subway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work place.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 measurement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tool icon will also be provided.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popups 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will display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price, location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venues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applicable.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9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Tools:</a:t>
            </a:r>
            <a:endParaRPr sz="2400">
              <a:latin typeface="Arial"/>
              <a:cs typeface="Arial"/>
            </a:endParaRPr>
          </a:p>
          <a:p>
            <a:pPr marL="12700" marR="430530">
              <a:lnSpc>
                <a:spcPct val="100699"/>
              </a:lnSpc>
              <a:spcBef>
                <a:spcPts val="36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sites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used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data-frame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information which was  saved as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csv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convenience and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simply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report. Geodata was obtained  by coding a program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use Nominatim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get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latitude and longitude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subway  stations and also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(144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units)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 rent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listed.</a:t>
            </a:r>
            <a:endParaRPr sz="2400">
              <a:latin typeface="Arial"/>
              <a:cs typeface="Arial"/>
            </a:endParaRPr>
          </a:p>
          <a:p>
            <a:pPr marL="12700" marR="327025">
              <a:lnSpc>
                <a:spcPts val="2900"/>
              </a:lnSpc>
              <a:spcBef>
                <a:spcPts val="9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Geopy_distance and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were used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establish relative distances. Seaborn  graphic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rental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10"/>
              </a:lnSpc>
            </a:pPr>
            <a:r>
              <a:rPr sz="2400" spc="-5" dirty="0">
                <a:solidFill>
                  <a:srgbClr val="E6E6E6"/>
                </a:solidFill>
                <a:latin typeface="Arial"/>
                <a:cs typeface="Arial"/>
              </a:rPr>
              <a:t>Maps with popups labels allow quick identification </a:t>
            </a:r>
            <a:r>
              <a:rPr sz="2400" dirty="0">
                <a:solidFill>
                  <a:srgbClr val="E6E6E6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E6E6E6"/>
                </a:solidFill>
                <a:latin typeface="Arial"/>
                <a:cs typeface="Arial"/>
              </a:rPr>
              <a:t>location, price and </a:t>
            </a:r>
            <a:r>
              <a:rPr sz="2400" dirty="0">
                <a:solidFill>
                  <a:srgbClr val="E6E6E6"/>
                </a:solidFill>
                <a:latin typeface="Arial"/>
                <a:cs typeface="Arial"/>
              </a:rPr>
              <a:t>feature,</a:t>
            </a:r>
            <a:r>
              <a:rPr sz="2400" spc="195" dirty="0">
                <a:solidFill>
                  <a:srgbClr val="E6E6E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6E6E6"/>
                </a:solidFill>
                <a:latin typeface="Arial"/>
                <a:cs typeface="Arial"/>
              </a:rPr>
              <a:t>thus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E6E6E6"/>
                </a:solidFill>
                <a:latin typeface="Arial"/>
                <a:cs typeface="Arial"/>
              </a:rPr>
              <a:t>making </a:t>
            </a:r>
            <a:r>
              <a:rPr sz="2400" dirty="0">
                <a:solidFill>
                  <a:srgbClr val="E6E6E6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E6E6E6"/>
                </a:solidFill>
                <a:latin typeface="Arial"/>
                <a:cs typeface="Arial"/>
              </a:rPr>
              <a:t>selection </a:t>
            </a:r>
            <a:r>
              <a:rPr sz="2400" dirty="0">
                <a:solidFill>
                  <a:srgbClr val="E6E6E6"/>
                </a:solidFill>
                <a:latin typeface="Arial"/>
                <a:cs typeface="Arial"/>
              </a:rPr>
              <a:t>very</a:t>
            </a:r>
            <a:r>
              <a:rPr sz="2400" spc="10" dirty="0">
                <a:solidFill>
                  <a:srgbClr val="E6E6E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6E6E6"/>
                </a:solidFill>
                <a:latin typeface="Arial"/>
                <a:cs typeface="Arial"/>
              </a:rPr>
              <a:t>easy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4D7F-1639-4D04-A223-E6D7F908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157" y="2438400"/>
            <a:ext cx="9416486" cy="2724476"/>
          </a:xfrm>
        </p:spPr>
        <p:txBody>
          <a:bodyPr/>
          <a:lstStyle/>
          <a:p>
            <a:r>
              <a:rPr lang="en-IN" dirty="0"/>
              <a:t>Execution and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56B5A-15C0-4CB0-8188-F8769BE1C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68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5208" y="735838"/>
            <a:ext cx="11360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Manhattan </a:t>
            </a:r>
            <a:r>
              <a:rPr sz="3600" spc="-5" dirty="0"/>
              <a:t>Map </a:t>
            </a:r>
            <a:r>
              <a:rPr sz="3600" dirty="0"/>
              <a:t>- Neighborhoods </a:t>
            </a:r>
            <a:r>
              <a:rPr sz="3600" spc="-5" dirty="0"/>
              <a:t>and Cluster </a:t>
            </a:r>
            <a:r>
              <a:rPr sz="3600" dirty="0"/>
              <a:t>of</a:t>
            </a:r>
            <a:r>
              <a:rPr sz="3600" spc="-40" dirty="0"/>
              <a:t> </a:t>
            </a:r>
            <a:r>
              <a:rPr sz="3600" dirty="0"/>
              <a:t>Venues</a:t>
            </a:r>
            <a:endParaRPr sz="3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086B94-FD93-4209-BB86-BACA3B86A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13" y="1981200"/>
            <a:ext cx="12464774" cy="75320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2654" y="740409"/>
            <a:ext cx="724090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Apartments for Rent in</a:t>
            </a:r>
            <a:r>
              <a:rPr lang="en-IN" sz="4800" spc="5" dirty="0"/>
              <a:t> MH</a:t>
            </a:r>
            <a:endParaRPr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791F1-D5F1-4E1D-9181-42E87453A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3124200"/>
            <a:ext cx="8763000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546" y="994918"/>
            <a:ext cx="97504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MH </a:t>
            </a:r>
            <a:r>
              <a:rPr sz="4800" dirty="0"/>
              <a:t>apts for rent </a:t>
            </a:r>
            <a:r>
              <a:rPr sz="4800" spc="-5" dirty="0"/>
              <a:t>with </a:t>
            </a:r>
            <a:r>
              <a:rPr sz="4800" dirty="0"/>
              <a:t>venue</a:t>
            </a:r>
            <a:r>
              <a:rPr sz="4800" spc="-55" dirty="0"/>
              <a:t> </a:t>
            </a:r>
            <a:r>
              <a:rPr sz="4800" dirty="0"/>
              <a:t>clusters</a:t>
            </a:r>
            <a:endParaRPr sz="4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041FF-2573-455F-8479-5AB80114C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708" y="3048000"/>
            <a:ext cx="8420100" cy="505777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1151</Words>
  <Application>Microsoft Office PowerPoint</Application>
  <PresentationFormat>Custom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Malgun Gothic</vt:lpstr>
      <vt:lpstr>Arial</vt:lpstr>
      <vt:lpstr>Century Gothic</vt:lpstr>
      <vt:lpstr>Wingdings 3</vt:lpstr>
      <vt:lpstr>Ion</vt:lpstr>
      <vt:lpstr> Coursera Capstone Project</vt:lpstr>
      <vt:lpstr>Index</vt:lpstr>
      <vt:lpstr> Introduction</vt:lpstr>
      <vt:lpstr>   Data </vt:lpstr>
      <vt:lpstr> Methodology</vt:lpstr>
      <vt:lpstr>Execution and Results</vt:lpstr>
      <vt:lpstr>Manhattan Map - Neighborhoods and Cluster of Venues</vt:lpstr>
      <vt:lpstr>Apartments for Rent in MH</vt:lpstr>
      <vt:lpstr>MH apts for rent with venue clusters</vt:lpstr>
      <vt:lpstr>Selected Apartment!</vt:lpstr>
      <vt:lpstr>PowerPoint Presentation</vt:lpstr>
      <vt:lpstr>Apartment Selection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cp:lastModifiedBy>Simran Grover</cp:lastModifiedBy>
  <cp:revision>4</cp:revision>
  <dcterms:created xsi:type="dcterms:W3CDTF">2020-09-11T19:07:52Z</dcterms:created>
  <dcterms:modified xsi:type="dcterms:W3CDTF">2020-09-11T19:42:56Z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2020-09-07T00:00:00Z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2020-09-11T00:00:00Z</vt:filetime>
  </property>
</Properties>
</file>