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3" r:id="rId1"/>
  </p:sldMasterIdLst>
  <p:notesMasterIdLst>
    <p:notesMasterId r:id="rId35"/>
  </p:notesMasterIdLst>
  <p:sldIdLst>
    <p:sldId id="256" r:id="rId2"/>
    <p:sldId id="274" r:id="rId3"/>
    <p:sldId id="269" r:id="rId4"/>
    <p:sldId id="308" r:id="rId5"/>
    <p:sldId id="644" r:id="rId6"/>
    <p:sldId id="645" r:id="rId7"/>
    <p:sldId id="647" r:id="rId8"/>
    <p:sldId id="648" r:id="rId9"/>
    <p:sldId id="649" r:id="rId10"/>
    <p:sldId id="650" r:id="rId11"/>
    <p:sldId id="652" r:id="rId12"/>
    <p:sldId id="651" r:id="rId13"/>
    <p:sldId id="653" r:id="rId14"/>
    <p:sldId id="654" r:id="rId15"/>
    <p:sldId id="655" r:id="rId16"/>
    <p:sldId id="656" r:id="rId17"/>
    <p:sldId id="657" r:id="rId18"/>
    <p:sldId id="658" r:id="rId19"/>
    <p:sldId id="659" r:id="rId20"/>
    <p:sldId id="660" r:id="rId21"/>
    <p:sldId id="661" r:id="rId22"/>
    <p:sldId id="662" r:id="rId23"/>
    <p:sldId id="663" r:id="rId24"/>
    <p:sldId id="664" r:id="rId25"/>
    <p:sldId id="646" r:id="rId26"/>
    <p:sldId id="665" r:id="rId27"/>
    <p:sldId id="667" r:id="rId28"/>
    <p:sldId id="666" r:id="rId29"/>
    <p:sldId id="668" r:id="rId30"/>
    <p:sldId id="669" r:id="rId31"/>
    <p:sldId id="670" r:id="rId32"/>
    <p:sldId id="671" r:id="rId33"/>
    <p:sldId id="672" r:id="rId34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36"/>
      <p:bold r:id="rId37"/>
      <p:italic r:id="rId38"/>
      <p:boldItalic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Nunito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 dirty="0"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  <a:latin typeface="Georgia" panose="02040502050405020303" pitchFamily="18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Georgia" panose="02040502050405020303" pitchFamily="18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Georgia" panose="02040502050405020303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 dirty="0"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2000">
                <a:latin typeface="Georgia" panose="02040502050405020303" pitchFamily="18" charset="0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800">
                <a:solidFill>
                  <a:schemeClr val="bg2"/>
                </a:solidFill>
                <a:latin typeface="Georgia" panose="02040502050405020303" pitchFamily="18" charset="0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 lang="en-US" dirty="0" smtClean="0"/>
          </a:p>
          <a:p>
            <a:pPr lvl="1"/>
            <a:endParaRPr dirty="0"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Georgia" panose="02040502050405020303" pitchFamily="18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Georgia" panose="02040502050405020303" pitchFamily="18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Georgia" panose="02040502050405020303" pitchFamily="18" charset="0"/>
              </a:defRPr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Georgia" panose="02040502050405020303" pitchFamily="18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26" name="Google Shape;126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sp>
        <p:nvSpPr>
          <p:cNvPr id="144" name="Google Shape;14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latin typeface="Georgia" panose="02040502050405020303" pitchFamily="18" charset="0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Georgia" panose="02040502050405020303" pitchFamily="18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Georgia" panose="02040502050405020303" pitchFamily="18" charset="0"/>
          <a:ea typeface="Georgia" panose="02040502050405020303" pitchFamily="18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Georgia" panose="02040502050405020303" pitchFamily="18" charset="0"/>
          <a:ea typeface="Georgia" panose="02040502050405020303" pitchFamily="18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>
            <a:spLocks noGrp="1"/>
          </p:cNvSpPr>
          <p:nvPr>
            <p:ph type="ctrTitle"/>
          </p:nvPr>
        </p:nvSpPr>
        <p:spPr>
          <a:xfrm>
            <a:off x="1858700" y="517002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Artificial Intelligence 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For CBSE </a:t>
            </a:r>
            <a:r>
              <a:rPr lang="en-US" dirty="0" smtClean="0">
                <a:latin typeface="Georgia" panose="02040502050405020303" pitchFamily="18" charset="0"/>
              </a:rPr>
              <a:t>Teachers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ubTitle" idx="1"/>
          </p:nvPr>
        </p:nvSpPr>
        <p:spPr>
          <a:xfrm>
            <a:off x="801189" y="2052188"/>
            <a:ext cx="7426107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800" dirty="0" smtClean="0">
                <a:solidFill>
                  <a:srgbClr val="002060"/>
                </a:solidFill>
                <a:latin typeface="Georgia" panose="02040502050405020303" pitchFamily="18" charset="0"/>
              </a:rPr>
              <a:t>Workshop Under </a:t>
            </a:r>
          </a:p>
          <a:p>
            <a:r>
              <a:rPr lang="en-IN" sz="1800" dirty="0" smtClean="0">
                <a:solidFill>
                  <a:srgbClr val="002060"/>
                </a:solidFill>
                <a:latin typeface="Georgia" panose="02040502050405020303" pitchFamily="18" charset="0"/>
              </a:rPr>
              <a:t>AICTE </a:t>
            </a:r>
            <a:r>
              <a:rPr lang="en-IN" sz="1800" dirty="0">
                <a:solidFill>
                  <a:srgbClr val="002060"/>
                </a:solidFill>
                <a:latin typeface="Georgia" panose="02040502050405020303" pitchFamily="18" charset="0"/>
              </a:rPr>
              <a:t>Training and Learning Program (ATAL</a:t>
            </a:r>
            <a:r>
              <a:rPr lang="en-IN" sz="1800" dirty="0" smtClean="0">
                <a:solidFill>
                  <a:srgbClr val="002060"/>
                </a:solidFill>
                <a:latin typeface="Georgia" panose="02040502050405020303" pitchFamily="18" charset="0"/>
              </a:rPr>
              <a:t>) Initiative</a:t>
            </a:r>
            <a:endParaRPr lang="en-US" sz="1800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97" y="286581"/>
            <a:ext cx="689134" cy="599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9" y="240106"/>
            <a:ext cx="1199550" cy="5537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</a:t>
            </a:fld>
            <a:endParaRPr lang="en-GB"/>
          </a:p>
        </p:txBody>
      </p:sp>
      <p:sp>
        <p:nvSpPr>
          <p:cNvPr id="7" name="Google Shape;189;p17"/>
          <p:cNvSpPr txBox="1">
            <a:spLocks/>
          </p:cNvSpPr>
          <p:nvPr/>
        </p:nvSpPr>
        <p:spPr>
          <a:xfrm>
            <a:off x="964627" y="3218660"/>
            <a:ext cx="7426107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 sz="1800" dirty="0" smtClean="0">
                <a:solidFill>
                  <a:srgbClr val="002060"/>
                </a:solidFill>
                <a:latin typeface="Georgia" panose="02040502050405020303" pitchFamily="18" charset="0"/>
              </a:rPr>
              <a:t>Organized by: </a:t>
            </a:r>
          </a:p>
          <a:p>
            <a:r>
              <a:rPr lang="en-IN" sz="1800" dirty="0">
                <a:latin typeface="Georgia" panose="02040502050405020303" pitchFamily="18" charset="0"/>
              </a:rPr>
              <a:t>The LNMIIT Centre for Smart Technologies</a:t>
            </a:r>
            <a:endParaRPr lang="en-US" sz="1100" dirty="0">
              <a:latin typeface="Georgia" panose="02040502050405020303" pitchFamily="18" charset="0"/>
            </a:endParaRPr>
          </a:p>
          <a:p>
            <a:r>
              <a:rPr lang="en-US" sz="1800" dirty="0" smtClean="0">
                <a:solidFill>
                  <a:srgbClr val="002060"/>
                </a:solidFill>
                <a:latin typeface="Georgia" panose="02040502050405020303" pitchFamily="18" charset="0"/>
              </a:rPr>
              <a:t>7</a:t>
            </a:r>
            <a:r>
              <a:rPr lang="en-US" sz="1800" baseline="30000" dirty="0" smtClean="0">
                <a:solidFill>
                  <a:srgbClr val="002060"/>
                </a:solidFill>
                <a:latin typeface="Georgia" panose="02040502050405020303" pitchFamily="18" charset="0"/>
              </a:rPr>
              <a:t>th</a:t>
            </a:r>
            <a:r>
              <a:rPr lang="en-US" sz="1800" dirty="0" smtClean="0">
                <a:solidFill>
                  <a:srgbClr val="002060"/>
                </a:solidFill>
                <a:latin typeface="Georgia" panose="02040502050405020303" pitchFamily="18" charset="0"/>
              </a:rPr>
              <a:t> to 11</a:t>
            </a:r>
            <a:r>
              <a:rPr lang="en-US" sz="1800" baseline="30000" dirty="0" smtClean="0">
                <a:solidFill>
                  <a:srgbClr val="002060"/>
                </a:solidFill>
                <a:latin typeface="Georgia" panose="02040502050405020303" pitchFamily="18" charset="0"/>
              </a:rPr>
              <a:t>th</a:t>
            </a:r>
            <a:r>
              <a:rPr lang="en-US" sz="1800" dirty="0" smtClean="0">
                <a:solidFill>
                  <a:srgbClr val="002060"/>
                </a:solidFill>
                <a:latin typeface="Georgia" panose="02040502050405020303" pitchFamily="18" charset="0"/>
              </a:rPr>
              <a:t> June 2021</a:t>
            </a:r>
            <a:endParaRPr lang="en-US" sz="1800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True Positive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89" y="269137"/>
            <a:ext cx="689134" cy="599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7" y="291808"/>
            <a:ext cx="1199550" cy="553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630" y="1481177"/>
            <a:ext cx="4870739" cy="342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5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True Negative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89" y="269137"/>
            <a:ext cx="689134" cy="599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7" y="291808"/>
            <a:ext cx="1199550" cy="553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108" y="1350480"/>
            <a:ext cx="4886049" cy="358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5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False Positive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89" y="269137"/>
            <a:ext cx="689134" cy="599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7" y="291808"/>
            <a:ext cx="1199550" cy="553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194" y="1317234"/>
            <a:ext cx="4742033" cy="362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False Negative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89" y="269137"/>
            <a:ext cx="689134" cy="599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7" y="291808"/>
            <a:ext cx="1199550" cy="553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322" y="1439254"/>
            <a:ext cx="4887820" cy="349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1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 of Confusion matrix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89" y="269137"/>
            <a:ext cx="689134" cy="599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7" y="291808"/>
            <a:ext cx="1199550" cy="553792"/>
          </a:xfrm>
          <a:prstGeom prst="rect">
            <a:avLst/>
          </a:prstGeom>
        </p:spPr>
      </p:pic>
      <p:pic>
        <p:nvPicPr>
          <p:cNvPr id="1026" name="Picture 2" descr="Confusion Matrix for Your Multi-Class Machine Learning Model | by Joydwip  Mohajon |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327" y="1628893"/>
            <a:ext cx="4667250" cy="330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5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Multi-class Confusion matrix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89" y="269137"/>
            <a:ext cx="689134" cy="599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7" y="291808"/>
            <a:ext cx="1199550" cy="553792"/>
          </a:xfrm>
          <a:prstGeom prst="rect">
            <a:avLst/>
          </a:prstGeom>
        </p:spPr>
      </p:pic>
      <p:pic>
        <p:nvPicPr>
          <p:cNvPr id="2050" name="Picture 2" descr="scikit-learn.org/stable/_images/sphx_glr_plot_c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481177"/>
            <a:ext cx="432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nfusion matrix of the classification results using different... |  Download Scientific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192" y="1616010"/>
            <a:ext cx="3136350" cy="282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Accuracy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r>
              <a:rPr lang="en-US" dirty="0"/>
              <a:t>Accuracy is defined as the percentage of correct predictions out of all the observations. </a:t>
            </a:r>
            <a:endParaRPr lang="en-US" dirty="0" smtClean="0"/>
          </a:p>
          <a:p>
            <a:r>
              <a:rPr lang="en-US" dirty="0" smtClean="0"/>
              <a:t>A prediction can </a:t>
            </a:r>
            <a:r>
              <a:rPr lang="en-US" dirty="0"/>
              <a:t>be said to be correct if it matches the reality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Here</a:t>
            </a:r>
            <a:r>
              <a:rPr lang="en-US" dirty="0"/>
              <a:t>, we have two conditions in which the Prediction</a:t>
            </a:r>
            <a:br>
              <a:rPr lang="en-US" dirty="0"/>
            </a:br>
            <a:r>
              <a:rPr lang="en-US" dirty="0"/>
              <a:t>matches with the Reality: True Positive and True Negative.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16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89" y="269137"/>
            <a:ext cx="689134" cy="599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7" y="291808"/>
            <a:ext cx="1199550" cy="553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992" y="3468674"/>
            <a:ext cx="3391460" cy="141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3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Limitation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Consider the following data: </a:t>
            </a:r>
          </a:p>
          <a:p>
            <a:r>
              <a:rPr lang="en-US" dirty="0" smtClean="0"/>
              <a:t>True </a:t>
            </a:r>
            <a:r>
              <a:rPr lang="en-US" dirty="0"/>
              <a:t>Positives = </a:t>
            </a:r>
            <a:r>
              <a:rPr lang="en-US" dirty="0" smtClean="0"/>
              <a:t>0</a:t>
            </a:r>
            <a:endParaRPr lang="en-US" dirty="0"/>
          </a:p>
          <a:p>
            <a:r>
              <a:rPr lang="en-US" dirty="0" smtClean="0"/>
              <a:t>True </a:t>
            </a:r>
            <a:r>
              <a:rPr lang="en-US" dirty="0"/>
              <a:t>Negatives = </a:t>
            </a:r>
            <a:r>
              <a:rPr lang="en-US" dirty="0" smtClean="0"/>
              <a:t>98</a:t>
            </a:r>
          </a:p>
          <a:p>
            <a:r>
              <a:rPr lang="en-US" dirty="0" smtClean="0"/>
              <a:t>Total </a:t>
            </a:r>
            <a:r>
              <a:rPr lang="en-US" dirty="0"/>
              <a:t>cases = 100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Now: Accuracy = 98/100 = 98%</a:t>
            </a:r>
          </a:p>
          <a:p>
            <a:r>
              <a:rPr lang="en-US" dirty="0" smtClean="0"/>
              <a:t>It is very high but useless, because we should focus more on the True Positives as well. 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17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89" y="269137"/>
            <a:ext cx="689134" cy="599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7" y="291808"/>
            <a:ext cx="1199550" cy="55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1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IN" dirty="0"/>
              <a:t>Precision</a:t>
            </a:r>
            <a:r>
              <a:rPr lang="en-IN" dirty="0"/>
              <a:t>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r>
              <a:rPr lang="en-US" dirty="0"/>
              <a:t>Precision is defined as the percentage of true positive cases versus all the cases where the </a:t>
            </a:r>
            <a:r>
              <a:rPr lang="en-US" dirty="0" smtClean="0"/>
              <a:t>prediction is </a:t>
            </a:r>
            <a:r>
              <a:rPr lang="en-US" dirty="0"/>
              <a:t>true.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is, it takes into account the True Positives and False Positives.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18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89" y="269137"/>
            <a:ext cx="689134" cy="599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7" y="291808"/>
            <a:ext cx="1199550" cy="553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178" y="3128608"/>
            <a:ext cx="3793105" cy="123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3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Limitation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>
            <a:normAutofit/>
          </a:bodyPr>
          <a:lstStyle/>
          <a:p>
            <a:r>
              <a:rPr lang="en-US" dirty="0"/>
              <a:t>Going back to the Forest Fire example, in this case, assume that the model always predicts that </a:t>
            </a:r>
            <a:r>
              <a:rPr lang="en-US" dirty="0" smtClean="0"/>
              <a:t>there is </a:t>
            </a:r>
            <a:r>
              <a:rPr lang="en-US" dirty="0"/>
              <a:t>a forest fire irrespective of the reality.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case, all the Positive conditions would be taken </a:t>
            </a:r>
            <a:r>
              <a:rPr lang="en-US" dirty="0" smtClean="0"/>
              <a:t>into account </a:t>
            </a:r>
            <a:r>
              <a:rPr lang="en-US" dirty="0"/>
              <a:t>that is, True Positive (Prediction = Yes and Reality = Yes) and False Positive (Prediction = </a:t>
            </a:r>
            <a:r>
              <a:rPr lang="en-US" dirty="0" smtClean="0"/>
              <a:t>Yes and </a:t>
            </a:r>
            <a:r>
              <a:rPr lang="en-US" dirty="0"/>
              <a:t>Reality = No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So this is also not completely reliable.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19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89" y="269137"/>
            <a:ext cx="689134" cy="599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7" y="291808"/>
            <a:ext cx="1199550" cy="55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 – </a:t>
            </a:r>
            <a:r>
              <a:rPr lang="en-US" dirty="0" smtClean="0"/>
              <a:t>B </a:t>
            </a:r>
            <a:br>
              <a:rPr lang="en-US" dirty="0" smtClean="0"/>
            </a:br>
            <a:r>
              <a:rPr lang="en-US" dirty="0" smtClean="0"/>
              <a:t>Evaluation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Class X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248" y="0"/>
            <a:ext cx="689134" cy="5991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36" y="22671"/>
            <a:ext cx="1199550" cy="55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1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IN" dirty="0"/>
              <a:t>Recall</a:t>
            </a:r>
            <a:r>
              <a:rPr lang="en-IN" dirty="0"/>
              <a:t>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r>
              <a:rPr lang="en-US" dirty="0"/>
              <a:t>It can be defined as the </a:t>
            </a:r>
            <a:r>
              <a:rPr lang="en-US" dirty="0" smtClean="0"/>
              <a:t>fraction of </a:t>
            </a:r>
            <a:r>
              <a:rPr lang="en-US" dirty="0"/>
              <a:t>positive cases that are correctly identified.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majorly takes into account the true reality cases </a:t>
            </a:r>
            <a:r>
              <a:rPr lang="en-US" dirty="0" smtClean="0"/>
              <a:t>where in </a:t>
            </a:r>
            <a:r>
              <a:rPr lang="en-US" dirty="0"/>
              <a:t>Reality there was a fire but the machine either detected </a:t>
            </a:r>
            <a:r>
              <a:rPr lang="en-US" dirty="0" smtClean="0"/>
              <a:t>it correctly </a:t>
            </a:r>
            <a:r>
              <a:rPr lang="en-US" dirty="0"/>
              <a:t>or it didn’t.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20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89" y="269137"/>
            <a:ext cx="689134" cy="599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7" y="291808"/>
            <a:ext cx="1199550" cy="553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686" y="3492693"/>
            <a:ext cx="31527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r>
              <a:rPr lang="en-US" dirty="0"/>
              <a:t>Now as we notice, we can see that the Numerator in both Precision and Recall is the same: </a:t>
            </a:r>
            <a:r>
              <a:rPr lang="en-US" dirty="0" smtClean="0"/>
              <a:t>True Positives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in the denominator, Precision counts the False </a:t>
            </a:r>
            <a:r>
              <a:rPr lang="en-US" dirty="0" smtClean="0"/>
              <a:t>Positives while </a:t>
            </a:r>
            <a:r>
              <a:rPr lang="en-US" dirty="0"/>
              <a:t>Recall takes </a:t>
            </a:r>
            <a:r>
              <a:rPr lang="en-US" dirty="0" smtClean="0"/>
              <a:t>False Negatives </a:t>
            </a:r>
            <a:r>
              <a:rPr lang="en-US" dirty="0"/>
              <a:t>into consideration.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21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89" y="269137"/>
            <a:ext cx="689134" cy="599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7" y="291808"/>
            <a:ext cx="1199550" cy="55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Which is better? (Precision or Recall)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Choosing between Precision and Recall depends on the condition in which the model has </a:t>
            </a:r>
            <a:r>
              <a:rPr lang="en-US" dirty="0" smtClean="0"/>
              <a:t>been deployed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 case like Forest Fire, a False Negative can cost us a lot and is risky too. </a:t>
            </a:r>
            <a:endParaRPr lang="en-US" dirty="0" smtClean="0"/>
          </a:p>
          <a:p>
            <a:r>
              <a:rPr lang="en-US" dirty="0"/>
              <a:t>Another case where a False Negative can be dangerous is Viral Outbreak.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 </a:t>
            </a:r>
            <a:r>
              <a:rPr lang="en-US" dirty="0"/>
              <a:t>the other hand, there can be cases in which the False Positive condition costs us more than </a:t>
            </a:r>
            <a:r>
              <a:rPr lang="en-US" dirty="0" smtClean="0"/>
              <a:t>False Negatives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such case is Mining. Imagine a model telling you that there exists treasure at a </a:t>
            </a:r>
            <a:r>
              <a:rPr lang="en-US" dirty="0" smtClean="0"/>
              <a:t>point and </a:t>
            </a:r>
            <a:r>
              <a:rPr lang="en-US" dirty="0"/>
              <a:t>you keep on digging there but it turns out that it is a false alarm.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22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89" y="269137"/>
            <a:ext cx="689134" cy="599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7" y="291808"/>
            <a:ext cx="1199550" cy="55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2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Similarly, let’s consider a model that predicts that a mail is spam or not.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model always </a:t>
            </a:r>
            <a:r>
              <a:rPr lang="en-US" dirty="0" smtClean="0"/>
              <a:t>predicts that </a:t>
            </a:r>
            <a:r>
              <a:rPr lang="en-US" dirty="0"/>
              <a:t>the mail is spam, people would not look at it and eventually might lose important information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Here </a:t>
            </a:r>
            <a:r>
              <a:rPr lang="en-US" dirty="0"/>
              <a:t>also False Positive condition (Predicting the mail as spam while the mail is not spam) would </a:t>
            </a:r>
            <a:r>
              <a:rPr lang="en-US" dirty="0" smtClean="0"/>
              <a:t>have a </a:t>
            </a:r>
            <a:r>
              <a:rPr lang="en-US" dirty="0"/>
              <a:t>high cost.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23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89" y="269137"/>
            <a:ext cx="689134" cy="599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7" y="291808"/>
            <a:ext cx="1199550" cy="55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24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89" y="269137"/>
            <a:ext cx="689134" cy="599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7" y="291808"/>
            <a:ext cx="1199550" cy="553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12" y="1223962"/>
            <a:ext cx="87915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7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F1 score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0"/>
            <a:ext cx="7505700" cy="323440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F1 </a:t>
            </a:r>
            <a:r>
              <a:rPr lang="en-US" dirty="0"/>
              <a:t>score can be defined as the measure of balance between precision and recall.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An ideal situation would be when we have a value of 1 (that is 100%) for both Precision and Recall. </a:t>
            </a:r>
            <a:endParaRPr lang="en-US" dirty="0" smtClean="0"/>
          </a:p>
          <a:p>
            <a:r>
              <a:rPr lang="en-US" dirty="0" smtClean="0"/>
              <a:t>In</a:t>
            </a:r>
            <a:r>
              <a:rPr lang="en-US" dirty="0"/>
              <a:t> </a:t>
            </a:r>
            <a:r>
              <a:rPr lang="en-US" dirty="0" smtClean="0"/>
              <a:t>that </a:t>
            </a:r>
            <a:r>
              <a:rPr lang="en-US" dirty="0"/>
              <a:t>case, the F1 score would also be an ideal 1 (100%). It is known as the perfect value for F1 </a:t>
            </a:r>
            <a:r>
              <a:rPr lang="en-US" dirty="0" smtClean="0"/>
              <a:t>Score.</a:t>
            </a:r>
          </a:p>
          <a:p>
            <a:r>
              <a:rPr lang="en-US" dirty="0" smtClean="0"/>
              <a:t>As </a:t>
            </a:r>
            <a:r>
              <a:rPr lang="en-US" dirty="0"/>
              <a:t>the values of both Precision and Recall ranges from 0 to 1, the F1 score also ranges from 0 to 1.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25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89" y="269137"/>
            <a:ext cx="689134" cy="599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7" y="291808"/>
            <a:ext cx="1199550" cy="553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587" y="2335710"/>
            <a:ext cx="27908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9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Balanced method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26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89" y="269137"/>
            <a:ext cx="689134" cy="599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7" y="291808"/>
            <a:ext cx="1199550" cy="5537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84" y="1764607"/>
            <a:ext cx="7920000" cy="227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27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89" y="269137"/>
            <a:ext cx="689134" cy="599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7" y="291808"/>
            <a:ext cx="1199550" cy="553792"/>
          </a:xfrm>
          <a:prstGeom prst="rect">
            <a:avLst/>
          </a:prstGeom>
        </p:spPr>
      </p:pic>
      <p:pic>
        <p:nvPicPr>
          <p:cNvPr id="4098" name="Picture 2" descr="Confusion matrix and evaluation metrics. | Download Scientific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914" y="1484112"/>
            <a:ext cx="6209038" cy="345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21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Practice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4737987" cy="2866864"/>
          </a:xfrm>
        </p:spPr>
        <p:txBody>
          <a:bodyPr/>
          <a:lstStyle/>
          <a:p>
            <a:r>
              <a:rPr lang="en-US" dirty="0" smtClean="0"/>
              <a:t>Accuracy = (22+118)/(22+12+47+118) = 0.703</a:t>
            </a:r>
          </a:p>
          <a:p>
            <a:r>
              <a:rPr lang="en-US" dirty="0" smtClean="0"/>
              <a:t>Precision = 22/(22+12) = .647</a:t>
            </a:r>
          </a:p>
          <a:p>
            <a:r>
              <a:rPr lang="en-US" dirty="0" smtClean="0"/>
              <a:t>Recall = 22/(22+47) = .318</a:t>
            </a:r>
          </a:p>
          <a:p>
            <a:r>
              <a:rPr lang="en-US" dirty="0" smtClean="0"/>
              <a:t>F1 Score = (2*.647*.318)/(0.647+.318) = 0.426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28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89" y="269137"/>
            <a:ext cx="689134" cy="599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7" y="291808"/>
            <a:ext cx="1199550" cy="553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137" y="1481177"/>
            <a:ext cx="3107947" cy="285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5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Multiclass calculations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3883479" cy="2866864"/>
          </a:xfrm>
        </p:spPr>
        <p:txBody>
          <a:bodyPr/>
          <a:lstStyle/>
          <a:p>
            <a:r>
              <a:rPr lang="en-US" dirty="0" smtClean="0"/>
              <a:t>We extend the same logic to calculate the Precision and Recall of each class individually. </a:t>
            </a:r>
          </a:p>
          <a:p>
            <a:endParaRPr lang="en-US" dirty="0"/>
          </a:p>
          <a:p>
            <a:r>
              <a:rPr lang="en-US" dirty="0" smtClean="0"/>
              <a:t>Then we calculate the F1 score individually.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29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89" y="269137"/>
            <a:ext cx="689134" cy="599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7" y="291808"/>
            <a:ext cx="1199550" cy="553792"/>
          </a:xfrm>
          <a:prstGeom prst="rect">
            <a:avLst/>
          </a:prstGeom>
        </p:spPr>
      </p:pic>
      <p:pic>
        <p:nvPicPr>
          <p:cNvPr id="5122" name="Picture 2" descr="https://miro.medium.com/max/1948/1*JqzG5_K4fWLa-_VFswQbx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434" y="1481177"/>
            <a:ext cx="4320000" cy="166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miro.medium.com/max/591/1*qKJwsZ3pdcua0k4U8Ium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29" y="3461457"/>
            <a:ext cx="4236805" cy="136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55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57197"/>
          </a:xfrm>
        </p:spPr>
        <p:txBody>
          <a:bodyPr/>
          <a:lstStyle/>
          <a:p>
            <a:r>
              <a:rPr lang="en-US" dirty="0" smtClean="0"/>
              <a:t>Evaluation methods(Class X)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709530"/>
            <a:ext cx="7505700" cy="2729195"/>
          </a:xfrm>
        </p:spPr>
        <p:txBody>
          <a:bodyPr>
            <a:normAutofit/>
          </a:bodyPr>
          <a:lstStyle/>
          <a:p>
            <a:r>
              <a:rPr lang="en-US" dirty="0" smtClean="0"/>
              <a:t>What is evaluation</a:t>
            </a:r>
          </a:p>
          <a:p>
            <a:r>
              <a:rPr lang="en-US" dirty="0" smtClean="0"/>
              <a:t>Confusion matrix</a:t>
            </a:r>
          </a:p>
          <a:p>
            <a:r>
              <a:rPr lang="en-US" dirty="0" smtClean="0"/>
              <a:t>Evaluation methods </a:t>
            </a:r>
          </a:p>
          <a:p>
            <a:r>
              <a:rPr lang="en-US" dirty="0" smtClean="0"/>
              <a:t>Accuracy, Precision, Recall, and F score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89" y="269137"/>
            <a:ext cx="689134" cy="599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7" y="291808"/>
            <a:ext cx="1199550" cy="55379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06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More examples.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30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89" y="269137"/>
            <a:ext cx="689134" cy="599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7" y="291808"/>
            <a:ext cx="1199550" cy="553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873" y="1940258"/>
            <a:ext cx="2520000" cy="22739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596" y="1889025"/>
            <a:ext cx="2520000" cy="23252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154" y="1884578"/>
            <a:ext cx="2520000" cy="238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31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89" y="269137"/>
            <a:ext cx="689134" cy="599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7" y="291808"/>
            <a:ext cx="1199550" cy="55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32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89" y="269137"/>
            <a:ext cx="689134" cy="599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7" y="291808"/>
            <a:ext cx="1199550" cy="55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7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33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89" y="269137"/>
            <a:ext cx="689134" cy="599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7" y="291808"/>
            <a:ext cx="1199550" cy="55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73620" y="1746100"/>
            <a:ext cx="5792564" cy="1646100"/>
          </a:xfrm>
        </p:spPr>
        <p:txBody>
          <a:bodyPr/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248" y="0"/>
            <a:ext cx="689134" cy="5991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36" y="22671"/>
            <a:ext cx="1199550" cy="55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4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Evaluation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r>
              <a:rPr lang="en-US" dirty="0"/>
              <a:t>Evaluation is the process of understanding the reliability of any AI model, based on outputs by </a:t>
            </a:r>
            <a:r>
              <a:rPr lang="en-US" dirty="0" smtClean="0"/>
              <a:t>feeding test </a:t>
            </a:r>
            <a:r>
              <a:rPr lang="en-US" dirty="0"/>
              <a:t>dataset into the model and comparing with actual answers.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can be different </a:t>
            </a:r>
            <a:r>
              <a:rPr lang="en-US" dirty="0" smtClean="0"/>
              <a:t>Evaluation techniques</a:t>
            </a:r>
            <a:r>
              <a:rPr lang="en-US" dirty="0"/>
              <a:t>, depending of the type and purpose of the model.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89" y="269137"/>
            <a:ext cx="689134" cy="599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7" y="291808"/>
            <a:ext cx="1199550" cy="55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2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Evaluation terminologies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r>
              <a:rPr lang="en-US" dirty="0" smtClean="0"/>
              <a:t>Confusion matrix </a:t>
            </a:r>
          </a:p>
          <a:p>
            <a:r>
              <a:rPr lang="en-US" dirty="0"/>
              <a:t>Accuracy </a:t>
            </a:r>
            <a:endParaRPr lang="en-IN" dirty="0"/>
          </a:p>
          <a:p>
            <a:r>
              <a:rPr lang="en-US" dirty="0" smtClean="0"/>
              <a:t>Precision </a:t>
            </a:r>
          </a:p>
          <a:p>
            <a:r>
              <a:rPr lang="en-US" dirty="0" smtClean="0"/>
              <a:t>Recall </a:t>
            </a:r>
          </a:p>
          <a:p>
            <a:r>
              <a:rPr lang="en-US" dirty="0" smtClean="0"/>
              <a:t>F Score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89" y="269137"/>
            <a:ext cx="689134" cy="599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7" y="291808"/>
            <a:ext cx="1199550" cy="55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Confusion matrix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>
            <a:normAutofit/>
          </a:bodyPr>
          <a:lstStyle/>
          <a:p>
            <a:r>
              <a:rPr lang="en-US" dirty="0"/>
              <a:t>The result of comparison between the prediction and reality can be recorded in what we call </a:t>
            </a:r>
            <a:r>
              <a:rPr lang="en-US" dirty="0" smtClean="0"/>
              <a:t>the confusion </a:t>
            </a:r>
            <a:r>
              <a:rPr lang="en-US" dirty="0"/>
              <a:t>matrix.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confusion matrix allows us to understand the prediction results. </a:t>
            </a:r>
            <a:endParaRPr lang="en-US" dirty="0" smtClean="0"/>
          </a:p>
          <a:p>
            <a:r>
              <a:rPr lang="en-US" dirty="0" smtClean="0"/>
              <a:t>Note </a:t>
            </a:r>
            <a:r>
              <a:rPr lang="en-US" dirty="0"/>
              <a:t>that it </a:t>
            </a:r>
            <a:r>
              <a:rPr lang="en-US" dirty="0" smtClean="0"/>
              <a:t>is not </a:t>
            </a:r>
            <a:r>
              <a:rPr lang="en-US" dirty="0"/>
              <a:t>an evaluation metric but a record which can help in evaluation. 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89" y="269137"/>
            <a:ext cx="689134" cy="599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7" y="291808"/>
            <a:ext cx="1199550" cy="55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7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89" y="269137"/>
            <a:ext cx="689134" cy="599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7" y="291808"/>
            <a:ext cx="1199550" cy="553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489" y="820664"/>
            <a:ext cx="6899564" cy="391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1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89" y="269137"/>
            <a:ext cx="689134" cy="599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7" y="291808"/>
            <a:ext cx="1199550" cy="553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061" y="845600"/>
            <a:ext cx="6955144" cy="409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2999</TotalTime>
  <Words>868</Words>
  <Application>Microsoft Office PowerPoint</Application>
  <PresentationFormat>On-screen Show (16:9)</PresentationFormat>
  <Paragraphs>117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Georgia</vt:lpstr>
      <vt:lpstr>Calibri</vt:lpstr>
      <vt:lpstr>Nunito</vt:lpstr>
      <vt:lpstr>Arial</vt:lpstr>
      <vt:lpstr>Shift</vt:lpstr>
      <vt:lpstr>Artificial Intelligence  For CBSE Teachers</vt:lpstr>
      <vt:lpstr>Part – B  Evaluation   Class X</vt:lpstr>
      <vt:lpstr>Evaluation methods(Class X)</vt:lpstr>
      <vt:lpstr>Introduction to  Evaluation</vt:lpstr>
      <vt:lpstr>Evaluation </vt:lpstr>
      <vt:lpstr>Evaluation terminologies</vt:lpstr>
      <vt:lpstr>Confusion matrix </vt:lpstr>
      <vt:lpstr>PowerPoint Presentation</vt:lpstr>
      <vt:lpstr>PowerPoint Presentation</vt:lpstr>
      <vt:lpstr>True Positive</vt:lpstr>
      <vt:lpstr>True Negative</vt:lpstr>
      <vt:lpstr>False Positive</vt:lpstr>
      <vt:lpstr>False Negative</vt:lpstr>
      <vt:lpstr>Summary of Confusion matrix</vt:lpstr>
      <vt:lpstr>Multi-class Confusion matrix</vt:lpstr>
      <vt:lpstr>Accuracy</vt:lpstr>
      <vt:lpstr>Limitation</vt:lpstr>
      <vt:lpstr>Precision </vt:lpstr>
      <vt:lpstr>Limitation</vt:lpstr>
      <vt:lpstr>Recall </vt:lpstr>
      <vt:lpstr>PowerPoint Presentation</vt:lpstr>
      <vt:lpstr>Which is better? (Precision or Recall) </vt:lpstr>
      <vt:lpstr>PowerPoint Presentation</vt:lpstr>
      <vt:lpstr>PowerPoint Presentation</vt:lpstr>
      <vt:lpstr>F1 score</vt:lpstr>
      <vt:lpstr>Balanced method</vt:lpstr>
      <vt:lpstr>Summary </vt:lpstr>
      <vt:lpstr>Practice </vt:lpstr>
      <vt:lpstr>Multiclass calculations </vt:lpstr>
      <vt:lpstr>More examples.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  For CBSE Teachers</dc:title>
  <dc:creator>Sandeep Saini</dc:creator>
  <cp:lastModifiedBy>Sandeep Saini</cp:lastModifiedBy>
  <cp:revision>193</cp:revision>
  <dcterms:modified xsi:type="dcterms:W3CDTF">2021-05-17T14:09:29Z</dcterms:modified>
</cp:coreProperties>
</file>