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362" r:id="rId3"/>
    <p:sldId id="363" r:id="rId4"/>
    <p:sldId id="364" r:id="rId5"/>
    <p:sldId id="361" r:id="rId6"/>
    <p:sldId id="365" r:id="rId7"/>
    <p:sldId id="366" r:id="rId8"/>
    <p:sldId id="367" r:id="rId9"/>
    <p:sldId id="368" r:id="rId10"/>
    <p:sldId id="369" r:id="rId11"/>
    <p:sldId id="269" r:id="rId12"/>
  </p:sldIdLst>
  <p:sldSz cx="9144000" cy="5143500" type="screen16x9"/>
  <p:notesSz cx="6858000" cy="9144000"/>
  <p:embeddedFontLst>
    <p:embeddedFont>
      <p:font typeface="Cambria Math" pitchFamily="18" charset="0"/>
      <p:regular r:id="rId14"/>
    </p:embeddedFont>
    <p:embeddedFont>
      <p:font typeface="Raleway" charset="0"/>
      <p:regular r:id="rId15"/>
      <p:bold r:id="rId16"/>
      <p:italic r:id="rId17"/>
      <p:boldItalic r:id="rId18"/>
    </p:embeddedFont>
    <p:embeddedFont>
      <p:font typeface="La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21" autoAdjust="0"/>
    <p:restoredTop sz="94660"/>
  </p:normalViewPr>
  <p:slideViewPr>
    <p:cSldViewPr snapToGrid="0">
      <p:cViewPr>
        <p:scale>
          <a:sx n="125" d="100"/>
          <a:sy n="125" d="100"/>
        </p:scale>
        <p:origin x="-82" y="-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7815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78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D2ED48BE-267D-4B59-ADE4-43764D46B7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5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D2ED48BE-267D-4B59-ADE4-43764D46B7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35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14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9E130-4841-4041-9F34-861DE4055E5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9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bg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1600" dirty="0"/>
              <a:t>Data Science </a:t>
            </a:r>
            <a:r>
              <a:rPr lang="en" sz="1600" dirty="0">
                <a:solidFill>
                  <a:schemeClr val="dk1"/>
                </a:solidFill>
              </a:rPr>
              <a:t>&amp;</a:t>
            </a:r>
            <a:r>
              <a:rPr lang="en" sz="1600" dirty="0"/>
              <a:t> Machine </a:t>
            </a:r>
            <a:r>
              <a:rPr lang="en" sz="1600" dirty="0" smtClean="0"/>
              <a:t>Learning</a:t>
            </a:r>
            <a:r>
              <a:rPr lang="en" sz="4900" dirty="0" smtClean="0"/>
              <a:t/>
            </a:r>
            <a:br>
              <a:rPr lang="en" sz="4900" dirty="0" smtClean="0"/>
            </a:b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latin typeface="Raleway" panose="020B0604020202020204" charset="0"/>
              </a:rPr>
              <a:t>L1 &amp; L2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Raleway" panose="020B0604020202020204" charset="0"/>
              </a:rPr>
              <a:t>regularization </a:t>
            </a:r>
            <a:r>
              <a:rPr lang="en" sz="4900" dirty="0" smtClean="0"/>
              <a:t/>
            </a:r>
            <a:br>
              <a:rPr lang="en" sz="4900" dirty="0" smtClean="0"/>
            </a:b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A Deep Dive into Regularization. I was recently brushing up on basics of… |  by Divakar Kapil | uWaterloo Voic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29" y="423185"/>
            <a:ext cx="6902772" cy="450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557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for next meeting</a:t>
            </a:r>
            <a:endParaRPr dirty="0"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L2 and L1 Regularization </a:t>
            </a:r>
            <a:endParaRPr dirty="0"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Example: Linear regression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5497" y="1268017"/>
            <a:ext cx="2830738" cy="1903291"/>
            <a:chOff x="3284511" y="1865600"/>
            <a:chExt cx="6020973" cy="40482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Multiply 6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85122" y="1865600"/>
              <a:ext cx="1545223" cy="8837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Price ($)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>
                  <a:solidFill>
                    <a:schemeClr val="bg1"/>
                  </a:solidFill>
                </a:rPr>
                <a:t>in 1000’s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Multiply 26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28" name="Multiply 27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29" name="Multiply 28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30" name="Multiply 29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31" name="Multiply 30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32" name="Multiply 31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33" name="Multiply 32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34" name="Multiply 33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35" name="Multiply 34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59106" y="5373818"/>
              <a:ext cx="2104394" cy="5400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Size in feet^2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316810" y="1268017"/>
            <a:ext cx="2830738" cy="1903291"/>
            <a:chOff x="3284511" y="1865600"/>
            <a:chExt cx="6020973" cy="4048297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Multiply 64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85122" y="1865600"/>
              <a:ext cx="1545223" cy="8837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Price ($)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>
                  <a:solidFill>
                    <a:schemeClr val="bg1"/>
                  </a:solidFill>
                </a:rPr>
                <a:t>in 1000’s</a:t>
              </a: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Multiply 75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77" name="Multiply 76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78" name="Multiply 77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79" name="Multiply 78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80" name="Multiply 79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81" name="Multiply 80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82" name="Multiply 81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83" name="Multiply 82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84" name="Multiply 83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859106" y="5373818"/>
              <a:ext cx="2104394" cy="5400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Size in feet^2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238914" y="1279931"/>
            <a:ext cx="2830738" cy="1903291"/>
            <a:chOff x="3284511" y="1865600"/>
            <a:chExt cx="6020973" cy="4048297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Multiply 88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385122" y="1865600"/>
              <a:ext cx="1545223" cy="8837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Price ($)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>
                  <a:solidFill>
                    <a:schemeClr val="bg1"/>
                  </a:solidFill>
                </a:rPr>
                <a:t>in 1000’s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Multiply 99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101" name="Multiply 100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102" name="Multiply 101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103" name="Multiply 102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104" name="Multiply 103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105" name="Multiply 104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106" name="Multiply 105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107" name="Multiply 106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859106" y="5373818"/>
              <a:ext cx="2104394" cy="5400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Size in feet^2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367199" y="3219537"/>
                <a:ext cx="22012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9" y="3219537"/>
                <a:ext cx="220128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3108601" y="3219153"/>
                <a:ext cx="2926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601" y="3219153"/>
                <a:ext cx="292679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5977860" y="3219497"/>
                <a:ext cx="292679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860" y="3219497"/>
                <a:ext cx="2926798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 113"/>
          <p:cNvSpPr/>
          <p:nvPr/>
        </p:nvSpPr>
        <p:spPr>
          <a:xfrm>
            <a:off x="832810" y="3768519"/>
            <a:ext cx="1760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Underfitting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953347" y="3768519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Overfitting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078330" y="3772024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Just right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91917" y="4378889"/>
            <a:ext cx="19175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High bias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472168" y="4378889"/>
            <a:ext cx="27061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High variance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265496" y="1499500"/>
            <a:ext cx="2450876" cy="13255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reeform 122"/>
          <p:cNvSpPr/>
          <p:nvPr/>
        </p:nvSpPr>
        <p:spPr>
          <a:xfrm>
            <a:off x="3559794" y="1705499"/>
            <a:ext cx="2267774" cy="1119545"/>
          </a:xfrm>
          <a:custGeom>
            <a:avLst/>
            <a:gdLst>
              <a:gd name="connsiteX0" fmla="*/ 0 w 1581665"/>
              <a:gd name="connsiteY0" fmla="*/ 1482811 h 1482811"/>
              <a:gd name="connsiteX1" fmla="*/ 1581665 w 1581665"/>
              <a:gd name="connsiteY1" fmla="*/ 0 h 1482811"/>
              <a:gd name="connsiteX0" fmla="*/ 0 w 1581665"/>
              <a:gd name="connsiteY0" fmla="*/ 1482811 h 1482811"/>
              <a:gd name="connsiteX1" fmla="*/ 678733 w 1581665"/>
              <a:gd name="connsiteY1" fmla="*/ 407471 h 1482811"/>
              <a:gd name="connsiteX2" fmla="*/ 1581665 w 1581665"/>
              <a:gd name="connsiteY2" fmla="*/ 0 h 1482811"/>
              <a:gd name="connsiteX0" fmla="*/ 0 w 2137719"/>
              <a:gd name="connsiteY0" fmla="*/ 1371600 h 1371600"/>
              <a:gd name="connsiteX1" fmla="*/ 678733 w 2137719"/>
              <a:gd name="connsiteY1" fmla="*/ 296260 h 1371600"/>
              <a:gd name="connsiteX2" fmla="*/ 2137719 w 2137719"/>
              <a:gd name="connsiteY2" fmla="*/ 0 h 1371600"/>
              <a:gd name="connsiteX0" fmla="*/ 0 w 2360141"/>
              <a:gd name="connsiteY0" fmla="*/ 1272746 h 1272746"/>
              <a:gd name="connsiteX1" fmla="*/ 901155 w 2360141"/>
              <a:gd name="connsiteY1" fmla="*/ 296260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62939 w 2360141"/>
              <a:gd name="connsiteY1" fmla="*/ 123265 h 1272746"/>
              <a:gd name="connsiteX2" fmla="*/ 2360141 w 2360141"/>
              <a:gd name="connsiteY2" fmla="*/ 0 h 1272746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72746 h 1272746"/>
              <a:gd name="connsiteX1" fmla="*/ 1024722 w 2360141"/>
              <a:gd name="connsiteY1" fmla="*/ 24683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57503 w 2360141"/>
              <a:gd name="connsiteY1" fmla="*/ 367823 h 1272746"/>
              <a:gd name="connsiteX2" fmla="*/ 2360141 w 2360141"/>
              <a:gd name="connsiteY2" fmla="*/ 0 h 1272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141" h="1272746">
                <a:moveTo>
                  <a:pt x="0" y="1272746"/>
                </a:moveTo>
                <a:cubicBezTo>
                  <a:pt x="271552" y="1017272"/>
                  <a:pt x="451173" y="660367"/>
                  <a:pt x="957503" y="367823"/>
                </a:cubicBezTo>
                <a:cubicBezTo>
                  <a:pt x="1410880" y="129027"/>
                  <a:pt x="1894407" y="41088"/>
                  <a:pt x="2360141" y="0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4" name="Freeform 123"/>
          <p:cNvSpPr/>
          <p:nvPr/>
        </p:nvSpPr>
        <p:spPr>
          <a:xfrm>
            <a:off x="6472168" y="1747247"/>
            <a:ext cx="2263292" cy="1092670"/>
          </a:xfrm>
          <a:custGeom>
            <a:avLst/>
            <a:gdLst>
              <a:gd name="connsiteX0" fmla="*/ 0 w 1581665"/>
              <a:gd name="connsiteY0" fmla="*/ 1482811 h 1482811"/>
              <a:gd name="connsiteX1" fmla="*/ 1581665 w 1581665"/>
              <a:gd name="connsiteY1" fmla="*/ 0 h 1482811"/>
              <a:gd name="connsiteX0" fmla="*/ 0 w 1581665"/>
              <a:gd name="connsiteY0" fmla="*/ 1482811 h 1482811"/>
              <a:gd name="connsiteX1" fmla="*/ 678733 w 1581665"/>
              <a:gd name="connsiteY1" fmla="*/ 407471 h 1482811"/>
              <a:gd name="connsiteX2" fmla="*/ 1581665 w 1581665"/>
              <a:gd name="connsiteY2" fmla="*/ 0 h 1482811"/>
              <a:gd name="connsiteX0" fmla="*/ 0 w 2137719"/>
              <a:gd name="connsiteY0" fmla="*/ 1371600 h 1371600"/>
              <a:gd name="connsiteX1" fmla="*/ 678733 w 2137719"/>
              <a:gd name="connsiteY1" fmla="*/ 296260 h 1371600"/>
              <a:gd name="connsiteX2" fmla="*/ 2137719 w 2137719"/>
              <a:gd name="connsiteY2" fmla="*/ 0 h 1371600"/>
              <a:gd name="connsiteX0" fmla="*/ 0 w 2360141"/>
              <a:gd name="connsiteY0" fmla="*/ 1272746 h 1272746"/>
              <a:gd name="connsiteX1" fmla="*/ 901155 w 2360141"/>
              <a:gd name="connsiteY1" fmla="*/ 296260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62939 w 2360141"/>
              <a:gd name="connsiteY1" fmla="*/ 123265 h 1272746"/>
              <a:gd name="connsiteX2" fmla="*/ 2360141 w 2360141"/>
              <a:gd name="connsiteY2" fmla="*/ 0 h 1272746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72746 h 1272746"/>
              <a:gd name="connsiteX1" fmla="*/ 1024722 w 2360141"/>
              <a:gd name="connsiteY1" fmla="*/ 24683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57503 w 2360141"/>
              <a:gd name="connsiteY1" fmla="*/ 36782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957503 w 2360141"/>
              <a:gd name="connsiteY2" fmla="*/ 367823 h 1272746"/>
              <a:gd name="connsiteX3" fmla="*/ 2360141 w 2360141"/>
              <a:gd name="connsiteY3" fmla="*/ 0 h 1272746"/>
              <a:gd name="connsiteX0" fmla="*/ 0 w 2360141"/>
              <a:gd name="connsiteY0" fmla="*/ 1401996 h 1401996"/>
              <a:gd name="connsiteX1" fmla="*/ 289589 w 2360141"/>
              <a:gd name="connsiteY1" fmla="*/ 1011780 h 1401996"/>
              <a:gd name="connsiteX2" fmla="*/ 435032 w 2360141"/>
              <a:gd name="connsiteY2" fmla="*/ 89415 h 1401996"/>
              <a:gd name="connsiteX3" fmla="*/ 2360141 w 2360141"/>
              <a:gd name="connsiteY3" fmla="*/ 129250 h 1401996"/>
              <a:gd name="connsiteX0" fmla="*/ 0 w 2360141"/>
              <a:gd name="connsiteY0" fmla="*/ 1382171 h 1382171"/>
              <a:gd name="connsiteX1" fmla="*/ 289589 w 2360141"/>
              <a:gd name="connsiteY1" fmla="*/ 991955 h 1382171"/>
              <a:gd name="connsiteX2" fmla="*/ 435032 w 2360141"/>
              <a:gd name="connsiteY2" fmla="*/ 69590 h 1382171"/>
              <a:gd name="connsiteX3" fmla="*/ 2360141 w 2360141"/>
              <a:gd name="connsiteY3" fmla="*/ 109425 h 1382171"/>
              <a:gd name="connsiteX0" fmla="*/ 0 w 2360141"/>
              <a:gd name="connsiteY0" fmla="*/ 1338721 h 1338721"/>
              <a:gd name="connsiteX1" fmla="*/ 289589 w 2360141"/>
              <a:gd name="connsiteY1" fmla="*/ 948505 h 1338721"/>
              <a:gd name="connsiteX2" fmla="*/ 435032 w 2360141"/>
              <a:gd name="connsiteY2" fmla="*/ 26140 h 1338721"/>
              <a:gd name="connsiteX3" fmla="*/ 835385 w 2360141"/>
              <a:gd name="connsiteY3" fmla="*/ 535751 h 1338721"/>
              <a:gd name="connsiteX4" fmla="*/ 2360141 w 2360141"/>
              <a:gd name="connsiteY4" fmla="*/ 65975 h 1338721"/>
              <a:gd name="connsiteX0" fmla="*/ 0 w 2360141"/>
              <a:gd name="connsiteY0" fmla="*/ 1273210 h 1273210"/>
              <a:gd name="connsiteX1" fmla="*/ 289589 w 2360141"/>
              <a:gd name="connsiteY1" fmla="*/ 882994 h 1273210"/>
              <a:gd name="connsiteX2" fmla="*/ 565650 w 2360141"/>
              <a:gd name="connsiteY2" fmla="*/ 144075 h 1273210"/>
              <a:gd name="connsiteX3" fmla="*/ 835385 w 2360141"/>
              <a:gd name="connsiteY3" fmla="*/ 470240 h 1273210"/>
              <a:gd name="connsiteX4" fmla="*/ 2360141 w 2360141"/>
              <a:gd name="connsiteY4" fmla="*/ 464 h 1273210"/>
              <a:gd name="connsiteX0" fmla="*/ 0 w 2360141"/>
              <a:gd name="connsiteY0" fmla="*/ 1273508 h 1273508"/>
              <a:gd name="connsiteX1" fmla="*/ 289589 w 2360141"/>
              <a:gd name="connsiteY1" fmla="*/ 883292 h 1273508"/>
              <a:gd name="connsiteX2" fmla="*/ 565650 w 2360141"/>
              <a:gd name="connsiteY2" fmla="*/ 144373 h 1273508"/>
              <a:gd name="connsiteX3" fmla="*/ 826055 w 2360141"/>
              <a:gd name="connsiteY3" fmla="*/ 271805 h 1273508"/>
              <a:gd name="connsiteX4" fmla="*/ 2360141 w 2360141"/>
              <a:gd name="connsiteY4" fmla="*/ 762 h 1273508"/>
              <a:gd name="connsiteX0" fmla="*/ 0 w 2360141"/>
              <a:gd name="connsiteY0" fmla="*/ 1273508 h 1273508"/>
              <a:gd name="connsiteX1" fmla="*/ 289589 w 2360141"/>
              <a:gd name="connsiteY1" fmla="*/ 883292 h 1273508"/>
              <a:gd name="connsiteX2" fmla="*/ 439698 w 2360141"/>
              <a:gd name="connsiteY2" fmla="*/ 231000 h 1273508"/>
              <a:gd name="connsiteX3" fmla="*/ 826055 w 2360141"/>
              <a:gd name="connsiteY3" fmla="*/ 271805 h 1273508"/>
              <a:gd name="connsiteX4" fmla="*/ 2360141 w 2360141"/>
              <a:gd name="connsiteY4" fmla="*/ 762 h 1273508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39698 w 2360141"/>
              <a:gd name="connsiteY2" fmla="*/ 230238 h 1272746"/>
              <a:gd name="connsiteX3" fmla="*/ 826055 w 2360141"/>
              <a:gd name="connsiteY3" fmla="*/ 271043 h 1272746"/>
              <a:gd name="connsiteX4" fmla="*/ 1171259 w 2360141"/>
              <a:gd name="connsiteY4" fmla="*/ 403532 h 1272746"/>
              <a:gd name="connsiteX5" fmla="*/ 2360141 w 2360141"/>
              <a:gd name="connsiteY5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39698 w 2360141"/>
              <a:gd name="connsiteY2" fmla="*/ 230238 h 1272746"/>
              <a:gd name="connsiteX3" fmla="*/ 826055 w 2360141"/>
              <a:gd name="connsiteY3" fmla="*/ 271043 h 1272746"/>
              <a:gd name="connsiteX4" fmla="*/ 1171259 w 2360141"/>
              <a:gd name="connsiteY4" fmla="*/ 403532 h 1272746"/>
              <a:gd name="connsiteX5" fmla="*/ 2360141 w 2360141"/>
              <a:gd name="connsiteY5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2360141 w 2360141"/>
              <a:gd name="connsiteY6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1367185 w 2360141"/>
              <a:gd name="connsiteY6" fmla="*/ 148745 h 1272746"/>
              <a:gd name="connsiteX7" fmla="*/ 2360141 w 2360141"/>
              <a:gd name="connsiteY7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1367185 w 2360141"/>
              <a:gd name="connsiteY6" fmla="*/ 148745 h 1272746"/>
              <a:gd name="connsiteX7" fmla="*/ 2360141 w 2360141"/>
              <a:gd name="connsiteY7" fmla="*/ 0 h 1272746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2252848 w 2252848"/>
              <a:gd name="connsiteY7" fmla="*/ 0 h 1313512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1530458 w 2252848"/>
              <a:gd name="connsiteY7" fmla="*/ 316904 h 1313512"/>
              <a:gd name="connsiteX8" fmla="*/ 2252848 w 2252848"/>
              <a:gd name="connsiteY8" fmla="*/ 0 h 1313512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1530458 w 2252848"/>
              <a:gd name="connsiteY7" fmla="*/ 316904 h 1313512"/>
              <a:gd name="connsiteX8" fmla="*/ 1749709 w 2252848"/>
              <a:gd name="connsiteY8" fmla="*/ 82501 h 1313512"/>
              <a:gd name="connsiteX9" fmla="*/ 2252848 w 2252848"/>
              <a:gd name="connsiteY9" fmla="*/ 0 h 1313512"/>
              <a:gd name="connsiteX0" fmla="*/ 0 w 2280838"/>
              <a:gd name="connsiteY0" fmla="*/ 1237155 h 1237155"/>
              <a:gd name="connsiteX1" fmla="*/ 289589 w 2280838"/>
              <a:gd name="connsiteY1" fmla="*/ 846939 h 1237155"/>
              <a:gd name="connsiteX2" fmla="*/ 448197 w 2280838"/>
              <a:gd name="connsiteY2" fmla="*/ 546291 h 1237155"/>
              <a:gd name="connsiteX3" fmla="*/ 439698 w 2280838"/>
              <a:gd name="connsiteY3" fmla="*/ 194647 h 1237155"/>
              <a:gd name="connsiteX4" fmla="*/ 826055 w 2280838"/>
              <a:gd name="connsiteY4" fmla="*/ 235452 h 1237155"/>
              <a:gd name="connsiteX5" fmla="*/ 1171259 w 2280838"/>
              <a:gd name="connsiteY5" fmla="*/ 367941 h 1237155"/>
              <a:gd name="connsiteX6" fmla="*/ 1367185 w 2280838"/>
              <a:gd name="connsiteY6" fmla="*/ 113154 h 1237155"/>
              <a:gd name="connsiteX7" fmla="*/ 1530458 w 2280838"/>
              <a:gd name="connsiteY7" fmla="*/ 240547 h 1237155"/>
              <a:gd name="connsiteX8" fmla="*/ 1749709 w 2280838"/>
              <a:gd name="connsiteY8" fmla="*/ 6144 h 1237155"/>
              <a:gd name="connsiteX9" fmla="*/ 2280838 w 2280838"/>
              <a:gd name="connsiteY9" fmla="*/ 229387 h 1237155"/>
              <a:gd name="connsiteX0" fmla="*/ 0 w 2355477"/>
              <a:gd name="connsiteY0" fmla="*/ 1242193 h 1242193"/>
              <a:gd name="connsiteX1" fmla="*/ 289589 w 2355477"/>
              <a:gd name="connsiteY1" fmla="*/ 851977 h 1242193"/>
              <a:gd name="connsiteX2" fmla="*/ 448197 w 2355477"/>
              <a:gd name="connsiteY2" fmla="*/ 551329 h 1242193"/>
              <a:gd name="connsiteX3" fmla="*/ 439698 w 2355477"/>
              <a:gd name="connsiteY3" fmla="*/ 199685 h 1242193"/>
              <a:gd name="connsiteX4" fmla="*/ 826055 w 2355477"/>
              <a:gd name="connsiteY4" fmla="*/ 240490 h 1242193"/>
              <a:gd name="connsiteX5" fmla="*/ 1171259 w 2355477"/>
              <a:gd name="connsiteY5" fmla="*/ 372979 h 1242193"/>
              <a:gd name="connsiteX6" fmla="*/ 1367185 w 2355477"/>
              <a:gd name="connsiteY6" fmla="*/ 118192 h 1242193"/>
              <a:gd name="connsiteX7" fmla="*/ 1530458 w 2355477"/>
              <a:gd name="connsiteY7" fmla="*/ 245585 h 1242193"/>
              <a:gd name="connsiteX8" fmla="*/ 1749709 w 2355477"/>
              <a:gd name="connsiteY8" fmla="*/ 11182 h 1242193"/>
              <a:gd name="connsiteX9" fmla="*/ 2355477 w 2355477"/>
              <a:gd name="connsiteY9" fmla="*/ 81553 h 124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5477" h="1242193">
                <a:moveTo>
                  <a:pt x="0" y="1242193"/>
                </a:moveTo>
                <a:cubicBezTo>
                  <a:pt x="64592" y="1171212"/>
                  <a:pt x="130005" y="1002797"/>
                  <a:pt x="289589" y="851977"/>
                </a:cubicBezTo>
                <a:cubicBezTo>
                  <a:pt x="354959" y="743627"/>
                  <a:pt x="423179" y="660044"/>
                  <a:pt x="448197" y="551329"/>
                </a:cubicBezTo>
                <a:cubicBezTo>
                  <a:pt x="473215" y="442614"/>
                  <a:pt x="367392" y="258286"/>
                  <a:pt x="439698" y="199685"/>
                </a:cubicBezTo>
                <a:cubicBezTo>
                  <a:pt x="512004" y="141084"/>
                  <a:pt x="711903" y="241333"/>
                  <a:pt x="826055" y="240490"/>
                </a:cubicBezTo>
                <a:cubicBezTo>
                  <a:pt x="940207" y="239647"/>
                  <a:pt x="1066298" y="383171"/>
                  <a:pt x="1171259" y="372979"/>
                </a:cubicBezTo>
                <a:cubicBezTo>
                  <a:pt x="1276220" y="362787"/>
                  <a:pt x="1299544" y="160656"/>
                  <a:pt x="1367185" y="118192"/>
                </a:cubicBezTo>
                <a:cubicBezTo>
                  <a:pt x="1434826" y="75728"/>
                  <a:pt x="1451932" y="247284"/>
                  <a:pt x="1530458" y="245585"/>
                </a:cubicBezTo>
                <a:cubicBezTo>
                  <a:pt x="1608984" y="243886"/>
                  <a:pt x="1629311" y="63999"/>
                  <a:pt x="1749709" y="11182"/>
                </a:cubicBezTo>
                <a:cubicBezTo>
                  <a:pt x="1870107" y="-41635"/>
                  <a:pt x="2286393" y="111439"/>
                  <a:pt x="2355477" y="81553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467307" y="4869657"/>
            <a:ext cx="1676693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bg1"/>
                </a:solidFill>
              </a:rPr>
              <a:t>Slide credit: Andrew Ng </a:t>
            </a:r>
          </a:p>
        </p:txBody>
      </p:sp>
      <p:pic>
        <p:nvPicPr>
          <p:cNvPr id="119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921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Bias</a:t>
            </a:r>
            <a:r>
              <a:rPr lang="en-US" sz="2400" b="1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difference between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what you expect to learn </a:t>
            </a:r>
            <a:r>
              <a:rPr lang="en-US" sz="2400" dirty="0">
                <a:solidFill>
                  <a:schemeClr val="bg1"/>
                </a:solidFill>
              </a:rPr>
              <a:t>and </a:t>
            </a:r>
            <a:r>
              <a:rPr lang="en-US" sz="2400" b="1" dirty="0">
                <a:solidFill>
                  <a:schemeClr val="bg1"/>
                </a:solidFill>
              </a:rPr>
              <a:t>truth</a:t>
            </a:r>
          </a:p>
          <a:p>
            <a:pPr lvl="1"/>
            <a:r>
              <a:rPr lang="en-US" sz="2100" dirty="0">
                <a:solidFill>
                  <a:schemeClr val="bg1"/>
                </a:solidFill>
              </a:rPr>
              <a:t>Measures how well you expect to represent true solution</a:t>
            </a:r>
          </a:p>
          <a:p>
            <a:pPr lvl="1"/>
            <a:r>
              <a:rPr lang="en-US" sz="2100" dirty="0">
                <a:solidFill>
                  <a:schemeClr val="bg1"/>
                </a:solidFill>
              </a:rPr>
              <a:t>Decreases with more complex model 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3000" b="1" dirty="0">
                <a:solidFill>
                  <a:schemeClr val="bg1"/>
                </a:solidFill>
              </a:rPr>
              <a:t>Variance</a:t>
            </a:r>
            <a:r>
              <a:rPr lang="en-US" sz="2400" b="1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difference between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what you expect to learn </a:t>
            </a:r>
            <a:r>
              <a:rPr lang="en-US" sz="2400" dirty="0">
                <a:solidFill>
                  <a:schemeClr val="bg1"/>
                </a:solidFill>
              </a:rPr>
              <a:t>and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what you learn from a particular dataset </a:t>
            </a:r>
          </a:p>
          <a:p>
            <a:pPr lvl="1"/>
            <a:r>
              <a:rPr lang="en-US" sz="2100" dirty="0">
                <a:solidFill>
                  <a:schemeClr val="bg1"/>
                </a:solidFill>
              </a:rPr>
              <a:t>Measures how sensitive learner is to specific dataset</a:t>
            </a:r>
          </a:p>
          <a:p>
            <a:pPr lvl="1"/>
            <a:r>
              <a:rPr lang="en-US" sz="2100" dirty="0">
                <a:solidFill>
                  <a:schemeClr val="bg1"/>
                </a:solidFill>
              </a:rPr>
              <a:t>Increases with more complex model</a:t>
            </a: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4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839" y="170967"/>
            <a:ext cx="1956889" cy="469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Low variance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39"/>
          <a:stretch/>
        </p:blipFill>
        <p:spPr>
          <a:xfrm>
            <a:off x="2421443" y="537392"/>
            <a:ext cx="4409990" cy="455456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874544" y="170966"/>
            <a:ext cx="2440656" cy="46952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High variance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4740" y="1488778"/>
            <a:ext cx="1956889" cy="46952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Low bias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14740" y="3799724"/>
            <a:ext cx="1295474" cy="469520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High bias</a:t>
            </a:r>
          </a:p>
        </p:txBody>
      </p:sp>
      <p:pic>
        <p:nvPicPr>
          <p:cNvPr id="7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2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1854485" y="523383"/>
            <a:ext cx="68271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Raleway" panose="020B0604020202020204" charset="0"/>
              </a:rPr>
              <a:t>L1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Raleway" panose="020B0604020202020204" charset="0"/>
              </a:rPr>
              <a:t>regularization </a:t>
            </a:r>
            <a:endParaRPr lang="en-US" sz="3200" b="1" dirty="0" smtClean="0">
              <a:solidFill>
                <a:schemeClr val="accent6">
                  <a:lumMod val="75000"/>
                </a:schemeClr>
              </a:solidFill>
              <a:latin typeface="Raleway" panose="020B0604020202020204" charset="0"/>
            </a:endParaRPr>
          </a:p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Raleway" panose="020B0604020202020204" charset="0"/>
              </a:rPr>
              <a:t>(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Raleway" panose="020B0604020202020204" charset="0"/>
              </a:rPr>
              <a:t>also called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Raleway" panose="020B0604020202020204" charset="0"/>
              </a:rPr>
              <a:t>Lasso</a:t>
            </a:r>
          </a:p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Raleway" panose="020B0604020202020204" charset="0"/>
              </a:rPr>
              <a:t>regularization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Raleway" panose="020B0604020202020204" charset="0"/>
              </a:rPr>
              <a:t>/ penalization.)</a:t>
            </a:r>
            <a:endParaRPr lang="en-IN" sz="3200" b="1" dirty="0">
              <a:solidFill>
                <a:schemeClr val="accent6">
                  <a:lumMod val="7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54484" y="2264690"/>
            <a:ext cx="58716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B0604020202020204" charset="0"/>
              </a:rPr>
              <a:t>L1 regularization is the preferred choice when having a high number of features as it provides sparse solutions. Even, we obtain the computational advantage because features with zero coefficients can be avoided.</a:t>
            </a:r>
          </a:p>
          <a:p>
            <a:r>
              <a:rPr lang="en-US" sz="2000" dirty="0">
                <a:solidFill>
                  <a:schemeClr val="bg1"/>
                </a:solidFill>
                <a:latin typeface="Lato" panose="020B0604020202020204" charset="0"/>
              </a:rPr>
              <a:t> </a:t>
            </a:r>
          </a:p>
          <a:p>
            <a:r>
              <a:rPr lang="en-US" sz="2000" b="1" i="1" dirty="0">
                <a:solidFill>
                  <a:schemeClr val="bg1"/>
                </a:solidFill>
                <a:latin typeface="Lato" panose="020B0604020202020204" charset="0"/>
              </a:rPr>
              <a:t>The regression model that uses L1 regularization technique is called Lasso Regression.</a:t>
            </a:r>
            <a:endParaRPr lang="en-US" sz="2000" dirty="0">
              <a:solidFill>
                <a:schemeClr val="bg1"/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8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1854485" y="523383"/>
            <a:ext cx="68271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Raleway" panose="020B0604020202020204" charset="0"/>
              </a:rPr>
              <a:t>L2 regularization </a:t>
            </a:r>
            <a:endParaRPr lang="en-US" sz="3200" b="1" dirty="0" smtClean="0">
              <a:solidFill>
                <a:schemeClr val="accent6">
                  <a:lumMod val="75000"/>
                </a:schemeClr>
              </a:solidFill>
              <a:latin typeface="Raleway" panose="020B0604020202020204" charset="0"/>
            </a:endParaRPr>
          </a:p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Raleway" panose="020B0604020202020204" charset="0"/>
              </a:rPr>
              <a:t>(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Raleway" panose="020B0604020202020204" charset="0"/>
              </a:rPr>
              <a:t>also called 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Raleway" panose="020B0604020202020204" charset="0"/>
              </a:rPr>
              <a:t>Ridege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Raleway" panose="020B0604020202020204" charset="0"/>
              </a:rPr>
              <a:t> regularization/ penalization.)</a:t>
            </a:r>
            <a:endParaRPr lang="en-IN" sz="3200" b="1" dirty="0">
              <a:solidFill>
                <a:schemeClr val="accent6">
                  <a:lumMod val="7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54485" y="2202418"/>
            <a:ext cx="57381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B0604020202020204" charset="0"/>
              </a:rPr>
              <a:t>L2 regularization, or the L2 norm, or Ridge (in regression problems), combats </a:t>
            </a:r>
            <a:r>
              <a:rPr lang="en-US" sz="2000" dirty="0" err="1">
                <a:solidFill>
                  <a:schemeClr val="bg1"/>
                </a:solidFill>
                <a:latin typeface="Lato" panose="020B0604020202020204" charset="0"/>
              </a:rPr>
              <a:t>overfitting</a:t>
            </a:r>
            <a:r>
              <a:rPr lang="en-US" sz="2000" dirty="0">
                <a:solidFill>
                  <a:schemeClr val="bg1"/>
                </a:solidFill>
                <a:latin typeface="Lato" panose="020B0604020202020204" charset="0"/>
              </a:rPr>
              <a:t> by forcing weights to be small, but not making them exactly 0. </a:t>
            </a:r>
            <a:endParaRPr lang="en-US" sz="2000" dirty="0" smtClean="0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Lato" panose="020B0604020202020204" charset="0"/>
              </a:rPr>
              <a:t> L2 regularization returns a non-sparse solution since the weights will be non-zero (although some may be close to 0).</a:t>
            </a:r>
            <a:endParaRPr lang="en-IN" sz="2000" dirty="0">
              <a:solidFill>
                <a:schemeClr val="bg1"/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L1-L2 Regularization. It's clear now,,, | by Vijay Meduri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20" y="575950"/>
            <a:ext cx="7004191" cy="424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912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Only Numpy: Implementing Different combination of L1 /L2 norm/regularization  to Deep Neural Network (regression) with interactive code | by Jae Duk Seo 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18" y="966368"/>
            <a:ext cx="7183594" cy="343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575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L1 and L2 Regularization — Explained | by Soner Yıldırım | Towards Data 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70" y="1697608"/>
            <a:ext cx="783907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0387307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235</Words>
  <Application>Microsoft Office PowerPoint</Application>
  <PresentationFormat>On-screen Show (16:9)</PresentationFormat>
  <Paragraphs>43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Raleway</vt:lpstr>
      <vt:lpstr>Lato</vt:lpstr>
      <vt:lpstr>Swiss</vt:lpstr>
      <vt:lpstr>Data Science &amp; Machine Learning L1 &amp; L2 regularization  </vt:lpstr>
      <vt:lpstr>Example: Linear regression</vt:lpstr>
      <vt:lpstr>Bias-Variance Tradeoff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Goals for 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Windows User</cp:lastModifiedBy>
  <cp:revision>89</cp:revision>
  <dcterms:modified xsi:type="dcterms:W3CDTF">2022-06-07T16:09:20Z</dcterms:modified>
</cp:coreProperties>
</file>