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50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60" r:id="rId11"/>
    <p:sldId id="361" r:id="rId12"/>
    <p:sldId id="269" r:id="rId13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MS PGothic" panose="020B0600070205080204" pitchFamily="34" charset="-128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21" autoAdjust="0"/>
    <p:restoredTop sz="94660"/>
  </p:normalViewPr>
  <p:slideViewPr>
    <p:cSldViewPr snapToGrid="0">
      <p:cViewPr>
        <p:scale>
          <a:sx n="60" d="100"/>
          <a:sy n="60" d="100"/>
        </p:scale>
        <p:origin x="1158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&gt; plot(Pulse$Gender~Pulse$Hgt)</a:t>
            </a:r>
          </a:p>
          <a:p>
            <a:r>
              <a:rPr lang="en-US" smtClean="0"/>
              <a:t>&gt; abline(regmodel)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1C5286-92E3-41C2-BC3B-302A823D7632}" type="slidenum">
              <a:rPr 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5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05263" y="8497888"/>
            <a:ext cx="3062287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F2641-E734-4829-BB7E-84C71A8BDBE4}" type="slidenum">
              <a:rPr lang="fr-FR" sz="1000" b="0">
                <a:latin typeface="Times New Roman" panose="02020603050405020304" pitchFamily="18" charset="0"/>
              </a:rPr>
              <a:pPr/>
              <a:t>5</a:t>
            </a:fld>
            <a:endParaRPr lang="fr-FR" sz="10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05263" y="8497888"/>
            <a:ext cx="3062287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5599A-FE3D-4C37-A946-99E93C67C037}" type="slidenum">
              <a:rPr lang="fr-FR" sz="1000" b="0">
                <a:latin typeface="Times New Roman" panose="02020603050405020304" pitchFamily="18" charset="0"/>
              </a:rPr>
              <a:pPr/>
              <a:t>6</a:t>
            </a:fld>
            <a:endParaRPr lang="fr-FR" sz="10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05263" y="8497888"/>
            <a:ext cx="3062287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8DDF34-03E6-462C-A005-2E53CD19583F}" type="slidenum">
              <a:rPr lang="fr-FR" sz="1000" b="0">
                <a:latin typeface="Times New Roman" panose="02020603050405020304" pitchFamily="18" charset="0"/>
              </a:rPr>
              <a:pPr/>
              <a:t>7</a:t>
            </a:fld>
            <a:endParaRPr lang="fr-FR" sz="10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05263" y="8497888"/>
            <a:ext cx="3062287" cy="41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BCA3F5-AD09-4962-994A-DCC888A95BCB}" type="slidenum">
              <a:rPr lang="fr-FR" sz="1000" b="0">
                <a:latin typeface="Times New Roman" panose="02020603050405020304" pitchFamily="18" charset="0"/>
              </a:rPr>
              <a:pPr/>
              <a:t>8</a:t>
            </a:fld>
            <a:endParaRPr lang="fr-FR" sz="10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4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9E130-4841-4041-9F34-861DE4055E5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Logistic 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Regression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16733"/>
              </a:xfrm>
            </p:spPr>
            <p:txBody>
              <a:bodyPr>
                <a:normAutofit lnSpcReduction="10000"/>
              </a:bodyPr>
              <a:lstStyle/>
              <a:p>
                <a:endParaRPr lang="en-US" sz="2700" dirty="0" smtClean="0">
                  <a:solidFill>
                    <a:schemeClr val="bg1"/>
                  </a:solidFill>
                </a:endParaRPr>
              </a:p>
              <a:p>
                <a:endParaRPr lang="en-US" sz="2700" dirty="0">
                  <a:solidFill>
                    <a:schemeClr val="bg1"/>
                  </a:solidFill>
                </a:endParaRPr>
              </a:p>
              <a:p>
                <a:endParaRPr lang="en-US" sz="2700" dirty="0">
                  <a:solidFill>
                    <a:schemeClr val="bg1"/>
                  </a:solidFill>
                </a:endParaRPr>
              </a:p>
              <a:p>
                <a:endParaRPr lang="en-US" sz="2700" dirty="0">
                  <a:solidFill>
                    <a:schemeClr val="bg1"/>
                  </a:solidFill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</a:rPr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700" dirty="0">
                    <a:solidFill>
                      <a:schemeClr val="bg1"/>
                    </a:solidFill>
                  </a:rPr>
                  <a:t> at 0.5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≥0.5,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predict </a:t>
                </a:r>
                <a:r>
                  <a:rPr lang="en-US" sz="2400" dirty="0">
                    <a:solidFill>
                      <a:schemeClr val="bg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”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predict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”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167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46898" y="273844"/>
            <a:ext cx="6650204" cy="2283595"/>
            <a:chOff x="1991669" y="905528"/>
            <a:chExt cx="7334641" cy="25186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58556" y="905528"/>
              <a:ext cx="0" cy="227662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305337" y="2781223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1669" y="1859173"/>
              <a:ext cx="1734745" cy="45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</a:rPr>
                <a:t>Malignant? 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140" y="2596557"/>
              <a:ext cx="1027552" cy="45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</a:rPr>
                <a:t>0 (No)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2139" y="1275167"/>
              <a:ext cx="1160151" cy="45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</a:rPr>
                <a:t>1 (Yes)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0474" y="2965889"/>
              <a:ext cx="1720601" cy="45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</a:rPr>
                <a:t>Tumor Size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3736213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>
              <a:off x="6499051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5539748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4516265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4877644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07702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6917399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7663391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8193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8575007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2900749" y="273844"/>
            <a:ext cx="5157431" cy="2330344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8681032" y="663712"/>
            <a:ext cx="382649" cy="3380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55014" y="463379"/>
            <a:ext cx="6343795" cy="19647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221037" y="2517004"/>
                <a:ext cx="174227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37" y="2517004"/>
                <a:ext cx="1742272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67307" y="4869657"/>
            <a:ext cx="1676693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bg1"/>
                </a:solidFill>
              </a:rPr>
              <a:t>Slide credit: Andrew Ng 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7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Hypothesis representation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5522"/>
              </a:xfrm>
            </p:spPr>
            <p:txBody>
              <a:bodyPr>
                <a:noAutofit/>
              </a:bodyPr>
              <a:lstStyle/>
              <a:p>
                <a:r>
                  <a:rPr lang="en-US" sz="2700" dirty="0" smtClean="0">
                    <a:solidFill>
                      <a:schemeClr val="bg1"/>
                    </a:solidFill>
                  </a:rPr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700" dirty="0">
                  <a:solidFill>
                    <a:schemeClr val="bg1"/>
                  </a:solidFill>
                </a:endParaRPr>
              </a:p>
              <a:p>
                <a:endParaRPr lang="en-US" sz="27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dirty="0">
                    <a:solidFill>
                      <a:schemeClr val="bg1"/>
                    </a:solidFill>
                  </a:rPr>
                  <a:t> </a:t>
                </a:r>
                <a:br>
                  <a:rPr lang="en-US" sz="2700" dirty="0">
                    <a:solidFill>
                      <a:schemeClr val="bg1"/>
                    </a:solidFill>
                  </a:rPr>
                </a:br>
                <a:r>
                  <a:rPr lang="en-US" sz="2700" dirty="0">
                    <a:solidFill>
                      <a:schemeClr val="bg1"/>
                    </a:solidFill>
                  </a:rPr>
                  <a:t/>
                </a:r>
                <a:br>
                  <a:rPr lang="en-US" sz="2700" dirty="0">
                    <a:solidFill>
                      <a:schemeClr val="bg1"/>
                    </a:solidFill>
                  </a:rPr>
                </a:br>
                <a:r>
                  <a:rPr lang="en-US" sz="27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700" dirty="0">
                  <a:solidFill>
                    <a:schemeClr val="bg1"/>
                  </a:solidFill>
                </a:endParaRPr>
              </a:p>
              <a:p>
                <a:endParaRPr lang="en-US" sz="2700" dirty="0">
                  <a:solidFill>
                    <a:schemeClr val="bg1"/>
                  </a:solidFill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</a:rPr>
                  <a:t>Sigmoid function</a:t>
                </a:r>
                <a:endParaRPr lang="en-US" sz="2700" dirty="0">
                  <a:solidFill>
                    <a:schemeClr val="bg1"/>
                  </a:solidFill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</a:rPr>
                  <a:t>Logistic function</a:t>
                </a:r>
                <a:endParaRPr lang="en-US" sz="2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5522"/>
              </a:xfrm>
              <a:blipFill rotWithShape="0">
                <a:blip r:embed="rId2"/>
                <a:stretch>
                  <a:fillRect b="-2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0" y="1369218"/>
                <a:ext cx="4034822" cy="1190326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8"/>
                <a:ext cx="4034822" cy="1190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78" y="2749532"/>
            <a:ext cx="3344840" cy="2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99611" y="4797251"/>
                <a:ext cx="3284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11" y="4797251"/>
                <a:ext cx="32840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54270" y="3573254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70" y="3573254"/>
                <a:ext cx="7023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67307" y="4869657"/>
            <a:ext cx="1676693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bg1"/>
                </a:solidFill>
              </a:rPr>
              <a:t>Slide credit: Andrew Ng 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8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L2 and L1 Regularization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Logistic Regression with Pytorch | Pytorch for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3" y="792161"/>
            <a:ext cx="7920000" cy="35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45819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07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5829300" cy="400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Categorical Response Variables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143000" y="400051"/>
            <a:ext cx="160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</a:rPr>
              <a:t>Examples: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143000" y="938213"/>
            <a:ext cx="411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</a:rPr>
              <a:t>Whether or not a person smokes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66976"/>
              </p:ext>
            </p:extLst>
          </p:nvPr>
        </p:nvGraphicFramePr>
        <p:xfrm>
          <a:off x="5424487" y="709613"/>
          <a:ext cx="2576513" cy="95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7" y="709613"/>
                        <a:ext cx="2576513" cy="9560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143000" y="1966913"/>
            <a:ext cx="411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</a:rPr>
              <a:t>Success of a medical treatment</a:t>
            </a:r>
          </a:p>
        </p:txBody>
      </p:sp>
      <p:graphicFrame>
        <p:nvGraphicFramePr>
          <p:cNvPr id="245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26130"/>
              </p:ext>
            </p:extLst>
          </p:nvPr>
        </p:nvGraphicFramePr>
        <p:xfrm>
          <a:off x="5486401" y="1795463"/>
          <a:ext cx="1859756" cy="95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795463"/>
                        <a:ext cx="1859756" cy="9560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1543050" y="3028951"/>
            <a:ext cx="4114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700">
                <a:solidFill>
                  <a:schemeClr val="bg1"/>
                </a:solidFill>
                <a:latin typeface="Times New Roman" panose="02020603050405020304" pitchFamily="18" charset="0"/>
              </a:rPr>
              <a:t>Opinion poll responses</a:t>
            </a:r>
          </a:p>
        </p:txBody>
      </p:sp>
      <p:graphicFrame>
        <p:nvGraphicFramePr>
          <p:cNvPr id="245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10332"/>
              </p:ext>
            </p:extLst>
          </p:nvPr>
        </p:nvGraphicFramePr>
        <p:xfrm>
          <a:off x="5645944" y="2880123"/>
          <a:ext cx="1912144" cy="148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914400" imgH="711200" progId="Equation.3">
                  <p:embed/>
                </p:oleObj>
              </mc:Choice>
              <mc:Fallback>
                <p:oleObj name="Equation" r:id="rId7" imgW="914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944" y="2880123"/>
                        <a:ext cx="1912144" cy="14870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43150" y="1281112"/>
            <a:ext cx="3429000" cy="833438"/>
            <a:chOff x="1008" y="1728"/>
            <a:chExt cx="2592" cy="768"/>
          </a:xfrm>
        </p:grpSpPr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1008" y="1872"/>
              <a:ext cx="1968" cy="46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700" dirty="0">
                  <a:latin typeface="Times New Roman" panose="02020603050405020304" pitchFamily="18" charset="0"/>
                </a:rPr>
                <a:t>Binary Response</a:t>
              </a:r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V="1">
              <a:off x="2880" y="1728"/>
              <a:ext cx="62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2928" y="2112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2266950" y="3543301"/>
            <a:ext cx="2686050" cy="507831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700" dirty="0">
                <a:latin typeface="Times New Roman" panose="02020603050405020304" pitchFamily="18" charset="0"/>
              </a:rPr>
              <a:t>Ordinal Response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 flipV="1">
            <a:off x="4914900" y="3624262"/>
            <a:ext cx="685800" cy="204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16" name="Google Shape;7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525" y="4297633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8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764" grpId="0" autoUpdateAnimBg="0"/>
      <p:bldP spid="245766" grpId="0" autoUpdateAnimBg="0"/>
      <p:bldP spid="245768" grpId="0" autoUpdateAnimBg="0"/>
      <p:bldP spid="245774" grpId="0" animBg="1" autoUpdateAnimBg="0"/>
      <p:bldP spid="2457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03" y="615850"/>
            <a:ext cx="4688681" cy="3359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3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857250"/>
          </a:xfrm>
          <a:noFill/>
        </p:spPr>
        <p:txBody>
          <a:bodyPr/>
          <a:lstStyle/>
          <a:p>
            <a:r>
              <a:rPr lang="en-GB" dirty="0" smtClean="0">
                <a:solidFill>
                  <a:schemeClr val="bg2"/>
                </a:solidFill>
              </a:rPr>
              <a:t>Logistic </a:t>
            </a:r>
            <a:r>
              <a:rPr lang="en-GB" dirty="0" smtClean="0">
                <a:solidFill>
                  <a:schemeClr val="bg2"/>
                </a:solidFill>
              </a:rPr>
              <a:t>regression</a:t>
            </a:r>
            <a:endParaRPr lang="en-GB" dirty="0" smtClean="0">
              <a:solidFill>
                <a:schemeClr val="bg2"/>
              </a:solidFill>
            </a:endParaRPr>
          </a:p>
        </p:txBody>
      </p:sp>
      <p:graphicFrame>
        <p:nvGraphicFramePr>
          <p:cNvPr id="717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841190"/>
              </p:ext>
            </p:extLst>
          </p:nvPr>
        </p:nvGraphicFramePr>
        <p:xfrm>
          <a:off x="1657350" y="1543050"/>
          <a:ext cx="58293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7775280" imgH="3340440" progId="Word.Document.8">
                  <p:embed/>
                </p:oleObj>
              </mc:Choice>
              <mc:Fallback>
                <p:oleObj name="Document" r:id="rId4" imgW="7775280" imgH="3340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650"/>
                      <a:stretch>
                        <a:fillRect/>
                      </a:stretch>
                    </p:blipFill>
                    <p:spPr bwMode="auto">
                      <a:xfrm>
                        <a:off x="1657350" y="1543050"/>
                        <a:ext cx="58293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59719" y="971550"/>
            <a:ext cx="5984081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sz="1350">
                <a:solidFill>
                  <a:schemeClr val="bg2"/>
                </a:solidFill>
              </a:rPr>
              <a:t>Table </a:t>
            </a:r>
            <a:r>
              <a:rPr lang="fr-FR" sz="1350">
                <a:solidFill>
                  <a:schemeClr val="bg2"/>
                </a:solidFill>
              </a:rPr>
              <a:t>2    </a:t>
            </a:r>
            <a:r>
              <a:rPr lang="en-GB" sz="1350">
                <a:solidFill>
                  <a:schemeClr val="bg2"/>
                </a:solidFill>
              </a:rPr>
              <a:t>Age and </a:t>
            </a:r>
            <a:r>
              <a:rPr lang="fr-FR" sz="1350">
                <a:solidFill>
                  <a:schemeClr val="bg2"/>
                </a:solidFill>
              </a:rPr>
              <a:t>signs of coronary heart disease (CD)</a:t>
            </a:r>
            <a:endParaRPr lang="en-GB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18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How can we analyse these data?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Compar</a:t>
            </a:r>
            <a:r>
              <a:rPr lang="fr-CH" smtClean="0">
                <a:solidFill>
                  <a:schemeClr val="bg1"/>
                </a:solidFill>
              </a:rPr>
              <a:t>e</a:t>
            </a:r>
            <a:r>
              <a:rPr lang="en-GB" smtClean="0">
                <a:solidFill>
                  <a:schemeClr val="bg1"/>
                </a:solidFill>
              </a:rPr>
              <a:t> mean age of diseased and non</a:t>
            </a:r>
            <a:r>
              <a:rPr lang="fr-FR" smtClean="0">
                <a:solidFill>
                  <a:schemeClr val="bg1"/>
                </a:solidFill>
              </a:rPr>
              <a:t>-</a:t>
            </a:r>
            <a:r>
              <a:rPr lang="en-GB" smtClean="0">
                <a:solidFill>
                  <a:schemeClr val="bg1"/>
                </a:solidFill>
              </a:rPr>
              <a:t>diseased</a:t>
            </a:r>
          </a:p>
          <a:p>
            <a:pPr lvl="1"/>
            <a:endParaRPr lang="fr-FR" smtClean="0">
              <a:solidFill>
                <a:schemeClr val="bg1"/>
              </a:solidFill>
            </a:endParaRPr>
          </a:p>
          <a:p>
            <a:pPr lvl="1"/>
            <a:r>
              <a:rPr lang="en-GB" smtClean="0">
                <a:solidFill>
                  <a:schemeClr val="bg1"/>
                </a:solidFill>
              </a:rPr>
              <a:t>Non</a:t>
            </a:r>
            <a:r>
              <a:rPr lang="fr-FR" smtClean="0">
                <a:solidFill>
                  <a:schemeClr val="bg1"/>
                </a:solidFill>
              </a:rPr>
              <a:t>-</a:t>
            </a:r>
            <a:r>
              <a:rPr lang="en-GB" smtClean="0">
                <a:solidFill>
                  <a:schemeClr val="bg1"/>
                </a:solidFill>
              </a:rPr>
              <a:t>diseased: 	38.6 years</a:t>
            </a:r>
          </a:p>
          <a:p>
            <a:pPr lvl="1"/>
            <a:r>
              <a:rPr lang="en-GB" smtClean="0">
                <a:solidFill>
                  <a:schemeClr val="bg1"/>
                </a:solidFill>
              </a:rPr>
              <a:t>Diseased: 	58.7 years</a:t>
            </a:r>
            <a:r>
              <a:rPr lang="fr-FR" smtClean="0">
                <a:solidFill>
                  <a:schemeClr val="bg1"/>
                </a:solidFill>
              </a:rPr>
              <a:t>   (p&lt;0.0001)</a:t>
            </a:r>
            <a:endParaRPr lang="en-GB" smtClean="0">
              <a:solidFill>
                <a:schemeClr val="bg1"/>
              </a:solidFill>
            </a:endParaRPr>
          </a:p>
          <a:p>
            <a:pPr lvl="1"/>
            <a:endParaRPr lang="fr-FR" smtClean="0">
              <a:solidFill>
                <a:schemeClr val="bg1"/>
              </a:solidFill>
            </a:endParaRPr>
          </a:p>
          <a:p>
            <a:r>
              <a:rPr lang="en-GB" smtClean="0">
                <a:solidFill>
                  <a:schemeClr val="bg1"/>
                </a:solidFill>
              </a:rPr>
              <a:t>Linear regression?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94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Dot-plot: </a:t>
            </a:r>
            <a:r>
              <a:rPr lang="fr-FR" dirty="0" smtClean="0">
                <a:solidFill>
                  <a:schemeClr val="bg1"/>
                </a:solidFill>
              </a:rPr>
              <a:t>D</a:t>
            </a:r>
            <a:r>
              <a:rPr lang="en-GB" dirty="0" err="1" smtClean="0">
                <a:solidFill>
                  <a:schemeClr val="bg1"/>
                </a:solidFill>
              </a:rPr>
              <a:t>ata</a:t>
            </a:r>
            <a:r>
              <a:rPr lang="en-GB" dirty="0" smtClean="0">
                <a:solidFill>
                  <a:schemeClr val="bg1"/>
                </a:solidFill>
              </a:rPr>
              <a:t> from </a:t>
            </a:r>
            <a:r>
              <a:rPr lang="en-GB" dirty="0" smtClean="0">
                <a:solidFill>
                  <a:schemeClr val="bg1"/>
                </a:solidFill>
              </a:rPr>
              <a:t>Table</a:t>
            </a: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819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23696"/>
              </p:ext>
            </p:extLst>
          </p:nvPr>
        </p:nvGraphicFramePr>
        <p:xfrm>
          <a:off x="1670448" y="1143000"/>
          <a:ext cx="5803106" cy="356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STATISTICA Graph" r:id="rId4" imgW="7559640" imgH="5138640" progId="STATISTICAGraph">
                  <p:embed/>
                </p:oleObj>
              </mc:Choice>
              <mc:Fallback>
                <p:oleObj name="STATISTICA Graph" r:id="rId4" imgW="7559640" imgH="5138640" progId="STATISTICAGrap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770"/>
                      <a:stretch>
                        <a:fillRect/>
                      </a:stretch>
                    </p:blipFill>
                    <p:spPr bwMode="auto">
                      <a:xfrm>
                        <a:off x="1670448" y="1143000"/>
                        <a:ext cx="5803106" cy="3561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3815954" y="1059657"/>
            <a:ext cx="1620440" cy="329446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9056" tIns="34529" rIns="69056" bIns="34529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300" y="455061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706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857250"/>
          </a:xfrm>
          <a:noFill/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Logistic </a:t>
            </a:r>
            <a:r>
              <a:rPr lang="en-GB" dirty="0" smtClean="0">
                <a:solidFill>
                  <a:schemeClr val="tx1"/>
                </a:solidFill>
              </a:rPr>
              <a:t>regression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971551"/>
            <a:ext cx="5829300" cy="423547"/>
          </a:xfrm>
          <a:noFill/>
        </p:spPr>
        <p:txBody>
          <a:bodyPr>
            <a:spAutoFit/>
          </a:bodyPr>
          <a:lstStyle/>
          <a:p>
            <a:pPr marL="0" indent="0" algn="ctr" defTabSz="571500">
              <a:spcBef>
                <a:spcPct val="0"/>
              </a:spcBef>
              <a:buClrTx/>
              <a:buSzTx/>
              <a:buNone/>
            </a:pPr>
            <a:r>
              <a:rPr lang="en-GB" sz="1350">
                <a:solidFill>
                  <a:schemeClr val="tx1"/>
                </a:solidFill>
              </a:rPr>
              <a:t>Table </a:t>
            </a:r>
            <a:r>
              <a:rPr lang="fr-FR" sz="1350">
                <a:solidFill>
                  <a:schemeClr val="tx1"/>
                </a:solidFill>
              </a:rPr>
              <a:t>3</a:t>
            </a:r>
            <a:r>
              <a:rPr lang="en-GB" sz="1350">
                <a:solidFill>
                  <a:schemeClr val="tx1"/>
                </a:solidFill>
              </a:rPr>
              <a:t> </a:t>
            </a:r>
            <a:r>
              <a:rPr lang="fr-FR" sz="1350">
                <a:solidFill>
                  <a:schemeClr val="tx1"/>
                </a:solidFill>
              </a:rPr>
              <a:t>   </a:t>
            </a:r>
            <a:r>
              <a:rPr lang="en-GB" sz="1350">
                <a:solidFill>
                  <a:schemeClr val="tx1"/>
                </a:solidFill>
              </a:rPr>
              <a:t>Prevalence (%) of signs of </a:t>
            </a:r>
            <a:r>
              <a:rPr lang="fr-FR" sz="1350">
                <a:solidFill>
                  <a:schemeClr val="tx1"/>
                </a:solidFill>
              </a:rPr>
              <a:t>CD</a:t>
            </a:r>
            <a:r>
              <a:rPr lang="en-GB" sz="1350">
                <a:solidFill>
                  <a:schemeClr val="tx1"/>
                </a:solidFill>
              </a:rPr>
              <a:t> according to age group </a:t>
            </a:r>
          </a:p>
        </p:txBody>
      </p:sp>
      <p:graphicFrame>
        <p:nvGraphicFramePr>
          <p:cNvPr id="921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20363"/>
              </p:ext>
            </p:extLst>
          </p:nvPr>
        </p:nvGraphicFramePr>
        <p:xfrm>
          <a:off x="2457450" y="1428750"/>
          <a:ext cx="4168379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5509440" imgH="4408920" progId="Word.Document.8">
                  <p:embed/>
                </p:oleObj>
              </mc:Choice>
              <mc:Fallback>
                <p:oleObj name="Document" r:id="rId4" imgW="5509440" imgH="440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650"/>
                      <a:stretch>
                        <a:fillRect/>
                      </a:stretch>
                    </p:blipFill>
                    <p:spPr bwMode="auto">
                      <a:xfrm>
                        <a:off x="2457450" y="1428750"/>
                        <a:ext cx="4168379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471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45" y="1172066"/>
            <a:ext cx="5400000" cy="369304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857250"/>
          </a:xfrm>
          <a:noFill/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Logistic </a:t>
            </a:r>
            <a:r>
              <a:rPr lang="en-GB" dirty="0" smtClean="0">
                <a:solidFill>
                  <a:schemeClr val="tx1"/>
                </a:solidFill>
              </a:rPr>
              <a:t>regression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66201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141</Words>
  <Application>Microsoft Office PowerPoint</Application>
  <PresentationFormat>On-screen Show (16:9)</PresentationFormat>
  <Paragraphs>55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Raleway</vt:lpstr>
      <vt:lpstr>Times New Roman</vt:lpstr>
      <vt:lpstr>Lato</vt:lpstr>
      <vt:lpstr>Arial</vt:lpstr>
      <vt:lpstr>Cambria Math</vt:lpstr>
      <vt:lpstr>MS PGothic</vt:lpstr>
      <vt:lpstr>Swiss</vt:lpstr>
      <vt:lpstr>Equation</vt:lpstr>
      <vt:lpstr>Document</vt:lpstr>
      <vt:lpstr>STATISTICA Graph</vt:lpstr>
      <vt:lpstr>Data Science &amp; Machine Learning Logistic Regression</vt:lpstr>
      <vt:lpstr>PowerPoint Presentation</vt:lpstr>
      <vt:lpstr>Categorical Response Variables</vt:lpstr>
      <vt:lpstr>PowerPoint Presentation</vt:lpstr>
      <vt:lpstr>Logistic regression</vt:lpstr>
      <vt:lpstr>How can we analyse these data?</vt:lpstr>
      <vt:lpstr>Dot-plot: Data from Table</vt:lpstr>
      <vt:lpstr>Logistic regression</vt:lpstr>
      <vt:lpstr>Logistic regression</vt:lpstr>
      <vt:lpstr>PowerPoint Presentation</vt:lpstr>
      <vt:lpstr>Hypothesis representation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73</cp:revision>
  <dcterms:modified xsi:type="dcterms:W3CDTF">2022-05-02T10:50:34Z</dcterms:modified>
</cp:coreProperties>
</file>