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87107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85444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370564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378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78529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44246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B0A21-AA4C-4630-9EF3-4C7990C0843C}"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49870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B0A21-AA4C-4630-9EF3-4C7990C0843C}"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345114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B0A21-AA4C-4630-9EF3-4C7990C0843C}"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8603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78685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24011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B0A21-AA4C-4630-9EF3-4C7990C0843C}" type="datetimeFigureOut">
              <a:rPr lang="en-IN" smtClean="0"/>
              <a:t>29-05-2022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FE191-60F6-4055-9AA8-F566F5C740FA}" type="slidenum">
              <a:rPr lang="en-IN" smtClean="0"/>
              <a:t>‹#›</a:t>
            </a:fld>
            <a:endParaRPr lang="en-IN"/>
          </a:p>
        </p:txBody>
      </p:sp>
    </p:spTree>
    <p:extLst>
      <p:ext uri="{BB962C8B-B14F-4D97-AF65-F5344CB8AC3E}">
        <p14:creationId xmlns:p14="http://schemas.microsoft.com/office/powerpoint/2010/main" val="1394880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9B8FA8-5153-8B6D-0D69-3050FD3DB98E}"/>
              </a:ext>
            </a:extLst>
          </p:cNvPr>
          <p:cNvSpPr txBox="1"/>
          <p:nvPr/>
        </p:nvSpPr>
        <p:spPr>
          <a:xfrm>
            <a:off x="623887" y="1438275"/>
            <a:ext cx="10944225" cy="2123658"/>
          </a:xfrm>
          <a:prstGeom prst="rect">
            <a:avLst/>
          </a:prstGeom>
          <a:noFill/>
        </p:spPr>
        <p:txBody>
          <a:bodyPr wrap="square" rtlCol="0">
            <a:spAutoFit/>
          </a:bodyPr>
          <a:lstStyle/>
          <a:p>
            <a:pPr algn="ctr"/>
            <a:r>
              <a:rPr lang="en-IN" sz="6600" b="1" dirty="0">
                <a:latin typeface="Century Gothic" pitchFamily="34" charset="0"/>
                <a:cs typeface="Times New Roman" panose="02020603050405020304" pitchFamily="18" charset="0"/>
              </a:rPr>
              <a:t>Data Science </a:t>
            </a:r>
          </a:p>
          <a:p>
            <a:pPr algn="ctr"/>
            <a:r>
              <a:rPr lang="en-IN" sz="6600" b="1" dirty="0">
                <a:solidFill>
                  <a:schemeClr val="accent2">
                    <a:lumMod val="75000"/>
                  </a:schemeClr>
                </a:solidFill>
                <a:latin typeface="Century Gothic" pitchFamily="34" charset="0"/>
                <a:cs typeface="Times New Roman" panose="02020603050405020304" pitchFamily="18" charset="0"/>
              </a:rPr>
              <a:t>Interview questions</a:t>
            </a:r>
          </a:p>
        </p:txBody>
      </p:sp>
      <p:pic>
        <p:nvPicPr>
          <p:cNvPr id="6"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6577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7AF93D5-483D-A79C-906C-0DF213BC4F01}"/>
              </a:ext>
            </a:extLst>
          </p:cNvPr>
          <p:cNvSpPr txBox="1"/>
          <p:nvPr/>
        </p:nvSpPr>
        <p:spPr>
          <a:xfrm>
            <a:off x="552450" y="695325"/>
            <a:ext cx="11020425" cy="4893647"/>
          </a:xfrm>
          <a:prstGeom prst="rect">
            <a:avLst/>
          </a:prstGeom>
          <a:noFill/>
        </p:spPr>
        <p:txBody>
          <a:bodyPr wrap="square" rtlCol="0">
            <a:sp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How do data scientists use statistics?</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All of a data scientist’s work boils down to statistics</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Models such as linear regression, logistic regression, decision trees, etc., are all developed by statisticians. Their predictions are nothing more than statistical inferences based on the original distributions of the data and making assumptions about the distribution of the future values</a:t>
            </a:r>
            <a:r>
              <a:rPr lang="en-IN"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visualizations also could fall under the umbrella of descriptive statistics</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One notable exception is data preprocessing. That’s an activity which is mainly related to programming and often does not require statistical knowledge. </a:t>
            </a:r>
            <a:endParaRPr lang="en-IN" sz="20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66404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957B4A4-53D7-6E36-A3C8-016C56828407}"/>
              </a:ext>
            </a:extLst>
          </p:cNvPr>
          <p:cNvSpPr txBox="1"/>
          <p:nvPr/>
        </p:nvSpPr>
        <p:spPr>
          <a:xfrm>
            <a:off x="552450" y="695325"/>
            <a:ext cx="11020425" cy="3477875"/>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What are interpolation and extrapolation?</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Interpolation and Extrapolation are two very similar concepts. They both refer to predicting or determining new values based on some sample information.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Often, we are faced with issues where extrapolation may not be permitted because the pattern doesn’t hold outside the observed range, or the domain of the event is the observed domain. It is extremely rare to find cases where interpolation is problematic. </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29665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614855-134D-45DB-305B-55543EB4363C}"/>
              </a:ext>
            </a:extLst>
          </p:cNvPr>
          <p:cNvSpPr txBox="1"/>
          <p:nvPr/>
        </p:nvSpPr>
        <p:spPr>
          <a:xfrm>
            <a:off x="457200" y="676274"/>
            <a:ext cx="11401425" cy="4216539"/>
          </a:xfrm>
          <a:prstGeom prst="rect">
            <a:avLst/>
          </a:prstGeom>
          <a:noFill/>
        </p:spPr>
        <p:txBody>
          <a:bodyPr wrap="square" rtlCol="0">
            <a:sp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What is the difference between supervised and unsupervised learning?</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kumimoji="0" lang="en-US" altLang="en-US" sz="2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Supervised learning:</a:t>
            </a:r>
            <a:r>
              <a:rPr kumimoji="0" lang="en-US" altLang="en-US" sz="24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Supervised learning is the learning of the model where with input variable ( say, x) and an output variable (say, Y) and an algorithm to map the input to the output.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That is, </a:t>
            </a:r>
            <a:r>
              <a:rPr kumimoji="0" lang="en-US" altLang="en-US" sz="2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Y = f(X)</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US" sz="2400" b="1" i="0" dirty="0">
                <a:solidFill>
                  <a:srgbClr val="FFFFFF"/>
                </a:solidFill>
                <a:effectLst/>
                <a:latin typeface="Times New Roman" panose="02020603050405020304" pitchFamily="18" charset="0"/>
                <a:cs typeface="Times New Roman" panose="02020603050405020304" pitchFamily="18" charset="0"/>
              </a:rPr>
              <a:t>Unsupervised Learning:</a:t>
            </a:r>
            <a:r>
              <a:rPr lang="en-US" sz="2400" b="0" i="0" dirty="0">
                <a:solidFill>
                  <a:srgbClr val="FFFFFF"/>
                </a:solidFill>
                <a:effectLst/>
                <a:latin typeface="Times New Roman" panose="02020603050405020304" pitchFamily="18" charset="0"/>
                <a:cs typeface="Times New Roman" panose="02020603050405020304" pitchFamily="18" charset="0"/>
              </a:rPr>
              <a:t> Unsupervised learning is where only the input data (say, X) is present and no corresponding output variable is there.</a:t>
            </a:r>
            <a:endParaRPr lang="en-IN"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xmlns="" id="{B3DEE1D3-1507-063A-95E8-3A32B64C5FE7}"/>
              </a:ext>
            </a:extLst>
          </p:cNvPr>
          <p:cNvSpPr>
            <a:spLocks noChangeArrowheads="1"/>
          </p:cNvSpPr>
          <p:nvPr/>
        </p:nvSpPr>
        <p:spPr bwMode="auto">
          <a:xfrm>
            <a:off x="0"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174172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7F9FDB-70F6-808E-F0A4-039C53F6A0BC}"/>
              </a:ext>
            </a:extLst>
          </p:cNvPr>
          <p:cNvSpPr txBox="1"/>
          <p:nvPr/>
        </p:nvSpPr>
        <p:spPr>
          <a:xfrm>
            <a:off x="676275" y="704849"/>
            <a:ext cx="10612756" cy="5693866"/>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What is K-means clustering? How can you select K for K-means?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K-means clustering is the most prominent example of flat clustering. It consists of finding K clusters, given their mean distance from the centers of the clusters. K stands for the number of clusters we are trying to identify. This is a value, selected prior to the clustering.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several ways to approach that, but the most common one is called: ‘The Elbow Method’. There, we solve the clustering problem with 1, 2, 3, 4, 5, 6 and so on number of clusters. We then plot them on a graph where on the x-axis we’ve got the number of clusters, while on the y-axis, the WCSS (within cluster sum of squares). The resulting image resembles a human elbow. The place where the kink is signifies the optimal clustering solution. </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11715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0E2F56E-52C0-8FF0-8B3C-CA90A03C2E93}"/>
              </a:ext>
            </a:extLst>
          </p:cNvPr>
          <p:cNvSpPr txBox="1"/>
          <p:nvPr/>
        </p:nvSpPr>
        <p:spPr>
          <a:xfrm>
            <a:off x="495300" y="458956"/>
            <a:ext cx="10982325" cy="6001643"/>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How do you explain Random Forrest to a non-technical person?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is a classification algorithm. Its main purpose is to match a specific observation with its observed outcome.</a:t>
            </a:r>
          </a:p>
          <a:p>
            <a:r>
              <a:rPr lang="en-US" sz="2000" dirty="0">
                <a:latin typeface="Times New Roman" panose="02020603050405020304" pitchFamily="18" charset="0"/>
                <a:cs typeface="Times New Roman" panose="02020603050405020304" pitchFamily="18" charset="0"/>
              </a:rPr>
              <a:t>Based on this tree, we would normally estimate probabilities to have the meeting in one place or another.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Let’s say you want to create a meeting. A decision tree for that meeting may be: </a:t>
            </a:r>
          </a:p>
          <a:p>
            <a:r>
              <a:rPr lang="en-US" sz="2000" dirty="0">
                <a:latin typeface="Times New Roman" panose="02020603050405020304" pitchFamily="18" charset="0"/>
                <a:cs typeface="Times New Roman" panose="02020603050405020304" pitchFamily="18" charset="0"/>
              </a:rPr>
              <a:t>Monday </a:t>
            </a:r>
          </a:p>
          <a:p>
            <a:r>
              <a:rPr lang="en-US" sz="2000" dirty="0">
                <a:latin typeface="Times New Roman" panose="02020603050405020304" pitchFamily="18" charset="0"/>
                <a:cs typeface="Times New Roman" panose="02020603050405020304" pitchFamily="18" charset="0"/>
              </a:rPr>
              <a:t>o No </a:t>
            </a:r>
          </a:p>
          <a:p>
            <a:r>
              <a:rPr lang="en-US" sz="2000" dirty="0">
                <a:latin typeface="Times New Roman" panose="02020603050405020304" pitchFamily="18" charset="0"/>
                <a:cs typeface="Times New Roman" panose="02020603050405020304" pitchFamily="18" charset="0"/>
              </a:rPr>
              <a:t>o Yes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1PM to 2PM </a:t>
            </a:r>
          </a:p>
          <a:p>
            <a:r>
              <a:rPr lang="en-US" sz="2000" dirty="0">
                <a:latin typeface="Times New Roman" panose="02020603050405020304" pitchFamily="18" charset="0"/>
                <a:cs typeface="Times New Roman" panose="02020603050405020304" pitchFamily="18" charset="0"/>
              </a:rPr>
              <a:t>o No </a:t>
            </a:r>
          </a:p>
          <a:p>
            <a:r>
              <a:rPr lang="en-US" sz="2000" dirty="0">
                <a:latin typeface="Times New Roman" panose="02020603050405020304" pitchFamily="18" charset="0"/>
                <a:cs typeface="Times New Roman" panose="02020603050405020304" pitchFamily="18" charset="0"/>
              </a:rPr>
              <a:t>o Yes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Room 160 </a:t>
            </a:r>
          </a:p>
          <a:p>
            <a:r>
              <a:rPr lang="en-US" sz="2000" dirty="0">
                <a:latin typeface="Times New Roman" panose="02020603050405020304" pitchFamily="18" charset="0"/>
                <a:cs typeface="Times New Roman" panose="02020603050405020304" pitchFamily="18" charset="0"/>
              </a:rPr>
              <a:t>o No </a:t>
            </a:r>
          </a:p>
          <a:p>
            <a:r>
              <a:rPr lang="en-US" sz="2000" dirty="0">
                <a:latin typeface="Times New Roman" panose="02020603050405020304" pitchFamily="18" charset="0"/>
                <a:cs typeface="Times New Roman" panose="02020603050405020304" pitchFamily="18" charset="0"/>
              </a:rPr>
              <a:t>o Yes </a:t>
            </a:r>
          </a:p>
          <a:p>
            <a:r>
              <a:rPr lang="en-US" sz="2000" dirty="0">
                <a:latin typeface="Times New Roman" panose="02020603050405020304" pitchFamily="18" charset="0"/>
                <a:cs typeface="Times New Roman" panose="02020603050405020304" pitchFamily="18" charset="0"/>
              </a:rPr>
              <a:t>And so on..</a:t>
            </a:r>
            <a:endParaRPr lang="en-IN" sz="20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48447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6414A0-067B-1D78-E174-E8D14D869B8F}"/>
              </a:ext>
            </a:extLst>
          </p:cNvPr>
          <p:cNvSpPr txBox="1"/>
          <p:nvPr/>
        </p:nvSpPr>
        <p:spPr>
          <a:xfrm>
            <a:off x="666750" y="647700"/>
            <a:ext cx="11173252" cy="3816429"/>
          </a:xfrm>
          <a:prstGeom prst="rect">
            <a:avLst/>
          </a:prstGeom>
          <a:noFill/>
        </p:spPr>
        <p:txBody>
          <a:bodyPr wrap="none" rtlCol="0">
            <a:sp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Why Python is better to use in data science instead of most other </a:t>
            </a:r>
          </a:p>
          <a:p>
            <a:r>
              <a:rPr lang="en-IN" sz="2800" dirty="0">
                <a:solidFill>
                  <a:schemeClr val="accent2">
                    <a:lumMod val="75000"/>
                  </a:schemeClr>
                </a:solidFill>
                <a:latin typeface="Times New Roman" panose="02020603050405020304" pitchFamily="18" charset="0"/>
                <a:cs typeface="Times New Roman" panose="02020603050405020304" pitchFamily="18" charset="0"/>
              </a:rPr>
              <a:t>programming languages?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Python is a great general-purpose language. Due to easy syntax, it gained popularity not</a:t>
            </a:r>
          </a:p>
          <a:p>
            <a:r>
              <a:rPr lang="en-US" sz="2400" i="0" dirty="0">
                <a:effectLst/>
                <a:latin typeface="Times New Roman" panose="02020603050405020304" pitchFamily="18" charset="0"/>
                <a:cs typeface="Times New Roman" panose="02020603050405020304" pitchFamily="18" charset="0"/>
              </a:rPr>
              <a:t>only among software engineers but also with data scientists and academic researchers. Its</a:t>
            </a:r>
          </a:p>
          <a:p>
            <a:r>
              <a:rPr lang="en-US" sz="2400" i="0" dirty="0">
                <a:effectLst/>
                <a:latin typeface="Times New Roman" panose="02020603050405020304" pitchFamily="18" charset="0"/>
                <a:cs typeface="Times New Roman" panose="02020603050405020304" pitchFamily="18" charset="0"/>
              </a:rPr>
              <a:t>simplicity is best for overcoming complex problems and make it the most popular </a:t>
            </a:r>
          </a:p>
          <a:p>
            <a:r>
              <a:rPr lang="en-US" sz="2400" i="0" dirty="0">
                <a:effectLst/>
                <a:latin typeface="Times New Roman" panose="02020603050405020304" pitchFamily="18" charset="0"/>
                <a:cs typeface="Times New Roman" panose="02020603050405020304" pitchFamily="18" charset="0"/>
              </a:rPr>
              <a:t>choice for machine learning and data processing.</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96013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D33BFD8-E001-6720-1847-23274B1A2C95}"/>
              </a:ext>
            </a:extLst>
          </p:cNvPr>
          <p:cNvSpPr txBox="1"/>
          <p:nvPr/>
        </p:nvSpPr>
        <p:spPr>
          <a:xfrm>
            <a:off x="485775" y="704850"/>
            <a:ext cx="11239500" cy="4585871"/>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What is cross-validation? How to do it right?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Cross-validation refers to many model validation techniques that use the same dataset for both training and validation.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Cross-validation does the same thing as simple validation, but it first divides the dataset into equal parts (5,10,20 depending on the size of data). To cross-validate, it sets aside the first part and trains on the remaining parts. Then it sets aside the 2nd part and trains on the remaining ones (this time, including the first part). We continue in that way, utilizing a different subset for each validation. </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422673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A450B3-83FC-9B9B-35F6-252900C29ECF}"/>
              </a:ext>
            </a:extLst>
          </p:cNvPr>
          <p:cNvSpPr txBox="1"/>
          <p:nvPr/>
        </p:nvSpPr>
        <p:spPr>
          <a:xfrm>
            <a:off x="609600" y="866775"/>
            <a:ext cx="11049000" cy="3477875"/>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Why you should apply to Data science?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Professionals from any industry looking to switch into a Data Science role.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Scientists looking to upskill their knowledge.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People wanting to pursue a Master’s or Doctorate program in Data Science.</a:t>
            </a: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282205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645</Words>
  <Application>Microsoft Office PowerPoint</Application>
  <PresentationFormat>Custom</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saxena</dc:creator>
  <cp:lastModifiedBy>Windows User</cp:lastModifiedBy>
  <cp:revision>4</cp:revision>
  <dcterms:created xsi:type="dcterms:W3CDTF">2022-05-26T14:51:16Z</dcterms:created>
  <dcterms:modified xsi:type="dcterms:W3CDTF">2022-05-29T14:57:03Z</dcterms:modified>
</cp:coreProperties>
</file>