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98" d="100"/>
          <a:sy n="98" d="100"/>
        </p:scale>
        <p:origin x="-82"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DB0A21-AA4C-4630-9EF3-4C7990C0843C}"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DFE191-60F6-4055-9AA8-F566F5C740FA}" type="slidenum">
              <a:rPr lang="en-IN" smtClean="0"/>
              <a:t>‹#›</a:t>
            </a:fld>
            <a:endParaRPr lang="en-IN"/>
          </a:p>
        </p:txBody>
      </p:sp>
    </p:spTree>
    <p:extLst>
      <p:ext uri="{BB962C8B-B14F-4D97-AF65-F5344CB8AC3E}">
        <p14:creationId xmlns:p14="http://schemas.microsoft.com/office/powerpoint/2010/main" val="2871079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DB0A21-AA4C-4630-9EF3-4C7990C0843C}"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DFE191-60F6-4055-9AA8-F566F5C740FA}" type="slidenum">
              <a:rPr lang="en-IN" smtClean="0"/>
              <a:t>‹#›</a:t>
            </a:fld>
            <a:endParaRPr lang="en-IN"/>
          </a:p>
        </p:txBody>
      </p:sp>
    </p:spTree>
    <p:extLst>
      <p:ext uri="{BB962C8B-B14F-4D97-AF65-F5344CB8AC3E}">
        <p14:creationId xmlns:p14="http://schemas.microsoft.com/office/powerpoint/2010/main" val="185444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DB0A21-AA4C-4630-9EF3-4C7990C0843C}"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DFE191-60F6-4055-9AA8-F566F5C740FA}" type="slidenum">
              <a:rPr lang="en-IN" smtClean="0"/>
              <a:t>‹#›</a:t>
            </a:fld>
            <a:endParaRPr lang="en-IN"/>
          </a:p>
        </p:txBody>
      </p:sp>
    </p:spTree>
    <p:extLst>
      <p:ext uri="{BB962C8B-B14F-4D97-AF65-F5344CB8AC3E}">
        <p14:creationId xmlns:p14="http://schemas.microsoft.com/office/powerpoint/2010/main" val="3705640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DB0A21-AA4C-4630-9EF3-4C7990C0843C}"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DFE191-60F6-4055-9AA8-F566F5C740FA}" type="slidenum">
              <a:rPr lang="en-IN" smtClean="0"/>
              <a:t>‹#›</a:t>
            </a:fld>
            <a:endParaRPr lang="en-IN"/>
          </a:p>
        </p:txBody>
      </p:sp>
    </p:spTree>
    <p:extLst>
      <p:ext uri="{BB962C8B-B14F-4D97-AF65-F5344CB8AC3E}">
        <p14:creationId xmlns:p14="http://schemas.microsoft.com/office/powerpoint/2010/main" val="2378368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DB0A21-AA4C-4630-9EF3-4C7990C0843C}"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DFE191-60F6-4055-9AA8-F566F5C740FA}" type="slidenum">
              <a:rPr lang="en-IN" smtClean="0"/>
              <a:t>‹#›</a:t>
            </a:fld>
            <a:endParaRPr lang="en-IN"/>
          </a:p>
        </p:txBody>
      </p:sp>
    </p:spTree>
    <p:extLst>
      <p:ext uri="{BB962C8B-B14F-4D97-AF65-F5344CB8AC3E}">
        <p14:creationId xmlns:p14="http://schemas.microsoft.com/office/powerpoint/2010/main" val="2785298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0A21-AA4C-4630-9EF3-4C7990C0843C}" type="datetimeFigureOut">
              <a:rPr lang="en-IN" smtClean="0"/>
              <a:t>29-05-2022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DFE191-60F6-4055-9AA8-F566F5C740FA}" type="slidenum">
              <a:rPr lang="en-IN" smtClean="0"/>
              <a:t>‹#›</a:t>
            </a:fld>
            <a:endParaRPr lang="en-IN"/>
          </a:p>
        </p:txBody>
      </p:sp>
    </p:spTree>
    <p:extLst>
      <p:ext uri="{BB962C8B-B14F-4D97-AF65-F5344CB8AC3E}">
        <p14:creationId xmlns:p14="http://schemas.microsoft.com/office/powerpoint/2010/main" val="442465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DB0A21-AA4C-4630-9EF3-4C7990C0843C}" type="datetimeFigureOut">
              <a:rPr lang="en-IN" smtClean="0"/>
              <a:t>29-05-2022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DFE191-60F6-4055-9AA8-F566F5C740FA}" type="slidenum">
              <a:rPr lang="en-IN" smtClean="0"/>
              <a:t>‹#›</a:t>
            </a:fld>
            <a:endParaRPr lang="en-IN"/>
          </a:p>
        </p:txBody>
      </p:sp>
    </p:spTree>
    <p:extLst>
      <p:ext uri="{BB962C8B-B14F-4D97-AF65-F5344CB8AC3E}">
        <p14:creationId xmlns:p14="http://schemas.microsoft.com/office/powerpoint/2010/main" val="1498705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DB0A21-AA4C-4630-9EF3-4C7990C0843C}" type="datetimeFigureOut">
              <a:rPr lang="en-IN" smtClean="0"/>
              <a:t>29-05-2022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DFE191-60F6-4055-9AA8-F566F5C740FA}" type="slidenum">
              <a:rPr lang="en-IN" smtClean="0"/>
              <a:t>‹#›</a:t>
            </a:fld>
            <a:endParaRPr lang="en-IN"/>
          </a:p>
        </p:txBody>
      </p:sp>
    </p:spTree>
    <p:extLst>
      <p:ext uri="{BB962C8B-B14F-4D97-AF65-F5344CB8AC3E}">
        <p14:creationId xmlns:p14="http://schemas.microsoft.com/office/powerpoint/2010/main" val="3451147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DB0A21-AA4C-4630-9EF3-4C7990C0843C}" type="datetimeFigureOut">
              <a:rPr lang="en-IN" smtClean="0"/>
              <a:t>29-05-2022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DFE191-60F6-4055-9AA8-F566F5C740FA}" type="slidenum">
              <a:rPr lang="en-IN" smtClean="0"/>
              <a:t>‹#›</a:t>
            </a:fld>
            <a:endParaRPr lang="en-IN"/>
          </a:p>
        </p:txBody>
      </p:sp>
    </p:spTree>
    <p:extLst>
      <p:ext uri="{BB962C8B-B14F-4D97-AF65-F5344CB8AC3E}">
        <p14:creationId xmlns:p14="http://schemas.microsoft.com/office/powerpoint/2010/main" val="186030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DB0A21-AA4C-4630-9EF3-4C7990C0843C}" type="datetimeFigureOut">
              <a:rPr lang="en-IN" smtClean="0"/>
              <a:t>29-05-2022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DFE191-60F6-4055-9AA8-F566F5C740FA}" type="slidenum">
              <a:rPr lang="en-IN" smtClean="0"/>
              <a:t>‹#›</a:t>
            </a:fld>
            <a:endParaRPr lang="en-IN"/>
          </a:p>
        </p:txBody>
      </p:sp>
    </p:spTree>
    <p:extLst>
      <p:ext uri="{BB962C8B-B14F-4D97-AF65-F5344CB8AC3E}">
        <p14:creationId xmlns:p14="http://schemas.microsoft.com/office/powerpoint/2010/main" val="786855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DB0A21-AA4C-4630-9EF3-4C7990C0843C}" type="datetimeFigureOut">
              <a:rPr lang="en-IN" smtClean="0"/>
              <a:t>29-05-2022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DFE191-60F6-4055-9AA8-F566F5C740FA}" type="slidenum">
              <a:rPr lang="en-IN" smtClean="0"/>
              <a:t>‹#›</a:t>
            </a:fld>
            <a:endParaRPr lang="en-IN"/>
          </a:p>
        </p:txBody>
      </p:sp>
    </p:spTree>
    <p:extLst>
      <p:ext uri="{BB962C8B-B14F-4D97-AF65-F5344CB8AC3E}">
        <p14:creationId xmlns:p14="http://schemas.microsoft.com/office/powerpoint/2010/main" val="2240118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DB0A21-AA4C-4630-9EF3-4C7990C0843C}" type="datetimeFigureOut">
              <a:rPr lang="en-IN" smtClean="0"/>
              <a:t>29-05-2022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DFE191-60F6-4055-9AA8-F566F5C740FA}" type="slidenum">
              <a:rPr lang="en-IN" smtClean="0"/>
              <a:t>‹#›</a:t>
            </a:fld>
            <a:endParaRPr lang="en-IN"/>
          </a:p>
        </p:txBody>
      </p:sp>
    </p:spTree>
    <p:extLst>
      <p:ext uri="{BB962C8B-B14F-4D97-AF65-F5344CB8AC3E}">
        <p14:creationId xmlns:p14="http://schemas.microsoft.com/office/powerpoint/2010/main" val="13948807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79B8FA8-5153-8B6D-0D69-3050FD3DB98E}"/>
              </a:ext>
            </a:extLst>
          </p:cNvPr>
          <p:cNvSpPr txBox="1"/>
          <p:nvPr/>
        </p:nvSpPr>
        <p:spPr>
          <a:xfrm>
            <a:off x="623887" y="1438275"/>
            <a:ext cx="10944225" cy="2123658"/>
          </a:xfrm>
          <a:prstGeom prst="rect">
            <a:avLst/>
          </a:prstGeom>
          <a:noFill/>
        </p:spPr>
        <p:txBody>
          <a:bodyPr wrap="square" rtlCol="0">
            <a:spAutoFit/>
          </a:bodyPr>
          <a:lstStyle/>
          <a:p>
            <a:pPr algn="ctr"/>
            <a:r>
              <a:rPr lang="en-IN" sz="6600" b="1" dirty="0">
                <a:latin typeface="Times New Roman" panose="02020603050405020304" pitchFamily="18" charset="0"/>
                <a:cs typeface="Times New Roman" panose="02020603050405020304" pitchFamily="18" charset="0"/>
              </a:rPr>
              <a:t>Data Science </a:t>
            </a:r>
          </a:p>
          <a:p>
            <a:pPr algn="ctr"/>
            <a:r>
              <a:rPr lang="en-IN" sz="6600" b="1" dirty="0">
                <a:solidFill>
                  <a:schemeClr val="accent2">
                    <a:lumMod val="75000"/>
                  </a:schemeClr>
                </a:solidFill>
                <a:latin typeface="Times New Roman" panose="02020603050405020304" pitchFamily="18" charset="0"/>
                <a:cs typeface="Times New Roman" panose="02020603050405020304" pitchFamily="18" charset="0"/>
              </a:rPr>
              <a:t>Interview questions</a:t>
            </a:r>
          </a:p>
        </p:txBody>
      </p:sp>
      <p:pic>
        <p:nvPicPr>
          <p:cNvPr id="4" name="Google Shape;73;p13"/>
          <p:cNvPicPr preferRelativeResize="0"/>
          <p:nvPr/>
        </p:nvPicPr>
        <p:blipFill>
          <a:blip r:embed="rId2">
            <a:alphaModFix/>
          </a:blip>
          <a:stretch>
            <a:fillRect/>
          </a:stretch>
        </p:blipFill>
        <p:spPr>
          <a:xfrm>
            <a:off x="228775" y="308750"/>
            <a:ext cx="1252525" cy="307100"/>
          </a:xfrm>
          <a:prstGeom prst="rect">
            <a:avLst/>
          </a:prstGeom>
          <a:noFill/>
          <a:ln>
            <a:noFill/>
          </a:ln>
        </p:spPr>
      </p:pic>
    </p:spTree>
    <p:extLst>
      <p:ext uri="{BB962C8B-B14F-4D97-AF65-F5344CB8AC3E}">
        <p14:creationId xmlns:p14="http://schemas.microsoft.com/office/powerpoint/2010/main" val="3657769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6A450B3-83FC-9B9B-35F6-252900C29ECF}"/>
              </a:ext>
            </a:extLst>
          </p:cNvPr>
          <p:cNvSpPr txBox="1"/>
          <p:nvPr/>
        </p:nvSpPr>
        <p:spPr>
          <a:xfrm>
            <a:off x="609600" y="866775"/>
            <a:ext cx="11049000" cy="2739211"/>
          </a:xfrm>
          <a:prstGeom prst="rect">
            <a:avLst/>
          </a:prstGeom>
          <a:noFill/>
        </p:spPr>
        <p:txBody>
          <a:bodyPr wrap="square" rtlCol="0">
            <a:spAutoFit/>
          </a:bodyPr>
          <a:lstStyle/>
          <a:p>
            <a:r>
              <a:rPr lang="en-US" sz="2800" dirty="0">
                <a:solidFill>
                  <a:schemeClr val="accent2">
                    <a:lumMod val="75000"/>
                  </a:schemeClr>
                </a:solidFill>
                <a:latin typeface="Times New Roman" panose="02020603050405020304" pitchFamily="18" charset="0"/>
                <a:cs typeface="Times New Roman" panose="02020603050405020304" pitchFamily="18" charset="0"/>
              </a:rPr>
              <a:t>Describe a parent-child relationship in the context of a relational database.</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It is a field or collection of fields from one table, called the child table, and it refers to a column in another table, called the parent table. Usually, the column or the set of columns in the parent table is the primary key of that table. (The child table can also be called the referencing table, and the parent table can be called the referenced table.)</a:t>
            </a:r>
          </a:p>
        </p:txBody>
      </p:sp>
      <p:pic>
        <p:nvPicPr>
          <p:cNvPr id="3" name="Google Shape;73;p13"/>
          <p:cNvPicPr preferRelativeResize="0"/>
          <p:nvPr/>
        </p:nvPicPr>
        <p:blipFill>
          <a:blip r:embed="rId2">
            <a:alphaModFix/>
          </a:blip>
          <a:stretch>
            <a:fillRect/>
          </a:stretch>
        </p:blipFill>
        <p:spPr>
          <a:xfrm>
            <a:off x="228775" y="308750"/>
            <a:ext cx="1252525" cy="307100"/>
          </a:xfrm>
          <a:prstGeom prst="rect">
            <a:avLst/>
          </a:prstGeom>
          <a:noFill/>
          <a:ln>
            <a:noFill/>
          </a:ln>
        </p:spPr>
      </p:pic>
    </p:spTree>
    <p:extLst>
      <p:ext uri="{BB962C8B-B14F-4D97-AF65-F5344CB8AC3E}">
        <p14:creationId xmlns:p14="http://schemas.microsoft.com/office/powerpoint/2010/main" val="282205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907D01D-5AB7-CF5A-0FC5-7A28B84DD293}"/>
              </a:ext>
            </a:extLst>
          </p:cNvPr>
          <p:cNvSpPr txBox="1"/>
          <p:nvPr/>
        </p:nvSpPr>
        <p:spPr>
          <a:xfrm>
            <a:off x="628650" y="1148834"/>
            <a:ext cx="11125200" cy="3231654"/>
          </a:xfrm>
          <a:prstGeom prst="rect">
            <a:avLst/>
          </a:prstGeom>
          <a:noFill/>
        </p:spPr>
        <p:txBody>
          <a:bodyPr wrap="square">
            <a:spAutoFit/>
          </a:bodyPr>
          <a:lstStyle/>
          <a:p>
            <a:r>
              <a:rPr lang="en-US" sz="2800" dirty="0">
                <a:solidFill>
                  <a:schemeClr val="accent2">
                    <a:lumMod val="75000"/>
                  </a:schemeClr>
                </a:solidFill>
                <a:latin typeface="Times New Roman" panose="02020603050405020304" pitchFamily="18" charset="0"/>
                <a:cs typeface="Times New Roman" panose="02020603050405020304" pitchFamily="18" charset="0"/>
              </a:rPr>
              <a:t>Which step of a data analysis project do you enjoy the most?</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“If I had to select one step as a favorite, it would be analyzing the data. I enjoy developing a variety of hypotheses and searching for evidence to support or refute them. Sometimes, while following my analytical plan, I have stumbled upon interesting and unexpected learnings from the data. I believe there is always something to be learned from the data, whether big or small, that will help me in future analytical projects.”</a:t>
            </a:r>
            <a:endParaRPr lang="en-IN" sz="2400" dirty="0">
              <a:latin typeface="Times New Roman" panose="02020603050405020304" pitchFamily="18" charset="0"/>
              <a:cs typeface="Times New Roman" panose="02020603050405020304" pitchFamily="18" charset="0"/>
            </a:endParaRPr>
          </a:p>
        </p:txBody>
      </p:sp>
      <p:pic>
        <p:nvPicPr>
          <p:cNvPr id="4" name="Google Shape;73;p13"/>
          <p:cNvPicPr preferRelativeResize="0"/>
          <p:nvPr/>
        </p:nvPicPr>
        <p:blipFill>
          <a:blip r:embed="rId2">
            <a:alphaModFix/>
          </a:blip>
          <a:stretch>
            <a:fillRect/>
          </a:stretch>
        </p:blipFill>
        <p:spPr>
          <a:xfrm>
            <a:off x="228775" y="308750"/>
            <a:ext cx="1252525" cy="307100"/>
          </a:xfrm>
          <a:prstGeom prst="rect">
            <a:avLst/>
          </a:prstGeom>
          <a:noFill/>
          <a:ln>
            <a:noFill/>
          </a:ln>
        </p:spPr>
      </p:pic>
    </p:spTree>
    <p:extLst>
      <p:ext uri="{BB962C8B-B14F-4D97-AF65-F5344CB8AC3E}">
        <p14:creationId xmlns:p14="http://schemas.microsoft.com/office/powerpoint/2010/main" val="46399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7AF93D5-483D-A79C-906C-0DF213BC4F01}"/>
              </a:ext>
            </a:extLst>
          </p:cNvPr>
          <p:cNvSpPr txBox="1"/>
          <p:nvPr/>
        </p:nvSpPr>
        <p:spPr>
          <a:xfrm>
            <a:off x="552450" y="695325"/>
            <a:ext cx="11020425" cy="3477875"/>
          </a:xfrm>
          <a:prstGeom prst="rect">
            <a:avLst/>
          </a:prstGeom>
          <a:noFill/>
        </p:spPr>
        <p:txBody>
          <a:bodyPr wrap="square" rtlCol="0">
            <a:spAutoFit/>
          </a:bodyPr>
          <a:lstStyle/>
          <a:p>
            <a:r>
              <a:rPr lang="en-US" sz="2800" dirty="0" smtClean="0">
                <a:solidFill>
                  <a:schemeClr val="accent2">
                    <a:lumMod val="75000"/>
                  </a:schemeClr>
                </a:solidFill>
                <a:latin typeface="Times New Roman" panose="02020603050405020304" pitchFamily="18" charset="0"/>
                <a:cs typeface="Times New Roman" panose="02020603050405020304" pitchFamily="18" charset="0"/>
              </a:rPr>
              <a:t>Have </a:t>
            </a:r>
            <a:r>
              <a:rPr lang="en-US" sz="2800" dirty="0">
                <a:solidFill>
                  <a:schemeClr val="accent2">
                    <a:lumMod val="75000"/>
                  </a:schemeClr>
                </a:solidFill>
                <a:latin typeface="Times New Roman" panose="02020603050405020304" pitchFamily="18" charset="0"/>
                <a:cs typeface="Times New Roman" panose="02020603050405020304" pitchFamily="18" charset="0"/>
              </a:rPr>
              <a:t>ever worked on a complex analytical project, where you had to query multiple data warehouses in order to gather the required data?</a:t>
            </a:r>
            <a:endParaRPr lang="en-IN" sz="2800" dirty="0">
              <a:solidFill>
                <a:schemeClr val="accent2">
                  <a:lumMod val="75000"/>
                </a:schemeClr>
              </a:solidFill>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size of the companies you’ve worked for can affect the technical complexity of your tasks as a data analyst. That said, a strong technical skillset is always a plus in the eyes of your future employer. So, having retrieved data from multiple data warehouses in your work on past projects will showcase your expertise in databases and data structures, as well as in programming languages.</a:t>
            </a:r>
            <a:endParaRPr lang="en-IN" sz="2000" dirty="0">
              <a:latin typeface="Times New Roman" panose="02020603050405020304" pitchFamily="18" charset="0"/>
              <a:cs typeface="Times New Roman" panose="02020603050405020304" pitchFamily="18" charset="0"/>
            </a:endParaRPr>
          </a:p>
        </p:txBody>
      </p:sp>
      <p:pic>
        <p:nvPicPr>
          <p:cNvPr id="3" name="Google Shape;73;p13"/>
          <p:cNvPicPr preferRelativeResize="0"/>
          <p:nvPr/>
        </p:nvPicPr>
        <p:blipFill>
          <a:blip r:embed="rId2">
            <a:alphaModFix/>
          </a:blip>
          <a:stretch>
            <a:fillRect/>
          </a:stretch>
        </p:blipFill>
        <p:spPr>
          <a:xfrm>
            <a:off x="228775" y="308750"/>
            <a:ext cx="1252525" cy="307100"/>
          </a:xfrm>
          <a:prstGeom prst="rect">
            <a:avLst/>
          </a:prstGeom>
          <a:noFill/>
          <a:ln>
            <a:noFill/>
          </a:ln>
        </p:spPr>
      </p:pic>
    </p:spTree>
    <p:extLst>
      <p:ext uri="{BB962C8B-B14F-4D97-AF65-F5344CB8AC3E}">
        <p14:creationId xmlns:p14="http://schemas.microsoft.com/office/powerpoint/2010/main" val="664040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A26E5E3-1AD8-217B-F637-F6C86696DF81}"/>
              </a:ext>
            </a:extLst>
          </p:cNvPr>
          <p:cNvSpPr txBox="1"/>
          <p:nvPr/>
        </p:nvSpPr>
        <p:spPr>
          <a:xfrm>
            <a:off x="552450" y="695325"/>
            <a:ext cx="11020425" cy="3108543"/>
          </a:xfrm>
          <a:prstGeom prst="rect">
            <a:avLst/>
          </a:prstGeom>
          <a:noFill/>
        </p:spPr>
        <p:txBody>
          <a:bodyPr wrap="square" rtlCol="0">
            <a:spAutoFit/>
          </a:bodyPr>
          <a:lstStyle/>
          <a:p>
            <a:r>
              <a:rPr lang="en-US" sz="2800" dirty="0">
                <a:solidFill>
                  <a:schemeClr val="accent2">
                    <a:lumMod val="75000"/>
                  </a:schemeClr>
                </a:solidFill>
                <a:latin typeface="Times New Roman" panose="02020603050405020304" pitchFamily="18" charset="0"/>
                <a:cs typeface="Times New Roman" panose="02020603050405020304" pitchFamily="18" charset="0"/>
              </a:rPr>
              <a:t>In your opinion, which soft skills are essential for a data analyst and why?</a:t>
            </a:r>
            <a:endParaRPr lang="en-IN" sz="2800" dirty="0">
              <a:solidFill>
                <a:schemeClr val="accent2">
                  <a:lumMod val="75000"/>
                </a:schemeClr>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Soft skills, a.k.a. non-technical skills are important for working efficiently with others and maintaining a high level of performance. As with most professions, data analysts should be aware of how their behavior and work habits affect the members on their team. </a:t>
            </a:r>
            <a:endParaRPr lang="en-IN" sz="2400" dirty="0">
              <a:latin typeface="Times New Roman" panose="02020603050405020304" pitchFamily="18" charset="0"/>
              <a:cs typeface="Times New Roman" panose="02020603050405020304" pitchFamily="18" charset="0"/>
            </a:endParaRPr>
          </a:p>
        </p:txBody>
      </p:sp>
      <p:pic>
        <p:nvPicPr>
          <p:cNvPr id="4" name="Google Shape;73;p13"/>
          <p:cNvPicPr preferRelativeResize="0"/>
          <p:nvPr/>
        </p:nvPicPr>
        <p:blipFill>
          <a:blip r:embed="rId2">
            <a:alphaModFix/>
          </a:blip>
          <a:stretch>
            <a:fillRect/>
          </a:stretch>
        </p:blipFill>
        <p:spPr>
          <a:xfrm>
            <a:off x="228775" y="308750"/>
            <a:ext cx="1252525" cy="307100"/>
          </a:xfrm>
          <a:prstGeom prst="rect">
            <a:avLst/>
          </a:prstGeom>
          <a:noFill/>
          <a:ln>
            <a:noFill/>
          </a:ln>
        </p:spPr>
      </p:pic>
    </p:spTree>
    <p:extLst>
      <p:ext uri="{BB962C8B-B14F-4D97-AF65-F5344CB8AC3E}">
        <p14:creationId xmlns:p14="http://schemas.microsoft.com/office/powerpoint/2010/main" val="2569163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3957B4A4-53D7-6E36-A3C8-016C56828407}"/>
              </a:ext>
            </a:extLst>
          </p:cNvPr>
          <p:cNvSpPr txBox="1"/>
          <p:nvPr/>
        </p:nvSpPr>
        <p:spPr>
          <a:xfrm>
            <a:off x="552450" y="695325"/>
            <a:ext cx="11020425" cy="3354765"/>
          </a:xfrm>
          <a:prstGeom prst="rect">
            <a:avLst/>
          </a:prstGeom>
          <a:noFill/>
        </p:spPr>
        <p:txBody>
          <a:bodyPr wrap="square" rtlCol="0">
            <a:spAutoFit/>
          </a:bodyPr>
          <a:lstStyle/>
          <a:p>
            <a:r>
              <a:rPr lang="en-US" sz="2800" dirty="0">
                <a:solidFill>
                  <a:schemeClr val="accent2">
                    <a:lumMod val="75000"/>
                  </a:schemeClr>
                </a:solidFill>
                <a:latin typeface="Times New Roman" panose="02020603050405020304" pitchFamily="18" charset="0"/>
                <a:cs typeface="Times New Roman" panose="02020603050405020304" pitchFamily="18" charset="0"/>
              </a:rPr>
              <a:t>What is Collaborative filtering?</a:t>
            </a:r>
            <a:endParaRPr lang="en-IN" sz="2800" dirty="0">
              <a:solidFill>
                <a:schemeClr val="accent2">
                  <a:lumMod val="75000"/>
                </a:schemeClr>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US" sz="2400" i="0" dirty="0">
                <a:effectLst/>
                <a:latin typeface="Times New Roman" panose="02020603050405020304" pitchFamily="18" charset="0"/>
                <a:cs typeface="Times New Roman" panose="02020603050405020304" pitchFamily="18" charset="0"/>
              </a:rPr>
              <a:t>Collaborative filtering (CF) is a technique used by </a:t>
            </a:r>
            <a:r>
              <a:rPr lang="en-US" sz="2400" dirty="0">
                <a:latin typeface="Times New Roman" panose="02020603050405020304" pitchFamily="18" charset="0"/>
                <a:cs typeface="Times New Roman" panose="02020603050405020304" pitchFamily="18" charset="0"/>
              </a:rPr>
              <a:t>recommender systems</a:t>
            </a:r>
            <a:r>
              <a:rPr lang="en-US" sz="2400" i="0" dirty="0">
                <a:effectLst/>
                <a:latin typeface="Times New Roman" panose="02020603050405020304" pitchFamily="18" charset="0"/>
                <a:cs typeface="Times New Roman" panose="02020603050405020304" pitchFamily="18" charset="0"/>
              </a:rPr>
              <a:t>. Collaborative filtering has two senses, a narrow one and a more general one.</a:t>
            </a:r>
            <a:endParaRPr lang="en-US" sz="2400" i="0" u="none" strike="noStrike" baseline="30000" dirty="0">
              <a:effectLst/>
              <a:latin typeface="Times New Roman" panose="02020603050405020304" pitchFamily="18" charset="0"/>
              <a:cs typeface="Times New Roman" panose="02020603050405020304" pitchFamily="18" charset="0"/>
            </a:endParaRPr>
          </a:p>
          <a:p>
            <a:endParaRPr lang="en-US" sz="2400" baseline="300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a:t>
            </a:r>
            <a:r>
              <a:rPr lang="en-US" sz="2400" i="0" dirty="0">
                <a:effectLst/>
                <a:latin typeface="Times New Roman" panose="02020603050405020304" pitchFamily="18" charset="0"/>
                <a:cs typeface="Times New Roman" panose="02020603050405020304" pitchFamily="18" charset="0"/>
              </a:rPr>
              <a:t>n the more general sense, collaborative filtering is the process of filtering for information or patterns using techniques involving collaboration among multiple agents, viewpoints, data sources, etc.</a:t>
            </a:r>
            <a:endParaRPr lang="en-IN" sz="2400" dirty="0">
              <a:latin typeface="Times New Roman" panose="02020603050405020304" pitchFamily="18" charset="0"/>
              <a:cs typeface="Times New Roman" panose="02020603050405020304" pitchFamily="18" charset="0"/>
            </a:endParaRPr>
          </a:p>
        </p:txBody>
      </p:sp>
      <p:pic>
        <p:nvPicPr>
          <p:cNvPr id="3" name="Google Shape;73;p13"/>
          <p:cNvPicPr preferRelativeResize="0"/>
          <p:nvPr/>
        </p:nvPicPr>
        <p:blipFill>
          <a:blip r:embed="rId2">
            <a:alphaModFix/>
          </a:blip>
          <a:stretch>
            <a:fillRect/>
          </a:stretch>
        </p:blipFill>
        <p:spPr>
          <a:xfrm>
            <a:off x="228775" y="308750"/>
            <a:ext cx="1252525" cy="307100"/>
          </a:xfrm>
          <a:prstGeom prst="rect">
            <a:avLst/>
          </a:prstGeom>
          <a:noFill/>
          <a:ln>
            <a:noFill/>
          </a:ln>
        </p:spPr>
      </p:pic>
    </p:spTree>
    <p:extLst>
      <p:ext uri="{BB962C8B-B14F-4D97-AF65-F5344CB8AC3E}">
        <p14:creationId xmlns:p14="http://schemas.microsoft.com/office/powerpoint/2010/main" val="3296650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9614855-134D-45DB-305B-55543EB4363C}"/>
              </a:ext>
            </a:extLst>
          </p:cNvPr>
          <p:cNvSpPr txBox="1"/>
          <p:nvPr/>
        </p:nvSpPr>
        <p:spPr>
          <a:xfrm>
            <a:off x="457200" y="676274"/>
            <a:ext cx="11401425" cy="5755422"/>
          </a:xfrm>
          <a:prstGeom prst="rect">
            <a:avLst/>
          </a:prstGeom>
          <a:noFill/>
        </p:spPr>
        <p:txBody>
          <a:bodyPr wrap="square" rtlCol="0">
            <a:spAutoFit/>
          </a:bodyPr>
          <a:lstStyle/>
          <a:p>
            <a:r>
              <a:rPr lang="en-US" sz="2800" dirty="0">
                <a:solidFill>
                  <a:schemeClr val="accent2">
                    <a:lumMod val="75000"/>
                  </a:schemeClr>
                </a:solidFill>
                <a:latin typeface="Times New Roman" panose="02020603050405020304" pitchFamily="18" charset="0"/>
                <a:cs typeface="Times New Roman" panose="02020603050405020304" pitchFamily="18" charset="0"/>
              </a:rPr>
              <a:t>Specify two important chart types in your BI analyst arsenal. Why do you find them important?</a:t>
            </a:r>
            <a:endParaRPr lang="en-IN" sz="2800" dirty="0">
              <a:solidFill>
                <a:schemeClr val="accent2">
                  <a:lumMod val="75000"/>
                </a:schemeClr>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interviewer wants to check your basic knowledge of charts you’ll be using in your BI analyst’s tasks</a:t>
            </a:r>
            <a:r>
              <a:rPr lang="en-US" sz="2400" b="1" dirty="0">
                <a:solidFill>
                  <a:srgbClr val="FFFFFF"/>
                </a:solidFill>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Some examples include: </a:t>
            </a:r>
          </a:p>
          <a:p>
            <a:pPr marL="342900" indent="-342900">
              <a:buFontTx/>
              <a:buChar char="-"/>
            </a:pPr>
            <a:r>
              <a:rPr lang="en-US" sz="2400" dirty="0">
                <a:latin typeface="Times New Roman" panose="02020603050405020304" pitchFamily="18" charset="0"/>
                <a:cs typeface="Times New Roman" panose="02020603050405020304" pitchFamily="18" charset="0"/>
              </a:rPr>
              <a:t>area charts; </a:t>
            </a:r>
          </a:p>
          <a:p>
            <a:pPr marL="342900" indent="-342900">
              <a:buFontTx/>
              <a:buChar char="-"/>
            </a:pPr>
            <a:r>
              <a:rPr lang="en-US" sz="2400" dirty="0">
                <a:latin typeface="Times New Roman" panose="02020603050405020304" pitchFamily="18" charset="0"/>
                <a:cs typeface="Times New Roman" panose="02020603050405020304" pitchFamily="18" charset="0"/>
              </a:rPr>
              <a:t>bar charts; </a:t>
            </a:r>
          </a:p>
          <a:p>
            <a:pPr marL="342900" indent="-342900">
              <a:buFontTx/>
              <a:buChar char="-"/>
            </a:pPr>
            <a:r>
              <a:rPr lang="en-US" sz="2400" dirty="0">
                <a:latin typeface="Times New Roman" panose="02020603050405020304" pitchFamily="18" charset="0"/>
                <a:cs typeface="Times New Roman" panose="02020603050405020304" pitchFamily="18" charset="0"/>
              </a:rPr>
              <a:t>clustered column charts; </a:t>
            </a:r>
          </a:p>
          <a:p>
            <a:pPr marL="342900" indent="-342900">
              <a:buFontTx/>
              <a:buChar char="-"/>
            </a:pPr>
            <a:r>
              <a:rPr lang="en-US" sz="2400" dirty="0">
                <a:latin typeface="Times New Roman" panose="02020603050405020304" pitchFamily="18" charset="0"/>
                <a:cs typeface="Times New Roman" panose="02020603050405020304" pitchFamily="18" charset="0"/>
              </a:rPr>
              <a:t>combo charts; </a:t>
            </a:r>
          </a:p>
          <a:p>
            <a:pPr marL="342900" indent="-342900">
              <a:buFontTx/>
              <a:buChar char="-"/>
            </a:pPr>
            <a:r>
              <a:rPr lang="en-US" sz="2400" dirty="0">
                <a:latin typeface="Times New Roman" panose="02020603050405020304" pitchFamily="18" charset="0"/>
                <a:cs typeface="Times New Roman" panose="02020603050405020304" pitchFamily="18" charset="0"/>
              </a:rPr>
              <a:t>doughnut charts; </a:t>
            </a:r>
          </a:p>
          <a:p>
            <a:pPr marL="342900" indent="-342900">
              <a:buFontTx/>
              <a:buChar char="-"/>
            </a:pPr>
            <a:r>
              <a:rPr lang="en-US" sz="2400" dirty="0">
                <a:latin typeface="Times New Roman" panose="02020603050405020304" pitchFamily="18" charset="0"/>
                <a:cs typeface="Times New Roman" panose="02020603050405020304" pitchFamily="18" charset="0"/>
              </a:rPr>
              <a:t>funnel charts; </a:t>
            </a:r>
          </a:p>
          <a:p>
            <a:pPr marL="342900" indent="-342900">
              <a:buFontTx/>
              <a:buChar char="-"/>
            </a:pPr>
            <a:r>
              <a:rPr lang="en-US" sz="2400" dirty="0">
                <a:latin typeface="Times New Roman" panose="02020603050405020304" pitchFamily="18" charset="0"/>
                <a:cs typeface="Times New Roman" panose="02020603050405020304" pitchFamily="18" charset="0"/>
              </a:rPr>
              <a:t>gauge charts; </a:t>
            </a:r>
          </a:p>
          <a:p>
            <a:r>
              <a:rPr lang="en-US" sz="2400" dirty="0">
                <a:latin typeface="Times New Roman" panose="02020603050405020304" pitchFamily="18" charset="0"/>
                <a:cs typeface="Times New Roman" panose="02020603050405020304" pitchFamily="18" charset="0"/>
              </a:rPr>
              <a:t>- line charts etc.</a:t>
            </a:r>
            <a:endParaRPr lang="en-IN" sz="2400"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xmlns="" id="{B3DEE1D3-1507-063A-95E8-3A32B64C5FE7}"/>
              </a:ext>
            </a:extLst>
          </p:cNvPr>
          <p:cNvSpPr>
            <a:spLocks noChangeArrowheads="1"/>
          </p:cNvSpPr>
          <p:nvPr/>
        </p:nvSpPr>
        <p:spPr bwMode="auto">
          <a:xfrm>
            <a:off x="0" y="90100"/>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Google Shape;73;p13"/>
          <p:cNvPicPr preferRelativeResize="0"/>
          <p:nvPr/>
        </p:nvPicPr>
        <p:blipFill>
          <a:blip r:embed="rId2">
            <a:alphaModFix/>
          </a:blip>
          <a:stretch>
            <a:fillRect/>
          </a:stretch>
        </p:blipFill>
        <p:spPr>
          <a:xfrm>
            <a:off x="228775" y="308750"/>
            <a:ext cx="1252525" cy="307100"/>
          </a:xfrm>
          <a:prstGeom prst="rect">
            <a:avLst/>
          </a:prstGeom>
          <a:noFill/>
          <a:ln>
            <a:noFill/>
          </a:ln>
        </p:spPr>
      </p:pic>
    </p:spTree>
    <p:extLst>
      <p:ext uri="{BB962C8B-B14F-4D97-AF65-F5344CB8AC3E}">
        <p14:creationId xmlns:p14="http://schemas.microsoft.com/office/powerpoint/2010/main" val="1741728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07F9FDB-70F6-808E-F0A4-039C53F6A0BC}"/>
              </a:ext>
            </a:extLst>
          </p:cNvPr>
          <p:cNvSpPr txBox="1"/>
          <p:nvPr/>
        </p:nvSpPr>
        <p:spPr>
          <a:xfrm>
            <a:off x="676275" y="704849"/>
            <a:ext cx="10612756" cy="5324535"/>
          </a:xfrm>
          <a:prstGeom prst="rect">
            <a:avLst/>
          </a:prstGeom>
          <a:noFill/>
        </p:spPr>
        <p:txBody>
          <a:bodyPr wrap="square" rtlCol="0">
            <a:spAutoFit/>
          </a:bodyPr>
          <a:lstStyle/>
          <a:p>
            <a:r>
              <a:rPr lang="en-IN" sz="2800" dirty="0">
                <a:solidFill>
                  <a:schemeClr val="accent2">
                    <a:lumMod val="75000"/>
                  </a:schemeClr>
                </a:solidFill>
                <a:latin typeface="Times New Roman" panose="02020603050405020304" pitchFamily="18" charset="0"/>
                <a:cs typeface="Times New Roman" panose="02020603050405020304" pitchFamily="18" charset="0"/>
              </a:rPr>
              <a:t>Explain Selection Bias.</a:t>
            </a:r>
            <a:endParaRPr lang="en-US" sz="2800" dirty="0">
              <a:solidFill>
                <a:schemeClr val="accent2">
                  <a:lumMod val="75000"/>
                </a:schemeClr>
              </a:solidFill>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Selection bias is the bias introduced by the selection of individuals, groups or data during the sampling process when randomization is not achieved. This means that the sample we created does not represent the general population properly. It is called ‘selection’ because it refers to the ‘sample selection’. </a:t>
            </a:r>
          </a:p>
          <a:p>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Here are some examples: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Selection bias</a:t>
            </a:r>
          </a:p>
          <a:p>
            <a:r>
              <a:rPr lang="en-US" sz="2400" dirty="0">
                <a:latin typeface="Times New Roman" panose="02020603050405020304" pitchFamily="18" charset="0"/>
                <a:cs typeface="Times New Roman" panose="02020603050405020304" pitchFamily="18" charset="0"/>
              </a:rPr>
              <a:t>Length time bias</a:t>
            </a:r>
          </a:p>
          <a:p>
            <a:r>
              <a:rPr lang="en-US" sz="2400" dirty="0">
                <a:latin typeface="Times New Roman" panose="02020603050405020304" pitchFamily="18" charset="0"/>
                <a:cs typeface="Times New Roman" panose="02020603050405020304" pitchFamily="18" charset="0"/>
              </a:rPr>
              <a:t>Exposure</a:t>
            </a:r>
          </a:p>
          <a:p>
            <a:r>
              <a:rPr lang="en-US" sz="2400" dirty="0">
                <a:latin typeface="Times New Roman" panose="02020603050405020304" pitchFamily="18" charset="0"/>
                <a:cs typeface="Times New Roman" panose="02020603050405020304" pitchFamily="18" charset="0"/>
              </a:rPr>
              <a:t>Data</a:t>
            </a:r>
          </a:p>
          <a:p>
            <a:r>
              <a:rPr lang="en-US" sz="2400" dirty="0">
                <a:latin typeface="Times New Roman" panose="02020603050405020304" pitchFamily="18" charset="0"/>
                <a:cs typeface="Times New Roman" panose="02020603050405020304" pitchFamily="18" charset="0"/>
              </a:rPr>
              <a:t>Studies</a:t>
            </a:r>
          </a:p>
          <a:p>
            <a:r>
              <a:rPr lang="en-US" sz="2400" dirty="0">
                <a:latin typeface="Times New Roman" panose="02020603050405020304" pitchFamily="18" charset="0"/>
                <a:cs typeface="Times New Roman" panose="02020603050405020304" pitchFamily="18" charset="0"/>
              </a:rPr>
              <a:t>Observer</a:t>
            </a:r>
          </a:p>
        </p:txBody>
      </p:sp>
      <p:pic>
        <p:nvPicPr>
          <p:cNvPr id="3" name="Google Shape;73;p13"/>
          <p:cNvPicPr preferRelativeResize="0"/>
          <p:nvPr/>
        </p:nvPicPr>
        <p:blipFill>
          <a:blip r:embed="rId2">
            <a:alphaModFix/>
          </a:blip>
          <a:stretch>
            <a:fillRect/>
          </a:stretch>
        </p:blipFill>
        <p:spPr>
          <a:xfrm>
            <a:off x="228775" y="308750"/>
            <a:ext cx="1252525" cy="307100"/>
          </a:xfrm>
          <a:prstGeom prst="rect">
            <a:avLst/>
          </a:prstGeom>
          <a:noFill/>
          <a:ln>
            <a:noFill/>
          </a:ln>
        </p:spPr>
      </p:pic>
    </p:spTree>
    <p:extLst>
      <p:ext uri="{BB962C8B-B14F-4D97-AF65-F5344CB8AC3E}">
        <p14:creationId xmlns:p14="http://schemas.microsoft.com/office/powerpoint/2010/main" val="1171543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0E2F56E-52C0-8FF0-8B3C-CA90A03C2E93}"/>
              </a:ext>
            </a:extLst>
          </p:cNvPr>
          <p:cNvSpPr txBox="1"/>
          <p:nvPr/>
        </p:nvSpPr>
        <p:spPr>
          <a:xfrm>
            <a:off x="495300" y="925681"/>
            <a:ext cx="10982325" cy="3416320"/>
          </a:xfrm>
          <a:prstGeom prst="rect">
            <a:avLst/>
          </a:prstGeom>
          <a:noFill/>
        </p:spPr>
        <p:txBody>
          <a:bodyPr wrap="square" rtlCol="0">
            <a:spAutoFit/>
          </a:bodyPr>
          <a:lstStyle/>
          <a:p>
            <a:r>
              <a:rPr lang="en-US" sz="2800" dirty="0">
                <a:solidFill>
                  <a:schemeClr val="accent2">
                    <a:lumMod val="75000"/>
                  </a:schemeClr>
                </a:solidFill>
                <a:latin typeface="Times New Roman" panose="02020603050405020304" pitchFamily="18" charset="0"/>
                <a:cs typeface="Times New Roman" panose="02020603050405020304" pitchFamily="18" charset="0"/>
              </a:rPr>
              <a:t>What is an SQL View?</a:t>
            </a:r>
          </a:p>
          <a:p>
            <a:endParaRPr lang="en-US" sz="20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view is a virtual table whose contents are obtained from an existing table or tables, called base tables. The retrieval happens through an SQL statement, incorporated into the view. So, you can think of a view object as a view into the base table. The view itself doesn’t contain any real data; the data is electronically stored in the base table. The view simply shows the data contained in the base table.</a:t>
            </a:r>
            <a:endParaRPr lang="en-IN" sz="2400" dirty="0">
              <a:latin typeface="Times New Roman" panose="02020603050405020304" pitchFamily="18" charset="0"/>
              <a:cs typeface="Times New Roman" panose="02020603050405020304" pitchFamily="18" charset="0"/>
            </a:endParaRPr>
          </a:p>
        </p:txBody>
      </p:sp>
      <p:pic>
        <p:nvPicPr>
          <p:cNvPr id="3" name="Google Shape;73;p13"/>
          <p:cNvPicPr preferRelativeResize="0"/>
          <p:nvPr/>
        </p:nvPicPr>
        <p:blipFill>
          <a:blip r:embed="rId2">
            <a:alphaModFix/>
          </a:blip>
          <a:stretch>
            <a:fillRect/>
          </a:stretch>
        </p:blipFill>
        <p:spPr>
          <a:xfrm>
            <a:off x="228775" y="308750"/>
            <a:ext cx="1252525" cy="307100"/>
          </a:xfrm>
          <a:prstGeom prst="rect">
            <a:avLst/>
          </a:prstGeom>
          <a:noFill/>
          <a:ln>
            <a:noFill/>
          </a:ln>
        </p:spPr>
      </p:pic>
    </p:spTree>
    <p:extLst>
      <p:ext uri="{BB962C8B-B14F-4D97-AF65-F5344CB8AC3E}">
        <p14:creationId xmlns:p14="http://schemas.microsoft.com/office/powerpoint/2010/main" val="484474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C6414A0-067B-1D78-E174-E8D14D869B8F}"/>
              </a:ext>
            </a:extLst>
          </p:cNvPr>
          <p:cNvSpPr txBox="1"/>
          <p:nvPr/>
        </p:nvSpPr>
        <p:spPr>
          <a:xfrm>
            <a:off x="666750" y="647700"/>
            <a:ext cx="10276553" cy="3108543"/>
          </a:xfrm>
          <a:prstGeom prst="rect">
            <a:avLst/>
          </a:prstGeom>
          <a:noFill/>
        </p:spPr>
        <p:txBody>
          <a:bodyPr wrap="square" rtlCol="0">
            <a:spAutoFit/>
          </a:bodyPr>
          <a:lstStyle/>
          <a:p>
            <a:r>
              <a:rPr lang="en-US" sz="2800" dirty="0">
                <a:solidFill>
                  <a:schemeClr val="accent2">
                    <a:lumMod val="75000"/>
                  </a:schemeClr>
                </a:solidFill>
                <a:latin typeface="Times New Roman" panose="02020603050405020304" pitchFamily="18" charset="0"/>
                <a:cs typeface="Times New Roman" panose="02020603050405020304" pitchFamily="18" charset="0"/>
              </a:rPr>
              <a:t>As a business analyst, when do you regard a project as complete?</a:t>
            </a:r>
            <a:endParaRPr lang="en-IN" sz="2800" dirty="0">
              <a:solidFill>
                <a:schemeClr val="accent2">
                  <a:lumMod val="75000"/>
                </a:schemeClr>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“As a BI analyst, I always make sure there are no unresolved issues when the client signs off a project. Nevertheless, I’m available in case their expectations aren’t fully met and I need to make adjustments to deliver what has been promised. However, this rarely happens once there are no outstanding invoices and documentation is archived.”</a:t>
            </a:r>
            <a:endParaRPr lang="en-IN" sz="2400" dirty="0">
              <a:latin typeface="Times New Roman" panose="02020603050405020304" pitchFamily="18" charset="0"/>
              <a:cs typeface="Times New Roman" panose="02020603050405020304" pitchFamily="18" charset="0"/>
            </a:endParaRPr>
          </a:p>
        </p:txBody>
      </p:sp>
      <p:pic>
        <p:nvPicPr>
          <p:cNvPr id="3" name="Google Shape;73;p13"/>
          <p:cNvPicPr preferRelativeResize="0"/>
          <p:nvPr/>
        </p:nvPicPr>
        <p:blipFill>
          <a:blip r:embed="rId2">
            <a:alphaModFix/>
          </a:blip>
          <a:stretch>
            <a:fillRect/>
          </a:stretch>
        </p:blipFill>
        <p:spPr>
          <a:xfrm>
            <a:off x="228775" y="308750"/>
            <a:ext cx="1252525" cy="307100"/>
          </a:xfrm>
          <a:prstGeom prst="rect">
            <a:avLst/>
          </a:prstGeom>
          <a:noFill/>
          <a:ln>
            <a:noFill/>
          </a:ln>
        </p:spPr>
      </p:pic>
    </p:spTree>
    <p:extLst>
      <p:ext uri="{BB962C8B-B14F-4D97-AF65-F5344CB8AC3E}">
        <p14:creationId xmlns:p14="http://schemas.microsoft.com/office/powerpoint/2010/main" val="3960133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D33BFD8-E001-6720-1847-23274B1A2C95}"/>
              </a:ext>
            </a:extLst>
          </p:cNvPr>
          <p:cNvSpPr txBox="1"/>
          <p:nvPr/>
        </p:nvSpPr>
        <p:spPr>
          <a:xfrm>
            <a:off x="485775" y="704850"/>
            <a:ext cx="11239500" cy="5693866"/>
          </a:xfrm>
          <a:prstGeom prst="rect">
            <a:avLst/>
          </a:prstGeom>
          <a:noFill/>
        </p:spPr>
        <p:txBody>
          <a:bodyPr wrap="square" rtlCol="0">
            <a:spAutoFit/>
          </a:bodyPr>
          <a:lstStyle/>
          <a:p>
            <a:r>
              <a:rPr lang="en-US" sz="2800" dirty="0">
                <a:solidFill>
                  <a:schemeClr val="accent2">
                    <a:lumMod val="75000"/>
                  </a:schemeClr>
                </a:solidFill>
                <a:latin typeface="Times New Roman" panose="02020603050405020304" pitchFamily="18" charset="0"/>
                <a:cs typeface="Times New Roman" panose="02020603050405020304" pitchFamily="18" charset="0"/>
              </a:rPr>
              <a:t>How do you create a table in R without using external files?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First, if you need a data table for the sake of having data to test on, you can just use one of R’s preloaded datasets. You can access the list by calling data().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If you’d like to still create a table from scratch, you can use any of the random generator functions in R to generate random numbers according to a distribution, and store them in a matrix or a data frame.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functions are: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runif</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rnorm</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rbinom</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rexp</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pic>
        <p:nvPicPr>
          <p:cNvPr id="3" name="Google Shape;73;p13"/>
          <p:cNvPicPr preferRelativeResize="0"/>
          <p:nvPr/>
        </p:nvPicPr>
        <p:blipFill>
          <a:blip r:embed="rId2">
            <a:alphaModFix/>
          </a:blip>
          <a:stretch>
            <a:fillRect/>
          </a:stretch>
        </p:blipFill>
        <p:spPr>
          <a:xfrm>
            <a:off x="228775" y="308750"/>
            <a:ext cx="1252525" cy="307100"/>
          </a:xfrm>
          <a:prstGeom prst="rect">
            <a:avLst/>
          </a:prstGeom>
          <a:noFill/>
          <a:ln>
            <a:noFill/>
          </a:ln>
        </p:spPr>
      </p:pic>
    </p:spTree>
    <p:extLst>
      <p:ext uri="{BB962C8B-B14F-4D97-AF65-F5344CB8AC3E}">
        <p14:creationId xmlns:p14="http://schemas.microsoft.com/office/powerpoint/2010/main" val="42267394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79</TotalTime>
  <Words>768</Words>
  <Application>Microsoft Office PowerPoint</Application>
  <PresentationFormat>Custom</PresentationFormat>
  <Paragraphs>71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saxena</dc:creator>
  <cp:lastModifiedBy>Windows User</cp:lastModifiedBy>
  <cp:revision>3</cp:revision>
  <dcterms:created xsi:type="dcterms:W3CDTF">2022-05-26T14:51:16Z</dcterms:created>
  <dcterms:modified xsi:type="dcterms:W3CDTF">2022-05-29T14:56:59Z</dcterms:modified>
</cp:coreProperties>
</file>