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9" r:id="rId3"/>
    <p:sldId id="257" r:id="rId4"/>
    <p:sldId id="258" r:id="rId5"/>
    <p:sldId id="280" r:id="rId6"/>
    <p:sldId id="286" r:id="rId7"/>
    <p:sldId id="285" r:id="rId8"/>
    <p:sldId id="275" r:id="rId9"/>
    <p:sldId id="276" r:id="rId10"/>
    <p:sldId id="277" r:id="rId11"/>
    <p:sldId id="278" r:id="rId12"/>
    <p:sldId id="288" r:id="rId1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5"/>
      <p:bold r:id="rId16"/>
    </p:embeddedFont>
    <p:embeddedFont>
      <p:font typeface="ＭＳ Ｐゴシック" panose="020B0600070205080204" pitchFamily="34" charset="-128"/>
      <p:regular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SimSun" panose="02010600030101010101" pitchFamily="2" charset="-12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002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65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2147C32-02B4-4DA9-A6B6-B1F2042FF830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19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5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5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45beb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45beb7c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04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24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0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82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B73A028-E542-4898-A2E9-CB68C01D682D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49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22CEDF0B-DE65-442B-A6DA-BFF34EECDF67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14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45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BC91-A201-4FA6-B65B-06C0FAF4C83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F5F-1743-4D56-85A9-F62177FE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programiz.com/python-programming/online-compiler/" TargetMode="External"/><Relationship Id="rId7" Type="http://schemas.openxmlformats.org/officeDocument/2006/relationships/hyperlink" Target="https://www.tutorialspoint.com/execute_python_online.php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online-python.com/" TargetMode="External"/><Relationship Id="rId5" Type="http://schemas.openxmlformats.org/officeDocument/2006/relationships/hyperlink" Target="https://www.w3schools.com/python/python_compiler.asp" TargetMode="External"/><Relationship Id="rId4" Type="http://schemas.openxmlformats.org/officeDocument/2006/relationships/hyperlink" Target="https://www.onlinegdb.com/online_python_compi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Learning</a:t>
            </a:r>
            <a:endParaRPr sz="3900" dirty="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1485900" y="0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>
                <a:solidFill>
                  <a:schemeClr val="tx1"/>
                </a:solidFill>
                <a:latin typeface="Tahoma" panose="020B0604030504040204" pitchFamily="34" charset="0"/>
              </a:rPr>
              <a:t>Python 2.x </a:t>
            </a:r>
            <a:r>
              <a:rPr lang="en-US" sz="3300" b="1" dirty="0" err="1">
                <a:solidFill>
                  <a:schemeClr val="tx1"/>
                </a:solidFill>
                <a:latin typeface="Tahoma" panose="020B0604030504040204" pitchFamily="34" charset="0"/>
              </a:rPr>
              <a:t>vs</a:t>
            </a:r>
            <a:r>
              <a:rPr lang="en-US" sz="3300" b="1" dirty="0">
                <a:solidFill>
                  <a:schemeClr val="tx1"/>
                </a:solidFill>
                <a:latin typeface="Tahoma" panose="020B0604030504040204" pitchFamily="34" charset="0"/>
              </a:rPr>
              <a:t> Python 3.x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371600" y="971550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862013" indent="-284163" eaLnBrk="0" hangingPunct="0"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We will be using Python 3 for this course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Sometimes we may refer to Python 2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The differences are minimal</a:t>
            </a:r>
            <a:endParaRPr lang="en-US" sz="1650" dirty="0">
              <a:latin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57350" y="2114550"/>
          <a:ext cx="6172200" cy="13030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How to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Python 2.x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Python 3.x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print text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SimSun" panose="02010600030101010101" pitchFamily="2" charset="-122"/>
                        </a:rPr>
                        <a:t>print “text”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SimSun" panose="02010600030101010101" pitchFamily="2" charset="-122"/>
                        </a:rPr>
                        <a:t>print(“text”)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print a blank line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SimSun" panose="02010600030101010101" pitchFamily="2" charset="-122"/>
                        </a:rPr>
                        <a:t>print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SimSun" panose="02010600030101010101" pitchFamily="2" charset="-122"/>
                        </a:rPr>
                        <a:t>print()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372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platforms to Run Python Code: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Google </a:t>
            </a:r>
            <a:r>
              <a:rPr lang="en-US" dirty="0" err="1" smtClean="0">
                <a:solidFill>
                  <a:schemeClr val="bg1"/>
                </a:solidFill>
              </a:rPr>
              <a:t>Colab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Kaggle</a:t>
            </a:r>
            <a:r>
              <a:rPr lang="en-US" dirty="0" smtClean="0">
                <a:solidFill>
                  <a:schemeClr val="bg1"/>
                </a:solidFill>
              </a:rPr>
              <a:t> Online complier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Pycharm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Spyder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https://www.anaconda.com/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https://www.programiz.com/python-programming/online-compiler/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https://www.onlinegdb.com/online_python_compiler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https://www.w3schools.com/python/python_compiler.asp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6"/>
              </a:rPr>
              <a:t>https://www.online-python.com/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7"/>
              </a:rPr>
              <a:t>https://www.tutorialspoint.com/execute_python_online.php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85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Why Learn Python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 smtClean="0"/>
              <a:t>F</a:t>
            </a:r>
            <a:r>
              <a:rPr lang="en" sz="4900" dirty="0" smtClean="0"/>
              <a:t>undamental of Programming</a:t>
            </a:r>
            <a:br>
              <a:rPr lang="en" sz="4900" dirty="0" smtClean="0"/>
            </a:b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Python, Anaconda Installation 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25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28737" y="0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>
                <a:latin typeface="Tahoma" panose="020B0604030504040204" pitchFamily="34" charset="0"/>
              </a:rPr>
              <a:t>Python! Introduction..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4512" y="937684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Created in 1991 by Guido van </a:t>
            </a:r>
            <a:r>
              <a:rPr lang="en-US" sz="1800" dirty="0" err="1">
                <a:latin typeface="Tahoma" panose="020B0604030504040204" pitchFamily="34" charset="0"/>
              </a:rPr>
              <a:t>Rossum</a:t>
            </a:r>
            <a:r>
              <a:rPr lang="en-US" sz="1800" dirty="0">
                <a:latin typeface="Tahoma" panose="020B0604030504040204" pitchFamily="34" charset="0"/>
              </a:rPr>
              <a:t> (now at Google)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Named for Monty Python</a:t>
            </a:r>
          </a:p>
          <a:p>
            <a:pPr lvl="1" eaLnBrk="1" hangingPunct="1">
              <a:spcBef>
                <a:spcPts val="413"/>
              </a:spcBef>
            </a:pPr>
            <a:endParaRPr lang="en-US" sz="1650" dirty="0"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Useful as a </a:t>
            </a:r>
            <a:r>
              <a:rPr lang="en-US" sz="1800" b="1" dirty="0">
                <a:latin typeface="Tahoma" panose="020B0604030504040204" pitchFamily="34" charset="0"/>
              </a:rPr>
              <a:t>scripting language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b="1" dirty="0">
                <a:latin typeface="Tahoma" panose="020B0604030504040204" pitchFamily="34" charset="0"/>
              </a:rPr>
              <a:t>script</a:t>
            </a:r>
            <a:r>
              <a:rPr lang="en-US" sz="1650" dirty="0">
                <a:latin typeface="Tahoma" panose="020B0604030504040204" pitchFamily="34" charset="0"/>
              </a:rPr>
              <a:t>: A small program meant for one-time use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Targeted towards small to medium sized projects</a:t>
            </a:r>
          </a:p>
          <a:p>
            <a:pPr lvl="1" eaLnBrk="1" hangingPunct="1">
              <a:spcBef>
                <a:spcPts val="413"/>
              </a:spcBef>
            </a:pPr>
            <a:endParaRPr lang="en-US" sz="1650" dirty="0"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Used by: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Google, Yahoo!, </a:t>
            </a:r>
            <a:r>
              <a:rPr lang="en-US" sz="1650" dirty="0" err="1">
                <a:latin typeface="Tahoma" panose="020B0604030504040204" pitchFamily="34" charset="0"/>
              </a:rPr>
              <a:t>Youtube</a:t>
            </a:r>
            <a:endParaRPr lang="en-US" sz="1650" dirty="0">
              <a:latin typeface="Tahoma" panose="020B0604030504040204" pitchFamily="34" charset="0"/>
            </a:endParaRP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Many Linux distributions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Games and apps (e.g. Eve Online)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22" y="3023130"/>
            <a:ext cx="2282429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047425" y="915500"/>
            <a:ext cx="52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youtube-logo(2)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22" y="2816869"/>
            <a:ext cx="313967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ucasfilm_ep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7" y="1487907"/>
            <a:ext cx="3011808" cy="30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607925" y="-3966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>
                <a:latin typeface="Tahoma" panose="020B0604030504040204" pitchFamily="34" charset="0"/>
              </a:rPr>
              <a:t>Python is used everywhere!</a:t>
            </a:r>
          </a:p>
        </p:txBody>
      </p:sp>
      <p:pic>
        <p:nvPicPr>
          <p:cNvPr id="9" name="Picture 4" descr="bt-logo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7" y="817585"/>
            <a:ext cx="3006329" cy="67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nasa-logo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683" y="761566"/>
            <a:ext cx="22860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CIVILIZATION V LOGO ON WHITE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7" y="3818068"/>
            <a:ext cx="3867150" cy="118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485900" y="0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>
                <a:latin typeface="Tahoma" panose="020B0604030504040204" pitchFamily="34" charset="0"/>
              </a:rPr>
              <a:t>Installing Python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1601" y="971550"/>
            <a:ext cx="3203972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375"/>
              </a:spcBef>
            </a:pPr>
            <a:r>
              <a:rPr lang="en-US" sz="1500" b="1" dirty="0">
                <a:latin typeface="Tahoma" panose="020B0604030504040204" pitchFamily="34" charset="0"/>
              </a:rPr>
              <a:t>Windows:</a:t>
            </a:r>
          </a:p>
          <a:p>
            <a:pPr eaLnBrk="1" hangingPunct="1">
              <a:spcBef>
                <a:spcPts val="375"/>
              </a:spcBef>
              <a:buFont typeface="Tahoma" panose="020B060403050404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</a:rPr>
              <a:t>Download Python from      </a:t>
            </a:r>
            <a:r>
              <a:rPr lang="en-US" sz="1500" u="sng" dirty="0">
                <a:latin typeface="Tahoma" panose="020B0604030504040204" pitchFamily="34" charset="0"/>
              </a:rPr>
              <a:t>http://www.python.org</a:t>
            </a:r>
          </a:p>
          <a:p>
            <a:pPr eaLnBrk="1" hangingPunct="1">
              <a:spcBef>
                <a:spcPts val="375"/>
              </a:spcBef>
              <a:buFont typeface="Tahoma" panose="020B060403050404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</a:rPr>
              <a:t>Install Python.</a:t>
            </a:r>
          </a:p>
          <a:p>
            <a:pPr eaLnBrk="1" hangingPunct="1">
              <a:spcBef>
                <a:spcPts val="375"/>
              </a:spcBef>
              <a:buFont typeface="Tahoma" panose="020B060403050404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</a:rPr>
              <a:t>Run </a:t>
            </a:r>
            <a:r>
              <a:rPr lang="en-US" sz="1500" b="1" dirty="0">
                <a:latin typeface="Tahoma" panose="020B0604030504040204" pitchFamily="34" charset="0"/>
              </a:rPr>
              <a:t>Idle</a:t>
            </a:r>
            <a:r>
              <a:rPr lang="en-US" sz="1500" dirty="0">
                <a:latin typeface="Tahoma" panose="020B0604030504040204" pitchFamily="34" charset="0"/>
              </a:rPr>
              <a:t> from the Start Menu.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80348" y="971550"/>
            <a:ext cx="320635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375"/>
              </a:spcBef>
            </a:pPr>
            <a:r>
              <a:rPr lang="en-US" sz="1500" b="1">
                <a:latin typeface="Tahoma" panose="020B0604030504040204" pitchFamily="34" charset="0"/>
              </a:rPr>
              <a:t>Mac OS X:</a:t>
            </a:r>
          </a:p>
          <a:p>
            <a:pPr eaLnBrk="1" hangingPunct="1">
              <a:spcBef>
                <a:spcPts val="375"/>
              </a:spcBef>
              <a:buFont typeface="Tahoma" panose="020B0604030504040204" pitchFamily="34" charset="0"/>
              <a:buChar char="•"/>
            </a:pPr>
            <a:r>
              <a:rPr lang="en-US" sz="1500">
                <a:latin typeface="Tahoma" panose="020B0604030504040204" pitchFamily="34" charset="0"/>
              </a:rPr>
              <a:t>Python is already installed.</a:t>
            </a:r>
          </a:p>
          <a:p>
            <a:pPr eaLnBrk="1" hangingPunct="1">
              <a:spcBef>
                <a:spcPts val="375"/>
              </a:spcBef>
              <a:buFont typeface="Tahoma" panose="020B0604030504040204" pitchFamily="34" charset="0"/>
              <a:buChar char="•"/>
            </a:pPr>
            <a:r>
              <a:rPr lang="en-US" sz="1500">
                <a:latin typeface="Tahoma" panose="020B0604030504040204" pitchFamily="34" charset="0"/>
              </a:rPr>
              <a:t>Open a terminal and run </a:t>
            </a:r>
            <a:r>
              <a:rPr lang="en-US" sz="1500">
                <a:latin typeface="Courier New" panose="02070309020205020404" pitchFamily="49" charset="0"/>
              </a:rPr>
              <a:t>python</a:t>
            </a:r>
            <a:r>
              <a:rPr lang="en-US" sz="1500">
                <a:latin typeface="Tahoma" panose="020B0604030504040204" pitchFamily="34" charset="0"/>
              </a:rPr>
              <a:t> or run Idle from Finder.</a:t>
            </a:r>
          </a:p>
          <a:p>
            <a:pPr eaLnBrk="1" hangingPunct="1">
              <a:spcBef>
                <a:spcPts val="375"/>
              </a:spcBef>
            </a:pPr>
            <a:endParaRPr lang="en-US" sz="1500">
              <a:latin typeface="Tahoma" panose="020B0604030504040204" pitchFamily="34" charset="0"/>
            </a:endParaRPr>
          </a:p>
          <a:p>
            <a:pPr eaLnBrk="1" hangingPunct="1">
              <a:spcBef>
                <a:spcPts val="375"/>
              </a:spcBef>
            </a:pPr>
            <a:r>
              <a:rPr lang="en-US" sz="1500" b="1">
                <a:latin typeface="Tahoma" panose="020B0604030504040204" pitchFamily="34" charset="0"/>
              </a:rPr>
              <a:t>Linux:</a:t>
            </a:r>
          </a:p>
          <a:p>
            <a:pPr eaLnBrk="1" hangingPunct="1">
              <a:spcBef>
                <a:spcPts val="375"/>
              </a:spcBef>
              <a:buFont typeface="Tahoma" panose="020B0604030504040204" pitchFamily="34" charset="0"/>
              <a:buChar char="•"/>
            </a:pPr>
            <a:r>
              <a:rPr lang="en-US" sz="1500">
                <a:latin typeface="Tahoma" panose="020B0604030504040204" pitchFamily="34" charset="0"/>
              </a:rPr>
              <a:t>Chances are you already have Python installed.  To check, run </a:t>
            </a:r>
            <a:r>
              <a:rPr lang="en-US" sz="1500">
                <a:latin typeface="Courier New" panose="02070309020205020404" pitchFamily="49" charset="0"/>
              </a:rPr>
              <a:t>python</a:t>
            </a:r>
            <a:r>
              <a:rPr lang="en-US" sz="1500">
                <a:latin typeface="Tahoma" panose="020B0604030504040204" pitchFamily="34" charset="0"/>
              </a:rPr>
              <a:t> from the terminal.</a:t>
            </a:r>
          </a:p>
          <a:p>
            <a:pPr eaLnBrk="1" hangingPunct="1">
              <a:spcBef>
                <a:spcPts val="375"/>
              </a:spcBef>
              <a:buFont typeface="Tahoma" panose="020B0604030504040204" pitchFamily="34" charset="0"/>
              <a:buChar char="•"/>
            </a:pPr>
            <a:r>
              <a:rPr lang="en-US" sz="1500">
                <a:latin typeface="Tahoma" panose="020B0604030504040204" pitchFamily="34" charset="0"/>
              </a:rPr>
              <a:t>If not, install from your distribution's package system.</a:t>
            </a:r>
          </a:p>
          <a:p>
            <a:pPr eaLnBrk="1" hangingPunct="1">
              <a:spcBef>
                <a:spcPts val="375"/>
              </a:spcBef>
            </a:pPr>
            <a:endParaRPr lang="en-US" sz="1500">
              <a:latin typeface="Tahoma" panose="020B060403050404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28751" y="3771900"/>
            <a:ext cx="3059906" cy="514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61290" tIns="31860" rIns="61290" bIns="3186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4000"/>
              </a:lnSpc>
              <a:buClrTx/>
              <a:buSzPct val="45000"/>
              <a:buFontTx/>
              <a:buNone/>
            </a:pPr>
            <a:r>
              <a:rPr lang="en-GB" sz="1350" b="1" dirty="0">
                <a:solidFill>
                  <a:schemeClr val="bg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Note: </a:t>
            </a:r>
            <a:r>
              <a:rPr lang="en-GB" sz="1350" dirty="0">
                <a:solidFill>
                  <a:schemeClr val="bg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For step by step installation instructions, see the course web site.</a:t>
            </a:r>
          </a:p>
        </p:txBody>
      </p:sp>
    </p:spTree>
    <p:extLst>
      <p:ext uri="{BB962C8B-B14F-4D97-AF65-F5344CB8AC3E}">
        <p14:creationId xmlns:p14="http://schemas.microsoft.com/office/powerpoint/2010/main" val="408347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485900" y="0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>
                <a:latin typeface="Tahoma" panose="020B0604030504040204" pitchFamily="34" charset="0"/>
              </a:rPr>
              <a:t>The Python Interpreter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1600" y="971550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Allows you to type commands one-at-a-time and see </a:t>
            </a:r>
            <a:r>
              <a:rPr lang="en-US" sz="1800" dirty="0" smtClean="0">
                <a:latin typeface="Tahoma" panose="020B0604030504040204" pitchFamily="34" charset="0"/>
              </a:rPr>
              <a:t>results A </a:t>
            </a:r>
            <a:r>
              <a:rPr lang="en-US" sz="1800" dirty="0">
                <a:latin typeface="Tahoma" panose="020B0604030504040204" pitchFamily="34" charset="0"/>
              </a:rPr>
              <a:t>great way to explore Python's syntax</a:t>
            </a:r>
          </a:p>
          <a:p>
            <a:pPr lvl="1" eaLnBrk="1" hangingPunct="1">
              <a:spcBef>
                <a:spcPts val="413"/>
              </a:spcBef>
              <a:buFont typeface="Tahoma" panose="020B0604030504040204" pitchFamily="34" charset="0"/>
              <a:buChar char="–"/>
            </a:pPr>
            <a:r>
              <a:rPr lang="en-US" sz="1650" dirty="0">
                <a:latin typeface="Tahoma" panose="020B0604030504040204" pitchFamily="34" charset="0"/>
              </a:rPr>
              <a:t>Repeat previous command: </a:t>
            </a:r>
            <a:r>
              <a:rPr lang="en-US" sz="1650" i="1" dirty="0" err="1">
                <a:latin typeface="Tahoma" panose="020B0604030504040204" pitchFamily="34" charset="0"/>
              </a:rPr>
              <a:t>Alt+P</a:t>
            </a:r>
            <a:endParaRPr lang="en-US" sz="1650" i="1" dirty="0">
              <a:latin typeface="Tahoma" panose="020B060403050404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05" y="2157412"/>
            <a:ext cx="46863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99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485900" y="261786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>
                <a:latin typeface="Tahoma" panose="020B0604030504040204" pitchFamily="34" charset="0"/>
              </a:rPr>
              <a:t>How to run Python Windows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14450" y="1231194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Run IDLE to use the interpret</a:t>
            </a: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Open a new window in IDLE to write and save programs</a:t>
            </a:r>
          </a:p>
        </p:txBody>
      </p:sp>
      <p:pic>
        <p:nvPicPr>
          <p:cNvPr id="8" name="Picture 4" descr="Screen shot 2010-10-06 at 8.15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2896"/>
            <a:ext cx="6858000" cy="212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33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1485900" y="0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>
                <a:solidFill>
                  <a:schemeClr val="tx1"/>
                </a:solidFill>
                <a:latin typeface="Tahoma" panose="020B0604030504040204" pitchFamily="34" charset="0"/>
              </a:rPr>
              <a:t>How to run Python Unix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371600" y="971550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>
                <a:latin typeface="Tahoma" panose="020B0604030504040204" pitchFamily="34" charset="0"/>
              </a:rPr>
              <a:t>Start the interactive shell with </a:t>
            </a:r>
            <a:r>
              <a:rPr lang="en-US" sz="1800">
                <a:latin typeface="Courier" charset="0"/>
              </a:rPr>
              <a:t>python</a:t>
            </a: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>
                <a:latin typeface="Tahoma" panose="020B0604030504040204" pitchFamily="34" charset="0"/>
              </a:rPr>
              <a:t>Run a program with </a:t>
            </a:r>
            <a:r>
              <a:rPr lang="en-US" sz="1800">
                <a:latin typeface="Courier" charset="0"/>
              </a:rPr>
              <a:t>python /path/to/program.py</a:t>
            </a:r>
          </a:p>
        </p:txBody>
      </p:sp>
      <p:pic>
        <p:nvPicPr>
          <p:cNvPr id="45060" name="Picture 6" descr="Screen shot 2010-10-06 at 8.0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14501"/>
            <a:ext cx="6858000" cy="271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575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334095" y="53578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Previous code</a:t>
            </a:r>
            <a:endParaRPr lang="en-US" sz="3300" b="1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371600" y="971550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Console output: </a:t>
            </a:r>
            <a:r>
              <a:rPr 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Methods: </a:t>
            </a:r>
            <a:r>
              <a:rPr lang="en-US" sz="1800" dirty="0">
                <a:latin typeface="Courier New" panose="02070309020205020404" pitchFamily="49" charset="0"/>
              </a:rPr>
              <a:t>public static void </a:t>
            </a:r>
            <a:r>
              <a:rPr lang="en-US" sz="1800" b="1" dirty="0">
                <a:latin typeface="Tahoma" panose="020B0604030504040204" pitchFamily="34" charset="0"/>
              </a:rPr>
              <a:t>name</a:t>
            </a:r>
            <a:r>
              <a:rPr lang="en-US" sz="1800" dirty="0">
                <a:latin typeface="Courier New" panose="02070309020205020404" pitchFamily="49" charset="0"/>
              </a:rPr>
              <a:t>() { ... }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1868091" y="1950244"/>
          <a:ext cx="5104209" cy="2471546"/>
        </p:xfrm>
        <a:graphic>
          <a:graphicData uri="http://schemas.openxmlformats.org/drawingml/2006/table">
            <a:tbl>
              <a:tblPr/>
              <a:tblGrid>
                <a:gridCol w="332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2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7181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Hello2.java</a:t>
                      </a:r>
                    </a:p>
                  </a:txBody>
                  <a:tcPr marL="31050" marR="31050" marT="31050" marB="3105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41910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9</a:t>
                      </a:r>
                    </a:p>
                  </a:txBody>
                  <a:tcPr marL="31050" marR="62100" marT="233766" marB="15552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public class Hello2 {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public static void main(String[]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args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) {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    hello();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}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public static void hello() {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System.out.println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("Hello, world!");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}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5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}</a:t>
                      </a:r>
                    </a:p>
                  </a:txBody>
                  <a:tcPr marL="31050" marR="124470" marT="233766" marB="15552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65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383</Words>
  <Application>Microsoft Office PowerPoint</Application>
  <PresentationFormat>On-screen Show (16:9)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Tahoma</vt:lpstr>
      <vt:lpstr>ＭＳ Ｐゴシック</vt:lpstr>
      <vt:lpstr>Courier</vt:lpstr>
      <vt:lpstr>Raleway</vt:lpstr>
      <vt:lpstr>Courier New</vt:lpstr>
      <vt:lpstr>Lato</vt:lpstr>
      <vt:lpstr>Times New Roman</vt:lpstr>
      <vt:lpstr>SimSun</vt:lpstr>
      <vt:lpstr>Swiss</vt:lpstr>
      <vt:lpstr>Data Science &amp; Machine Learning</vt:lpstr>
      <vt:lpstr>Fundamental of Programming Python, Anaconda 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platforms to Run Python Code: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13</cp:revision>
  <dcterms:modified xsi:type="dcterms:W3CDTF">2022-05-02T07:18:21Z</dcterms:modified>
</cp:coreProperties>
</file>