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8" r:id="rId3"/>
    <p:sldId id="257" r:id="rId4"/>
    <p:sldId id="270" r:id="rId5"/>
    <p:sldId id="271" r:id="rId6"/>
    <p:sldId id="272" r:id="rId7"/>
    <p:sldId id="274" r:id="rId8"/>
    <p:sldId id="273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8" r:id="rId19"/>
    <p:sldId id="269" r:id="rId20"/>
  </p:sldIdLst>
  <p:sldSz cx="9144000" cy="5143500" type="screen16x9"/>
  <p:notesSz cx="6858000" cy="9144000"/>
  <p:embeddedFontLs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92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389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41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1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99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22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29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50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42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1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75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90D5009-497F-4157-8B4E-9C095C5ED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0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Data Science </a:t>
            </a:r>
            <a:r>
              <a:rPr lang="en" sz="4900">
                <a:solidFill>
                  <a:schemeClr val="dk1"/>
                </a:solidFill>
              </a:rPr>
              <a:t>&amp;</a:t>
            </a:r>
            <a:r>
              <a:rPr lang="en" sz="4900"/>
              <a:t> Machine Learning</a:t>
            </a:r>
            <a:endParaRPr sz="39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Python Strings: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500" dirty="0">
                <a:solidFill>
                  <a:schemeClr val="tx1"/>
                </a:solidFill>
              </a:rPr>
              <a:t>Strings in Python are identified as a contiguous set of characters in between quotation marks.</a:t>
            </a:r>
          </a:p>
          <a:p>
            <a:r>
              <a:rPr lang="en-US" altLang="en-US" sz="1500" dirty="0">
                <a:solidFill>
                  <a:schemeClr val="tx1"/>
                </a:solidFill>
              </a:rPr>
              <a:t>Python allows for either pairs of single or double quotes. Subsets of strings can be taken using the slice operator ( [ ] and [ : ] ) with indexes starting at 0 in the beginning of the string and working their way from -1 at the end.</a:t>
            </a:r>
          </a:p>
          <a:p>
            <a:r>
              <a:rPr lang="en-US" altLang="en-US" sz="1500" dirty="0">
                <a:solidFill>
                  <a:schemeClr val="tx1"/>
                </a:solidFill>
              </a:rPr>
              <a:t>The plus ( + ) sign is the string concatenation operator, and the asterisk ( * ) is the repetition operator.</a:t>
            </a:r>
          </a:p>
          <a:p>
            <a:endParaRPr lang="en-US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29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Example</a:t>
            </a:r>
            <a:r>
              <a:rPr lang="en-US" altLang="en-US" b="1" dirty="0" smtClean="0"/>
              <a:t>: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115050" cy="38290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'Hello World!' 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Prints complete string 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# Prints first character of the string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[2:5] # Prints characters starting from 3rd to 6th 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[2:] # Prints string starting from 3rd character 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 # Prints string two times 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"TEST" # Prints concatenated string</a:t>
            </a:r>
          </a:p>
          <a:p>
            <a:pPr>
              <a:buFontTx/>
              <a:buNone/>
            </a:pPr>
            <a:endParaRPr lang="en-US" altLang="en-US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35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>
              <a:buFontTx/>
              <a:buNone/>
            </a:pPr>
            <a:r>
              <a:rPr lang="en-US" alt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endParaRPr lang="en-US" altLang="en-US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alt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World!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alt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World!Hello</a:t>
            </a:r>
            <a:r>
              <a:rPr lang="en-US" alt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World!</a:t>
            </a:r>
          </a:p>
          <a:p>
            <a:pPr>
              <a:buFontTx/>
              <a:buNone/>
            </a:pPr>
            <a:r>
              <a:rPr lang="en-US" alt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alt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World!TEST</a:t>
            </a:r>
            <a:endParaRPr lang="en-US" altLang="en-US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12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Python Lists: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600200" y="1085850"/>
            <a:ext cx="6115050" cy="3543300"/>
          </a:xfrm>
        </p:spPr>
        <p:txBody>
          <a:bodyPr/>
          <a:lstStyle/>
          <a:p>
            <a:r>
              <a:rPr lang="en-US" altLang="en-US" sz="1500">
                <a:solidFill>
                  <a:schemeClr val="tx1"/>
                </a:solidFill>
              </a:rPr>
              <a:t>Lists are the most versatile of Python's compound data types. A list contains items separated by commas and enclosed within square brackets ([]).</a:t>
            </a:r>
          </a:p>
          <a:p>
            <a:r>
              <a:rPr lang="en-US" altLang="en-US" sz="1500">
                <a:solidFill>
                  <a:schemeClr val="tx1"/>
                </a:solidFill>
              </a:rPr>
              <a:t>To some extent, lists are similar to arrays in C. One difference between them is that all the items belonging to a list can be of different data type.</a:t>
            </a:r>
          </a:p>
          <a:p>
            <a:r>
              <a:rPr lang="en-US" altLang="en-US" sz="1500">
                <a:solidFill>
                  <a:schemeClr val="tx1"/>
                </a:solidFill>
              </a:rPr>
              <a:t>The values stored in a list can be accessed using the slice operator ( [ ] and [ : ] ) with indexes starting at 0 in the beginning of the list and working their way to end-1.</a:t>
            </a:r>
          </a:p>
          <a:p>
            <a:r>
              <a:rPr lang="en-US" altLang="en-US" sz="1500">
                <a:solidFill>
                  <a:schemeClr val="tx1"/>
                </a:solidFill>
              </a:rPr>
              <a:t>The plus ( + ) sign is the list concatenation operator, and the asterisk ( * ) is the repetition operator.</a:t>
            </a:r>
          </a:p>
          <a:p>
            <a:endParaRPr lang="en-US" altLang="en-US" sz="1500">
              <a:solidFill>
                <a:schemeClr val="tx1"/>
              </a:solidFill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95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657350" y="1028700"/>
            <a:ext cx="6115050" cy="38290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list = [ '</a:t>
            </a:r>
            <a:r>
              <a:rPr lang="en-US" altLang="en-US" sz="1200" dirty="0" err="1">
                <a:solidFill>
                  <a:schemeClr val="tx1"/>
                </a:solidFill>
              </a:rPr>
              <a:t>abcd</a:t>
            </a:r>
            <a:r>
              <a:rPr lang="en-US" altLang="en-US" sz="1200" dirty="0">
                <a:solidFill>
                  <a:schemeClr val="tx1"/>
                </a:solidFill>
              </a:rPr>
              <a:t>', 786 , 2.23, 'john', 70.2 ]</a:t>
            </a:r>
          </a:p>
          <a:p>
            <a:pPr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tinylist</a:t>
            </a:r>
            <a:r>
              <a:rPr lang="en-US" altLang="en-US" sz="1200" dirty="0">
                <a:solidFill>
                  <a:schemeClr val="tx1"/>
                </a:solidFill>
              </a:rPr>
              <a:t> = [123, 'john']</a:t>
            </a:r>
          </a:p>
          <a:p>
            <a:pPr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list          # Prints complete list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list[0]       # Prints first element of the list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list[1:3]     # Prints elements starting from 2nd till 3rd 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list[2:]      # Prints elements starting from 3rd element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</a:t>
            </a:r>
            <a:r>
              <a:rPr lang="en-US" altLang="en-US" sz="1200" dirty="0" err="1">
                <a:solidFill>
                  <a:schemeClr val="tx1"/>
                </a:solidFill>
              </a:rPr>
              <a:t>tinylist</a:t>
            </a:r>
            <a:r>
              <a:rPr lang="en-US" altLang="en-US" sz="1200" dirty="0">
                <a:solidFill>
                  <a:schemeClr val="tx1"/>
                </a:solidFill>
              </a:rPr>
              <a:t> * 2  # Prints list two times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list + </a:t>
            </a:r>
            <a:r>
              <a:rPr lang="en-US" altLang="en-US" sz="1200" dirty="0" err="1">
                <a:solidFill>
                  <a:schemeClr val="tx1"/>
                </a:solidFill>
              </a:rPr>
              <a:t>tinylist</a:t>
            </a:r>
            <a:r>
              <a:rPr lang="en-US" altLang="en-US" sz="1200" dirty="0">
                <a:solidFill>
                  <a:schemeClr val="tx1"/>
                </a:solidFill>
              </a:rPr>
              <a:t> # Prints concatenated lists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['</a:t>
            </a:r>
            <a:r>
              <a:rPr lang="en-US" altLang="en-US" sz="1200" dirty="0" err="1">
                <a:solidFill>
                  <a:srgbClr val="FF0000"/>
                </a:solidFill>
              </a:rPr>
              <a:t>abcd</a:t>
            </a:r>
            <a:r>
              <a:rPr lang="en-US" altLang="en-US" sz="1200" dirty="0">
                <a:solidFill>
                  <a:srgbClr val="FF0000"/>
                </a:solidFill>
              </a:rPr>
              <a:t>', 786, 2.23, 'john', 70.2]</a:t>
            </a:r>
          </a:p>
          <a:p>
            <a:pPr>
              <a:buFontTx/>
              <a:buNone/>
            </a:pPr>
            <a:r>
              <a:rPr lang="en-US" altLang="en-US" sz="1200" dirty="0" err="1">
                <a:solidFill>
                  <a:srgbClr val="FF0000"/>
                </a:solidFill>
              </a:rPr>
              <a:t>abcd</a:t>
            </a:r>
            <a:endParaRPr lang="en-US" altLang="en-US" sz="12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[786, 2.23]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[2.23, 'john', 70.2]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[123, 'john', 123, 'john']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['</a:t>
            </a:r>
            <a:r>
              <a:rPr lang="en-US" altLang="en-US" sz="1200" dirty="0" err="1">
                <a:solidFill>
                  <a:srgbClr val="FF0000"/>
                </a:solidFill>
              </a:rPr>
              <a:t>abcd</a:t>
            </a:r>
            <a:r>
              <a:rPr lang="en-US" altLang="en-US" sz="1200" dirty="0">
                <a:solidFill>
                  <a:srgbClr val="FF0000"/>
                </a:solidFill>
              </a:rPr>
              <a:t>', 786, 2.23, 'john', 70.2, 123, 'john']</a:t>
            </a:r>
          </a:p>
          <a:p>
            <a:pPr>
              <a:buFontTx/>
              <a:buNone/>
            </a:pP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0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Python Tuples: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600200" y="1028700"/>
            <a:ext cx="6115050" cy="3600450"/>
          </a:xfrm>
        </p:spPr>
        <p:txBody>
          <a:bodyPr/>
          <a:lstStyle/>
          <a:p>
            <a:r>
              <a:rPr lang="en-US" altLang="en-US" sz="1500" dirty="0">
                <a:solidFill>
                  <a:schemeClr val="tx1"/>
                </a:solidFill>
              </a:rPr>
              <a:t>A tuple is another sequence data type that is similar to the list. A tuple consists of a number of values separated by commas. Unlike lists, however, tuples are enclosed within parentheses.</a:t>
            </a:r>
          </a:p>
          <a:p>
            <a:r>
              <a:rPr lang="en-US" altLang="en-US" sz="1500" dirty="0">
                <a:solidFill>
                  <a:schemeClr val="tx1"/>
                </a:solidFill>
              </a:rPr>
              <a:t>The main differences between lists and tuples are: Lists are enclosed in brackets ( [ ] ), and their elements and size can be changed, while tuples are enclosed in parentheses ( ( ) ) and cannot be updated. Tuples can be thought of as </a:t>
            </a:r>
            <a:r>
              <a:rPr lang="en-US" altLang="en-US" sz="1500" b="1" dirty="0">
                <a:solidFill>
                  <a:schemeClr val="tx1"/>
                </a:solidFill>
              </a:rPr>
              <a:t>read-only</a:t>
            </a:r>
            <a:r>
              <a:rPr lang="en-US" altLang="en-US" sz="1500" dirty="0">
                <a:solidFill>
                  <a:schemeClr val="tx1"/>
                </a:solidFill>
              </a:rPr>
              <a:t> lists.</a:t>
            </a:r>
          </a:p>
          <a:p>
            <a:endParaRPr lang="en-US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55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600200" y="1085850"/>
            <a:ext cx="6115050" cy="3543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tuple = ( '</a:t>
            </a:r>
            <a:r>
              <a:rPr lang="en-US" altLang="en-US" sz="1200" dirty="0" err="1">
                <a:solidFill>
                  <a:schemeClr val="tx1"/>
                </a:solidFill>
              </a:rPr>
              <a:t>abcd</a:t>
            </a:r>
            <a:r>
              <a:rPr lang="en-US" altLang="en-US" sz="1200" dirty="0">
                <a:solidFill>
                  <a:schemeClr val="tx1"/>
                </a:solidFill>
              </a:rPr>
              <a:t>', 786 , 2.23, 'john', 70.2  )</a:t>
            </a:r>
          </a:p>
          <a:p>
            <a:pPr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tinytuple</a:t>
            </a:r>
            <a:r>
              <a:rPr lang="en-US" altLang="en-US" sz="1200" dirty="0">
                <a:solidFill>
                  <a:schemeClr val="tx1"/>
                </a:solidFill>
              </a:rPr>
              <a:t> = (123, 'john')</a:t>
            </a:r>
          </a:p>
          <a:p>
            <a:pPr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tuple           # Prints complete list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tuple[0]        # Prints first element of the list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tuple[1:3]      # Prints elements starting from 2nd till 3rd 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tuple[2:]       # Prints elements starting from 3rd element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</a:t>
            </a:r>
            <a:r>
              <a:rPr lang="en-US" altLang="en-US" sz="1200" dirty="0" err="1">
                <a:solidFill>
                  <a:schemeClr val="tx1"/>
                </a:solidFill>
              </a:rPr>
              <a:t>tinytuple</a:t>
            </a:r>
            <a:r>
              <a:rPr lang="en-US" altLang="en-US" sz="1200" dirty="0">
                <a:solidFill>
                  <a:schemeClr val="tx1"/>
                </a:solidFill>
              </a:rPr>
              <a:t> * 2   # Prints list two times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tuple + </a:t>
            </a:r>
            <a:r>
              <a:rPr lang="en-US" altLang="en-US" sz="1200" dirty="0" err="1">
                <a:solidFill>
                  <a:schemeClr val="tx1"/>
                </a:solidFill>
              </a:rPr>
              <a:t>tinytuple</a:t>
            </a:r>
            <a:r>
              <a:rPr lang="en-US" altLang="en-US" sz="1200" dirty="0">
                <a:solidFill>
                  <a:schemeClr val="tx1"/>
                </a:solidFill>
              </a:rPr>
              <a:t> # Prints concatenated lists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('</a:t>
            </a:r>
            <a:r>
              <a:rPr lang="en-US" altLang="en-US" sz="1200" dirty="0" err="1">
                <a:solidFill>
                  <a:srgbClr val="FF0000"/>
                </a:solidFill>
              </a:rPr>
              <a:t>abcd</a:t>
            </a:r>
            <a:r>
              <a:rPr lang="en-US" altLang="en-US" sz="1200" dirty="0">
                <a:solidFill>
                  <a:srgbClr val="FF0000"/>
                </a:solidFill>
              </a:rPr>
              <a:t>', 786, 2.23, 'john', 70.2)</a:t>
            </a:r>
          </a:p>
          <a:p>
            <a:pPr>
              <a:buFontTx/>
              <a:buNone/>
            </a:pPr>
            <a:r>
              <a:rPr lang="en-US" altLang="en-US" sz="1200" dirty="0" err="1">
                <a:solidFill>
                  <a:srgbClr val="FF0000"/>
                </a:solidFill>
              </a:rPr>
              <a:t>abcd</a:t>
            </a:r>
            <a:endParaRPr lang="en-US" altLang="en-US" sz="12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(786, 2.23)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(2.23, 'john', 70.2)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(123, 'john', 123, 'john')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('</a:t>
            </a:r>
            <a:r>
              <a:rPr lang="en-US" altLang="en-US" sz="1200" dirty="0" err="1">
                <a:solidFill>
                  <a:srgbClr val="FF0000"/>
                </a:solidFill>
              </a:rPr>
              <a:t>abcd</a:t>
            </a:r>
            <a:r>
              <a:rPr lang="en-US" altLang="en-US" sz="1200" dirty="0">
                <a:solidFill>
                  <a:srgbClr val="FF0000"/>
                </a:solidFill>
              </a:rPr>
              <a:t>', 786, 2.23, 'john', 70.2, 123, 'john')</a:t>
            </a:r>
          </a:p>
          <a:p>
            <a:pPr>
              <a:buFontTx/>
              <a:buNone/>
            </a:pPr>
            <a:endParaRPr lang="en-US" altLang="en-US" sz="1200" dirty="0"/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13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Python Dictionary: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500" dirty="0">
                <a:solidFill>
                  <a:schemeClr val="tx1"/>
                </a:solidFill>
              </a:rPr>
              <a:t>Python 's dictionaries are hash table type. They work like associative arrays or hashes found in Perl and consist of key-value pairs. </a:t>
            </a:r>
          </a:p>
          <a:p>
            <a:r>
              <a:rPr lang="en-US" altLang="en-US" sz="1500" dirty="0">
                <a:solidFill>
                  <a:schemeClr val="tx1"/>
                </a:solidFill>
              </a:rPr>
              <a:t>Keys can be almost any Python type, but are usually numbers or strings. Values, on the other hand, can be any arbitrary Python object.</a:t>
            </a:r>
          </a:p>
          <a:p>
            <a:r>
              <a:rPr lang="en-US" altLang="en-US" sz="1500" dirty="0">
                <a:solidFill>
                  <a:schemeClr val="tx1"/>
                </a:solidFill>
              </a:rPr>
              <a:t>Dictionaries are enclosed by curly braces ( { } ) and values can be assigned and accessed using square braces ( [] ).</a:t>
            </a:r>
          </a:p>
          <a:p>
            <a:endParaRPr lang="en-US" altLang="en-US" sz="1500" dirty="0"/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48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856956" y="1178087"/>
            <a:ext cx="6321600" cy="300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dict</a:t>
            </a:r>
            <a:r>
              <a:rPr lang="en-US" altLang="en-US" sz="1200" dirty="0">
                <a:solidFill>
                  <a:schemeClr val="tx1"/>
                </a:solidFill>
              </a:rPr>
              <a:t> = {}</a:t>
            </a:r>
          </a:p>
          <a:p>
            <a:pPr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dict</a:t>
            </a:r>
            <a:r>
              <a:rPr lang="en-US" altLang="en-US" sz="1200" dirty="0">
                <a:solidFill>
                  <a:schemeClr val="tx1"/>
                </a:solidFill>
              </a:rPr>
              <a:t>['one'] = "This is one"</a:t>
            </a:r>
          </a:p>
          <a:p>
            <a:pPr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dict</a:t>
            </a:r>
            <a:r>
              <a:rPr lang="en-US" altLang="en-US" sz="1200" dirty="0">
                <a:solidFill>
                  <a:schemeClr val="tx1"/>
                </a:solidFill>
              </a:rPr>
              <a:t>[2]     = "This is two“</a:t>
            </a:r>
          </a:p>
          <a:p>
            <a:pPr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tinydict</a:t>
            </a:r>
            <a:r>
              <a:rPr lang="en-US" altLang="en-US" sz="1200" dirty="0">
                <a:solidFill>
                  <a:schemeClr val="tx1"/>
                </a:solidFill>
              </a:rPr>
              <a:t> = {'name': 'john','code':6734, '</a:t>
            </a:r>
            <a:r>
              <a:rPr lang="en-US" altLang="en-US" sz="1200" dirty="0" err="1">
                <a:solidFill>
                  <a:schemeClr val="tx1"/>
                </a:solidFill>
              </a:rPr>
              <a:t>dept</a:t>
            </a:r>
            <a:r>
              <a:rPr lang="en-US" altLang="en-US" sz="1200" dirty="0">
                <a:solidFill>
                  <a:schemeClr val="tx1"/>
                </a:solidFill>
              </a:rPr>
              <a:t>': 'sales'}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</a:t>
            </a:r>
            <a:r>
              <a:rPr lang="en-US" altLang="en-US" sz="1200" dirty="0" err="1">
                <a:solidFill>
                  <a:schemeClr val="tx1"/>
                </a:solidFill>
              </a:rPr>
              <a:t>dict</a:t>
            </a:r>
            <a:r>
              <a:rPr lang="en-US" altLang="en-US" sz="1200" dirty="0">
                <a:solidFill>
                  <a:schemeClr val="tx1"/>
                </a:solidFill>
              </a:rPr>
              <a:t>['one']       # Prints value for 'one' key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</a:t>
            </a:r>
            <a:r>
              <a:rPr lang="en-US" altLang="en-US" sz="1200" dirty="0" err="1">
                <a:solidFill>
                  <a:schemeClr val="tx1"/>
                </a:solidFill>
              </a:rPr>
              <a:t>dict</a:t>
            </a:r>
            <a:r>
              <a:rPr lang="en-US" altLang="en-US" sz="1200" dirty="0">
                <a:solidFill>
                  <a:schemeClr val="tx1"/>
                </a:solidFill>
              </a:rPr>
              <a:t>[2]           # Prints value for 2 key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</a:t>
            </a:r>
            <a:r>
              <a:rPr lang="en-US" altLang="en-US" sz="1200" dirty="0" err="1">
                <a:solidFill>
                  <a:schemeClr val="tx1"/>
                </a:solidFill>
              </a:rPr>
              <a:t>tinydict</a:t>
            </a:r>
            <a:r>
              <a:rPr lang="en-US" altLang="en-US" sz="1200" dirty="0">
                <a:solidFill>
                  <a:schemeClr val="tx1"/>
                </a:solidFill>
              </a:rPr>
              <a:t>          # Prints complete dictionary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</a:t>
            </a:r>
            <a:r>
              <a:rPr lang="en-US" altLang="en-US" sz="1200" dirty="0" err="1">
                <a:solidFill>
                  <a:schemeClr val="tx1"/>
                </a:solidFill>
              </a:rPr>
              <a:t>tinydict.keys</a:t>
            </a:r>
            <a:r>
              <a:rPr lang="en-US" altLang="en-US" sz="1200" dirty="0">
                <a:solidFill>
                  <a:schemeClr val="tx1"/>
                </a:solidFill>
              </a:rPr>
              <a:t>()   # Prints all the keys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print </a:t>
            </a:r>
            <a:r>
              <a:rPr lang="en-US" altLang="en-US" sz="1200" dirty="0" err="1">
                <a:solidFill>
                  <a:schemeClr val="tx1"/>
                </a:solidFill>
              </a:rPr>
              <a:t>tinydict.values</a:t>
            </a:r>
            <a:r>
              <a:rPr lang="en-US" altLang="en-US" sz="1200" dirty="0">
                <a:solidFill>
                  <a:schemeClr val="tx1"/>
                </a:solidFill>
              </a:rPr>
              <a:t>() # Prints all the values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00B0F0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This is one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This is two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{'</a:t>
            </a:r>
            <a:r>
              <a:rPr lang="en-US" altLang="en-US" sz="1200" dirty="0" err="1">
                <a:solidFill>
                  <a:srgbClr val="FF0000"/>
                </a:solidFill>
              </a:rPr>
              <a:t>dept</a:t>
            </a:r>
            <a:r>
              <a:rPr lang="en-US" altLang="en-US" sz="1200" dirty="0">
                <a:solidFill>
                  <a:srgbClr val="FF0000"/>
                </a:solidFill>
              </a:rPr>
              <a:t>': 'sales', 'code': 6734, 'name': 'john'}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['</a:t>
            </a:r>
            <a:r>
              <a:rPr lang="en-US" altLang="en-US" sz="1200" dirty="0" err="1">
                <a:solidFill>
                  <a:srgbClr val="FF0000"/>
                </a:solidFill>
              </a:rPr>
              <a:t>dept</a:t>
            </a:r>
            <a:r>
              <a:rPr lang="en-US" altLang="en-US" sz="1200" dirty="0">
                <a:solidFill>
                  <a:srgbClr val="FF0000"/>
                </a:solidFill>
              </a:rPr>
              <a:t>', 'code', 'name']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['sales', 6734, 'john']</a:t>
            </a:r>
          </a:p>
          <a:p>
            <a:pPr>
              <a:buFontTx/>
              <a:buNone/>
            </a:pPr>
            <a:endParaRPr lang="en-US" altLang="en-US" sz="1200" dirty="0"/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32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Comments in Python: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500" dirty="0">
                <a:solidFill>
                  <a:schemeClr val="bg1"/>
                </a:solidFill>
              </a:rPr>
              <a:t>A hash sign (#) that is not inside a string literal begins a comment. All characters after the # and up to the physical line end are part of the comment, and the Python interpreter ignores them.</a:t>
            </a:r>
          </a:p>
        </p:txBody>
      </p:sp>
      <p:pic>
        <p:nvPicPr>
          <p:cNvPr id="4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06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Standard I/O operators 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 smtClean="0"/>
              <a:t>F</a:t>
            </a:r>
            <a:r>
              <a:rPr lang="en" sz="4900" dirty="0" smtClean="0"/>
              <a:t>undamental of Programming</a:t>
            </a:r>
            <a:br>
              <a:rPr lang="en" sz="4900" dirty="0" smtClean="0"/>
            </a:b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Why learn Python?</a:t>
            </a:r>
            <a:b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2800" smtClean="0">
                <a:solidFill>
                  <a:schemeClr val="accent6">
                    <a:lumMod val="75000"/>
                  </a:schemeClr>
                </a:solidFill>
              </a:rPr>
              <a:t>Variables and Data Types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95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4202" y="1983352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Why Learn Python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14246"/>
          <a:stretch/>
        </p:blipFill>
        <p:spPr>
          <a:xfrm>
            <a:off x="4756622" y="223926"/>
            <a:ext cx="3960000" cy="39149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6523" y="4551462"/>
            <a:ext cx="6019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buSzPts val="1800"/>
            </a:pPr>
            <a:r>
              <a:rPr lang="en-US" dirty="0">
                <a:solidFill>
                  <a:schemeClr val="bg1"/>
                </a:solidFill>
              </a:rPr>
              <a:t>Image courtesy</a:t>
            </a:r>
            <a:r>
              <a:rPr lang="en-US" dirty="0" smtClean="0">
                <a:solidFill>
                  <a:schemeClr val="bg1"/>
                </a:solidFill>
              </a:rPr>
              <a:t>: https</a:t>
            </a:r>
            <a:r>
              <a:rPr lang="en-US" dirty="0">
                <a:solidFill>
                  <a:schemeClr val="bg1"/>
                </a:solidFill>
              </a:rPr>
              <a:t>://scaler.com/topics/images/why-learn-python.webp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4202" y="1983352"/>
            <a:ext cx="3567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How Python works?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6523" y="4551462"/>
            <a:ext cx="6019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buSzPts val="1800"/>
            </a:pPr>
            <a:r>
              <a:rPr lang="en-US" dirty="0">
                <a:solidFill>
                  <a:schemeClr val="bg1"/>
                </a:solidFill>
              </a:rPr>
              <a:t>Image courtesy: https://scaler.com/topics/images/what-is-python.webp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7152"/>
          <a:stretch/>
        </p:blipFill>
        <p:spPr>
          <a:xfrm>
            <a:off x="3801979" y="338975"/>
            <a:ext cx="4938819" cy="36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4202" y="1983352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Why Python?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4098" name="Picture 2" descr="Why Learn Python? 6 Reasons Why it's So Hot Right Now. | CodingNoma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28" y="338975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5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5866" y="1983352"/>
            <a:ext cx="3583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Variables in Python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3074" name="Picture 2" descr="Python Variables — TutorialBr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574" y="329159"/>
            <a:ext cx="5400000" cy="41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3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53702" y="142970"/>
            <a:ext cx="3583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Variables in Python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6146" name="Picture 2" descr="https://www.theengineeringprojects.com/wp-content/uploads/2020/06/Datatypes-in-pyth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" y="812279"/>
            <a:ext cx="9000000" cy="41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33937" y="924573"/>
            <a:ext cx="2085474" cy="358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5866" y="1983352"/>
            <a:ext cx="3583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Variables in Python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43" y="1154676"/>
            <a:ext cx="4171538" cy="25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0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53702" y="142970"/>
            <a:ext cx="3583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Raleway" panose="020B0604020202020204" charset="0"/>
              </a:rPr>
              <a:t>Variables in Python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241" t="24983" b="4703"/>
          <a:stretch/>
        </p:blipFill>
        <p:spPr>
          <a:xfrm>
            <a:off x="1885197" y="639975"/>
            <a:ext cx="5400000" cy="40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034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923</Words>
  <Application>Microsoft Office PowerPoint</Application>
  <PresentationFormat>On-screen Show (16:9)</PresentationFormat>
  <Paragraphs>98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Raleway</vt:lpstr>
      <vt:lpstr>Courier New</vt:lpstr>
      <vt:lpstr>Lato</vt:lpstr>
      <vt:lpstr>Swiss</vt:lpstr>
      <vt:lpstr>Data Science &amp; Machine Learning</vt:lpstr>
      <vt:lpstr>Fundamental of Programming Why learn Python?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Strings:</vt:lpstr>
      <vt:lpstr>Example:</vt:lpstr>
      <vt:lpstr>Python Lists:</vt:lpstr>
      <vt:lpstr>PowerPoint Presentation</vt:lpstr>
      <vt:lpstr>Python Tuples:</vt:lpstr>
      <vt:lpstr>PowerPoint Presentation</vt:lpstr>
      <vt:lpstr>Python Dictionary:</vt:lpstr>
      <vt:lpstr>PowerPoint Presentation</vt:lpstr>
      <vt:lpstr>Comments in Python: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25</cp:revision>
  <dcterms:modified xsi:type="dcterms:W3CDTF">2022-05-02T07:17:36Z</dcterms:modified>
</cp:coreProperties>
</file>