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81" r:id="rId10"/>
    <p:sldId id="282" r:id="rId11"/>
    <p:sldId id="283" r:id="rId12"/>
    <p:sldId id="284" r:id="rId13"/>
    <p:sldId id="276" r:id="rId14"/>
    <p:sldId id="279" r:id="rId15"/>
    <p:sldId id="277" r:id="rId16"/>
    <p:sldId id="269" r:id="rId17"/>
  </p:sldIdLst>
  <p:sldSz cx="9144000" cy="5143500" type="screen16x9"/>
  <p:notesSz cx="6858000" cy="9144000"/>
  <p:embeddedFontLst>
    <p:embeddedFont>
      <p:font typeface="Raleway" panose="020B0604020202020204" charset="0"/>
      <p:regular r:id="rId19"/>
      <p:bold r:id="rId20"/>
      <p:italic r:id="rId21"/>
      <p:boldItalic r:id="rId22"/>
    </p:embeddedFont>
    <p:embeddedFont>
      <p:font typeface="La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57815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478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5047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3199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474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127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9765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071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140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0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683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08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024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383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822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02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513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650081" y="459798"/>
            <a:ext cx="7836750" cy="9688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800">
                <a:solidFill>
                  <a:schemeClr val="bg1"/>
                </a:solidFill>
              </a:defRPr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059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650081" y="459798"/>
            <a:ext cx="7836750" cy="9688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5015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72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1964175" y="1615475"/>
            <a:ext cx="62331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/>
              <a:t>Data Science </a:t>
            </a:r>
            <a:r>
              <a:rPr lang="en" sz="4900" dirty="0">
                <a:solidFill>
                  <a:schemeClr val="dk1"/>
                </a:solidFill>
              </a:rPr>
              <a:t>&amp;</a:t>
            </a:r>
            <a:r>
              <a:rPr lang="en" sz="4900" dirty="0"/>
              <a:t> Machine </a:t>
            </a:r>
            <a:r>
              <a:rPr lang="en" sz="4900" dirty="0" smtClean="0"/>
              <a:t>Learning</a:t>
            </a:r>
            <a:br>
              <a:rPr lang="en" sz="4900" dirty="0" smtClean="0"/>
            </a:br>
            <a:r>
              <a:rPr lang="en" sz="2400" dirty="0" smtClean="0">
                <a:solidFill>
                  <a:schemeClr val="accent6">
                    <a:lumMod val="75000"/>
                  </a:schemeClr>
                </a:solidFill>
              </a:rPr>
              <a:t>If else condition</a:t>
            </a:r>
            <a:br>
              <a:rPr lang="en" sz="2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" sz="2400" dirty="0" smtClean="0">
                <a:solidFill>
                  <a:schemeClr val="accent6">
                    <a:lumMod val="75000"/>
                  </a:schemeClr>
                </a:solidFill>
              </a:rPr>
              <a:t>While loop, break, continue</a:t>
            </a:r>
            <a:endParaRPr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 flipH="1">
            <a:off x="228775" y="3495450"/>
            <a:ext cx="29355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Senior Mentor-</a:t>
            </a:r>
            <a:r>
              <a:rPr lang="en" sz="1400">
                <a:solidFill>
                  <a:schemeClr val="dk1"/>
                </a:solidFill>
              </a:rPr>
              <a:t> Sachin Saxena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21431" tIns="21431" rIns="21431" bIns="21431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275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</a:t>
            </a:r>
            <a:r>
              <a:rPr lang="en-US" sz="4275">
                <a:latin typeface="Arial" charset="0"/>
                <a:ea typeface="Arial" charset="0"/>
                <a:cs typeface="Arial" charset="0"/>
                <a:sym typeface="Cabin"/>
              </a:rPr>
              <a:t>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50082" y="1464469"/>
            <a:ext cx="3592448" cy="320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431" tIns="21431" rIns="21431" bIns="21431" anchor="ctr" anchorCtr="0">
            <a:noAutofit/>
          </a:bodyPr>
          <a:lstStyle/>
          <a:p>
            <a:pPr marL="421481" indent="-201597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1913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1913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191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1913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191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1913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1913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1913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21481" indent="-201597">
              <a:lnSpc>
                <a:spcPct val="100000"/>
              </a:lnSpc>
              <a:buSzPct val="100000"/>
            </a:pPr>
            <a:r>
              <a:rPr lang="en-US" sz="1913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1913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1913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1913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1913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1913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21481" indent="-201597">
              <a:lnSpc>
                <a:spcPct val="100000"/>
              </a:lnSpc>
              <a:buSzPct val="100000"/>
            </a:pPr>
            <a:r>
              <a:rPr lang="en-US" sz="1913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1913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1913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1913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1913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1913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5093496" y="2970007"/>
            <a:ext cx="3579863" cy="7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1688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688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1688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688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1688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1688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688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1688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1688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1688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4662639" y="2198546"/>
            <a:ext cx="1940421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025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6741917" y="1752006"/>
            <a:ext cx="2235098" cy="5848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025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5613204" y="2548532"/>
            <a:ext cx="19645" cy="38129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7305638" y="2441934"/>
            <a:ext cx="447187" cy="606488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9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3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1768015" y="670640"/>
            <a:ext cx="8100" cy="318768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971550" y="985838"/>
            <a:ext cx="1614431" cy="714318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1913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1778800" y="1700268"/>
            <a:ext cx="6244" cy="84290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3638784" y="1557393"/>
            <a:ext cx="1857" cy="33041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3638784" y="2278912"/>
            <a:ext cx="4556" cy="2659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1783258" y="2532439"/>
            <a:ext cx="1872113" cy="2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771511" y="1348383"/>
            <a:ext cx="223256" cy="185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1776115" y="2946867"/>
            <a:ext cx="8943" cy="3624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788420" y="1378695"/>
            <a:ext cx="1856" cy="156363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788490" y="2939195"/>
            <a:ext cx="985838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475952" y="921544"/>
            <a:ext cx="495598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2821782" y="1857375"/>
            <a:ext cx="1643118" cy="421537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1969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1969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2365959" y="785869"/>
            <a:ext cx="407194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2821781" y="1135857"/>
            <a:ext cx="1685981" cy="421537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1969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1969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1969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4700588" y="964407"/>
            <a:ext cx="4029074" cy="3207543"/>
          </a:xfrm>
          <a:prstGeom prst="rect">
            <a:avLst/>
          </a:prstGeom>
          <a:noFill/>
          <a:ln>
            <a:noFill/>
          </a:ln>
        </p:spPr>
        <p:txBody>
          <a:bodyPr lIns="21431" tIns="21431" rIns="21431" bIns="21431" anchor="ctr" anchorCtr="0">
            <a:noAutofit/>
          </a:bodyPr>
          <a:lstStyle/>
          <a:p>
            <a:pPr marL="278606" indent="-187309"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2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025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2025">
                <a:solidFill>
                  <a:schemeClr val="lt1"/>
                </a:solidFill>
              </a:rPr>
              <a:t>“</a:t>
            </a:r>
            <a:r>
              <a:rPr lang="en-US" sz="202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2025">
                <a:solidFill>
                  <a:schemeClr val="lt1"/>
                </a:solidFill>
              </a:rPr>
              <a:t>”</a:t>
            </a:r>
            <a:r>
              <a:rPr lang="en-US" sz="202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2025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202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278606" indent="-187309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2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025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202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2025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202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2025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278606" indent="-187309">
              <a:spcBef>
                <a:spcPts val="1969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02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025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202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2025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202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2025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787599" y="3771000"/>
            <a:ext cx="3677231" cy="6233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1688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688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1688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688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1688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 </a:t>
            </a:r>
            <a:r>
              <a:rPr lang="en-US" sz="1688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1688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688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1688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688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688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1688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467" name="Shape 467"/>
          <p:cNvCxnSpPr/>
          <p:nvPr/>
        </p:nvCxnSpPr>
        <p:spPr>
          <a:xfrm>
            <a:off x="2607483" y="1348383"/>
            <a:ext cx="223256" cy="185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  <p:pic>
        <p:nvPicPr>
          <p:cNvPr id="19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720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582966" y="458093"/>
            <a:ext cx="1678781" cy="4203204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1800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1800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00"/>
                </a:buClr>
                <a:buSzPct val="25000"/>
              </a:pPr>
              <a:r>
                <a:rPr lang="en-US" sz="180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1800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1800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18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00"/>
                </a:buClr>
                <a:buSzPct val="25000"/>
              </a:pPr>
              <a:r>
                <a:rPr lang="en-US" sz="1800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1800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1800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1800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00"/>
                </a:buClr>
                <a:buSzPct val="25000"/>
              </a:pPr>
              <a:r>
                <a:rPr lang="en-US" sz="180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1800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1800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00"/>
                </a:buClr>
                <a:buSzPct val="25000"/>
              </a:pPr>
              <a:r>
                <a:rPr lang="en-US" sz="180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1800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1800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1800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00"/>
                </a:buClr>
                <a:buSzPct val="25000"/>
              </a:pPr>
              <a:r>
                <a:rPr lang="en-US" sz="1800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1800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2520773" y="3518297"/>
            <a:ext cx="3525863" cy="6429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1688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688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1688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688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1688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688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1688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688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1688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688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688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1688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38" name="Shape 451"/>
          <p:cNvCxnSpPr/>
          <p:nvPr/>
        </p:nvCxnSpPr>
        <p:spPr>
          <a:xfrm rot="10800000">
            <a:off x="1768015" y="670640"/>
            <a:ext cx="8100" cy="318768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52"/>
          <p:cNvSpPr/>
          <p:nvPr/>
        </p:nvSpPr>
        <p:spPr>
          <a:xfrm>
            <a:off x="971550" y="985838"/>
            <a:ext cx="1614431" cy="714318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1913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0" name="Shape 453"/>
          <p:cNvCxnSpPr/>
          <p:nvPr/>
        </p:nvCxnSpPr>
        <p:spPr>
          <a:xfrm rot="10800000">
            <a:off x="1778800" y="1700268"/>
            <a:ext cx="6244" cy="84290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" name="Shape 454"/>
          <p:cNvCxnSpPr/>
          <p:nvPr/>
        </p:nvCxnSpPr>
        <p:spPr>
          <a:xfrm flipH="1" flipV="1">
            <a:off x="3638784" y="1557393"/>
            <a:ext cx="1857" cy="33041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" name="Shape 456"/>
          <p:cNvCxnSpPr>
            <a:stCxn id="49" idx="2"/>
          </p:cNvCxnSpPr>
          <p:nvPr/>
        </p:nvCxnSpPr>
        <p:spPr>
          <a:xfrm flipH="1">
            <a:off x="3638784" y="2278912"/>
            <a:ext cx="4556" cy="2659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" name="Shape 458"/>
          <p:cNvCxnSpPr/>
          <p:nvPr/>
        </p:nvCxnSpPr>
        <p:spPr>
          <a:xfrm rot="10800000" flipH="1">
            <a:off x="1783258" y="2532439"/>
            <a:ext cx="1872113" cy="2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" name="Shape 459"/>
          <p:cNvCxnSpPr/>
          <p:nvPr/>
        </p:nvCxnSpPr>
        <p:spPr>
          <a:xfrm flipH="1">
            <a:off x="771511" y="1348383"/>
            <a:ext cx="223256" cy="185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" name="Shape 460"/>
          <p:cNvCxnSpPr/>
          <p:nvPr/>
        </p:nvCxnSpPr>
        <p:spPr>
          <a:xfrm rot="10800000" flipH="1">
            <a:off x="1776115" y="2946867"/>
            <a:ext cx="8943" cy="3624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" name="Shape 461"/>
          <p:cNvCxnSpPr/>
          <p:nvPr/>
        </p:nvCxnSpPr>
        <p:spPr>
          <a:xfrm rot="10800000">
            <a:off x="788420" y="1378695"/>
            <a:ext cx="1856" cy="156363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" name="Shape 462"/>
          <p:cNvCxnSpPr/>
          <p:nvPr/>
        </p:nvCxnSpPr>
        <p:spPr>
          <a:xfrm>
            <a:off x="788490" y="2939195"/>
            <a:ext cx="985838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" name="Shape 463"/>
          <p:cNvSpPr txBox="1"/>
          <p:nvPr/>
        </p:nvSpPr>
        <p:spPr>
          <a:xfrm>
            <a:off x="475952" y="921544"/>
            <a:ext cx="495598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9" name="Shape 457"/>
          <p:cNvSpPr txBox="1"/>
          <p:nvPr/>
        </p:nvSpPr>
        <p:spPr>
          <a:xfrm>
            <a:off x="2821782" y="1857375"/>
            <a:ext cx="1643118" cy="421537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1969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1969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50" name="Shape 464"/>
          <p:cNvSpPr txBox="1"/>
          <p:nvPr/>
        </p:nvSpPr>
        <p:spPr>
          <a:xfrm>
            <a:off x="2365959" y="785869"/>
            <a:ext cx="407194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51" name="Shape 455"/>
          <p:cNvSpPr txBox="1"/>
          <p:nvPr/>
        </p:nvSpPr>
        <p:spPr>
          <a:xfrm>
            <a:off x="2821781" y="1135857"/>
            <a:ext cx="1685981" cy="421537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1969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1969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1969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cxnSp>
        <p:nvCxnSpPr>
          <p:cNvPr id="52" name="Shape 467"/>
          <p:cNvCxnSpPr/>
          <p:nvPr/>
        </p:nvCxnSpPr>
        <p:spPr>
          <a:xfrm>
            <a:off x="2607483" y="1348383"/>
            <a:ext cx="223256" cy="185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14853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631244" y="161749"/>
            <a:ext cx="4374445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The </a:t>
            </a:r>
            <a:r>
              <a:rPr lang="en-US" altLang="en-US" i="1" dirty="0" smtClean="0">
                <a:solidFill>
                  <a:schemeClr val="tx1"/>
                </a:solidFill>
              </a:rPr>
              <a:t>break</a:t>
            </a:r>
            <a:r>
              <a:rPr lang="en-US" altLang="en-US" dirty="0" smtClean="0">
                <a:solidFill>
                  <a:schemeClr val="tx1"/>
                </a:solidFill>
              </a:rPr>
              <a:t> Statement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45910" y="945444"/>
            <a:ext cx="839328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altLang="en-US" dirty="0" smtClean="0">
                <a:solidFill>
                  <a:schemeClr val="bg1"/>
                </a:solidFill>
              </a:rPr>
              <a:t>Causes an exit from anywhere in the body of a loop</a:t>
            </a:r>
          </a:p>
          <a:p>
            <a:r>
              <a:rPr lang="en-US" altLang="en-US" dirty="0" smtClean="0">
                <a:solidFill>
                  <a:schemeClr val="bg1"/>
                </a:solidFill>
              </a:rPr>
              <a:t>When </a:t>
            </a:r>
            <a:r>
              <a:rPr lang="en-US" altLang="en-US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dirty="0" smtClean="0">
                <a:solidFill>
                  <a:schemeClr val="bg1"/>
                </a:solidFill>
              </a:rPr>
              <a:t> is executed</a:t>
            </a:r>
          </a:p>
          <a:p>
            <a:pPr lvl="1"/>
            <a:r>
              <a:rPr lang="en-US" altLang="en-US" dirty="0" smtClean="0">
                <a:solidFill>
                  <a:schemeClr val="bg1"/>
                </a:solidFill>
              </a:rPr>
              <a:t>Loop immediately terminates</a:t>
            </a:r>
          </a:p>
          <a:p>
            <a:r>
              <a:rPr lang="en-US" altLang="en-US" dirty="0" smtClean="0">
                <a:solidFill>
                  <a:schemeClr val="bg1"/>
                </a:solidFill>
              </a:rPr>
              <a:t>Break statements usually occur in </a:t>
            </a:r>
            <a:r>
              <a:rPr lang="en-US" altLang="en-US" i="1" dirty="0" smtClean="0">
                <a:solidFill>
                  <a:schemeClr val="bg1"/>
                </a:solidFill>
              </a:rPr>
              <a:t>if</a:t>
            </a:r>
            <a:r>
              <a:rPr lang="en-US" altLang="en-US" dirty="0" smtClean="0">
                <a:solidFill>
                  <a:schemeClr val="bg1"/>
                </a:solidFill>
              </a:rPr>
              <a:t> statements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6722" y="2655711"/>
            <a:ext cx="6951663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17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21431" tIns="21431" rIns="21431" bIns="21431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4275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151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431" tIns="21431" rIns="21431" bIns="21431" anchor="ctr" anchorCtr="0">
            <a:noAutofit/>
          </a:bodyPr>
          <a:lstStyle/>
          <a:p>
            <a:pPr marL="421481" indent="-300038">
              <a:lnSpc>
                <a:spcPct val="100000"/>
              </a:lnSpc>
              <a:spcBef>
                <a:spcPts val="0"/>
              </a:spcBef>
              <a:buSzPct val="171000"/>
            </a:pPr>
            <a:r>
              <a:rPr lang="en-US" sz="20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025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20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421481" indent="-300038">
              <a:lnSpc>
                <a:spcPct val="100000"/>
              </a:lnSpc>
              <a:buSzPct val="171000"/>
            </a:pPr>
            <a:r>
              <a:rPr lang="en-US" sz="202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6084689" y="2926259"/>
            <a:ext cx="1369743" cy="16627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2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18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18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18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2123241" y="2983795"/>
            <a:ext cx="3617156" cy="16775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1688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688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1688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1688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1688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688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1688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1688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1688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1688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1688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688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1688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688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1688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688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1688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688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1688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688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688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1688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688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688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688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pic>
        <p:nvPicPr>
          <p:cNvPr id="6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483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2167464" y="86078"/>
            <a:ext cx="4950178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The </a:t>
            </a:r>
            <a:r>
              <a:rPr lang="en-US" altLang="en-US" i="1" dirty="0" smtClean="0">
                <a:solidFill>
                  <a:schemeClr val="tx1"/>
                </a:solidFill>
              </a:rPr>
              <a:t>continue</a:t>
            </a:r>
            <a:r>
              <a:rPr lang="en-US" altLang="en-US" dirty="0" smtClean="0">
                <a:solidFill>
                  <a:schemeClr val="tx1"/>
                </a:solidFill>
              </a:rPr>
              <a:t> statement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7556" y="657578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altLang="en-US" dirty="0" smtClean="0">
                <a:solidFill>
                  <a:schemeClr val="bg1"/>
                </a:solidFill>
              </a:rPr>
              <a:t>When </a:t>
            </a:r>
            <a:r>
              <a:rPr lang="en-US" altLang="en-US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dirty="0" smtClean="0">
                <a:solidFill>
                  <a:schemeClr val="bg1"/>
                </a:solidFill>
              </a:rPr>
              <a:t> executed in a while loop</a:t>
            </a:r>
          </a:p>
          <a:p>
            <a:pPr lvl="1"/>
            <a:r>
              <a:rPr lang="en-US" altLang="en-US" dirty="0" smtClean="0">
                <a:solidFill>
                  <a:schemeClr val="bg1"/>
                </a:solidFill>
              </a:rPr>
              <a:t>Current iteration of the loop terminates </a:t>
            </a:r>
          </a:p>
          <a:p>
            <a:pPr lvl="1"/>
            <a:r>
              <a:rPr lang="en-US" altLang="en-US" dirty="0" smtClean="0">
                <a:solidFill>
                  <a:schemeClr val="bg1"/>
                </a:solidFill>
              </a:rPr>
              <a:t>Execution returns to the loop’s header</a:t>
            </a:r>
          </a:p>
          <a:p>
            <a:r>
              <a:rPr lang="en-US" altLang="en-US" dirty="0" smtClean="0">
                <a:solidFill>
                  <a:schemeClr val="bg1"/>
                </a:solidFill>
              </a:rPr>
              <a:t>Usually appear inside </a:t>
            </a:r>
            <a:r>
              <a:rPr lang="en-US" altLang="en-US" i="1" dirty="0" smtClean="0">
                <a:solidFill>
                  <a:schemeClr val="bg1"/>
                </a:solidFill>
              </a:rPr>
              <a:t>if</a:t>
            </a:r>
            <a:r>
              <a:rPr lang="en-US" altLang="en-US" dirty="0" smtClean="0">
                <a:solidFill>
                  <a:schemeClr val="bg1"/>
                </a:solidFill>
              </a:rPr>
              <a:t> statements.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38223" y="2006760"/>
            <a:ext cx="5024788" cy="2737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59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 for next meeting</a:t>
            </a:r>
            <a:endParaRPr dirty="0"/>
          </a:p>
        </p:txBody>
      </p:sp>
      <p:sp>
        <p:nvSpPr>
          <p:cNvPr id="197" name="Google Shape;197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Types </a:t>
            </a:r>
            <a:r>
              <a:rPr lang="en-US" smtClean="0"/>
              <a:t>of Function</a:t>
            </a:r>
            <a:endParaRPr dirty="0"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3410247" y="227865"/>
            <a:ext cx="3820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Raleway" panose="020B0604020202020204" charset="0"/>
              </a:rPr>
              <a:t>If condition in Python</a:t>
            </a:r>
            <a:endParaRPr lang="en-IN" sz="2800" b="1" dirty="0">
              <a:solidFill>
                <a:schemeClr val="tx1"/>
              </a:solidFill>
              <a:latin typeface="Raleway" panose="020B0604020202020204" charset="0"/>
            </a:endParaRPr>
          </a:p>
        </p:txBody>
      </p:sp>
      <p:sp>
        <p:nvSpPr>
          <p:cNvPr id="7" name="Google Shape;197;p26"/>
          <p:cNvSpPr txBox="1">
            <a:spLocks noGrp="1"/>
          </p:cNvSpPr>
          <p:nvPr>
            <p:ph type="body" idx="2"/>
          </p:nvPr>
        </p:nvSpPr>
        <p:spPr>
          <a:xfrm>
            <a:off x="931943" y="1537074"/>
            <a:ext cx="7512146" cy="36064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buSzPts val="1800"/>
              <a:buNone/>
            </a:pPr>
            <a:r>
              <a:rPr lang="en-US" sz="1600" dirty="0">
                <a:solidFill>
                  <a:schemeClr val="bg1"/>
                </a:solidFill>
              </a:rPr>
              <a:t>Python Conditions and If statements</a:t>
            </a:r>
          </a:p>
          <a:p>
            <a:pPr marL="114300" lvl="0" indent="0">
              <a:buSzPts val="1800"/>
              <a:buNone/>
            </a:pPr>
            <a:r>
              <a:rPr lang="en-US" sz="1600" dirty="0">
                <a:solidFill>
                  <a:schemeClr val="tx1"/>
                </a:solidFill>
              </a:rPr>
              <a:t>Python supports the usual logical conditions from mathematics:</a:t>
            </a:r>
          </a:p>
          <a:p>
            <a:pPr marL="114300" lvl="0" indent="0">
              <a:buSzPts val="1800"/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------------------------------------------------------------------------------</a:t>
            </a:r>
            <a:endParaRPr lang="en-US" sz="1600" dirty="0">
              <a:solidFill>
                <a:schemeClr val="bg1"/>
              </a:solidFill>
            </a:endParaRPr>
          </a:p>
          <a:p>
            <a:pPr marL="114300" lvl="0" indent="0">
              <a:buSzPts val="1800"/>
              <a:buNone/>
            </a:pPr>
            <a:r>
              <a:rPr lang="en-US" sz="1600" dirty="0">
                <a:solidFill>
                  <a:schemeClr val="bg1"/>
                </a:solidFill>
              </a:rPr>
              <a:t>Equals: a == b</a:t>
            </a:r>
          </a:p>
          <a:p>
            <a:pPr marL="114300" lvl="0" indent="0">
              <a:buSzPts val="1800"/>
              <a:buNone/>
            </a:pPr>
            <a:r>
              <a:rPr lang="en-US" sz="1600" dirty="0">
                <a:solidFill>
                  <a:schemeClr val="tx1"/>
                </a:solidFill>
              </a:rPr>
              <a:t>Not Equals: a != b</a:t>
            </a:r>
          </a:p>
          <a:p>
            <a:pPr marL="114300" lvl="0" indent="0">
              <a:buSzPts val="1800"/>
              <a:buNone/>
            </a:pPr>
            <a:r>
              <a:rPr lang="en-US" sz="1600" dirty="0">
                <a:solidFill>
                  <a:schemeClr val="bg1"/>
                </a:solidFill>
              </a:rPr>
              <a:t>Less than: a &lt; b</a:t>
            </a:r>
          </a:p>
          <a:p>
            <a:pPr marL="114300" lvl="0" indent="0">
              <a:buSzPts val="1800"/>
              <a:buNone/>
            </a:pPr>
            <a:r>
              <a:rPr lang="en-US" sz="1600" dirty="0">
                <a:solidFill>
                  <a:schemeClr val="tx1"/>
                </a:solidFill>
              </a:rPr>
              <a:t>Less than or equal to: a &lt;= b</a:t>
            </a:r>
          </a:p>
          <a:p>
            <a:pPr marL="114300" lvl="0" indent="0">
              <a:buSzPts val="1800"/>
              <a:buNone/>
            </a:pPr>
            <a:r>
              <a:rPr lang="en-US" sz="1600" dirty="0">
                <a:solidFill>
                  <a:schemeClr val="bg1"/>
                </a:solidFill>
              </a:rPr>
              <a:t>Greater than: a &gt; b</a:t>
            </a:r>
          </a:p>
          <a:p>
            <a:pPr marL="114300" lvl="0" indent="0">
              <a:buSzPts val="1800"/>
              <a:buNone/>
            </a:pPr>
            <a:r>
              <a:rPr lang="en-US" sz="1600" dirty="0">
                <a:solidFill>
                  <a:schemeClr val="tx1"/>
                </a:solidFill>
              </a:rPr>
              <a:t>Greater than or equal to: a &gt;= b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114300" lvl="0" indent="0">
              <a:buSzPts val="1800"/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114300" lvl="0" indent="0">
              <a:buSzPts val="1800"/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114300" lvl="0" indent="0">
              <a:buSzPts val="1800"/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114300" lvl="0" indent="0">
              <a:buSzPts val="1800"/>
              <a:buNone/>
            </a:pPr>
            <a:endParaRPr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7;p26"/>
          <p:cNvSpPr txBox="1">
            <a:spLocks noGrp="1"/>
          </p:cNvSpPr>
          <p:nvPr>
            <p:ph type="body" idx="2"/>
          </p:nvPr>
        </p:nvSpPr>
        <p:spPr>
          <a:xfrm>
            <a:off x="931943" y="1954763"/>
            <a:ext cx="7512146" cy="17254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buSzPts val="1800"/>
              <a:buNone/>
            </a:pPr>
            <a:r>
              <a:rPr lang="en-US" sz="2000" dirty="0">
                <a:solidFill>
                  <a:schemeClr val="bg1"/>
                </a:solidFill>
              </a:rPr>
              <a:t>a = 33</a:t>
            </a:r>
          </a:p>
          <a:p>
            <a:pPr marL="114300" lvl="0" indent="0">
              <a:buSzPts val="1800"/>
              <a:buNone/>
            </a:pPr>
            <a:r>
              <a:rPr lang="en-US" sz="2000" dirty="0">
                <a:solidFill>
                  <a:schemeClr val="bg1"/>
                </a:solidFill>
              </a:rPr>
              <a:t>b = 200</a:t>
            </a:r>
          </a:p>
          <a:p>
            <a:pPr marL="114300" lvl="0" indent="0">
              <a:buSzPts val="1800"/>
              <a:buNone/>
            </a:pPr>
            <a:r>
              <a:rPr lang="en-US" sz="2000" dirty="0">
                <a:solidFill>
                  <a:schemeClr val="tx1"/>
                </a:solidFill>
              </a:rPr>
              <a:t>if b &gt; a:</a:t>
            </a:r>
          </a:p>
          <a:p>
            <a:pPr marL="114300" lvl="0" indent="0">
              <a:buSzPts val="1800"/>
              <a:buNone/>
            </a:pPr>
            <a:r>
              <a:rPr lang="en-US" sz="2000" dirty="0">
                <a:solidFill>
                  <a:schemeClr val="tx1"/>
                </a:solidFill>
              </a:rPr>
              <a:t>  print("b is greater than a")</a:t>
            </a:r>
          </a:p>
          <a:p>
            <a:pPr marL="114300" lvl="0" indent="0">
              <a:buSzPts val="1800"/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114300" lvl="0" indent="0">
              <a:buSzPts val="1800"/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114300" lvl="0" indent="0">
              <a:buSzPts val="1800"/>
              <a:buNone/>
            </a:pP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10247" y="227865"/>
            <a:ext cx="3820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Raleway" panose="020B0604020202020204" charset="0"/>
              </a:rPr>
              <a:t>If condition in Python</a:t>
            </a:r>
            <a:endParaRPr lang="en-IN" sz="2800" b="1" dirty="0">
              <a:solidFill>
                <a:schemeClr val="tx1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29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373921" y="227865"/>
            <a:ext cx="46281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Raleway" panose="020B0604020202020204" charset="0"/>
              </a:rPr>
              <a:t>If else condition in Python</a:t>
            </a:r>
            <a:endParaRPr lang="en-IN" sz="2800" b="1" dirty="0">
              <a:solidFill>
                <a:schemeClr val="tx1"/>
              </a:solidFill>
              <a:latin typeface="Raleway" panose="020B0604020202020204" charset="0"/>
            </a:endParaRPr>
          </a:p>
        </p:txBody>
      </p:sp>
      <p:sp>
        <p:nvSpPr>
          <p:cNvPr id="7" name="Google Shape;197;p26"/>
          <p:cNvSpPr txBox="1">
            <a:spLocks noGrp="1"/>
          </p:cNvSpPr>
          <p:nvPr>
            <p:ph type="body" idx="2"/>
          </p:nvPr>
        </p:nvSpPr>
        <p:spPr>
          <a:xfrm>
            <a:off x="931943" y="1954763"/>
            <a:ext cx="7512146" cy="17254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buSzPts val="1800"/>
              <a:buNone/>
            </a:pPr>
            <a:r>
              <a:rPr lang="en-US" sz="2000" dirty="0">
                <a:solidFill>
                  <a:schemeClr val="bg1"/>
                </a:solidFill>
              </a:rPr>
              <a:t># Program checks if the number is positive or negative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114300" lvl="0" indent="0">
              <a:buSzPts val="18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# </a:t>
            </a:r>
            <a:r>
              <a:rPr lang="en-US" sz="2000" dirty="0">
                <a:solidFill>
                  <a:schemeClr val="bg1"/>
                </a:solidFill>
              </a:rPr>
              <a:t>And displays an appropriate message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114300" lvl="0" indent="0">
              <a:buSzPts val="1800"/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num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= 3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14300" lvl="0" indent="0">
              <a:buSzPts val="180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dirty="0" err="1">
                <a:solidFill>
                  <a:schemeClr val="tx1"/>
                </a:solidFill>
              </a:rPr>
              <a:t>num</a:t>
            </a:r>
            <a:r>
              <a:rPr lang="en-US" sz="2000" dirty="0">
                <a:solidFill>
                  <a:schemeClr val="tx1"/>
                </a:solidFill>
              </a:rPr>
              <a:t> &gt;= 0: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14300" lvl="0" indent="0">
              <a:buSzPts val="1800"/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print</a:t>
            </a:r>
            <a:r>
              <a:rPr lang="en-US" sz="2000" dirty="0">
                <a:solidFill>
                  <a:schemeClr val="tx1"/>
                </a:solidFill>
              </a:rPr>
              <a:t>("Positive or Zero")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14300" lvl="0" indent="0">
              <a:buSzPts val="180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else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14300" lvl="0" indent="0">
              <a:buSzPts val="1800"/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print</a:t>
            </a:r>
            <a:r>
              <a:rPr lang="en-US" sz="2000" dirty="0">
                <a:solidFill>
                  <a:schemeClr val="tx1"/>
                </a:solidFill>
              </a:rPr>
              <a:t>("Negative number")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14300" lvl="0" indent="0">
              <a:buSzPts val="1800"/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114300" lvl="0" indent="0">
              <a:buSzPts val="1800"/>
              <a:buNone/>
            </a:pPr>
            <a:endParaRPr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4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3332093" y="227865"/>
            <a:ext cx="21739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Raleway" panose="020B0604020202020204" charset="0"/>
              </a:rPr>
              <a:t>Indentation</a:t>
            </a:r>
          </a:p>
        </p:txBody>
      </p:sp>
      <p:sp>
        <p:nvSpPr>
          <p:cNvPr id="7" name="Google Shape;197;p26"/>
          <p:cNvSpPr txBox="1">
            <a:spLocks noGrp="1"/>
          </p:cNvSpPr>
          <p:nvPr>
            <p:ph type="body" idx="2"/>
          </p:nvPr>
        </p:nvSpPr>
        <p:spPr>
          <a:xfrm>
            <a:off x="931943" y="1954763"/>
            <a:ext cx="7512146" cy="17254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>
              <a:buSzPts val="18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Python </a:t>
            </a:r>
            <a:r>
              <a:rPr lang="en-US" sz="2000" dirty="0">
                <a:solidFill>
                  <a:schemeClr val="bg1"/>
                </a:solidFill>
              </a:rPr>
              <a:t>relies on indentation (whitespace at the beginning of a line) to define scope in the code. Other programming languages often use curly-brackets for this purpose.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114300" lvl="0" indent="0">
              <a:buSzPts val="1800"/>
              <a:buNone/>
            </a:pPr>
            <a:endParaRPr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92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29088" y="399168"/>
            <a:ext cx="3685823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The </a:t>
            </a:r>
            <a:r>
              <a:rPr lang="en-US" altLang="en-US" i="1" dirty="0" smtClean="0">
                <a:solidFill>
                  <a:schemeClr val="tx1"/>
                </a:solidFill>
              </a:rPr>
              <a:t>while</a:t>
            </a:r>
            <a:r>
              <a:rPr lang="en-US" altLang="en-US" dirty="0" smtClean="0">
                <a:solidFill>
                  <a:schemeClr val="tx1"/>
                </a:solidFill>
              </a:rPr>
              <a:t> Loop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altLang="en-US" dirty="0" smtClean="0">
                <a:solidFill>
                  <a:schemeClr val="tx1"/>
                </a:solidFill>
              </a:rPr>
              <a:t>Example : Program displays 1 – 5, after loop terminates, </a:t>
            </a:r>
            <a:r>
              <a:rPr lang="en-US" altLang="en-US" i="1" dirty="0" err="1" smtClean="0">
                <a:solidFill>
                  <a:schemeClr val="tx1"/>
                </a:solidFill>
              </a:rPr>
              <a:t>num</a:t>
            </a:r>
            <a:r>
              <a:rPr lang="en-US" altLang="en-US" dirty="0" smtClean="0">
                <a:solidFill>
                  <a:schemeClr val="tx1"/>
                </a:solidFill>
              </a:rPr>
              <a:t> will be 6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1744" y="2105378"/>
            <a:ext cx="5534025" cy="288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34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29088" y="399168"/>
            <a:ext cx="3685823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The </a:t>
            </a:r>
            <a:r>
              <a:rPr lang="en-US" altLang="en-US" i="1" dirty="0" smtClean="0">
                <a:solidFill>
                  <a:schemeClr val="tx1"/>
                </a:solidFill>
              </a:rPr>
              <a:t>while</a:t>
            </a:r>
            <a:r>
              <a:rPr lang="en-US" altLang="en-US" dirty="0" smtClean="0">
                <a:solidFill>
                  <a:schemeClr val="tx1"/>
                </a:solidFill>
              </a:rPr>
              <a:t> Loop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altLang="en-US" dirty="0" smtClean="0">
                <a:solidFill>
                  <a:schemeClr val="tx1"/>
                </a:solidFill>
              </a:rPr>
              <a:t>Example : Program displays 1 – 5, after loop terminates, </a:t>
            </a:r>
            <a:r>
              <a:rPr lang="en-US" altLang="en-US" i="1" dirty="0" err="1" smtClean="0">
                <a:solidFill>
                  <a:schemeClr val="tx1"/>
                </a:solidFill>
              </a:rPr>
              <a:t>num</a:t>
            </a:r>
            <a:r>
              <a:rPr lang="en-US" altLang="en-US" dirty="0" smtClean="0">
                <a:solidFill>
                  <a:schemeClr val="tx1"/>
                </a:solidFill>
              </a:rPr>
              <a:t> will be 6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1744" y="2105378"/>
            <a:ext cx="5534025" cy="288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13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29088" y="399168"/>
            <a:ext cx="3685823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The </a:t>
            </a:r>
            <a:r>
              <a:rPr lang="en-US" altLang="en-US" i="1" dirty="0" smtClean="0">
                <a:solidFill>
                  <a:schemeClr val="tx1"/>
                </a:solidFill>
              </a:rPr>
              <a:t>for</a:t>
            </a:r>
            <a:r>
              <a:rPr lang="en-US" altLang="en-US" dirty="0" smtClean="0">
                <a:solidFill>
                  <a:schemeClr val="tx1"/>
                </a:solidFill>
              </a:rPr>
              <a:t> Loop</a:t>
            </a:r>
          </a:p>
        </p:txBody>
      </p:sp>
      <p:sp>
        <p:nvSpPr>
          <p:cNvPr id="8" name="Shape 398"/>
          <p:cNvSpPr txBox="1">
            <a:spLocks/>
          </p:cNvSpPr>
          <p:nvPr/>
        </p:nvSpPr>
        <p:spPr>
          <a:xfrm>
            <a:off x="499207" y="338975"/>
            <a:ext cx="7077250" cy="172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  <a:endParaRPr lang="en-US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Shape 399"/>
          <p:cNvSpPr txBox="1"/>
          <p:nvPr/>
        </p:nvSpPr>
        <p:spPr>
          <a:xfrm>
            <a:off x="1298349" y="1652648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400" i="0" u="none" strike="noStrike" cap="none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 New"/>
              </a:rPr>
              <a:t> in [5, 4, 3, 2, 1]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err="1" smtClean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 smtClean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tx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 New"/>
              </a:rPr>
              <a:t>'Blastoff!')</a:t>
            </a:r>
            <a:endParaRPr lang="en-US" sz="2400" i="0" u="none" strike="noStrike" cap="none" dirty="0">
              <a:solidFill>
                <a:schemeClr val="tx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0" name="Shape 400"/>
          <p:cNvSpPr txBox="1"/>
          <p:nvPr/>
        </p:nvSpPr>
        <p:spPr>
          <a:xfrm>
            <a:off x="6821842" y="676003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  <p:extLst>
      <p:ext uri="{BB962C8B-B14F-4D97-AF65-F5344CB8AC3E}">
        <p14:creationId xmlns:p14="http://schemas.microsoft.com/office/powerpoint/2010/main" val="132632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650081" y="459798"/>
            <a:ext cx="7836750" cy="63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431" tIns="21431" rIns="21431" bIns="21431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4275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4942519" y="1982377"/>
            <a:ext cx="2872463" cy="9340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3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13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3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13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3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13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3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13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3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3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13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3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3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13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3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3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3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13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7971089" y="1720899"/>
            <a:ext cx="933694" cy="18145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1688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688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688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688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688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1688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1710865" y="1230722"/>
            <a:ext cx="8100" cy="318768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914400" y="1545919"/>
            <a:ext cx="1614431" cy="714318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1913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1721650" y="2260350"/>
            <a:ext cx="6244" cy="84290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3614984" y="2113833"/>
            <a:ext cx="15187" cy="3661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3629053" y="2838993"/>
            <a:ext cx="0" cy="27641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1726109" y="3095219"/>
            <a:ext cx="1910418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714361" y="1908464"/>
            <a:ext cx="223256" cy="185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1718965" y="3506948"/>
            <a:ext cx="8943" cy="3624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731270" y="1938776"/>
            <a:ext cx="1856" cy="156363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731340" y="3516701"/>
            <a:ext cx="985838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392668" y="1481625"/>
            <a:ext cx="661447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800100" y="3831919"/>
            <a:ext cx="1850175" cy="421537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off!')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2807494" y="2417457"/>
            <a:ext cx="1643118" cy="421537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969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1969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1969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2343150" y="1445907"/>
            <a:ext cx="407194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2784431" y="1695938"/>
            <a:ext cx="1751963" cy="421537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-US" sz="1969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1969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1969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3057353" y="3625235"/>
            <a:ext cx="5700713" cy="9358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1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18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18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1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1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18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1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2564620" y="1908464"/>
            <a:ext cx="223256" cy="185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pic>
        <p:nvPicPr>
          <p:cNvPr id="2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878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626</Words>
  <Application>Microsoft Office PowerPoint</Application>
  <PresentationFormat>On-screen Show (16:9)</PresentationFormat>
  <Paragraphs>124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Raleway</vt:lpstr>
      <vt:lpstr>Lato</vt:lpstr>
      <vt:lpstr>Courier</vt:lpstr>
      <vt:lpstr>Cabin</vt:lpstr>
      <vt:lpstr>Courier New</vt:lpstr>
      <vt:lpstr>Swiss</vt:lpstr>
      <vt:lpstr>Data Science &amp; Machine Learning If else condition While loop, break, continue</vt:lpstr>
      <vt:lpstr>PowerPoint Presentation</vt:lpstr>
      <vt:lpstr>PowerPoint Presentation</vt:lpstr>
      <vt:lpstr>PowerPoint Presentation</vt:lpstr>
      <vt:lpstr>PowerPoint Presentation</vt:lpstr>
      <vt:lpstr>The while Loop</vt:lpstr>
      <vt:lpstr>The while Loop</vt:lpstr>
      <vt:lpstr>The for Loop</vt:lpstr>
      <vt:lpstr>A Simple Definite Loop</vt:lpstr>
      <vt:lpstr>Looking at in...</vt:lpstr>
      <vt:lpstr>PowerPoint Presentation</vt:lpstr>
      <vt:lpstr>PowerPoint Presentation</vt:lpstr>
      <vt:lpstr>The break Statement</vt:lpstr>
      <vt:lpstr>Breaking Out of a Loop</vt:lpstr>
      <vt:lpstr>The continue statement</vt:lpstr>
      <vt:lpstr>Goals for next meeting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Machine Learning</dc:title>
  <cp:lastModifiedBy>net</cp:lastModifiedBy>
  <cp:revision>40</cp:revision>
  <dcterms:modified xsi:type="dcterms:W3CDTF">2022-05-02T07:20:29Z</dcterms:modified>
</cp:coreProperties>
</file>