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299" r:id="rId24"/>
    <p:sldId id="269" r:id="rId25"/>
  </p:sldIdLst>
  <p:sldSz cx="9144000" cy="5143500" type="screen16x9"/>
  <p:notesSz cx="6858000" cy="9144000"/>
  <p:embeddedFontLst>
    <p:embeddedFont>
      <p:font typeface="Lato" charset="0"/>
      <p:regular r:id="rId27"/>
      <p:bold r:id="rId28"/>
      <p:italic r:id="rId29"/>
      <p:boldItalic r:id="rId30"/>
    </p:embeddedFont>
    <p:embeddedFont>
      <p:font typeface="MS PGothic" pitchFamily="34" charset="-128"/>
      <p:regular r:id="rId31"/>
    </p:embeddedFont>
    <p:embeddedFont>
      <p:font typeface="Times" pitchFamily="18" charset="0"/>
      <p:regular r:id="rId32"/>
      <p:bold r:id="rId33"/>
      <p:italic r:id="rId34"/>
      <p:boldItalic r:id="rId35"/>
    </p:embeddedFont>
    <p:embeddedFont>
      <p:font typeface="Wingdings 2" pitchFamily="18" charset="2"/>
      <p:regular r:id="rId36"/>
    </p:embeddedFont>
    <p:embeddedFont>
      <p:font typeface="Raleway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1570" y="-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92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56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C139748-B0B3-46B4-8923-08BE12E1B82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69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3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E564CE-E313-4B6E-89EC-2401A93CE87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4FBB96-4639-4522-8DB8-4C2821BCED1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0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C67A9E-D2D2-4501-964F-192A41A9933B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5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4252AD-00F4-4019-95E5-A277A2B17FC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2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3C8A47-2713-4D50-9E9C-02FD8EC2FF0E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0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7080C71-5B3E-4538-8205-BBA8834C4286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7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189F94-9DB7-4D71-9F71-63EAE6D551A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38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0CF6066-E415-4621-91E5-47296178C62A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5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23622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Times New Roman" pitchFamily="-110" charset="0"/>
                <a:ea typeface="Arial" pitchFamily="-110" charset="0"/>
                <a:cs typeface="Arial" pitchFamily="-110" charset="0"/>
              </a:defRPr>
            </a:lvl1pPr>
          </a:lstStyle>
          <a:p>
            <a:pPr>
              <a:defRPr/>
            </a:pPr>
            <a:r>
              <a:rPr 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Times New Roman" pitchFamily="-110" charset="0"/>
                <a:ea typeface="Arial" pitchFamily="-110" charset="0"/>
                <a:cs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cs typeface="Arial" panose="020B0604020202020204" pitchFamily="34" charset="0"/>
              </a:defRPr>
            </a:lvl1pPr>
          </a:lstStyle>
          <a:p>
            <a:r>
              <a:rPr lang="en-US"/>
              <a:t>       </a:t>
            </a:r>
            <a:fld id="{9D5CB0D0-7B91-4E20-B839-6DBE7672F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70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Science </a:t>
            </a:r>
            <a:r>
              <a:rPr lang="en" sz="2800" dirty="0">
                <a:solidFill>
                  <a:schemeClr val="dk1"/>
                </a:solidFill>
              </a:rPr>
              <a:t>&amp;</a:t>
            </a:r>
            <a:r>
              <a:rPr lang="en" sz="2800" dirty="0"/>
              <a:t> Machine </a:t>
            </a:r>
            <a:r>
              <a:rPr lang="en" sz="2800" dirty="0" smtClean="0"/>
              <a:t>Learning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</a:rPr>
              <a:t>Function, Packages, File Handling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Senior Mentor-</a:t>
            </a:r>
            <a:r>
              <a:rPr lang="en" sz="1400">
                <a:solidFill>
                  <a:schemeClr val="dk1"/>
                </a:solidFill>
              </a:rPr>
              <a:t> Sachin Saxena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Lambda Notation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143000"/>
            <a:ext cx="6000750" cy="37719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Be careful with the syntax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f = lambda </a:t>
            </a:r>
            <a:r>
              <a:rPr lang="en-US" sz="16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x,y</a:t>
            </a: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: 2 * x + y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f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&lt;function &lt;lambda&gt; at 0x87d30&gt;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f(3, 4)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10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v </a:t>
            </a: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</a:rPr>
              <a:t>= lambda x: x*x(100)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</a:rPr>
              <a:t>&gt;&gt;&gt; v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</a:rPr>
              <a:t>&lt;function &lt;lambda&gt; at 0x87df0&gt;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</a:rPr>
              <a:t>&gt;&gt;&gt; v = (lambda x: x*x)(100)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</a:rPr>
              <a:t>&gt;&gt;&gt; v</a:t>
            </a:r>
          </a:p>
          <a:p>
            <a:pPr marL="177404" lvl="2" indent="-177404"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</a:rPr>
              <a:t>10000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6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Lambda Notation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485900"/>
            <a:ext cx="6057900" cy="297180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Python</a:t>
            </a:r>
            <a:r>
              <a:rPr lang="ja-JP" altLang="en-US" sz="2100" dirty="0">
                <a:solidFill>
                  <a:schemeClr val="bg1"/>
                </a:solidFill>
              </a:rPr>
              <a:t>’</a:t>
            </a:r>
            <a:r>
              <a:rPr lang="en-US" altLang="ja-JP" sz="2100" dirty="0">
                <a:solidFill>
                  <a:schemeClr val="bg1"/>
                </a:solidFill>
              </a:rPr>
              <a:t>s lambda creates anonymous functions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&gt;&gt;&gt; lambda x: x + 1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&lt;function &lt;lambda&gt; at 0x1004e6ed8&gt;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&gt;&gt;&gt; f = lambda x: x + 1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&gt;&gt;&gt; f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&lt;function &lt;lambda&gt; at 0x1004e6f50&gt;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&gt;&gt;&gt; f(100)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101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1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composition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9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square(x):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x*x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9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twice(f):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lambda x: f(f(x))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twice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 twice at 0x87db0&gt;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quad = twice(square)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quad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 &lt;lambda&gt; at 0x87d30&gt;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quad(5)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19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625</a:t>
            </a:r>
          </a:p>
          <a:p>
            <a:pPr>
              <a:buFont typeface="Symbol" panose="05050102010706020507" pitchFamily="18" charset="2"/>
              <a:buNone/>
            </a:pPr>
            <a:endParaRPr lang="en-US" sz="19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2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map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</a:rPr>
              <a:t>def</a:t>
            </a:r>
            <a:r>
              <a:rPr lang="en-US" sz="2400" dirty="0">
                <a:solidFill>
                  <a:schemeClr val="bg1"/>
                </a:solidFill>
              </a:rPr>
              <a:t> add1(x): return x+1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&gt;&gt;&gt; map(add1,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[2, 3, 4, 5]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&gt;&gt;&gt; map(lambda x: x+1,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[2, 3, 4, 5]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&gt;&gt;&gt; map(+, [1,2,3,4], 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map(+,[1,2,3,4],[100,200,300,400])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         ^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400" dirty="0" err="1">
                <a:solidFill>
                  <a:schemeClr val="bg1"/>
                </a:solidFill>
              </a:rPr>
              <a:t>SyntaxError</a:t>
            </a:r>
            <a:r>
              <a:rPr lang="en-US" sz="2400" dirty="0">
                <a:solidFill>
                  <a:schemeClr val="bg1"/>
                </a:solidFill>
              </a:rPr>
              <a:t>: invalid syntax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878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Packages in Python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57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Packages in Python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407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/>
                </a:solidFill>
              </a:rPr>
              <a:t>“dotted module names”  (ex. </a:t>
            </a:r>
            <a:r>
              <a:rPr lang="en-US" i="1" dirty="0" err="1" smtClean="0">
                <a:solidFill>
                  <a:schemeClr val="bg1"/>
                </a:solidFill>
              </a:rPr>
              <a:t>a.b</a:t>
            </a:r>
            <a:r>
              <a:rPr lang="en-US" i="1" dirty="0" smtClean="0">
                <a:solidFill>
                  <a:schemeClr val="bg1"/>
                </a:solidFill>
              </a:rPr>
              <a:t>)</a:t>
            </a:r>
          </a:p>
          <a:p>
            <a:pPr marL="480060" lvl="1" indent="-185166">
              <a:buFont typeface="Wingdings 2"/>
              <a:buChar char=""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Submodule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in package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/>
                </a:solidFill>
              </a:rPr>
              <a:t>Saves authors of multi-module packages from worrying about each other’s module names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/>
                </a:solidFill>
              </a:rPr>
              <a:t>Python searches through </a:t>
            </a:r>
            <a:r>
              <a:rPr lang="en-US" i="1" dirty="0" err="1" smtClean="0">
                <a:solidFill>
                  <a:schemeClr val="bg1"/>
                </a:solidFill>
              </a:rPr>
              <a:t>sys.path</a:t>
            </a:r>
            <a:r>
              <a:rPr lang="en-US" dirty="0" smtClean="0">
                <a:solidFill>
                  <a:schemeClr val="bg1"/>
                </a:solidFill>
              </a:rPr>
              <a:t> directories for the package subdirectory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/>
                </a:solidFill>
              </a:rPr>
              <a:t>Users of the package can import individual modules from the package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/>
                </a:solidFill>
              </a:rPr>
              <a:t>Ways to import </a:t>
            </a:r>
            <a:r>
              <a:rPr lang="en-US" dirty="0" err="1" smtClean="0">
                <a:solidFill>
                  <a:schemeClr val="bg1"/>
                </a:solidFill>
              </a:rPr>
              <a:t>submodules</a:t>
            </a:r>
            <a:endParaRPr lang="en-US" dirty="0" smtClean="0">
              <a:solidFill>
                <a:schemeClr val="bg1"/>
              </a:solidFill>
            </a:endParaRPr>
          </a:p>
          <a:p>
            <a:pPr marL="480060" lvl="1" indent="-185166">
              <a:buFont typeface="Wingdings 2"/>
              <a:buChar char=""/>
              <a:defRPr/>
            </a:pPr>
            <a:r>
              <a:rPr lang="en-US" i="1" dirty="0" smtClean="0">
                <a:solidFill>
                  <a:schemeClr val="bg1"/>
                </a:solidFill>
              </a:rPr>
              <a:t>import </a:t>
            </a:r>
            <a:r>
              <a:rPr lang="en-US" i="1" dirty="0" err="1" smtClean="0">
                <a:solidFill>
                  <a:schemeClr val="bg1"/>
                </a:solidFill>
              </a:rPr>
              <a:t>sound.effects.echo</a:t>
            </a:r>
            <a:endParaRPr lang="en-US" i="1" dirty="0" smtClean="0">
              <a:solidFill>
                <a:schemeClr val="bg1"/>
              </a:solidFill>
            </a:endParaRPr>
          </a:p>
          <a:p>
            <a:pPr marL="480060" lvl="1" indent="-185166">
              <a:buFont typeface="Wingdings 2"/>
              <a:buChar char=""/>
              <a:defRPr/>
            </a:pPr>
            <a:r>
              <a:rPr lang="en-US" i="1" dirty="0" smtClean="0">
                <a:solidFill>
                  <a:schemeClr val="bg1"/>
                </a:solidFill>
              </a:rPr>
              <a:t>from </a:t>
            </a:r>
            <a:r>
              <a:rPr lang="en-US" i="1" dirty="0" err="1" smtClean="0">
                <a:solidFill>
                  <a:schemeClr val="bg1"/>
                </a:solidFill>
              </a:rPr>
              <a:t>sound.effects</a:t>
            </a:r>
            <a:r>
              <a:rPr lang="en-US" i="1" dirty="0" smtClean="0">
                <a:solidFill>
                  <a:schemeClr val="bg1"/>
                </a:solidFill>
              </a:rPr>
              <a:t> import echo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Submodules</a:t>
            </a:r>
            <a:r>
              <a:rPr lang="en-US" dirty="0" smtClean="0">
                <a:solidFill>
                  <a:schemeClr val="bg1"/>
                </a:solidFill>
              </a:rPr>
              <a:t> must be referenced by full name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i="1" dirty="0" err="1" smtClean="0">
                <a:solidFill>
                  <a:schemeClr val="bg1"/>
                </a:solidFill>
              </a:rPr>
              <a:t>ImportError</a:t>
            </a:r>
            <a:r>
              <a:rPr lang="en-US" dirty="0" smtClean="0">
                <a:solidFill>
                  <a:schemeClr val="bg1"/>
                </a:solidFill>
              </a:rPr>
              <a:t> exception is raised when the package cannot be found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2650" y="7283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Packages in Python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42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Importing * From a Package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* does not import all submodules from a package</a:t>
            </a:r>
          </a:p>
          <a:p>
            <a:r>
              <a:rPr lang="en-US" smtClean="0">
                <a:solidFill>
                  <a:schemeClr val="bg1"/>
                </a:solidFill>
              </a:rPr>
              <a:t>Ensures that the package has been imported, only importing the names of the submodules defined in the package</a:t>
            </a:r>
          </a:p>
          <a:p>
            <a:r>
              <a:rPr lang="en-US" i="1" smtClean="0">
                <a:solidFill>
                  <a:schemeClr val="bg1"/>
                </a:solidFill>
              </a:rPr>
              <a:t>import sound.effects.echo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i="1" smtClean="0">
                <a:solidFill>
                  <a:schemeClr val="bg1"/>
                </a:solidFill>
              </a:rPr>
              <a:t>	import sound.effects.surround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i="1" smtClean="0">
                <a:solidFill>
                  <a:schemeClr val="bg1"/>
                </a:solidFill>
              </a:rPr>
              <a:t>	from sound.effects import *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0112" y="149132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Packages in Python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556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10112" y="711099"/>
            <a:ext cx="6321600" cy="635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Intra-package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Submodules</a:t>
            </a:r>
            <a:r>
              <a:rPr lang="en-US" dirty="0" smtClean="0">
                <a:solidFill>
                  <a:schemeClr val="bg1"/>
                </a:solidFill>
              </a:rPr>
              <a:t> can refer to each other</a:t>
            </a:r>
          </a:p>
          <a:p>
            <a:pPr marL="480060" lvl="1" indent="-185166">
              <a:buFont typeface="Wingdings 2"/>
              <a:buChar char=""/>
              <a:defRPr/>
            </a:pPr>
            <a:r>
              <a:rPr lang="en-US" i="1" dirty="0" smtClean="0">
                <a:solidFill>
                  <a:schemeClr val="bg1"/>
                </a:solidFill>
              </a:rPr>
              <a:t>Surround </a:t>
            </a:r>
            <a:r>
              <a:rPr lang="en-US" dirty="0" smtClean="0">
                <a:solidFill>
                  <a:schemeClr val="bg1"/>
                </a:solidFill>
              </a:rPr>
              <a:t>might use </a:t>
            </a:r>
            <a:r>
              <a:rPr lang="en-US" i="1" dirty="0" smtClean="0">
                <a:solidFill>
                  <a:schemeClr val="bg1"/>
                </a:solidFill>
              </a:rPr>
              <a:t>echo </a:t>
            </a:r>
            <a:r>
              <a:rPr lang="en-US" dirty="0" smtClean="0">
                <a:solidFill>
                  <a:schemeClr val="bg1"/>
                </a:solidFill>
              </a:rPr>
              <a:t>module</a:t>
            </a:r>
          </a:p>
          <a:p>
            <a:pPr marL="480060" lvl="1" indent="-185166">
              <a:buFont typeface="Wingdings 2"/>
              <a:buChar char=""/>
              <a:defRPr/>
            </a:pPr>
            <a:r>
              <a:rPr lang="en-US" i="1" dirty="0" smtClean="0">
                <a:solidFill>
                  <a:schemeClr val="bg1"/>
                </a:solidFill>
              </a:rPr>
              <a:t>import echo</a:t>
            </a:r>
            <a:r>
              <a:rPr lang="en-US" dirty="0" smtClean="0">
                <a:solidFill>
                  <a:schemeClr val="bg1"/>
                </a:solidFill>
              </a:rPr>
              <a:t> also loads </a:t>
            </a:r>
            <a:r>
              <a:rPr lang="en-US" i="1" dirty="0" smtClean="0">
                <a:solidFill>
                  <a:schemeClr val="bg1"/>
                </a:solidFill>
              </a:rPr>
              <a:t>surround</a:t>
            </a:r>
            <a:r>
              <a:rPr lang="en-US" dirty="0" smtClean="0">
                <a:solidFill>
                  <a:schemeClr val="bg1"/>
                </a:solidFill>
              </a:rPr>
              <a:t> module</a:t>
            </a:r>
            <a:endParaRPr lang="en-US" i="1" dirty="0" smtClean="0">
              <a:solidFill>
                <a:schemeClr val="bg1"/>
              </a:solidFill>
            </a:endParaRP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 smtClean="0">
                <a:solidFill>
                  <a:schemeClr val="bg1"/>
                </a:solidFill>
              </a:rPr>
              <a:t>import </a:t>
            </a:r>
            <a:r>
              <a:rPr lang="en-US" dirty="0" smtClean="0">
                <a:solidFill>
                  <a:schemeClr val="bg1"/>
                </a:solidFill>
              </a:rPr>
              <a:t>statement first looks in the containing package before looking in the standard module search path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/>
                </a:solidFill>
              </a:rPr>
              <a:t>Absolute imports refer to </a:t>
            </a:r>
            <a:r>
              <a:rPr lang="en-US" dirty="0" err="1" smtClean="0">
                <a:solidFill>
                  <a:schemeClr val="bg1"/>
                </a:solidFill>
              </a:rPr>
              <a:t>submodules</a:t>
            </a:r>
            <a:r>
              <a:rPr lang="en-US" dirty="0" smtClean="0">
                <a:solidFill>
                  <a:schemeClr val="bg1"/>
                </a:solidFill>
              </a:rPr>
              <a:t> of sibling packages</a:t>
            </a:r>
          </a:p>
          <a:p>
            <a:pPr marL="480060" lvl="1" indent="-185166">
              <a:buFont typeface="Wingdings 2"/>
              <a:buChar char=""/>
              <a:defRPr/>
            </a:pPr>
            <a:r>
              <a:rPr lang="en-US" i="1" dirty="0" err="1" smtClean="0">
                <a:solidFill>
                  <a:schemeClr val="bg1"/>
                </a:solidFill>
              </a:rPr>
              <a:t>sound.filters.vocoder</a:t>
            </a:r>
            <a:r>
              <a:rPr lang="en-US" dirty="0" smtClean="0">
                <a:solidFill>
                  <a:schemeClr val="bg1"/>
                </a:solidFill>
              </a:rPr>
              <a:t> uses </a:t>
            </a:r>
            <a:r>
              <a:rPr lang="en-US" i="1" dirty="0" smtClean="0">
                <a:solidFill>
                  <a:schemeClr val="bg1"/>
                </a:solidFill>
              </a:rPr>
              <a:t>echo </a:t>
            </a:r>
            <a:r>
              <a:rPr lang="en-US" dirty="0" smtClean="0">
                <a:solidFill>
                  <a:schemeClr val="bg1"/>
                </a:solidFill>
              </a:rPr>
              <a:t>module</a:t>
            </a:r>
            <a:endParaRPr lang="en-US" i="1" dirty="0" smtClean="0">
              <a:solidFill>
                <a:schemeClr val="bg1"/>
              </a:solidFill>
            </a:endParaRPr>
          </a:p>
          <a:p>
            <a:pPr marL="480060" lvl="1" indent="-185166">
              <a:buNone/>
              <a:defRPr/>
            </a:pPr>
            <a:r>
              <a:rPr lang="en-US" i="1" dirty="0" smtClean="0">
                <a:solidFill>
                  <a:schemeClr val="bg1"/>
                </a:solidFill>
              </a:rPr>
              <a:t>	from </a:t>
            </a:r>
            <a:r>
              <a:rPr lang="en-US" i="1" dirty="0" err="1" smtClean="0">
                <a:solidFill>
                  <a:schemeClr val="bg1"/>
                </a:solidFill>
              </a:rPr>
              <a:t>sound.effects</a:t>
            </a:r>
            <a:r>
              <a:rPr lang="en-US" i="1" dirty="0" smtClean="0">
                <a:solidFill>
                  <a:schemeClr val="bg1"/>
                </a:solidFill>
              </a:rPr>
              <a:t> import echo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/>
                </a:solidFill>
              </a:rPr>
              <a:t>Can write explicit relative imports</a:t>
            </a:r>
          </a:p>
          <a:p>
            <a:pPr marL="480060" lvl="1" indent="-185166">
              <a:buFont typeface="Wingdings 2"/>
              <a:buChar char=""/>
              <a:defRPr/>
            </a:pPr>
            <a:r>
              <a:rPr lang="en-US" i="1" dirty="0" smtClean="0">
                <a:solidFill>
                  <a:schemeClr val="bg1"/>
                </a:solidFill>
              </a:rPr>
              <a:t>from . import echo</a:t>
            </a:r>
          </a:p>
          <a:p>
            <a:pPr marL="480060" lvl="1" indent="-185166">
              <a:buFont typeface="Wingdings 2"/>
              <a:buChar char=""/>
              <a:defRPr/>
            </a:pPr>
            <a:r>
              <a:rPr lang="en-US" i="1" dirty="0" smtClean="0">
                <a:solidFill>
                  <a:schemeClr val="bg1"/>
                </a:solidFill>
              </a:rPr>
              <a:t>from .. import formats</a:t>
            </a:r>
          </a:p>
          <a:p>
            <a:pPr marL="480060" lvl="1" indent="-185166">
              <a:buFont typeface="Wingdings 2"/>
              <a:buChar char=""/>
              <a:defRPr/>
            </a:pPr>
            <a:r>
              <a:rPr lang="en-US" i="1" dirty="0" smtClean="0">
                <a:solidFill>
                  <a:schemeClr val="bg1"/>
                </a:solidFill>
              </a:rPr>
              <a:t>from ..filters import equalizer</a:t>
            </a:r>
          </a:p>
        </p:txBody>
      </p:sp>
      <p:pic>
        <p:nvPicPr>
          <p:cNvPr id="5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036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Packages in Multiple Directories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chemeClr val="bg1"/>
                </a:solidFill>
              </a:rPr>
              <a:t>_path_</a:t>
            </a:r>
            <a:r>
              <a:rPr lang="en-US" smtClean="0">
                <a:solidFill>
                  <a:schemeClr val="bg1"/>
                </a:solidFill>
              </a:rPr>
              <a:t> is a list containing the name of the directory holding the package’s </a:t>
            </a:r>
            <a:r>
              <a:rPr lang="en-US" i="1" smtClean="0">
                <a:solidFill>
                  <a:schemeClr val="bg1"/>
                </a:solidFill>
              </a:rPr>
              <a:t>_init_.py</a:t>
            </a:r>
            <a:endParaRPr lang="en-U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Changing this variable can affect futute searches for modules and subpackages in the package</a:t>
            </a:r>
          </a:p>
          <a:p>
            <a:r>
              <a:rPr lang="en-US" smtClean="0">
                <a:solidFill>
                  <a:schemeClr val="bg1"/>
                </a:solidFill>
              </a:rPr>
              <a:t>Can be used to extend the set of modules in a package</a:t>
            </a:r>
          </a:p>
          <a:p>
            <a:r>
              <a:rPr lang="en-US" smtClean="0">
                <a:solidFill>
                  <a:schemeClr val="bg1"/>
                </a:solidFill>
              </a:rPr>
              <a:t>Not often needed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34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085850"/>
            <a:ext cx="5829300" cy="1485900"/>
          </a:xfrm>
        </p:spPr>
        <p:txBody>
          <a:bodyPr/>
          <a:lstStyle/>
          <a:p>
            <a:r>
              <a:rPr lang="en-US" sz="4050">
                <a:effectLst>
                  <a:outerShdw blurRad="38100" dist="38100" dir="2700000" algn="tl">
                    <a:srgbClr val="000000"/>
                  </a:outerShdw>
                </a:effectLst>
              </a:rPr>
              <a:t>Functions in Python</a:t>
            </a:r>
          </a:p>
        </p:txBody>
      </p:sp>
      <p:pic>
        <p:nvPicPr>
          <p:cNvPr id="14338" name="Picture 4" descr="j0133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743200"/>
            <a:ext cx="3504010" cy="21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369428" y="322275"/>
            <a:ext cx="6321600" cy="635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File Handling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Python File Handling. Python language provides numerous built-in functions  Some of the functions widely used for standard input and output operations.  - ppt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33" t="-141746" r="59933" b="141746"/>
          <a:stretch/>
        </p:blipFill>
        <p:spPr bwMode="auto">
          <a:xfrm>
            <a:off x="155575" y="-3290888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File Handling. Python language provides numerous built-in functions  Some of the functions widely used for standard input and output operations.  - ppt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9"/>
          <a:stretch/>
        </p:blipFill>
        <p:spPr bwMode="auto">
          <a:xfrm>
            <a:off x="1595575" y="1029838"/>
            <a:ext cx="5760000" cy="332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40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369428" y="322275"/>
            <a:ext cx="6321600" cy="635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File Handling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ython 🐍 Functions And File Handling 📂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6"/>
          <a:stretch/>
        </p:blipFill>
        <p:spPr bwMode="auto">
          <a:xfrm>
            <a:off x="1551398" y="1080964"/>
            <a:ext cx="5897366" cy="345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36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369428" y="322275"/>
            <a:ext cx="6321600" cy="635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File Handling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A Simple Guide to File Handling in Python | Developer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158875"/>
            <a:ext cx="4454525" cy="353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50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0675" y="1337950"/>
            <a:ext cx="6321600" cy="635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Exception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Handling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Exception Handling in Python: Catch and Handle Errors with valueerror, try  except, typeerror, &amp; raise in Python - DataC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50" y="243725"/>
            <a:ext cx="6480000" cy="46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33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 smtClean="0"/>
              <a:t>Numpy</a:t>
            </a:r>
            <a:r>
              <a:rPr lang="en-US" dirty="0" smtClean="0"/>
              <a:t> in Python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221" y="103594"/>
            <a:ext cx="6321600" cy="63540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Python Built in Functions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6562" name="Picture 2" descr="Built-in function in python ~ whereis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53" y="738994"/>
            <a:ext cx="3621881" cy="430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915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87091" y="2400299"/>
            <a:ext cx="2901554" cy="1731169"/>
            <a:chOff x="0" y="2304"/>
            <a:chExt cx="2437" cy="1454"/>
          </a:xfrm>
        </p:grpSpPr>
        <p:sp>
          <p:nvSpPr>
            <p:cNvPr id="16402" name="Text Box 6"/>
            <p:cNvSpPr txBox="1">
              <a:spLocks noChangeArrowheads="1"/>
            </p:cNvSpPr>
            <p:nvPr/>
          </p:nvSpPr>
          <p:spPr bwMode="auto">
            <a:xfrm>
              <a:off x="0" y="2924"/>
              <a:ext cx="243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The indentation matters…</a:t>
              </a:r>
            </a:p>
            <a:p>
              <a:pPr eaLnBrk="1" hangingPunct="1"/>
              <a:r>
                <a:rPr 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First line with less </a:t>
              </a:r>
              <a:br>
                <a:rPr lang="en-US" sz="150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indentation is considered to be</a:t>
              </a:r>
              <a:br>
                <a:rPr lang="en-US" sz="150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outside of the function definition.</a:t>
              </a:r>
            </a:p>
          </p:txBody>
        </p:sp>
        <p:sp>
          <p:nvSpPr>
            <p:cNvPr id="16403" name="Line 7"/>
            <p:cNvSpPr>
              <a:spLocks noChangeShapeType="1"/>
            </p:cNvSpPr>
            <p:nvPr/>
          </p:nvSpPr>
          <p:spPr bwMode="auto">
            <a:xfrm flipV="1">
              <a:off x="816" y="2304"/>
              <a:ext cx="768" cy="62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</p:grp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25211"/>
            <a:ext cx="6321600" cy="635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Defining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4514850"/>
            <a:ext cx="6400800" cy="571500"/>
          </a:xfrm>
        </p:spPr>
        <p:txBody>
          <a:bodyPr/>
          <a:lstStyle/>
          <a:p>
            <a:pPr algn="ctr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smtClean="0">
                <a:solidFill>
                  <a:schemeClr val="bg1"/>
                </a:solidFill>
              </a:rPr>
              <a:t>No header file or declaration of </a:t>
            </a:r>
            <a:r>
              <a:rPr lang="en-US" u="sng" smtClean="0">
                <a:solidFill>
                  <a:schemeClr val="bg1"/>
                </a:solidFill>
              </a:rPr>
              <a:t>types</a:t>
            </a:r>
            <a:r>
              <a:rPr lang="en-US" smtClean="0">
                <a:solidFill>
                  <a:schemeClr val="bg1"/>
                </a:solidFill>
              </a:rPr>
              <a:t> of function or arguments</a:t>
            </a: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72941" y="1657350"/>
            <a:ext cx="4856559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get_final_answer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(filename):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 </a:t>
            </a:r>
            <a:r>
              <a:rPr lang="ja-JP" alt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“““</a:t>
            </a:r>
            <a:r>
              <a:rPr lang="en-US" altLang="ja-JP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Documentation String</a:t>
            </a:r>
            <a:r>
              <a:rPr lang="ja-JP" alt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”””</a:t>
            </a:r>
            <a:r>
              <a:rPr lang="en-US" altLang="ja-JP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altLang="ja-JP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ja-JP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line1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 line2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 return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total_counter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28750" y="1023937"/>
            <a:ext cx="3287316" cy="747713"/>
            <a:chOff x="0" y="1148"/>
            <a:chExt cx="2761" cy="628"/>
          </a:xfrm>
        </p:grpSpPr>
        <p:sp>
          <p:nvSpPr>
            <p:cNvPr id="16400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Function definition begins with </a:t>
              </a:r>
              <a:r>
                <a:rPr lang="ja-JP" alt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“</a:t>
              </a:r>
              <a:r>
                <a:rPr lang="en-US" altLang="ja-JP" sz="1500">
                  <a:solidFill>
                    <a:schemeClr val="bg1"/>
                  </a:solidFill>
                  <a:latin typeface="Arial" panose="020B0604020202020204" pitchFamily="34" charset="0"/>
                </a:rPr>
                <a:t>def.</a:t>
              </a:r>
              <a:r>
                <a:rPr lang="ja-JP" alt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”</a:t>
              </a:r>
              <a:endParaRPr lang="en-US" sz="15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779170" y="1035844"/>
            <a:ext cx="3050382" cy="690563"/>
            <a:chOff x="2496" y="1148"/>
            <a:chExt cx="2562" cy="580"/>
          </a:xfrm>
        </p:grpSpPr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Function name and its arguments.</a:t>
              </a: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229100" y="2971802"/>
            <a:ext cx="3407569" cy="1154907"/>
            <a:chOff x="2592" y="2496"/>
            <a:chExt cx="2862" cy="970"/>
          </a:xfrm>
        </p:grpSpPr>
        <p:sp>
          <p:nvSpPr>
            <p:cNvPr id="16395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67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The keyword </a:t>
              </a:r>
              <a:r>
                <a:rPr lang="ja-JP" alt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‘</a:t>
              </a:r>
              <a:r>
                <a:rPr lang="en-US" altLang="ja-JP" sz="1500">
                  <a:solidFill>
                    <a:schemeClr val="bg1"/>
                  </a:solidFill>
                  <a:latin typeface="Arial" panose="020B0604020202020204" pitchFamily="34" charset="0"/>
                </a:rPr>
                <a:t>return</a:t>
              </a:r>
              <a:r>
                <a:rPr lang="ja-JP" altLang="en-US" sz="1500">
                  <a:solidFill>
                    <a:schemeClr val="bg1"/>
                  </a:solidFill>
                  <a:latin typeface="Arial" panose="020B0604020202020204" pitchFamily="34" charset="0"/>
                </a:rPr>
                <a:t>’</a:t>
              </a:r>
              <a:r>
                <a:rPr lang="en-US" altLang="ja-JP" sz="1500">
                  <a:solidFill>
                    <a:schemeClr val="bg1"/>
                  </a:solidFill>
                  <a:latin typeface="Arial" panose="020B0604020202020204" pitchFamily="34" charset="0"/>
                </a:rPr>
                <a:t> indicates the </a:t>
              </a:r>
              <a:br>
                <a:rPr lang="en-US" altLang="ja-JP" sz="150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altLang="ja-JP" sz="1500">
                  <a:solidFill>
                    <a:schemeClr val="bg1"/>
                  </a:solidFill>
                  <a:latin typeface="Arial" panose="020B0604020202020204" pitchFamily="34" charset="0"/>
                </a:rPr>
                <a:t>value to be sent back to the caller.</a:t>
              </a:r>
              <a:endParaRPr lang="en-US" sz="15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663929" y="1955006"/>
            <a:ext cx="1581149" cy="757238"/>
            <a:chOff x="2736" y="2496"/>
            <a:chExt cx="1328" cy="636"/>
          </a:xfrm>
        </p:grpSpPr>
        <p:sp>
          <p:nvSpPr>
            <p:cNvPr id="16393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3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500">
                  <a:solidFill>
                    <a:schemeClr val="bg1"/>
                  </a:solidFill>
                  <a:latin typeface="Times" panose="02020603050405020304" pitchFamily="18" charset="0"/>
                </a:rPr>
                <a:t>	Colon.</a:t>
              </a:r>
            </a:p>
          </p:txBody>
        </p:sp>
        <p:sp>
          <p:nvSpPr>
            <p:cNvPr id="16394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</p:grpSp>
      <p:pic>
        <p:nvPicPr>
          <p:cNvPr id="21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4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Python and Types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200150"/>
            <a:ext cx="6286500" cy="3600450"/>
          </a:xfrm>
        </p:spPr>
        <p:txBody>
          <a:bodyPr/>
          <a:lstStyle/>
          <a:p>
            <a:pPr>
              <a:tabLst>
                <a:tab pos="5443538" algn="r"/>
              </a:tabLst>
            </a:pPr>
            <a:r>
              <a:rPr lang="en-US" sz="2100" b="1" dirty="0">
                <a:solidFill>
                  <a:schemeClr val="bg1"/>
                </a:solidFill>
              </a:rPr>
              <a:t>Dynamic typing</a:t>
            </a:r>
            <a:r>
              <a:rPr lang="en-US" sz="2100" i="1" dirty="0">
                <a:solidFill>
                  <a:schemeClr val="bg1"/>
                </a:solidFill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Python determines the data types of </a:t>
            </a:r>
            <a:r>
              <a:rPr lang="en-US" sz="2100" i="1" dirty="0">
                <a:solidFill>
                  <a:schemeClr val="bg1"/>
                </a:solidFill>
              </a:rPr>
              <a:t>variable bindings</a:t>
            </a:r>
            <a:r>
              <a:rPr lang="en-US" sz="2100" dirty="0">
                <a:solidFill>
                  <a:schemeClr val="bg1"/>
                </a:solidFill>
              </a:rPr>
              <a:t> in a program automatically</a:t>
            </a:r>
            <a:endParaRPr lang="en-US" sz="2100" i="1" dirty="0">
              <a:solidFill>
                <a:schemeClr val="bg1"/>
              </a:solidFill>
            </a:endParaRPr>
          </a:p>
          <a:p>
            <a:pPr>
              <a:tabLst>
                <a:tab pos="5443538" algn="r"/>
              </a:tabLst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Strong typing: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But Python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s not casual about types, it enforces the types of </a:t>
            </a:r>
            <a:r>
              <a:rPr lang="en-US" altLang="ja-JP" sz="2100" i="1" dirty="0">
                <a:solidFill>
                  <a:schemeClr val="accent6">
                    <a:lumMod val="75000"/>
                  </a:schemeClr>
                </a:solidFill>
              </a:rPr>
              <a:t>objects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endParaRPr lang="en-US" altLang="ja-JP" sz="21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5443538" algn="r"/>
              </a:tabLst>
            </a:pPr>
            <a:r>
              <a:rPr lang="en-US" sz="2100" dirty="0">
                <a:solidFill>
                  <a:schemeClr val="bg1"/>
                </a:solidFill>
              </a:rPr>
              <a:t>For example, you can</a:t>
            </a:r>
            <a:r>
              <a:rPr lang="ja-JP" altLang="en-US" sz="2100" dirty="0">
                <a:solidFill>
                  <a:schemeClr val="bg1"/>
                </a:solidFill>
              </a:rPr>
              <a:t>’</a:t>
            </a:r>
            <a:r>
              <a:rPr lang="en-US" altLang="ja-JP" sz="2100" dirty="0">
                <a:solidFill>
                  <a:schemeClr val="bg1"/>
                </a:solidFill>
              </a:rPr>
              <a:t>t just append an integer</a:t>
            </a:r>
            <a:br>
              <a:rPr lang="en-US" altLang="ja-JP" sz="2100" dirty="0">
                <a:solidFill>
                  <a:schemeClr val="bg1"/>
                </a:solidFill>
              </a:rPr>
            </a:br>
            <a:r>
              <a:rPr lang="en-US" altLang="ja-JP" sz="2100" dirty="0">
                <a:solidFill>
                  <a:schemeClr val="bg1"/>
                </a:solidFill>
              </a:rPr>
              <a:t>to a string, but must first convert it to a string  </a:t>
            </a:r>
            <a:r>
              <a:rPr lang="en-US" altLang="ja-JP" sz="21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  <a:tabLst>
                <a:tab pos="5443538" algn="r"/>
              </a:tabLst>
            </a:pPr>
            <a:endParaRPr lang="en-US" sz="75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5443538" algn="r"/>
              </a:tabLst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x = </a:t>
            </a:r>
            <a:r>
              <a:rPr lang="ja-JP" alt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the answer is </a:t>
            </a:r>
            <a:r>
              <a:rPr lang="ja-JP" alt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# x bound to a string</a:t>
            </a:r>
          </a:p>
          <a:p>
            <a:pPr>
              <a:buNone/>
              <a:tabLst>
                <a:tab pos="5443538" algn="r"/>
              </a:tabLst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y = 23      # y bound to an integer.</a:t>
            </a:r>
          </a:p>
          <a:p>
            <a:pPr>
              <a:buNone/>
              <a:tabLst>
                <a:tab pos="5443538" algn="r"/>
              </a:tabLst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print x + y   # Python will complain!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8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Calling a Function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143000"/>
            <a:ext cx="5829300" cy="3714750"/>
          </a:xfrm>
        </p:spPr>
        <p:txBody>
          <a:bodyPr/>
          <a:lstStyle/>
          <a:p>
            <a:r>
              <a:rPr lang="en-US" sz="2100" dirty="0">
                <a:solidFill>
                  <a:schemeClr val="bg1"/>
                </a:solidFill>
              </a:rPr>
              <a:t>The syntax for a function call is: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myfun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(x, y):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        return x * y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&gt;&gt;&gt;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myfun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(3, 4)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12</a:t>
            </a:r>
          </a:p>
          <a:p>
            <a:r>
              <a:rPr lang="en-US" sz="2100" dirty="0">
                <a:solidFill>
                  <a:schemeClr val="bg1"/>
                </a:solidFill>
              </a:rPr>
              <a:t>Parameters in Python are </a:t>
            </a:r>
            <a:r>
              <a:rPr lang="en-US" sz="2100" i="1" dirty="0">
                <a:solidFill>
                  <a:schemeClr val="bg1"/>
                </a:solidFill>
              </a:rPr>
              <a:t>Call by Assignment</a:t>
            </a:r>
          </a:p>
          <a:p>
            <a:pPr lvl="1"/>
            <a:r>
              <a:rPr lang="en-US" sz="1950" dirty="0">
                <a:solidFill>
                  <a:schemeClr val="bg1"/>
                </a:solidFill>
              </a:rPr>
              <a:t>Old values for the variables that are parameter names are hidden, and these variables are simply made to </a:t>
            </a:r>
            <a:r>
              <a:rPr lang="en-US" sz="1950" i="1" dirty="0">
                <a:solidFill>
                  <a:schemeClr val="bg1"/>
                </a:solidFill>
              </a:rPr>
              <a:t>refer to</a:t>
            </a:r>
            <a:r>
              <a:rPr lang="en-US" sz="1950" dirty="0">
                <a:solidFill>
                  <a:schemeClr val="bg1"/>
                </a:solidFill>
              </a:rPr>
              <a:t> the new values</a:t>
            </a:r>
          </a:p>
          <a:p>
            <a:pPr lvl="1"/>
            <a:r>
              <a:rPr lang="en-US" sz="1950" dirty="0">
                <a:solidFill>
                  <a:schemeClr val="bg1"/>
                </a:solidFill>
              </a:rPr>
              <a:t>All assignment in Python, including binding function parameters, uses </a:t>
            </a:r>
            <a:r>
              <a:rPr lang="en-US" sz="1950" i="1" dirty="0">
                <a:solidFill>
                  <a:schemeClr val="bg1"/>
                </a:solidFill>
              </a:rPr>
              <a:t>reference semantics.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0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5720" y="391016"/>
            <a:ext cx="6321600" cy="635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Functions without returns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143000"/>
            <a:ext cx="58293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i="1" dirty="0">
                <a:solidFill>
                  <a:schemeClr val="bg1"/>
                </a:solidFill>
              </a:rPr>
              <a:t>All</a:t>
            </a:r>
            <a:r>
              <a:rPr lang="en-US" sz="2100" dirty="0">
                <a:solidFill>
                  <a:schemeClr val="bg1"/>
                </a:solidFill>
              </a:rPr>
              <a:t> functions in Python have a return value, even if no </a:t>
            </a:r>
            <a:r>
              <a:rPr lang="en-US" sz="2100" i="1" dirty="0">
                <a:solidFill>
                  <a:schemeClr val="bg1"/>
                </a:solidFill>
              </a:rPr>
              <a:t>return</a:t>
            </a:r>
            <a:r>
              <a:rPr lang="en-US" sz="2100" dirty="0">
                <a:solidFill>
                  <a:schemeClr val="bg1"/>
                </a:solidFill>
              </a:rPr>
              <a:t> line inside the code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Functions without a </a:t>
            </a:r>
            <a:r>
              <a:rPr lang="en-US" sz="2100" i="1" dirty="0">
                <a:solidFill>
                  <a:schemeClr val="bg1"/>
                </a:solidFill>
              </a:rPr>
              <a:t>return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return</a:t>
            </a:r>
            <a:r>
              <a:rPr lang="en-US" sz="2100" dirty="0">
                <a:solidFill>
                  <a:schemeClr val="bg1"/>
                </a:solidFill>
              </a:rPr>
              <a:t> the special value </a:t>
            </a:r>
            <a:r>
              <a:rPr lang="en-US" sz="2100" i="1" dirty="0">
                <a:solidFill>
                  <a:schemeClr val="bg1"/>
                </a:solidFill>
              </a:rPr>
              <a:t>None</a:t>
            </a:r>
            <a:endParaRPr lang="en-US" sz="21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None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 is a special constant in the language </a:t>
            </a:r>
          </a:p>
          <a:p>
            <a:pPr lvl="1">
              <a:lnSpc>
                <a:spcPct val="90000"/>
              </a:lnSpc>
            </a:pP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None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 is used like </a:t>
            </a: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, or </a:t>
            </a: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nil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 in other languages </a:t>
            </a:r>
          </a:p>
          <a:p>
            <a:pPr lvl="1">
              <a:lnSpc>
                <a:spcPct val="90000"/>
              </a:lnSpc>
            </a:pP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None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 is also logically equivalent to False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The interpreter</a:t>
            </a:r>
            <a:r>
              <a:rPr lang="ja-JP" altLang="en-US" sz="2100" dirty="0">
                <a:solidFill>
                  <a:schemeClr val="bg1"/>
                </a:solidFill>
              </a:rPr>
              <a:t>’</a:t>
            </a:r>
            <a:r>
              <a:rPr lang="en-US" altLang="ja-JP" sz="2100" dirty="0">
                <a:solidFill>
                  <a:schemeClr val="bg1"/>
                </a:solidFill>
              </a:rPr>
              <a:t>s REPL </a:t>
            </a:r>
            <a:r>
              <a:rPr lang="en-US" altLang="ja-JP" sz="2100" dirty="0" err="1">
                <a:solidFill>
                  <a:schemeClr val="bg1"/>
                </a:solidFill>
              </a:rPr>
              <a:t>doesn</a:t>
            </a:r>
            <a:r>
              <a:rPr lang="ja-JP" altLang="en-US" sz="2100" dirty="0">
                <a:solidFill>
                  <a:schemeClr val="bg1"/>
                </a:solidFill>
              </a:rPr>
              <a:t>’</a:t>
            </a:r>
            <a:r>
              <a:rPr lang="en-US" altLang="ja-JP" sz="2100" dirty="0">
                <a:solidFill>
                  <a:schemeClr val="bg1"/>
                </a:solidFill>
              </a:rPr>
              <a:t>t print </a:t>
            </a:r>
            <a:r>
              <a:rPr lang="en-US" altLang="ja-JP" sz="2100" i="1" dirty="0">
                <a:solidFill>
                  <a:schemeClr val="bg1"/>
                </a:solidFill>
              </a:rPr>
              <a:t>None</a:t>
            </a:r>
            <a:endParaRPr lang="en-US" sz="2100" i="1" dirty="0">
              <a:solidFill>
                <a:schemeClr val="bg1"/>
              </a:solidFill>
            </a:endParaRP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3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Default Values for Arguments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You can provide default values for a function</a:t>
            </a:r>
            <a:r>
              <a:rPr lang="ja-JP" altLang="en-US" sz="2100" dirty="0">
                <a:solidFill>
                  <a:schemeClr val="bg1"/>
                </a:solidFill>
              </a:rPr>
              <a:t>’</a:t>
            </a:r>
            <a:r>
              <a:rPr lang="en-US" altLang="ja-JP" sz="2100" dirty="0">
                <a:solidFill>
                  <a:schemeClr val="bg1"/>
                </a:solidFill>
              </a:rPr>
              <a:t>s arguments 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These arguments are optional when the function is called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myfun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(b, c=3, d=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):</a:t>
            </a:r>
            <a:b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      return b + c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myfun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(5,3,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myfun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(5,3)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myfun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(5)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All of the above function calls return 8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4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639" y="257451"/>
            <a:ext cx="6321600" cy="635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Keyword Arguments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971550"/>
            <a:ext cx="6343650" cy="4000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Can call a function with some/all of its arguments out of order as long as you specify their names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sz="16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foo(</a:t>
            </a:r>
            <a:r>
              <a:rPr lang="en-US" sz="16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x,y,z</a:t>
            </a: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): return(2*x,4*y,8*z)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foo(2,3,4)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(4, 12, 32)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foo(z=4, y=2, x=3)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(6, 8, 32)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&gt;&gt;&gt; foo(-2, z=-4, y=-3)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(-4, -12, -32)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Can be combined with defaults, too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foo(x=1,y=2,z=3): return(2*x,4*y,8*z)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foo()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(2, 8, 24)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foo(z=100)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(2, 8, 800)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6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6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859</Words>
  <Application>Microsoft Office PowerPoint</Application>
  <PresentationFormat>On-screen Show (16:9)</PresentationFormat>
  <Paragraphs>161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Courier New</vt:lpstr>
      <vt:lpstr>Lato</vt:lpstr>
      <vt:lpstr>MS PGothic</vt:lpstr>
      <vt:lpstr>Times</vt:lpstr>
      <vt:lpstr>Wingdings 2</vt:lpstr>
      <vt:lpstr>Times New Roman</vt:lpstr>
      <vt:lpstr>Symbol</vt:lpstr>
      <vt:lpstr>Raleway</vt:lpstr>
      <vt:lpstr>Swiss</vt:lpstr>
      <vt:lpstr>Data Science &amp; Machine Learning Function, Packages, File Handling</vt:lpstr>
      <vt:lpstr>Functions in Python</vt:lpstr>
      <vt:lpstr>Python Built in Functions</vt:lpstr>
      <vt:lpstr>Defining Functions</vt:lpstr>
      <vt:lpstr>Python and Types</vt:lpstr>
      <vt:lpstr>Calling a Function</vt:lpstr>
      <vt:lpstr>Functions without returns</vt:lpstr>
      <vt:lpstr>Default Values for Arguments</vt:lpstr>
      <vt:lpstr>Keyword Arguments</vt:lpstr>
      <vt:lpstr>Lambda Notation</vt:lpstr>
      <vt:lpstr>Lambda Notation</vt:lpstr>
      <vt:lpstr>Example: composition</vt:lpstr>
      <vt:lpstr>map</vt:lpstr>
      <vt:lpstr>Packages in Python</vt:lpstr>
      <vt:lpstr>Packages in Python</vt:lpstr>
      <vt:lpstr>PowerPoint Presentation</vt:lpstr>
      <vt:lpstr>Importing * From a Package</vt:lpstr>
      <vt:lpstr>Intra-package References</vt:lpstr>
      <vt:lpstr>Packages in Multiple Directories</vt:lpstr>
      <vt:lpstr>File Handling</vt:lpstr>
      <vt:lpstr>File Handling</vt:lpstr>
      <vt:lpstr>File Handling</vt:lpstr>
      <vt:lpstr>Exception  Handling</vt:lpstr>
      <vt:lpstr>Goals for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52</cp:revision>
  <dcterms:modified xsi:type="dcterms:W3CDTF">2022-05-13T17:20:01Z</dcterms:modified>
</cp:coreProperties>
</file>