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69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MS PGothic" panose="020B0600070205080204" pitchFamily="34" charset="-128"/>
      <p:regular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92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5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E564CE-E313-4B6E-89EC-2401A93CE87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/>
          <a:lstStyle/>
          <a:p>
            <a:fld id="{928EA129-4B05-4CB6-BF54-CC9BAEAF776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6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71600"/>
            <a:ext cx="6446520" cy="326350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/>
          <a:lstStyle/>
          <a:p>
            <a:fld id="{EA9BD9E9-5EA4-4A2A-B2C5-681A82CF059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4900" dirty="0"/>
              <a:t>Data Science </a:t>
            </a:r>
            <a:r>
              <a:rPr lang="en" sz="4900" dirty="0">
                <a:solidFill>
                  <a:schemeClr val="dk1"/>
                </a:solidFill>
              </a:rPr>
              <a:t>&amp;</a:t>
            </a:r>
            <a:r>
              <a:rPr lang="en" sz="4900" dirty="0"/>
              <a:t> Machine </a:t>
            </a:r>
            <a:r>
              <a:rPr lang="en" sz="4900" dirty="0" smtClean="0"/>
              <a:t>Learning</a:t>
            </a:r>
            <a:br>
              <a:rPr lang="en" sz="4900" dirty="0" smtClean="0"/>
            </a:b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Numpy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Python</a:t>
            </a:r>
            <a:endParaRPr sz="3900" dirty="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Senior Mentor-</a:t>
            </a:r>
            <a:r>
              <a:rPr lang="en" sz="1400" dirty="0">
                <a:solidFill>
                  <a:schemeClr val="dk1"/>
                </a:solidFill>
              </a:rPr>
              <a:t> Sachin Saxena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Structured lists of numbers.</a:t>
            </a:r>
          </a:p>
          <a:p>
            <a:r>
              <a:rPr lang="en-US" dirty="0">
                <a:solidFill>
                  <a:schemeClr val="bg1"/>
                </a:solidFill>
              </a:rPr>
              <a:t>Vectors </a:t>
            </a:r>
          </a:p>
          <a:p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r>
              <a:rPr lang="en-US" dirty="0">
                <a:solidFill>
                  <a:schemeClr val="bg1"/>
                </a:solidFill>
              </a:rPr>
              <a:t>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Tensors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ConvNets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=""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04" y="771406"/>
            <a:ext cx="2143125" cy="19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=""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59" y="2728794"/>
            <a:ext cx="2056346" cy="164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3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Structured lists of numbers.</a:t>
            </a:r>
          </a:p>
          <a:p>
            <a:r>
              <a:rPr lang="en-US" dirty="0">
                <a:solidFill>
                  <a:schemeClr val="bg1"/>
                </a:solidFill>
              </a:rPr>
              <a:t>Vectors </a:t>
            </a:r>
          </a:p>
          <a:p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r>
              <a:rPr lang="en-US" dirty="0">
                <a:solidFill>
                  <a:schemeClr val="bg1"/>
                </a:solidFill>
              </a:rPr>
              <a:t>Images</a:t>
            </a:r>
          </a:p>
          <a:p>
            <a:r>
              <a:rPr lang="en-US" dirty="0">
                <a:solidFill>
                  <a:schemeClr val="bg1"/>
                </a:solidFill>
              </a:rPr>
              <a:t>Tensors</a:t>
            </a:r>
          </a:p>
          <a:p>
            <a:r>
              <a:rPr lang="en-US" dirty="0" err="1">
                <a:solidFill>
                  <a:schemeClr val="bg1"/>
                </a:solidFill>
              </a:rPr>
              <a:t>ConvNets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CBEBED2F-C47F-4C87-81AB-5CB8BB38B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5931" y="482531"/>
            <a:ext cx="2960193" cy="4150192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46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371600"/>
            <a:ext cx="8024817" cy="3263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Arrays can have any number of dimensions, including zero (a scalar).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Arrays are typed: np.uint8, np.int64, np.float32, np.float64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92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np.ones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np.zeros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np.arange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np.concatenate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np.astype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np.zeros_like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np.ones_like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np.random.random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D8BAE9-D67A-4276-94D6-B2B08BF58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92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np.ones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np.zeros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np.arange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np.concatenate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np.astype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np.zeros_like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np.ones_like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np.random.random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=""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07" y="1432579"/>
            <a:ext cx="4092777" cy="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=""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090" y="2487063"/>
            <a:ext cx="4050506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80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np.ones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np.zeros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np.arange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np.concatenate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np.astype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np.zeros_like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np.ones_like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np.random.random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=""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5" y="2212167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31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np.ones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np.zeros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np.arange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np.concatenate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np.astype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np.zeros_like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np.ones_like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np.random.random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=""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24" y="1268491"/>
            <a:ext cx="4015209" cy="3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59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np.ones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np.zeros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np.arange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np.concatenate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np.astype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np.zeros_like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np.ones_like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np.random.random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=""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1706045"/>
            <a:ext cx="42862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220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np.ones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np.zeros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np.arange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np.concatenate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np.astype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np.zeros_like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np.ones_like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np.random.random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=""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15" y="1488773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2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np.ones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np.zeros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np.arange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np.concatenate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np.astype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np.zeros_like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np.ones_like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np.random.random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=""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50" y="2074665"/>
            <a:ext cx="3911030" cy="9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73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085850"/>
            <a:ext cx="5829300" cy="1485900"/>
          </a:xfrm>
        </p:spPr>
        <p:txBody>
          <a:bodyPr/>
          <a:lstStyle/>
          <a:p>
            <a:r>
              <a:rPr lang="en-US" sz="405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Numpy</a:t>
            </a:r>
            <a:r>
              <a:rPr lang="en-US" sz="405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 Python</a:t>
            </a:r>
          </a:p>
        </p:txBody>
      </p:sp>
      <p:pic>
        <p:nvPicPr>
          <p:cNvPr id="14338" name="Picture 4" descr="j0133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743200"/>
            <a:ext cx="3504010" cy="21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np.ones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np.zeros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np.arange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np.concatenate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np.astype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np.zeros_like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np.ones_like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np.random.random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=""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973" y="1588764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33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Must be dense, no holes.</a:t>
            </a:r>
          </a:p>
          <a:p>
            <a:r>
              <a:rPr lang="en-US" dirty="0">
                <a:solidFill>
                  <a:schemeClr val="bg1"/>
                </a:solidFill>
              </a:rPr>
              <a:t>Must be one type</a:t>
            </a:r>
          </a:p>
          <a:p>
            <a:r>
              <a:rPr lang="en-US" dirty="0">
                <a:solidFill>
                  <a:schemeClr val="bg1"/>
                </a:solidFill>
              </a:rPr>
              <a:t>Cannot combine arrays of different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=""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13574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67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37160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8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78D92-3D20-4121-85D7-EEBA2650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320"/>
            <a:ext cx="7269480" cy="99417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Image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425671-E2AF-4AC2-B5A9-BE5A46A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111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Images are 3D arrays: width, height, and channels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Common image formats: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height x width x RGB (band-interleaved)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height x width (band-sequential)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Gotchas: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Channels may also be BGR (OpenCV does this)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May be [width x height], not [height x width]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B6ADF06-38F5-45B0-968E-C16E64E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90" y="1401117"/>
            <a:ext cx="2167609" cy="26011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547DDB-3A1E-4730-BC10-6E4093C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62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Also called </a:t>
            </a:r>
            <a:r>
              <a:rPr lang="en-US" dirty="0" err="1">
                <a:solidFill>
                  <a:schemeClr val="bg1"/>
                </a:solidFill>
              </a:rPr>
              <a:t>ufuncs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Element-wise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np.exp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np.sqrt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np.sin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np.cos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np.isnan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90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Also called </a:t>
            </a:r>
            <a:r>
              <a:rPr lang="en-US" dirty="0" err="1">
                <a:solidFill>
                  <a:schemeClr val="bg1"/>
                </a:solidFill>
              </a:rPr>
              <a:t>ufuncs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Element-wise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np.exp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np.sqrt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np.sin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np.cos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np.isnan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ocialnewsdaily.com/wp-content/uploads/2015/02/Mark-Ronson-ft-Bruno-Mars-Uptown-Funk-by-Cameron-Duddy-Bruno-Mars.jpg">
            <a:extLst>
              <a:ext uri="{FF2B5EF4-FFF2-40B4-BE49-F238E27FC236}">
                <a16:creationId xmlns="" xmlns:a16="http://schemas.microsoft.com/office/drawing/2014/main" id="{9C41F8C0-B989-403D-8BC3-336D30A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66" y="1756421"/>
            <a:ext cx="4034811" cy="228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85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Also called </a:t>
            </a:r>
            <a:r>
              <a:rPr lang="en-US" dirty="0" err="1">
                <a:solidFill>
                  <a:schemeClr val="bg1"/>
                </a:solidFill>
              </a:rPr>
              <a:t>ufuncs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Element-wise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np.exp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np.sqrt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np.sin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np.cos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np.isnan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=""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13" y="1760547"/>
            <a:ext cx="2715686" cy="24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04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 smtClean="0"/>
              <a:t>Matplotlib</a:t>
            </a:r>
            <a:r>
              <a:rPr lang="en-US" dirty="0" smtClean="0"/>
              <a:t> in Python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Scipy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Matplotlib</a:t>
            </a:r>
            <a:r>
              <a:rPr lang="en-US" dirty="0">
                <a:solidFill>
                  <a:schemeClr val="bg1"/>
                </a:solidFill>
              </a:rPr>
              <a:t> provide MATLAB-like functionality in python.</a:t>
            </a:r>
          </a:p>
          <a:p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Features: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Typed </a:t>
            </a:r>
            <a:r>
              <a:rPr lang="en-US" dirty="0" err="1">
                <a:solidFill>
                  <a:schemeClr val="bg1"/>
                </a:solidFill>
              </a:rPr>
              <a:t>multidimentional</a:t>
            </a:r>
            <a:r>
              <a:rPr lang="en-US" dirty="0">
                <a:solidFill>
                  <a:schemeClr val="bg1"/>
                </a:solidFill>
              </a:rPr>
              <a:t> arrays (matrices)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Fast numerical computations (matrix math)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High-level math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1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Why do we need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 does numerical computations slowly.</a:t>
            </a:r>
          </a:p>
          <a:p>
            <a:r>
              <a:rPr lang="en-US" dirty="0">
                <a:solidFill>
                  <a:schemeClr val="bg1"/>
                </a:solidFill>
              </a:rPr>
              <a:t>1000 x 1000 matrix multiply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triple loop takes &gt; 10 min.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takes ~0.03 seconds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1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B33874-2E8F-4085-A615-0A54844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Logistics: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042930-0225-49ED-B18F-CF38B67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class, your code will be tested with: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2.7.6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version: 1.8.2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Scipy</a:t>
            </a:r>
            <a:r>
              <a:rPr lang="en-US" dirty="0">
                <a:solidFill>
                  <a:schemeClr val="bg1"/>
                </a:solidFill>
              </a:rPr>
              <a:t> version: 0.13.3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OpenCV version: 2.4.8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Two easy options: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 virtual machine (always test on the VM)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Anaconda 2 (some assembly required)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E4AC91-2923-4280-BD53-B1898CE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09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Arrays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Shaping and transposition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Mathematical Operations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Indexing and slicing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46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Structured lists of numbers.</a:t>
            </a:r>
          </a:p>
          <a:p>
            <a:r>
              <a:rPr lang="en-US" dirty="0">
                <a:solidFill>
                  <a:schemeClr val="bg1"/>
                </a:solidFill>
              </a:rPr>
              <a:t>Vectors </a:t>
            </a:r>
          </a:p>
          <a:p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r>
              <a:rPr lang="en-US" dirty="0">
                <a:solidFill>
                  <a:schemeClr val="bg1"/>
                </a:solidFill>
              </a:rPr>
              <a:t>Images</a:t>
            </a:r>
          </a:p>
          <a:p>
            <a:r>
              <a:rPr lang="en-US" dirty="0">
                <a:solidFill>
                  <a:schemeClr val="bg1"/>
                </a:solidFill>
              </a:rPr>
              <a:t>Tensors</a:t>
            </a:r>
          </a:p>
          <a:p>
            <a:r>
              <a:rPr lang="en-US" dirty="0" err="1">
                <a:solidFill>
                  <a:schemeClr val="bg1"/>
                </a:solidFill>
              </a:rPr>
              <a:t>ConvNets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8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Structured lists of numbers.</a:t>
            </a:r>
          </a:p>
          <a:p>
            <a:r>
              <a:rPr lang="en-US" b="1" dirty="0">
                <a:solidFill>
                  <a:schemeClr val="bg1"/>
                </a:solidFill>
              </a:rPr>
              <a:t>Vectors </a:t>
            </a:r>
          </a:p>
          <a:p>
            <a:r>
              <a:rPr lang="en-US" b="1" dirty="0">
                <a:solidFill>
                  <a:schemeClr val="bg1"/>
                </a:solidFill>
              </a:rPr>
              <a:t>Matrices</a:t>
            </a:r>
          </a:p>
          <a:p>
            <a:r>
              <a:rPr lang="en-US" dirty="0">
                <a:solidFill>
                  <a:schemeClr val="bg1"/>
                </a:solidFill>
              </a:rPr>
              <a:t>Images</a:t>
            </a:r>
          </a:p>
          <a:p>
            <a:r>
              <a:rPr lang="en-US" dirty="0">
                <a:solidFill>
                  <a:schemeClr val="bg1"/>
                </a:solidFill>
              </a:rPr>
              <a:t>Tensors</a:t>
            </a:r>
          </a:p>
          <a:p>
            <a:r>
              <a:rPr lang="en-US" dirty="0" err="1">
                <a:solidFill>
                  <a:schemeClr val="bg1"/>
                </a:solidFill>
              </a:rPr>
              <a:t>ConvNets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79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Structured lists of numbers.</a:t>
            </a:r>
          </a:p>
          <a:p>
            <a:r>
              <a:rPr lang="en-US" dirty="0">
                <a:solidFill>
                  <a:schemeClr val="bg1"/>
                </a:solidFill>
              </a:rPr>
              <a:t>Vectors </a:t>
            </a:r>
          </a:p>
          <a:p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r>
              <a:rPr lang="en-US" b="1" dirty="0">
                <a:solidFill>
                  <a:schemeClr val="bg1"/>
                </a:solidFill>
              </a:rPr>
              <a:t>Images</a:t>
            </a:r>
          </a:p>
          <a:p>
            <a:r>
              <a:rPr lang="en-US" dirty="0">
                <a:solidFill>
                  <a:schemeClr val="bg1"/>
                </a:solidFill>
              </a:rPr>
              <a:t>Tensors</a:t>
            </a:r>
          </a:p>
          <a:p>
            <a:r>
              <a:rPr lang="en-US" dirty="0" err="1">
                <a:solidFill>
                  <a:schemeClr val="bg1"/>
                </a:solidFill>
              </a:rPr>
              <a:t>ConvNets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=""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05" y="1268492"/>
            <a:ext cx="2887801" cy="28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15883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561</Words>
  <Application>Microsoft Office PowerPoint</Application>
  <PresentationFormat>On-screen Show (16:9)</PresentationFormat>
  <Paragraphs>207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Lato</vt:lpstr>
      <vt:lpstr>Cambria Math</vt:lpstr>
      <vt:lpstr>Arial</vt:lpstr>
      <vt:lpstr>MS PGothic</vt:lpstr>
      <vt:lpstr>Courier New</vt:lpstr>
      <vt:lpstr>Times New Roman</vt:lpstr>
      <vt:lpstr>Raleway</vt:lpstr>
      <vt:lpstr>Swiss</vt:lpstr>
      <vt:lpstr>Data Science &amp; Machine Learning Numpy in Python</vt:lpstr>
      <vt:lpstr>Numpy in Python</vt:lpstr>
      <vt:lpstr>What is Numpy?</vt:lpstr>
      <vt:lpstr>Why do we need NumPy</vt:lpstr>
      <vt:lpstr>Logistics: Versioning</vt:lpstr>
      <vt:lpstr>NumPy Overview</vt:lpstr>
      <vt:lpstr>Arrays</vt:lpstr>
      <vt:lpstr>Arrays</vt:lpstr>
      <vt:lpstr>Arrays</vt:lpstr>
      <vt:lpstr>Arrays</vt:lpstr>
      <vt:lpstr>Arrays</vt:lpstr>
      <vt:lpstr>Arrays, Basic Properties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danger zone</vt:lpstr>
      <vt:lpstr>Shaping</vt:lpstr>
      <vt:lpstr>Image arrays</vt:lpstr>
      <vt:lpstr>Math, universal functions</vt:lpstr>
      <vt:lpstr>Math, universal functions</vt:lpstr>
      <vt:lpstr>Math, universal functions</vt:lpstr>
      <vt:lpstr>Goals for next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54</cp:revision>
  <dcterms:modified xsi:type="dcterms:W3CDTF">2022-05-02T07:22:07Z</dcterms:modified>
</cp:coreProperties>
</file>