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70"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98" d="100"/>
          <a:sy n="98" d="100"/>
        </p:scale>
        <p:origin x="-8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702E1-B087-476D-94DB-40BD076D158F}" type="datetimeFigureOut">
              <a:rPr lang="en-IN" smtClean="0"/>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8B03D-3034-4350-ABC8-60B67A776588}" type="slidenum">
              <a:rPr lang="en-IN" smtClean="0"/>
              <a:t>‹#›</a:t>
            </a:fld>
            <a:endParaRPr lang="en-IN"/>
          </a:p>
        </p:txBody>
      </p:sp>
    </p:spTree>
    <p:extLst>
      <p:ext uri="{BB962C8B-B14F-4D97-AF65-F5344CB8AC3E}">
        <p14:creationId xmlns:p14="http://schemas.microsoft.com/office/powerpoint/2010/main" val="386211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26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8C5412-4A46-45FD-A9B9-8036723466F8}"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139585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C5412-4A46-45FD-A9B9-8036723466F8}"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508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C5412-4A46-45FD-A9B9-8036723466F8}"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AFFA7E-8829-46D0-9F4C-E7640CB0977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2365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8C5412-4A46-45FD-A9B9-8036723466F8}"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205997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8C5412-4A46-45FD-A9B9-8036723466F8}"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AFFA7E-8829-46D0-9F4C-E7640CB0977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8683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8C5412-4A46-45FD-A9B9-8036723466F8}"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2245441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C5412-4A46-45FD-A9B9-8036723466F8}"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4002205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C5412-4A46-45FD-A9B9-8036723466F8}"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190609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cxnSp>
        <p:nvCxnSpPr>
          <p:cNvPr id="17" name="Google Shape;17;p3"/>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6400">
                <a:solidFill>
                  <a:schemeClr val="lt1"/>
                </a:solidFill>
              </a:defRPr>
            </a:lvl1pPr>
            <a:lvl2pPr lvl="1" algn="ctr">
              <a:spcBef>
                <a:spcPts val="0"/>
              </a:spcBef>
              <a:spcAft>
                <a:spcPts val="0"/>
              </a:spcAft>
              <a:buClr>
                <a:schemeClr val="lt1"/>
              </a:buClr>
              <a:buSzPts val="4800"/>
              <a:buNone/>
              <a:defRPr sz="6400">
                <a:solidFill>
                  <a:schemeClr val="lt1"/>
                </a:solidFill>
              </a:defRPr>
            </a:lvl2pPr>
            <a:lvl3pPr lvl="2" algn="ctr">
              <a:spcBef>
                <a:spcPts val="0"/>
              </a:spcBef>
              <a:spcAft>
                <a:spcPts val="0"/>
              </a:spcAft>
              <a:buClr>
                <a:schemeClr val="lt1"/>
              </a:buClr>
              <a:buSzPts val="4800"/>
              <a:buNone/>
              <a:defRPr sz="6400">
                <a:solidFill>
                  <a:schemeClr val="lt1"/>
                </a:solidFill>
              </a:defRPr>
            </a:lvl3pPr>
            <a:lvl4pPr lvl="3" algn="ctr">
              <a:spcBef>
                <a:spcPts val="0"/>
              </a:spcBef>
              <a:spcAft>
                <a:spcPts val="0"/>
              </a:spcAft>
              <a:buClr>
                <a:schemeClr val="lt1"/>
              </a:buClr>
              <a:buSzPts val="4800"/>
              <a:buNone/>
              <a:defRPr sz="6400">
                <a:solidFill>
                  <a:schemeClr val="lt1"/>
                </a:solidFill>
              </a:defRPr>
            </a:lvl4pPr>
            <a:lvl5pPr lvl="4" algn="ctr">
              <a:spcBef>
                <a:spcPts val="0"/>
              </a:spcBef>
              <a:spcAft>
                <a:spcPts val="0"/>
              </a:spcAft>
              <a:buClr>
                <a:schemeClr val="lt1"/>
              </a:buClr>
              <a:buSzPts val="4800"/>
              <a:buNone/>
              <a:defRPr sz="6400">
                <a:solidFill>
                  <a:schemeClr val="lt1"/>
                </a:solidFill>
              </a:defRPr>
            </a:lvl5pPr>
            <a:lvl6pPr lvl="5" algn="ctr">
              <a:spcBef>
                <a:spcPts val="0"/>
              </a:spcBef>
              <a:spcAft>
                <a:spcPts val="0"/>
              </a:spcAft>
              <a:buClr>
                <a:schemeClr val="lt1"/>
              </a:buClr>
              <a:buSzPts val="4800"/>
              <a:buNone/>
              <a:defRPr sz="6400">
                <a:solidFill>
                  <a:schemeClr val="lt1"/>
                </a:solidFill>
              </a:defRPr>
            </a:lvl6pPr>
            <a:lvl7pPr lvl="6" algn="ctr">
              <a:spcBef>
                <a:spcPts val="0"/>
              </a:spcBef>
              <a:spcAft>
                <a:spcPts val="0"/>
              </a:spcAft>
              <a:buClr>
                <a:schemeClr val="lt1"/>
              </a:buClr>
              <a:buSzPts val="4800"/>
              <a:buNone/>
              <a:defRPr sz="6400">
                <a:solidFill>
                  <a:schemeClr val="lt1"/>
                </a:solidFill>
              </a:defRPr>
            </a:lvl7pPr>
            <a:lvl8pPr lvl="7" algn="ctr">
              <a:spcBef>
                <a:spcPts val="0"/>
              </a:spcBef>
              <a:spcAft>
                <a:spcPts val="0"/>
              </a:spcAft>
              <a:buClr>
                <a:schemeClr val="lt1"/>
              </a:buClr>
              <a:buSzPts val="4800"/>
              <a:buNone/>
              <a:defRPr sz="6400">
                <a:solidFill>
                  <a:schemeClr val="lt1"/>
                </a:solidFill>
              </a:defRPr>
            </a:lvl8pPr>
            <a:lvl9pPr lvl="8" algn="ctr">
              <a:spcBef>
                <a:spcPts val="0"/>
              </a:spcBef>
              <a:spcAft>
                <a:spcPts val="0"/>
              </a:spcAft>
              <a:buClr>
                <a:schemeClr val="lt1"/>
              </a:buClr>
              <a:buSzPts val="4800"/>
              <a:buNone/>
              <a:defRPr sz="6400">
                <a:solidFill>
                  <a:schemeClr val="lt1"/>
                </a:solidFill>
              </a:defRPr>
            </a:lvl9pPr>
          </a:lstStyle>
          <a:p>
            <a:endParaRPr/>
          </a:p>
        </p:txBody>
      </p:sp>
      <p:sp>
        <p:nvSpPr>
          <p:cNvPr id="20" name="Google Shape;20;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9680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C5412-4A46-45FD-A9B9-8036723466F8}"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12768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C5412-4A46-45FD-A9B9-8036723466F8}"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24550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8C5412-4A46-45FD-A9B9-8036723466F8}"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12487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8C5412-4A46-45FD-A9B9-8036723466F8}"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221673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8C5412-4A46-45FD-A9B9-8036723466F8}"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256179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C5412-4A46-45FD-A9B9-8036723466F8}"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213046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8C5412-4A46-45FD-A9B9-8036723466F8}"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312518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8C5412-4A46-45FD-A9B9-8036723466F8}"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AFFA7E-8829-46D0-9F4C-E7640CB09776}" type="slidenum">
              <a:rPr lang="en-IN" smtClean="0"/>
              <a:t>‹#›</a:t>
            </a:fld>
            <a:endParaRPr lang="en-IN"/>
          </a:p>
        </p:txBody>
      </p:sp>
    </p:spTree>
    <p:extLst>
      <p:ext uri="{BB962C8B-B14F-4D97-AF65-F5344CB8AC3E}">
        <p14:creationId xmlns:p14="http://schemas.microsoft.com/office/powerpoint/2010/main" val="302485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8C5412-4A46-45FD-A9B9-8036723466F8}" type="datetimeFigureOut">
              <a:rPr lang="en-IN" smtClean="0"/>
              <a:t>05-05-2022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AFFA7E-8829-46D0-9F4C-E7640CB09776}" type="slidenum">
              <a:rPr lang="en-IN" smtClean="0"/>
              <a:t>‹#›</a:t>
            </a:fld>
            <a:endParaRPr lang="en-IN"/>
          </a:p>
        </p:txBody>
      </p:sp>
    </p:spTree>
    <p:extLst>
      <p:ext uri="{BB962C8B-B14F-4D97-AF65-F5344CB8AC3E}">
        <p14:creationId xmlns:p14="http://schemas.microsoft.com/office/powerpoint/2010/main" val="373613318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eeksforgeeks.org/matplotlib-pyplot-subplots-in-python/"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matplotlib-axes-axes-set_axis_off-in-python/" TargetMode="External"/><Relationship Id="rId2" Type="http://schemas.openxmlformats.org/officeDocument/2006/relationships/hyperlink" Target="https://www.geeksforgeeks.org/matplotlib-figure-figure-suptitle-in-python/"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18900" y="2153967"/>
            <a:ext cx="8310800" cy="1774400"/>
          </a:xfrm>
          <a:prstGeom prst="rect">
            <a:avLst/>
          </a:prstGeom>
        </p:spPr>
        <p:txBody>
          <a:bodyPr spcFirstLastPara="1" vert="horz" wrap="square" lIns="121900" tIns="121900" rIns="121900" bIns="121900" rtlCol="0" anchor="ctr" anchorCtr="0">
            <a:noAutofit/>
          </a:bodyPr>
          <a:lstStyle/>
          <a:p>
            <a:pPr algn="l"/>
            <a:r>
              <a:rPr lang="en" sz="6533" dirty="0" smtClean="0"/>
              <a:t>Data Science </a:t>
            </a:r>
            <a:r>
              <a:rPr lang="en" sz="6533" dirty="0" smtClean="0">
                <a:solidFill>
                  <a:schemeClr val="dk1"/>
                </a:solidFill>
              </a:rPr>
              <a:t>&amp;</a:t>
            </a:r>
            <a:r>
              <a:rPr lang="en" sz="6533" dirty="0" smtClean="0"/>
              <a:t> Machine Learning</a:t>
            </a:r>
            <a:br>
              <a:rPr lang="en" sz="6533" dirty="0" smtClean="0"/>
            </a:br>
            <a:r>
              <a:rPr lang="en-US" sz="5400" b="1" dirty="0" err="1">
                <a:solidFill>
                  <a:srgbClr val="FF0000"/>
                </a:solidFill>
                <a:latin typeface="Raleway"/>
                <a:cs typeface="Times New Roman" panose="02020603050405020304" pitchFamily="18" charset="0"/>
              </a:rPr>
              <a:t>Matplotlib</a:t>
            </a:r>
            <a:r>
              <a:rPr lang="en-US" sz="5400" b="1" dirty="0">
                <a:solidFill>
                  <a:srgbClr val="FF0000"/>
                </a:solidFill>
                <a:latin typeface="Raleway"/>
                <a:cs typeface="Times New Roman" panose="02020603050405020304" pitchFamily="18" charset="0"/>
              </a:rPr>
              <a:t> In Python</a:t>
            </a:r>
            <a:endParaRPr lang="en-IN" sz="5400" b="1" dirty="0">
              <a:solidFill>
                <a:srgbClr val="FF0000"/>
              </a:solidFill>
              <a:latin typeface="Raleway"/>
              <a:cs typeface="Times New Roman" panose="02020603050405020304" pitchFamily="18" charset="0"/>
            </a:endParaRPr>
          </a:p>
        </p:txBody>
      </p:sp>
      <p:pic>
        <p:nvPicPr>
          <p:cNvPr id="73" name="Google Shape;73;p13"/>
          <p:cNvPicPr preferRelativeResize="0"/>
          <p:nvPr/>
        </p:nvPicPr>
        <p:blipFill>
          <a:blip r:embed="rId3">
            <a:alphaModFix/>
          </a:blip>
          <a:stretch>
            <a:fillRect/>
          </a:stretch>
        </p:blipFill>
        <p:spPr>
          <a:xfrm>
            <a:off x="305034" y="821133"/>
            <a:ext cx="1670033" cy="409467"/>
          </a:xfrm>
          <a:prstGeom prst="rect">
            <a:avLst/>
          </a:prstGeom>
          <a:noFill/>
          <a:ln>
            <a:noFill/>
          </a:ln>
        </p:spPr>
      </p:pic>
      <p:sp>
        <p:nvSpPr>
          <p:cNvPr id="74" name="Google Shape;74;p13"/>
          <p:cNvSpPr txBox="1">
            <a:spLocks noGrp="1"/>
          </p:cNvSpPr>
          <p:nvPr>
            <p:ph type="title"/>
          </p:nvPr>
        </p:nvSpPr>
        <p:spPr>
          <a:xfrm flipH="1">
            <a:off x="305033" y="4660600"/>
            <a:ext cx="3914000" cy="1442800"/>
          </a:xfrm>
          <a:prstGeom prst="rect">
            <a:avLst/>
          </a:prstGeom>
        </p:spPr>
        <p:txBody>
          <a:bodyPr spcFirstLastPara="1" vert="horz" wrap="square" lIns="121900" tIns="121900" rIns="121900" bIns="121900" rtlCol="0" anchor="ctr" anchorCtr="0">
            <a:noAutofit/>
          </a:bodyPr>
          <a:lstStyle/>
          <a:p>
            <a:pPr algn="l"/>
            <a:r>
              <a:rPr lang="en" sz="1867" dirty="0"/>
              <a:t>Senior Mentor-</a:t>
            </a:r>
            <a:r>
              <a:rPr lang="en" sz="1867" dirty="0">
                <a:solidFill>
                  <a:schemeClr val="dk1"/>
                </a:solidFill>
              </a:rPr>
              <a:t> </a:t>
            </a:r>
            <a:r>
              <a:rPr lang="en" sz="1867" dirty="0">
                <a:solidFill>
                  <a:schemeClr val="tx1"/>
                </a:solidFill>
              </a:rPr>
              <a:t>Sachin Saxena</a:t>
            </a:r>
            <a:endParaRPr sz="1600" dirty="0">
              <a:solidFill>
                <a:schemeClr val="tx1"/>
              </a:solidFill>
            </a:endParaRPr>
          </a:p>
        </p:txBody>
      </p:sp>
    </p:spTree>
    <p:extLst>
      <p:ext uri="{BB962C8B-B14F-4D97-AF65-F5344CB8AC3E}">
        <p14:creationId xmlns:p14="http://schemas.microsoft.com/office/powerpoint/2010/main" val="1548108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6A18BBA-D91E-4653-8BD8-7B64673C61FB}"/>
              </a:ext>
            </a:extLst>
          </p:cNvPr>
          <p:cNvSpPr txBox="1"/>
          <p:nvPr/>
        </p:nvSpPr>
        <p:spPr>
          <a:xfrm>
            <a:off x="2438400" y="466725"/>
            <a:ext cx="179247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SUBPLOTS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3AC926F5-6E28-4192-8461-86DC3ACAE183}"/>
              </a:ext>
            </a:extLst>
          </p:cNvPr>
          <p:cNvSpPr txBox="1"/>
          <p:nvPr/>
        </p:nvSpPr>
        <p:spPr>
          <a:xfrm>
            <a:off x="2457450" y="1295400"/>
            <a:ext cx="9410700" cy="646331"/>
          </a:xfrm>
          <a:prstGeom prst="rect">
            <a:avLst/>
          </a:prstGeom>
          <a:noFill/>
        </p:spPr>
        <p:txBody>
          <a:bodyPr wrap="square" rtlCol="0">
            <a:spAutoFit/>
          </a:bodyPr>
          <a:lstStyle/>
          <a:p>
            <a:r>
              <a:rPr lang="en-US" b="0" i="0" u="sng" dirty="0">
                <a:effectLst/>
                <a:latin typeface="Times New Roman" pitchFamily="18" charset="0"/>
                <a:cs typeface="Times New Roman" pitchFamily="18" charset="0"/>
                <a:hlinkClick r:id="rId2">
                  <a:extLst>
                    <a:ext uri="{A12FA001-AC4F-418D-AE19-62706E023703}">
                      <ahyp:hlinkClr xmlns="" xmlns:ahyp="http://schemas.microsoft.com/office/drawing/2018/hyperlinkcolor" val="tx"/>
                    </a:ext>
                  </a:extLst>
                </a:hlinkClick>
              </a:rPr>
              <a:t> </a:t>
            </a:r>
            <a:r>
              <a:rPr lang="en-US" b="1" i="0" u="sng" dirty="0" err="1">
                <a:effectLst/>
                <a:latin typeface="Times New Roman" pitchFamily="18" charset="0"/>
                <a:cs typeface="Times New Roman" pitchFamily="18" charset="0"/>
                <a:hlinkClick r:id="rId2">
                  <a:extLst>
                    <a:ext uri="{A12FA001-AC4F-418D-AE19-62706E023703}">
                      <ahyp:hlinkClr xmlns="" xmlns:ahyp="http://schemas.microsoft.com/office/drawing/2018/hyperlinkcolor" val="tx"/>
                    </a:ext>
                  </a:extLst>
                </a:hlinkClick>
              </a:rPr>
              <a:t>matplotlib.pyplot.subplots</a:t>
            </a:r>
            <a:r>
              <a:rPr lang="en-US" b="0" i="0" dirty="0">
                <a:effectLst/>
                <a:latin typeface="Times New Roman" pitchFamily="18" charset="0"/>
                <a:cs typeface="Times New Roman" pitchFamily="18" charset="0"/>
              </a:rPr>
              <a:t> method </a:t>
            </a:r>
            <a:r>
              <a:rPr lang="en-US" b="1" i="0" dirty="0">
                <a:effectLst/>
                <a:latin typeface="Times New Roman" pitchFamily="18" charset="0"/>
                <a:cs typeface="Times New Roman" pitchFamily="18" charset="0"/>
              </a:rPr>
              <a:t>returns the figure along with Axes object or array of Axes object. </a:t>
            </a:r>
            <a:r>
              <a:rPr lang="en-US" b="1" i="0" dirty="0" err="1">
                <a:effectLst/>
                <a:latin typeface="Times New Roman" pitchFamily="18" charset="0"/>
                <a:cs typeface="Times New Roman" pitchFamily="18" charset="0"/>
              </a:rPr>
              <a:t>nrows</a:t>
            </a:r>
            <a:r>
              <a:rPr lang="en-US" b="1" i="0" dirty="0">
                <a:effectLst/>
                <a:latin typeface="Times New Roman" pitchFamily="18" charset="0"/>
                <a:cs typeface="Times New Roman" pitchFamily="18" charset="0"/>
              </a:rPr>
              <a:t>, </a:t>
            </a:r>
            <a:r>
              <a:rPr lang="en-US" b="1" i="0" dirty="0" err="1">
                <a:effectLst/>
                <a:latin typeface="Times New Roman" pitchFamily="18" charset="0"/>
                <a:cs typeface="Times New Roman" pitchFamily="18" charset="0"/>
              </a:rPr>
              <a:t>ncols</a:t>
            </a:r>
            <a:r>
              <a:rPr lang="en-US" b="1" i="0" dirty="0">
                <a:effectLst/>
                <a:latin typeface="Times New Roman" pitchFamily="18" charset="0"/>
                <a:cs typeface="Times New Roman" pitchFamily="18" charset="0"/>
              </a:rPr>
              <a:t>.</a:t>
            </a:r>
            <a:r>
              <a:rPr lang="en-US" b="0" i="0" dirty="0">
                <a:effectLst/>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6A28F760-05F5-42AD-ABFD-890B4858C6EB}"/>
              </a:ext>
            </a:extLst>
          </p:cNvPr>
          <p:cNvSpPr txBox="1"/>
          <p:nvPr/>
        </p:nvSpPr>
        <p:spPr>
          <a:xfrm>
            <a:off x="2457450" y="2033289"/>
            <a:ext cx="6657975" cy="35394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importing library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00"/>
                </a:solidFill>
                <a:effectLst/>
                <a:latin typeface="Times New Roman" pitchFamily="18" charset="0"/>
                <a:cs typeface="Times New Roman" pitchFamily="18" charset="0"/>
              </a:rPr>
              <a:t>import</a:t>
            </a: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1600" b="0" i="0" u="none" strike="noStrike" cap="none" normalizeH="0" baseline="0" dirty="0" err="1">
                <a:ln>
                  <a:noFill/>
                </a:ln>
                <a:solidFill>
                  <a:srgbClr val="FFFF00"/>
                </a:solidFill>
                <a:effectLst/>
                <a:latin typeface="Times New Roman" pitchFamily="18" charset="0"/>
                <a:cs typeface="Times New Roman" pitchFamily="18" charset="0"/>
              </a:rPr>
              <a:t>matplotlib.pyplot</a:t>
            </a: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as </a:t>
            </a:r>
            <a:r>
              <a:rPr kumimoji="0" lang="en-US" altLang="en-US" sz="1600" b="0" i="0" u="none" strike="noStrike" cap="none" normalizeH="0" baseline="0" dirty="0" err="1">
                <a:ln>
                  <a:noFill/>
                </a:ln>
                <a:solidFill>
                  <a:srgbClr val="FFFF00"/>
                </a:solidFill>
                <a:effectLst/>
                <a:latin typeface="Times New Roman" pitchFamily="18" charset="0"/>
                <a:cs typeface="Times New Roman" pitchFamily="18" charset="0"/>
              </a:rPr>
              <a:t>plt</a:t>
            </a:r>
            <a:endPar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Some data to display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x </a:t>
            </a:r>
            <a:r>
              <a:rPr kumimoji="0" lang="en-US" altLang="en-US" sz="16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y </a:t>
            </a:r>
            <a:r>
              <a:rPr kumimoji="0" lang="en-US" altLang="en-US" sz="16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[0, 1,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z </a:t>
            </a:r>
            <a:r>
              <a:rPr kumimoji="0" lang="en-US" altLang="en-US" sz="16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[1,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Creating 2 subplots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fig, ax </a:t>
            </a:r>
            <a:r>
              <a:rPr kumimoji="0" lang="en-US" altLang="en-US" sz="16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1600" b="0" i="0" u="none" strike="noStrike" cap="none" normalizeH="0" baseline="0" dirty="0" err="1">
                <a:ln>
                  <a:noFill/>
                </a:ln>
                <a:solidFill>
                  <a:srgbClr val="FFFF00"/>
                </a:solidFill>
                <a:effectLst/>
                <a:latin typeface="Times New Roman" pitchFamily="18" charset="0"/>
                <a:cs typeface="Times New Roman" pitchFamily="18" charset="0"/>
              </a:rPr>
              <a:t>plt.subplots</a:t>
            </a: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 Accessing each axes object to plot the data through returned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ax[0].plot(x,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Times New Roman" pitchFamily="18" charset="0"/>
                <a:cs typeface="Times New Roman" pitchFamily="18" charset="0"/>
              </a:rPr>
              <a:t>ax[1].plot(x, z)</a:t>
            </a:r>
          </a:p>
        </p:txBody>
      </p:sp>
      <p:sp>
        <p:nvSpPr>
          <p:cNvPr id="5" name="Rectangle 1">
            <a:extLst>
              <a:ext uri="{FF2B5EF4-FFF2-40B4-BE49-F238E27FC236}">
                <a16:creationId xmlns="" xmlns:a16="http://schemas.microsoft.com/office/drawing/2014/main" id="{3B64C214-4A90-4B94-9365-5F29FCA4F6BA}"/>
              </a:ext>
            </a:extLst>
          </p:cNvPr>
          <p:cNvSpPr>
            <a:spLocks noChangeArrowheads="1"/>
          </p:cNvSpPr>
          <p:nvPr/>
        </p:nvSpPr>
        <p:spPr bwMode="auto">
          <a:xfrm>
            <a:off x="0" y="90100"/>
            <a:ext cx="65"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3B7697CA-DBB2-4E30-B335-642FC8130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021" y="2181171"/>
            <a:ext cx="3079908" cy="2095608"/>
          </a:xfrm>
          <a:prstGeom prst="rect">
            <a:avLst/>
          </a:prstGeom>
        </p:spPr>
      </p:pic>
      <p:pic>
        <p:nvPicPr>
          <p:cNvPr id="8" name="Google Shape;73;p13"/>
          <p:cNvPicPr preferRelativeResize="0"/>
          <p:nvPr/>
        </p:nvPicPr>
        <p:blipFill>
          <a:blip r:embed="rId4">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185947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D418E15-3C4F-433E-8AB1-6E7B0D58BF79}"/>
              </a:ext>
            </a:extLst>
          </p:cNvPr>
          <p:cNvSpPr txBox="1"/>
          <p:nvPr/>
        </p:nvSpPr>
        <p:spPr>
          <a:xfrm>
            <a:off x="2257425" y="457199"/>
            <a:ext cx="9810750" cy="6217087"/>
          </a:xfrm>
          <a:prstGeom prst="rect">
            <a:avLst/>
          </a:prstGeom>
          <a:noFill/>
        </p:spPr>
        <p:txBody>
          <a:bodyPr wrap="square" rtlCol="0">
            <a:spAutoFit/>
          </a:bodyPr>
          <a:lstStyle/>
          <a:p>
            <a:r>
              <a:rPr lang="en-US" sz="2000" b="0" i="0" dirty="0">
                <a:solidFill>
                  <a:srgbClr val="FFFFFF"/>
                </a:solidFill>
                <a:effectLst/>
                <a:latin typeface="Times New Roman" pitchFamily="18" charset="0"/>
                <a:cs typeface="Times New Roman" pitchFamily="18" charset="0"/>
              </a:rPr>
              <a:t>We use </a:t>
            </a:r>
            <a:r>
              <a:rPr lang="en-US" sz="2000" b="0" i="0" dirty="0">
                <a:solidFill>
                  <a:srgbClr val="FFFF00"/>
                </a:solidFill>
                <a:effectLst/>
                <a:latin typeface="Times New Roman" pitchFamily="18" charset="0"/>
                <a:cs typeface="Times New Roman" pitchFamily="18" charset="0"/>
              </a:rPr>
              <a:t>matplotlib.axes._</a:t>
            </a:r>
            <a:r>
              <a:rPr lang="en-US" sz="2000" b="0" i="0" dirty="0" err="1">
                <a:solidFill>
                  <a:srgbClr val="FFFF00"/>
                </a:solidFill>
                <a:effectLst/>
                <a:latin typeface="Times New Roman" pitchFamily="18" charset="0"/>
                <a:cs typeface="Times New Roman" pitchFamily="18" charset="0"/>
              </a:rPr>
              <a:t>axes.Axes.set_title</a:t>
            </a:r>
            <a:r>
              <a:rPr lang="en-US" sz="2000" b="0" i="0" dirty="0">
                <a:solidFill>
                  <a:srgbClr val="FFFF00"/>
                </a:solidFill>
                <a:effectLst/>
                <a:latin typeface="Times New Roman" pitchFamily="18" charset="0"/>
                <a:cs typeface="Times New Roman" pitchFamily="18" charset="0"/>
              </a:rPr>
              <a:t>(label) </a:t>
            </a:r>
            <a:r>
              <a:rPr lang="en-US" sz="2000" b="0" i="0" dirty="0">
                <a:solidFill>
                  <a:srgbClr val="FFFFFF"/>
                </a:solidFill>
                <a:effectLst/>
                <a:latin typeface="Times New Roman" pitchFamily="18" charset="0"/>
                <a:cs typeface="Times New Roman" pitchFamily="18" charset="0"/>
              </a:rPr>
              <a:t>method to set title (string label) for the current subplot Axes.</a:t>
            </a:r>
            <a:endParaRPr lang="en-US" sz="2000" b="1" dirty="0">
              <a:solidFill>
                <a:srgbClr val="FFFFFF"/>
              </a:solidFill>
              <a:latin typeface="Times New Roman" pitchFamily="18" charset="0"/>
              <a:cs typeface="Times New Roman" pitchFamily="18" charset="0"/>
            </a:endParaRPr>
          </a:p>
          <a:p>
            <a:endParaRPr lang="en-US" sz="2000" b="1" i="0" dirty="0">
              <a:solidFill>
                <a:srgbClr val="FFFFFF"/>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Times New Roman" pitchFamily="18" charset="0"/>
                <a:cs typeface="Times New Roman" pitchFamily="18" charset="0"/>
              </a:rPr>
              <a:t>To set a single main title for all subplots, </a:t>
            </a:r>
            <a:r>
              <a:rPr kumimoji="0" lang="en-US" altLang="en-US" sz="2000" b="0" i="0" u="sng" strike="noStrike" cap="none" normalizeH="0" baseline="0" dirty="0" err="1">
                <a:ln>
                  <a:noFill/>
                </a:ln>
                <a:solidFill>
                  <a:srgbClr val="FFFF00"/>
                </a:solidFill>
                <a:effectLst/>
                <a:latin typeface="Times New Roman" pitchFamily="18" charset="0"/>
                <a:cs typeface="Times New Roman" pitchFamily="18" charset="0"/>
                <a:hlinkClick r:id="rId2">
                  <a:extLst>
                    <a:ext uri="{A12FA001-AC4F-418D-AE19-62706E023703}">
                      <ahyp:hlinkClr xmlns="" xmlns:ahyp="http://schemas.microsoft.com/office/drawing/2018/hyperlinkcolor" val="tx"/>
                    </a:ext>
                  </a:extLst>
                </a:hlinkClick>
              </a:rPr>
              <a:t>suptitle</a:t>
            </a:r>
            <a:r>
              <a:rPr kumimoji="0" lang="en-US" altLang="en-US" sz="2000" b="0" i="0" u="sng" strike="noStrike" cap="none" normalizeH="0" baseline="0" dirty="0">
                <a:ln>
                  <a:noFill/>
                </a:ln>
                <a:solidFill>
                  <a:srgbClr val="FFFF00"/>
                </a:solidFill>
                <a:effectLst/>
                <a:latin typeface="Times New Roman" pitchFamily="18" charset="0"/>
                <a:cs typeface="Times New Roman" pitchFamily="18" charset="0"/>
                <a:hlinkClick r:id="rId2">
                  <a:extLst>
                    <a:ext uri="{A12FA001-AC4F-418D-AE19-62706E023703}">
                      <ahyp:hlinkClr xmlns="" xmlns:ahyp="http://schemas.microsoft.com/office/drawing/2018/hyperlinkcolor" val="tx"/>
                    </a:ext>
                  </a:extLst>
                </a:hlinkClick>
              </a:rPr>
              <a:t>()</a:t>
            </a:r>
            <a:r>
              <a:rPr kumimoji="0" lang="en-US" altLang="en-US" sz="2000" b="0"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2000" b="0" i="0" u="none" strike="noStrike" cap="none" normalizeH="0" baseline="0" dirty="0">
                <a:ln>
                  <a:noFill/>
                </a:ln>
                <a:solidFill>
                  <a:srgbClr val="FFFFFF"/>
                </a:solidFill>
                <a:effectLst/>
                <a:latin typeface="Times New Roman" pitchFamily="18" charset="0"/>
                <a:cs typeface="Times New Roman" pitchFamily="18" charset="0"/>
              </a:rPr>
              <a:t>method is used.</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err="1">
                <a:ln>
                  <a:noFill/>
                </a:ln>
                <a:solidFill>
                  <a:srgbClr val="FFFF00"/>
                </a:solidFill>
                <a:effectLst/>
                <a:latin typeface="Times New Roman" pitchFamily="18" charset="0"/>
                <a:cs typeface="Times New Roman" pitchFamily="18" charset="0"/>
              </a:rPr>
              <a:t>suptitle</a:t>
            </a:r>
            <a:r>
              <a:rPr kumimoji="0" lang="en-US" altLang="en-US" sz="2000" b="1" u="none" strike="noStrike" cap="none" normalizeH="0" baseline="0" dirty="0">
                <a:ln>
                  <a:noFill/>
                </a:ln>
                <a:solidFill>
                  <a:srgbClr val="FFFF00"/>
                </a:solidFill>
                <a:effectLst/>
                <a:latin typeface="Times New Roman" pitchFamily="18" charset="0"/>
                <a:cs typeface="Times New Roman" pitchFamily="18" charset="0"/>
              </a:rPr>
              <a:t>(self, t, **</a:t>
            </a:r>
            <a:r>
              <a:rPr kumimoji="0" lang="en-US" altLang="en-US" sz="2000" b="1" u="none" strike="noStrike" cap="none" normalizeH="0" baseline="0" dirty="0" err="1">
                <a:ln>
                  <a:noFill/>
                </a:ln>
                <a:solidFill>
                  <a:srgbClr val="FFFF00"/>
                </a:solidFill>
                <a:effectLst/>
                <a:latin typeface="Times New Roman" pitchFamily="18" charset="0"/>
                <a:cs typeface="Times New Roman" pitchFamily="18" charset="0"/>
              </a:rPr>
              <a:t>kwargs</a:t>
            </a:r>
            <a:r>
              <a:rPr kumimoji="0" lang="en-US" altLang="en-US" sz="2000" b="1" u="none" strike="noStrike" cap="none" normalizeH="0" baseline="0" dirty="0">
                <a:ln>
                  <a:noFill/>
                </a:ln>
                <a:solidFill>
                  <a:srgbClr val="FFFF00"/>
                </a:solidFill>
                <a:effectLst/>
                <a:latin typeface="Times New Roman" pitchFamily="18" charset="0"/>
                <a:cs typeface="Times New Roman" pitchFamily="18" charset="0"/>
              </a:rPr>
              <a:t>)</a:t>
            </a:r>
          </a:p>
          <a:p>
            <a:endParaRPr lang="en-US" sz="2000" b="1" dirty="0">
              <a:solidFill>
                <a:srgbClr val="FFFFFF"/>
              </a:solidFill>
              <a:latin typeface="Times New Roman" pitchFamily="18" charset="0"/>
              <a:cs typeface="Times New Roman" pitchFamily="18" charset="0"/>
            </a:endParaRPr>
          </a:p>
          <a:p>
            <a:endParaRPr lang="en-US" sz="2000" b="1" dirty="0">
              <a:solidFill>
                <a:srgbClr val="FFFFFF"/>
              </a:solidFill>
              <a:latin typeface="Times New Roman" pitchFamily="18" charset="0"/>
              <a:cs typeface="Times New Roman" pitchFamily="18" charset="0"/>
            </a:endParaRPr>
          </a:p>
          <a:p>
            <a:r>
              <a:rPr lang="en-US" sz="2000" b="0" i="0" dirty="0">
                <a:solidFill>
                  <a:srgbClr val="FFFFFF"/>
                </a:solidFill>
                <a:effectLst/>
                <a:latin typeface="Times New Roman" pitchFamily="18" charset="0"/>
                <a:cs typeface="Times New Roman" pitchFamily="18" charset="0"/>
              </a:rPr>
              <a:t>We use </a:t>
            </a:r>
            <a:r>
              <a:rPr lang="en-US" sz="2000" b="1" u="sng" dirty="0" err="1">
                <a:solidFill>
                  <a:srgbClr val="FFFF00"/>
                </a:solidFill>
                <a:effectLst/>
                <a:latin typeface="Times New Roman" pitchFamily="18" charset="0"/>
                <a:cs typeface="Times New Roman" pitchFamily="18" charset="0"/>
                <a:hlinkClick r:id="rId3">
                  <a:extLst>
                    <a:ext uri="{A12FA001-AC4F-418D-AE19-62706E023703}">
                      <ahyp:hlinkClr xmlns="" xmlns:ahyp="http://schemas.microsoft.com/office/drawing/2018/hyperlinkcolor" val="tx"/>
                    </a:ext>
                  </a:extLst>
                </a:hlinkClick>
              </a:rPr>
              <a:t>matplotlib.axes.Axes.set_axis_off</a:t>
            </a:r>
            <a:r>
              <a:rPr lang="en-US" sz="2000" b="1" u="sng" dirty="0">
                <a:solidFill>
                  <a:srgbClr val="FFFF00"/>
                </a:solidFill>
                <a:effectLst/>
                <a:latin typeface="Times New Roman" pitchFamily="18" charset="0"/>
                <a:cs typeface="Times New Roman" pitchFamily="18" charset="0"/>
                <a:hlinkClick r:id="rId3">
                  <a:extLst>
                    <a:ext uri="{A12FA001-AC4F-418D-AE19-62706E023703}">
                      <ahyp:hlinkClr xmlns="" xmlns:ahyp="http://schemas.microsoft.com/office/drawing/2018/hyperlinkcolor" val="tx"/>
                    </a:ext>
                  </a:extLst>
                </a:hlinkClick>
              </a:rPr>
              <a:t>()</a:t>
            </a:r>
            <a:r>
              <a:rPr lang="en-US" sz="2000" b="1" dirty="0">
                <a:solidFill>
                  <a:srgbClr val="FFFF00"/>
                </a:solidFill>
                <a:effectLst/>
                <a:latin typeface="Times New Roman" pitchFamily="18" charset="0"/>
                <a:cs typeface="Times New Roman" pitchFamily="18" charset="0"/>
              </a:rPr>
              <a:t> </a:t>
            </a:r>
            <a:r>
              <a:rPr lang="en-US" sz="2000" b="0" i="0" dirty="0">
                <a:solidFill>
                  <a:srgbClr val="FFFFFF"/>
                </a:solidFill>
                <a:effectLst/>
                <a:latin typeface="Times New Roman" pitchFamily="18" charset="0"/>
                <a:cs typeface="Times New Roman" pitchFamily="18" charset="0"/>
              </a:rPr>
              <a:t>to turn the x-and y-pivot off influencing the axis lines, ticks, </a:t>
            </a:r>
            <a:r>
              <a:rPr lang="en-US" sz="2000" b="0" i="0" dirty="0" err="1">
                <a:solidFill>
                  <a:srgbClr val="FFFFFF"/>
                </a:solidFill>
                <a:effectLst/>
                <a:latin typeface="Times New Roman" pitchFamily="18" charset="0"/>
                <a:cs typeface="Times New Roman" pitchFamily="18" charset="0"/>
              </a:rPr>
              <a:t>ticklabels</a:t>
            </a:r>
            <a:r>
              <a:rPr lang="en-US" sz="2000" b="0" i="0" dirty="0">
                <a:solidFill>
                  <a:srgbClr val="FFFFFF"/>
                </a:solidFill>
                <a:effectLst/>
                <a:latin typeface="Times New Roman" pitchFamily="18" charset="0"/>
                <a:cs typeface="Times New Roman" pitchFamily="18" charset="0"/>
              </a:rPr>
              <a:t>, network and axis marks as well.</a:t>
            </a:r>
          </a:p>
          <a:p>
            <a:endParaRPr lang="en-US" sz="2000" dirty="0">
              <a:solidFill>
                <a:srgbClr val="FFFFFF"/>
              </a:solidFill>
              <a:latin typeface="Times New Roman" pitchFamily="18" charset="0"/>
              <a:cs typeface="Times New Roman" pitchFamily="18" charset="0"/>
            </a:endParaRPr>
          </a:p>
          <a:p>
            <a:pPr algn="l" fontAlgn="base"/>
            <a:r>
              <a:rPr lang="en-US" sz="2000" b="0" i="0" dirty="0">
                <a:solidFill>
                  <a:srgbClr val="FFFFFF"/>
                </a:solidFill>
                <a:effectLst/>
                <a:latin typeface="Times New Roman" pitchFamily="18" charset="0"/>
                <a:cs typeface="Times New Roman" pitchFamily="18" charset="0"/>
              </a:rPr>
              <a:t>We can use different parameters to adjust the grid and each plot size.  </a:t>
            </a:r>
          </a:p>
          <a:p>
            <a:pPr algn="l" fontAlgn="base">
              <a:buFont typeface="Arial" panose="020B0604020202020204" pitchFamily="34" charset="0"/>
              <a:buChar char="•"/>
            </a:pPr>
            <a:r>
              <a:rPr lang="en-US" sz="2000" b="1" i="0" dirty="0" err="1">
                <a:solidFill>
                  <a:srgbClr val="FFFFFF"/>
                </a:solidFill>
                <a:effectLst/>
                <a:latin typeface="Times New Roman" pitchFamily="18" charset="0"/>
                <a:cs typeface="Times New Roman" pitchFamily="18" charset="0"/>
              </a:rPr>
              <a:t>ncols</a:t>
            </a:r>
            <a:r>
              <a:rPr lang="en-US" sz="2000" b="1" i="0" dirty="0">
                <a:solidFill>
                  <a:srgbClr val="FFFFFF"/>
                </a:solidFill>
                <a:effectLst/>
                <a:latin typeface="Times New Roman" pitchFamily="18" charset="0"/>
                <a:cs typeface="Times New Roman" pitchFamily="18" charset="0"/>
              </a:rPr>
              <a:t> :</a:t>
            </a:r>
            <a:r>
              <a:rPr lang="en-US" sz="2000" b="0" i="0" dirty="0">
                <a:solidFill>
                  <a:srgbClr val="FFFFFF"/>
                </a:solidFill>
                <a:effectLst/>
                <a:latin typeface="Times New Roman" pitchFamily="18" charset="0"/>
                <a:cs typeface="Times New Roman" pitchFamily="18" charset="0"/>
              </a:rPr>
              <a:t> pass number of columns you want in Grid. </a:t>
            </a:r>
          </a:p>
          <a:p>
            <a:pPr algn="l" fontAlgn="base">
              <a:buFont typeface="Arial" panose="020B0604020202020204" pitchFamily="34" charset="0"/>
              <a:buChar char="•"/>
            </a:pPr>
            <a:r>
              <a:rPr lang="en-US" sz="2000" b="1" i="0" dirty="0" err="1">
                <a:solidFill>
                  <a:srgbClr val="FFFFFF"/>
                </a:solidFill>
                <a:effectLst/>
                <a:latin typeface="Times New Roman" pitchFamily="18" charset="0"/>
                <a:cs typeface="Times New Roman" pitchFamily="18" charset="0"/>
              </a:rPr>
              <a:t>nrows</a:t>
            </a:r>
            <a:r>
              <a:rPr lang="en-US" sz="2000" b="1" i="0" dirty="0">
                <a:solidFill>
                  <a:srgbClr val="FFFFFF"/>
                </a:solidFill>
                <a:effectLst/>
                <a:latin typeface="Times New Roman" pitchFamily="18" charset="0"/>
                <a:cs typeface="Times New Roman" pitchFamily="18" charset="0"/>
              </a:rPr>
              <a:t> :</a:t>
            </a:r>
            <a:r>
              <a:rPr lang="en-US" sz="2000" b="0" i="0" dirty="0">
                <a:solidFill>
                  <a:srgbClr val="FFFFFF"/>
                </a:solidFill>
                <a:effectLst/>
                <a:latin typeface="Times New Roman" pitchFamily="18" charset="0"/>
                <a:cs typeface="Times New Roman" pitchFamily="18" charset="0"/>
              </a:rPr>
              <a:t> pass number of rows we want in Grid to make subplots. </a:t>
            </a:r>
          </a:p>
          <a:p>
            <a:pPr algn="l" fontAlgn="base">
              <a:buFont typeface="Arial" panose="020B0604020202020204" pitchFamily="34" charset="0"/>
              <a:buChar char="•"/>
            </a:pPr>
            <a:r>
              <a:rPr lang="en-US" sz="2000" b="1" i="0" dirty="0" err="1">
                <a:solidFill>
                  <a:srgbClr val="FFFFFF"/>
                </a:solidFill>
                <a:effectLst/>
                <a:latin typeface="Times New Roman" pitchFamily="18" charset="0"/>
                <a:cs typeface="Times New Roman" pitchFamily="18" charset="0"/>
              </a:rPr>
              <a:t>width_ratios</a:t>
            </a:r>
            <a:r>
              <a:rPr lang="en-US" sz="2000" b="1" i="0" dirty="0">
                <a:solidFill>
                  <a:srgbClr val="FFFFFF"/>
                </a:solidFill>
                <a:effectLst/>
                <a:latin typeface="Times New Roman" pitchFamily="18" charset="0"/>
                <a:cs typeface="Times New Roman" pitchFamily="18" charset="0"/>
              </a:rPr>
              <a:t> :</a:t>
            </a:r>
            <a:r>
              <a:rPr lang="en-US" sz="2000" b="0" i="0" dirty="0">
                <a:solidFill>
                  <a:srgbClr val="FFFFFF"/>
                </a:solidFill>
                <a:effectLst/>
                <a:latin typeface="Times New Roman" pitchFamily="18" charset="0"/>
                <a:cs typeface="Times New Roman" pitchFamily="18" charset="0"/>
              </a:rPr>
              <a:t> set width ratio of subplot(adjust the width of plot). </a:t>
            </a:r>
          </a:p>
          <a:p>
            <a:pPr algn="l" fontAlgn="base">
              <a:buFont typeface="Arial" panose="020B0604020202020204" pitchFamily="34" charset="0"/>
              <a:buChar char="•"/>
            </a:pPr>
            <a:r>
              <a:rPr lang="en-US" sz="2000" b="1" i="0" dirty="0" err="1">
                <a:solidFill>
                  <a:srgbClr val="FFFFFF"/>
                </a:solidFill>
                <a:effectLst/>
                <a:latin typeface="Times New Roman" pitchFamily="18" charset="0"/>
                <a:cs typeface="Times New Roman" pitchFamily="18" charset="0"/>
              </a:rPr>
              <a:t>height_ratios</a:t>
            </a:r>
            <a:r>
              <a:rPr lang="en-US" sz="2000" b="1" i="0" dirty="0">
                <a:solidFill>
                  <a:srgbClr val="FFFFFF"/>
                </a:solidFill>
                <a:effectLst/>
                <a:latin typeface="Times New Roman" pitchFamily="18" charset="0"/>
                <a:cs typeface="Times New Roman" pitchFamily="18" charset="0"/>
              </a:rPr>
              <a:t> :</a:t>
            </a:r>
            <a:r>
              <a:rPr lang="en-US" sz="2000" b="0" i="0" dirty="0">
                <a:solidFill>
                  <a:srgbClr val="FFFFFF"/>
                </a:solidFill>
                <a:effectLst/>
                <a:latin typeface="Times New Roman" pitchFamily="18" charset="0"/>
                <a:cs typeface="Times New Roman" pitchFamily="18" charset="0"/>
              </a:rPr>
              <a:t> set height ratio of subplot(adjust the height of plot). </a:t>
            </a:r>
          </a:p>
          <a:p>
            <a:pPr algn="l" fontAlgn="base">
              <a:buFont typeface="Arial" panose="020B0604020202020204" pitchFamily="34" charset="0"/>
              <a:buChar char="•"/>
            </a:pPr>
            <a:r>
              <a:rPr lang="en-US" sz="2000" b="1" i="0" dirty="0" err="1">
                <a:solidFill>
                  <a:srgbClr val="FFFFFF"/>
                </a:solidFill>
                <a:effectLst/>
                <a:latin typeface="Times New Roman" pitchFamily="18" charset="0"/>
                <a:cs typeface="Times New Roman" pitchFamily="18" charset="0"/>
              </a:rPr>
              <a:t>wspace</a:t>
            </a:r>
            <a:r>
              <a:rPr lang="en-US" sz="2000" b="1" i="0" dirty="0">
                <a:solidFill>
                  <a:srgbClr val="FFFFFF"/>
                </a:solidFill>
                <a:effectLst/>
                <a:latin typeface="Times New Roman" pitchFamily="18" charset="0"/>
                <a:cs typeface="Times New Roman" pitchFamily="18" charset="0"/>
              </a:rPr>
              <a:t> :</a:t>
            </a:r>
            <a:r>
              <a:rPr lang="en-US" sz="2000" b="0" i="0" dirty="0">
                <a:solidFill>
                  <a:srgbClr val="FFFFFF"/>
                </a:solidFill>
                <a:effectLst/>
                <a:latin typeface="Times New Roman" pitchFamily="18" charset="0"/>
                <a:cs typeface="Times New Roman" pitchFamily="18" charset="0"/>
              </a:rPr>
              <a:t> give “</a:t>
            </a:r>
            <a:r>
              <a:rPr lang="en-US" sz="2000" b="0" i="0" dirty="0" err="1">
                <a:solidFill>
                  <a:srgbClr val="FFFFFF"/>
                </a:solidFill>
                <a:effectLst/>
                <a:latin typeface="Times New Roman" pitchFamily="18" charset="0"/>
                <a:cs typeface="Times New Roman" pitchFamily="18" charset="0"/>
              </a:rPr>
              <a:t>wspace</a:t>
            </a:r>
            <a:r>
              <a:rPr lang="en-US" sz="2000" b="0" i="0" dirty="0">
                <a:solidFill>
                  <a:srgbClr val="FFFFFF"/>
                </a:solidFill>
                <a:effectLst/>
                <a:latin typeface="Times New Roman" pitchFamily="18" charset="0"/>
                <a:cs typeface="Times New Roman" pitchFamily="18" charset="0"/>
              </a:rPr>
              <a:t>” amount of space vertically to separate the subplots.</a:t>
            </a:r>
          </a:p>
          <a:p>
            <a:pPr algn="l" fontAlgn="base">
              <a:buFont typeface="Arial" panose="020B0604020202020204" pitchFamily="34" charset="0"/>
              <a:buChar char="•"/>
            </a:pPr>
            <a:r>
              <a:rPr lang="en-US" sz="2000" b="1" i="0" dirty="0" err="1">
                <a:solidFill>
                  <a:srgbClr val="FFFFFF"/>
                </a:solidFill>
                <a:effectLst/>
                <a:latin typeface="Times New Roman" pitchFamily="18" charset="0"/>
                <a:cs typeface="Times New Roman" pitchFamily="18" charset="0"/>
              </a:rPr>
              <a:t>hspace</a:t>
            </a:r>
            <a:r>
              <a:rPr lang="en-US" sz="2000" b="1" i="0" dirty="0">
                <a:solidFill>
                  <a:srgbClr val="FFFFFF"/>
                </a:solidFill>
                <a:effectLst/>
                <a:latin typeface="Times New Roman" pitchFamily="18" charset="0"/>
                <a:cs typeface="Times New Roman" pitchFamily="18" charset="0"/>
              </a:rPr>
              <a:t> :</a:t>
            </a:r>
            <a:r>
              <a:rPr lang="en-US" sz="2000" b="0" i="0" dirty="0">
                <a:solidFill>
                  <a:srgbClr val="FFFFFF"/>
                </a:solidFill>
                <a:effectLst/>
                <a:latin typeface="Times New Roman" pitchFamily="18" charset="0"/>
                <a:cs typeface="Times New Roman" pitchFamily="18" charset="0"/>
              </a:rPr>
              <a:t> give “</a:t>
            </a:r>
            <a:r>
              <a:rPr lang="en-US" sz="2000" b="0" i="0" dirty="0" err="1">
                <a:solidFill>
                  <a:srgbClr val="FFFFFF"/>
                </a:solidFill>
                <a:effectLst/>
                <a:latin typeface="Times New Roman" pitchFamily="18" charset="0"/>
                <a:cs typeface="Times New Roman" pitchFamily="18" charset="0"/>
              </a:rPr>
              <a:t>hspace</a:t>
            </a:r>
            <a:r>
              <a:rPr lang="en-US" sz="2000" b="0" i="0" dirty="0">
                <a:solidFill>
                  <a:srgbClr val="FFFFFF"/>
                </a:solidFill>
                <a:effectLst/>
                <a:latin typeface="Times New Roman" pitchFamily="18" charset="0"/>
                <a:cs typeface="Times New Roman" pitchFamily="18" charset="0"/>
              </a:rPr>
              <a:t>” amount of space horizontally to separate the subplots.</a:t>
            </a:r>
          </a:p>
          <a:p>
            <a:endParaRPr lang="en-US" sz="2000" b="1" dirty="0">
              <a:solidFill>
                <a:srgbClr val="FFFFFF"/>
              </a:solidFill>
              <a:latin typeface="sofia-pro"/>
            </a:endParaRPr>
          </a:p>
          <a:p>
            <a:endParaRPr lang="en-US" sz="2000" b="1" i="0" dirty="0">
              <a:solidFill>
                <a:srgbClr val="FFFFFF"/>
              </a:solidFill>
              <a:effectLst/>
              <a:latin typeface="sofia-pro"/>
            </a:endParaRPr>
          </a:p>
          <a:p>
            <a:endParaRPr lang="en-IN" dirty="0"/>
          </a:p>
        </p:txBody>
      </p:sp>
      <p:sp>
        <p:nvSpPr>
          <p:cNvPr id="3" name="Rectangle 1">
            <a:extLst>
              <a:ext uri="{FF2B5EF4-FFF2-40B4-BE49-F238E27FC236}">
                <a16:creationId xmlns="" xmlns:a16="http://schemas.microsoft.com/office/drawing/2014/main" id="{83546826-B82A-4A52-96CE-758448EA2525}"/>
              </a:ext>
            </a:extLst>
          </p:cNvPr>
          <p:cNvSpPr>
            <a:spLocks noChangeArrowheads="1"/>
          </p:cNvSpPr>
          <p:nvPr/>
        </p:nvSpPr>
        <p:spPr bwMode="auto">
          <a:xfrm>
            <a:off x="0" y="90100"/>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Google Shape;73;p13"/>
          <p:cNvPicPr preferRelativeResize="0"/>
          <p:nvPr/>
        </p:nvPicPr>
        <p:blipFill>
          <a:blip r:embed="rId4">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363800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61AD078-5458-4D6F-9C51-69DB5B291285}"/>
              </a:ext>
            </a:extLst>
          </p:cNvPr>
          <p:cNvSpPr txBox="1"/>
          <p:nvPr/>
        </p:nvSpPr>
        <p:spPr>
          <a:xfrm>
            <a:off x="2238375" y="876300"/>
            <a:ext cx="9420225" cy="53322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The Following are some more attributes of function </a:t>
            </a:r>
            <a:r>
              <a:rPr kumimoji="0" lang="en-US" altLang="en-US" sz="1600" b="0" i="0" u="none" strike="noStrike" cap="none" normalizeH="0" baseline="0" dirty="0">
                <a:ln>
                  <a:noFill/>
                </a:ln>
                <a:solidFill>
                  <a:srgbClr val="FFFFFF"/>
                </a:solidFill>
                <a:effectLst/>
                <a:latin typeface="Times New Roman" pitchFamily="18" charset="0"/>
                <a:cs typeface="Times New Roman" pitchFamily="18" charset="0"/>
              </a:rPr>
              <a:t>legend()</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FFFF"/>
                </a:solidFill>
                <a:effectLst/>
                <a:latin typeface="Times New Roman" pitchFamily="18" charset="0"/>
                <a:cs typeface="Times New Roman" pitchFamily="18" charset="0"/>
              </a:rPr>
              <a:t>shadow</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[None or bool] Whether to draw a shadow behind the </a:t>
            </a:r>
            <a:r>
              <a:rPr kumimoji="0" lang="en-US" altLang="en-US" sz="1800" b="0" i="0" u="none" strike="noStrike" cap="none" normalizeH="0" baseline="0" dirty="0" err="1">
                <a:ln>
                  <a:noFill/>
                </a:ln>
                <a:solidFill>
                  <a:srgbClr val="FFFFFF"/>
                </a:solidFill>
                <a:effectLst/>
                <a:latin typeface="Times New Roman" pitchFamily="18" charset="0"/>
                <a:cs typeface="Times New Roman" pitchFamily="18" charset="0"/>
              </a:rPr>
              <a:t>legend.It’s</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Default value is None.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FFFFFF"/>
                </a:solidFill>
                <a:effectLst/>
                <a:latin typeface="Times New Roman" pitchFamily="18" charset="0"/>
                <a:cs typeface="Times New Roman" pitchFamily="18" charset="0"/>
              </a:rPr>
              <a:t>markerscale</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[None or int or float] The relative size of legend markers compared with the originally drawn </a:t>
            </a:r>
            <a:r>
              <a:rPr kumimoji="0" lang="en-US" altLang="en-US" sz="1800" b="0" i="0" u="none" strike="noStrike" cap="none" normalizeH="0" baseline="0" dirty="0" err="1">
                <a:ln>
                  <a:noFill/>
                </a:ln>
                <a:solidFill>
                  <a:srgbClr val="FFFFFF"/>
                </a:solidFill>
                <a:effectLst/>
                <a:latin typeface="Times New Roman" pitchFamily="18" charset="0"/>
                <a:cs typeface="Times New Roman" pitchFamily="18" charset="0"/>
              </a:rPr>
              <a:t>ones.The</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Default is None.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FFFFFF"/>
                </a:solidFill>
                <a:effectLst/>
                <a:latin typeface="Times New Roman" pitchFamily="18" charset="0"/>
                <a:cs typeface="Times New Roman" pitchFamily="18" charset="0"/>
              </a:rPr>
              <a:t>numpoints</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[None or int] The number of marker points in the legend when creating a legend entry for a Line2D (line).The Default is None.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FFFFFF"/>
                </a:solidFill>
                <a:effectLst/>
                <a:latin typeface="Times New Roman" pitchFamily="18" charset="0"/>
                <a:cs typeface="Times New Roman" pitchFamily="18" charset="0"/>
              </a:rPr>
              <a:t>fontsize</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The font size of the </a:t>
            </a:r>
            <a:r>
              <a:rPr kumimoji="0" lang="en-US" altLang="en-US" sz="1800" b="0" i="0" u="none" strike="noStrike" cap="none" normalizeH="0" baseline="0" dirty="0" err="1">
                <a:ln>
                  <a:noFill/>
                </a:ln>
                <a:solidFill>
                  <a:srgbClr val="FFFFFF"/>
                </a:solidFill>
                <a:effectLst/>
                <a:latin typeface="Times New Roman" pitchFamily="18" charset="0"/>
                <a:cs typeface="Times New Roman" pitchFamily="18" charset="0"/>
              </a:rPr>
              <a:t>legend.If</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the value is numeric the size will be the absolute font size in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FFFFFF"/>
                </a:solidFill>
                <a:effectLst/>
                <a:latin typeface="Times New Roman" pitchFamily="18" charset="0"/>
                <a:cs typeface="Times New Roman" pitchFamily="18" charset="0"/>
              </a:rPr>
              <a:t>facecolor</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[None or “inherit” or color] The legend’s background color.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FFFFFF"/>
                </a:solidFill>
                <a:effectLst/>
                <a:latin typeface="Times New Roman" pitchFamily="18" charset="0"/>
                <a:cs typeface="Times New Roman" pitchFamily="18" charset="0"/>
              </a:rPr>
              <a:t>edgecolor</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 [None or “inherit” or color] The legend’s background patch edge color.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FFFFFF"/>
              </a:solidFill>
              <a:latin typeface="Times New Roman" pitchFamily="18" charset="0"/>
              <a:cs typeface="Times New Roman" pitchFamily="18" charset="0"/>
            </a:endParaRPr>
          </a:p>
          <a:p>
            <a:pPr defTabSz="914400" eaLnBrk="0" fontAlgn="base" hangingPunct="0">
              <a:spcBef>
                <a:spcPct val="0"/>
              </a:spcBef>
              <a:spcAft>
                <a:spcPct val="0"/>
              </a:spcAft>
              <a:buFontTx/>
              <a:buChar char="•"/>
            </a:pPr>
            <a:r>
              <a:rPr lang="en-US" b="0" i="0" dirty="0">
                <a:solidFill>
                  <a:srgbClr val="FFFFFF"/>
                </a:solidFill>
                <a:effectLst/>
                <a:latin typeface="Times New Roman" pitchFamily="18" charset="0"/>
                <a:cs typeface="Times New Roman" pitchFamily="18" charset="0"/>
              </a:rPr>
              <a:t>The attribute Loc in legend() is used to specify the location of the </a:t>
            </a:r>
            <a:r>
              <a:rPr lang="en-US" b="0" i="0" dirty="0" err="1">
                <a:solidFill>
                  <a:srgbClr val="FFFFFF"/>
                </a:solidFill>
                <a:effectLst/>
                <a:latin typeface="Times New Roman" pitchFamily="18" charset="0"/>
                <a:cs typeface="Times New Roman" pitchFamily="18" charset="0"/>
              </a:rPr>
              <a:t>legend.Default</a:t>
            </a:r>
            <a:r>
              <a:rPr lang="en-US" b="0" i="0" dirty="0">
                <a:solidFill>
                  <a:srgbClr val="FFFFFF"/>
                </a:solidFill>
                <a:effectLst/>
                <a:latin typeface="Times New Roman" pitchFamily="18" charset="0"/>
                <a:cs typeface="Times New Roman" pitchFamily="18" charset="0"/>
              </a:rPr>
              <a:t> value of loc is loc=”best” (upper left). The strings best upper right, upper left, lower left, lower right, right, center left, center right, lower center, upper center, and center place the legend at the corresponding corner of the axes/figure.</a:t>
            </a:r>
          </a:p>
          <a:p>
            <a:pPr defTabSz="914400" eaLnBrk="0" fontAlgn="base" hangingPunct="0">
              <a:spcBef>
                <a:spcPct val="0"/>
              </a:spcBef>
              <a:spcAft>
                <a:spcPct val="0"/>
              </a:spcAft>
            </a:pPr>
            <a:r>
              <a:rPr kumimoji="0" lang="en-US" altLang="en-US" sz="2400" b="0" i="0" u="none" strike="noStrike" cap="none" normalizeH="0" baseline="0" dirty="0" err="1">
                <a:ln>
                  <a:noFill/>
                </a:ln>
                <a:solidFill>
                  <a:srgbClr val="FFFF00"/>
                </a:solidFill>
                <a:effectLst/>
                <a:latin typeface="Times New Roman" pitchFamily="18" charset="0"/>
                <a:cs typeface="Times New Roman" pitchFamily="18" charset="0"/>
              </a:rPr>
              <a:t>plt.legend</a:t>
            </a:r>
            <a:r>
              <a:rPr kumimoji="0" lang="en-US" altLang="en-US" sz="2400" b="0" i="0" u="none" strike="noStrike" cap="none" normalizeH="0" baseline="0" dirty="0">
                <a:ln>
                  <a:noFill/>
                </a:ln>
                <a:solidFill>
                  <a:srgbClr val="FFFF00"/>
                </a:solidFill>
                <a:effectLst/>
                <a:latin typeface="Times New Roman" pitchFamily="18" charset="0"/>
                <a:cs typeface="Times New Roman" pitchFamily="18" charset="0"/>
              </a:rPr>
              <a:t>(['Legend'], loc</a:t>
            </a:r>
            <a:r>
              <a:rPr kumimoji="0" lang="en-US" altLang="en-US" sz="24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rgbClr val="FFFF00"/>
                </a:solidFill>
                <a:effectLst/>
                <a:latin typeface="Times New Roman" pitchFamily="18" charset="0"/>
                <a:cs typeface="Times New Roman" pitchFamily="18" charset="0"/>
              </a:rPr>
              <a:t>'upper left') </a:t>
            </a:r>
          </a:p>
          <a:p>
            <a:pPr defTabSz="914400" eaLnBrk="0" fontAlgn="base" hangingPunct="0">
              <a:spcBef>
                <a:spcPct val="0"/>
              </a:spcBef>
              <a:spcAft>
                <a:spcPct val="0"/>
              </a:spcAft>
              <a:buFontTx/>
              <a:buChar char="•"/>
            </a:pPr>
            <a:endParaRPr lang="en-US" b="0" i="0" dirty="0">
              <a:solidFill>
                <a:srgbClr val="FFFFFF"/>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FFFFFF"/>
              </a:solidFill>
              <a:effectLst/>
              <a:latin typeface="urw-din"/>
            </a:endParaRPr>
          </a:p>
        </p:txBody>
      </p:sp>
      <p:sp>
        <p:nvSpPr>
          <p:cNvPr id="3" name="Rectangle 1">
            <a:extLst>
              <a:ext uri="{FF2B5EF4-FFF2-40B4-BE49-F238E27FC236}">
                <a16:creationId xmlns="" xmlns:a16="http://schemas.microsoft.com/office/drawing/2014/main" id="{EC8D0CCB-4D4B-4BD5-BDCA-EAAED281F471}"/>
              </a:ext>
            </a:extLst>
          </p:cNvPr>
          <p:cNvSpPr>
            <a:spLocks noChangeArrowheads="1"/>
          </p:cNvSpPr>
          <p:nvPr/>
        </p:nvSpPr>
        <p:spPr bwMode="auto">
          <a:xfrm>
            <a:off x="0" y="90100"/>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 xmlns:a16="http://schemas.microsoft.com/office/drawing/2014/main" id="{C93A599C-3D1C-4C5E-8D48-15AB267DD547}"/>
              </a:ext>
            </a:extLst>
          </p:cNvPr>
          <p:cNvSpPr txBox="1"/>
          <p:nvPr/>
        </p:nvSpPr>
        <p:spPr>
          <a:xfrm>
            <a:off x="2333625" y="367099"/>
            <a:ext cx="1899879" cy="523220"/>
          </a:xfrm>
          <a:prstGeom prst="rect">
            <a:avLst/>
          </a:prstGeom>
          <a:noFill/>
        </p:spPr>
        <p:txBody>
          <a:bodyPr wrap="none" rtlCol="0">
            <a:spAutoFit/>
          </a:bodyPr>
          <a:lstStyle/>
          <a:p>
            <a:r>
              <a:rPr lang="en-US" sz="2800" b="1" dirty="0">
                <a:latin typeface="Times New Roman" pitchFamily="18" charset="0"/>
                <a:cs typeface="Times New Roman" pitchFamily="18" charset="0"/>
              </a:rPr>
              <a:t>LEGENDS</a:t>
            </a:r>
            <a:endParaRPr lang="en-IN" sz="2800" b="1" dirty="0">
              <a:latin typeface="Times New Roman" pitchFamily="18" charset="0"/>
              <a:cs typeface="Times New Roman" pitchFamily="18" charset="0"/>
            </a:endParaRPr>
          </a:p>
        </p:txBody>
      </p:sp>
      <p:pic>
        <p:nvPicPr>
          <p:cNvPr id="6" name="Google Shape;73;p13"/>
          <p:cNvPicPr preferRelativeResize="0"/>
          <p:nvPr/>
        </p:nvPicPr>
        <p:blipFill>
          <a:blip r:embed="rId2">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127692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6DDCFFE-1780-4856-B7B0-9FDDD65A26B7}"/>
              </a:ext>
            </a:extLst>
          </p:cNvPr>
          <p:cNvSpPr txBox="1"/>
          <p:nvPr/>
        </p:nvSpPr>
        <p:spPr>
          <a:xfrm>
            <a:off x="2857500" y="808166"/>
            <a:ext cx="8763000" cy="1692771"/>
          </a:xfrm>
          <a:prstGeom prst="rect">
            <a:avLst/>
          </a:prstGeom>
          <a:noFill/>
        </p:spPr>
        <p:txBody>
          <a:bodyPr wrap="square" rtlCol="0">
            <a:spAutoFit/>
          </a:bodyPr>
          <a:lstStyle/>
          <a:p>
            <a:r>
              <a:rPr lang="en-US" sz="3200" b="1" i="0" dirty="0">
                <a:solidFill>
                  <a:srgbClr val="FFFF00"/>
                </a:solidFill>
                <a:effectLst/>
                <a:latin typeface="Times New Roman" panose="02020603050405020304" pitchFamily="18" charset="0"/>
                <a:cs typeface="Times New Roman" panose="02020603050405020304" pitchFamily="18" charset="0"/>
              </a:rPr>
              <a:t>Matplotlib</a:t>
            </a:r>
            <a:r>
              <a:rPr lang="en-US" sz="2400" b="1" i="0" dirty="0">
                <a:effectLst/>
                <a:latin typeface="Times New Roman" panose="02020603050405020304" pitchFamily="18" charset="0"/>
                <a:cs typeface="Times New Roman" panose="02020603050405020304" pitchFamily="18" charset="0"/>
              </a:rPr>
              <a:t> is a cross-platform, data visualization and graphical plotting library for Python.</a:t>
            </a:r>
          </a:p>
          <a:p>
            <a:endParaRPr lang="en-US"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92AAACCA-9298-4934-A999-E39FEDA36F37}"/>
              </a:ext>
            </a:extLst>
          </p:cNvPr>
          <p:cNvSpPr txBox="1"/>
          <p:nvPr/>
        </p:nvSpPr>
        <p:spPr>
          <a:xfrm>
            <a:off x="2857500" y="2426642"/>
            <a:ext cx="840249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Most of the matplotlib utilities lie under the </a:t>
            </a:r>
            <a:r>
              <a:rPr lang="en-US" sz="2400" b="1" dirty="0" err="1">
                <a:latin typeface="Times New Roman" panose="02020603050405020304" pitchFamily="18" charset="0"/>
                <a:cs typeface="Times New Roman" panose="02020603050405020304" pitchFamily="18" charset="0"/>
              </a:rPr>
              <a:t>pyplot</a:t>
            </a:r>
            <a:r>
              <a:rPr lang="en-US" sz="2400" b="1" dirty="0">
                <a:latin typeface="Times New Roman" panose="02020603050405020304" pitchFamily="18" charset="0"/>
                <a:cs typeface="Times New Roman" panose="02020603050405020304" pitchFamily="18" charset="0"/>
              </a:rPr>
              <a:t> submodule.</a:t>
            </a:r>
            <a:endParaRPr lang="en-IN" sz="2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A4A2FF10-BBB5-409F-B185-8A97C7E3D383}"/>
              </a:ext>
            </a:extLst>
          </p:cNvPr>
          <p:cNvSpPr txBox="1"/>
          <p:nvPr/>
        </p:nvSpPr>
        <p:spPr>
          <a:xfrm>
            <a:off x="2790825" y="1895475"/>
            <a:ext cx="4946226" cy="461665"/>
          </a:xfrm>
          <a:prstGeom prst="rect">
            <a:avLst/>
          </a:prstGeom>
          <a:noFill/>
        </p:spPr>
        <p:txBody>
          <a:bodyPr wrap="none" rtlCol="0">
            <a:spAutoFit/>
          </a:bodyPr>
          <a:lstStyle/>
          <a:p>
            <a:r>
              <a:rPr lang="en-IN" sz="2400" b="1" i="0" dirty="0">
                <a:effectLst/>
                <a:latin typeface="Times New Roman" panose="02020603050405020304" pitchFamily="18" charset="0"/>
                <a:cs typeface="Times New Roman" panose="02020603050405020304" pitchFamily="18" charset="0"/>
              </a:rPr>
              <a:t> It is numerical extension of NumPy.</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 xmlns:a16="http://schemas.microsoft.com/office/drawing/2014/main" id="{B3D93980-AC92-4C3A-847A-FCE88C081588}"/>
              </a:ext>
            </a:extLst>
          </p:cNvPr>
          <p:cNvSpPr txBox="1"/>
          <p:nvPr/>
        </p:nvSpPr>
        <p:spPr>
          <a:xfrm>
            <a:off x="2857500" y="3643165"/>
            <a:ext cx="8259618" cy="1938992"/>
          </a:xfrm>
          <a:prstGeom prst="rect">
            <a:avLst/>
          </a:prstGeom>
          <a:noFill/>
          <a:ln>
            <a:solidFill>
              <a:srgbClr val="00B0F0"/>
            </a:solidFill>
          </a:ln>
        </p:spPr>
        <p:txBody>
          <a:bodyPr wrap="square" rtlCol="0">
            <a:spAutoFit/>
          </a:bodyPr>
          <a:lstStyle/>
          <a:p>
            <a:pPr algn="just"/>
            <a:r>
              <a:rPr lang="en-US" sz="2000" b="1" i="0" u="sng" dirty="0" err="1">
                <a:solidFill>
                  <a:srgbClr val="FFC000"/>
                </a:solidFill>
                <a:effectLst/>
                <a:latin typeface="Times New Roman" panose="02020603050405020304" pitchFamily="18" charset="0"/>
                <a:cs typeface="Times New Roman" panose="02020603050405020304" pitchFamily="18" charset="0"/>
              </a:rPr>
              <a:t>Pyplot</a:t>
            </a:r>
            <a:r>
              <a:rPr lang="en-US" sz="2000" b="1" i="0" dirty="0">
                <a:solidFill>
                  <a:srgbClr val="FFC000"/>
                </a:solidFill>
                <a:effectLst/>
                <a:latin typeface="Times New Roman" panose="02020603050405020304" pitchFamily="18" charset="0"/>
                <a:cs typeface="Times New Roman" panose="02020603050405020304" pitchFamily="18" charset="0"/>
              </a:rPr>
              <a:t> is an API (Application Programming Interface) for Python’s matplotlib that effectively makes matplotlib a viable open source alternative to MATLAB.</a:t>
            </a:r>
          </a:p>
          <a:p>
            <a:pPr algn="just"/>
            <a:endParaRPr lang="en-US" sz="2000" b="1" i="0" dirty="0">
              <a:solidFill>
                <a:srgbClr val="FFC000"/>
              </a:solidFill>
              <a:effectLst/>
              <a:latin typeface="Times New Roman" panose="02020603050405020304" pitchFamily="18" charset="0"/>
              <a:cs typeface="Times New Roman" panose="02020603050405020304" pitchFamily="18" charset="0"/>
            </a:endParaRPr>
          </a:p>
          <a:p>
            <a:pPr algn="just"/>
            <a:r>
              <a:rPr lang="en-US" sz="2000" b="1" i="0" dirty="0">
                <a:solidFill>
                  <a:srgbClr val="FFC000"/>
                </a:solidFill>
                <a:effectLst/>
                <a:latin typeface="Times New Roman" panose="02020603050405020304" pitchFamily="18" charset="0"/>
                <a:cs typeface="Times New Roman" panose="02020603050405020304" pitchFamily="18" charset="0"/>
              </a:rPr>
              <a:t>The </a:t>
            </a:r>
            <a:r>
              <a:rPr lang="en-US" sz="2000" b="1" i="0" dirty="0" err="1">
                <a:solidFill>
                  <a:srgbClr val="FFC000"/>
                </a:solidFill>
                <a:effectLst/>
                <a:latin typeface="Times New Roman" panose="02020603050405020304" pitchFamily="18" charset="0"/>
                <a:cs typeface="Times New Roman" panose="02020603050405020304" pitchFamily="18" charset="0"/>
              </a:rPr>
              <a:t>pyplot</a:t>
            </a:r>
            <a:r>
              <a:rPr lang="en-US" sz="2000" b="1" i="0" dirty="0">
                <a:solidFill>
                  <a:srgbClr val="FFC000"/>
                </a:solidFill>
                <a:effectLst/>
                <a:latin typeface="Times New Roman" panose="02020603050405020304" pitchFamily="18" charset="0"/>
                <a:cs typeface="Times New Roman" panose="02020603050405020304" pitchFamily="18" charset="0"/>
              </a:rPr>
              <a:t> API consists of a hierarchy of Python code objects, and includes numerous functions topped by </a:t>
            </a:r>
            <a:r>
              <a:rPr lang="en-US" sz="2000" b="1" i="1" dirty="0" err="1">
                <a:solidFill>
                  <a:srgbClr val="FFC000"/>
                </a:solidFill>
                <a:effectLst/>
                <a:latin typeface="Times New Roman" panose="02020603050405020304" pitchFamily="18" charset="0"/>
                <a:cs typeface="Times New Roman" panose="02020603050405020304" pitchFamily="18" charset="0"/>
              </a:rPr>
              <a:t>matplotlib.pyplot</a:t>
            </a:r>
            <a:r>
              <a:rPr lang="en-US" sz="2000" b="1" i="1" dirty="0">
                <a:solidFill>
                  <a:srgbClr val="FFC000"/>
                </a:solidFill>
                <a:effectLst/>
                <a:latin typeface="Times New Roman" panose="02020603050405020304" pitchFamily="18" charset="0"/>
                <a:cs typeface="Times New Roman" panose="02020603050405020304" pitchFamily="18" charset="0"/>
              </a:rPr>
              <a:t>.</a:t>
            </a:r>
            <a:endParaRPr lang="en-IN" sz="2000" b="1" i="1" dirty="0">
              <a:solidFill>
                <a:srgbClr val="FFC000"/>
              </a:solidFill>
              <a:latin typeface="Times New Roman" panose="02020603050405020304" pitchFamily="18" charset="0"/>
              <a:cs typeface="Times New Roman" panose="02020603050405020304" pitchFamily="18" charset="0"/>
            </a:endParaRPr>
          </a:p>
        </p:txBody>
      </p:sp>
      <p:pic>
        <p:nvPicPr>
          <p:cNvPr id="6" name="Google Shape;73;p13"/>
          <p:cNvPicPr preferRelativeResize="0"/>
          <p:nvPr/>
        </p:nvPicPr>
        <p:blipFill>
          <a:blip r:embed="rId2">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96617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A65C6E0-AF73-483E-B95E-96A164FBA5F3}"/>
              </a:ext>
            </a:extLst>
          </p:cNvPr>
          <p:cNvSpPr txBox="1"/>
          <p:nvPr/>
        </p:nvSpPr>
        <p:spPr>
          <a:xfrm>
            <a:off x="3486403" y="240551"/>
            <a:ext cx="6845079" cy="461665"/>
          </a:xfrm>
          <a:prstGeom prst="rect">
            <a:avLst/>
          </a:prstGeom>
          <a:noFill/>
        </p:spPr>
        <p:txBody>
          <a:bodyPr wrap="none" rtlCol="0">
            <a:spAutoFit/>
          </a:bodyPr>
          <a:lstStyle/>
          <a:p>
            <a:r>
              <a:rPr lang="en-US" sz="2400" u="sng" dirty="0">
                <a:latin typeface="Times New Roman" panose="02020603050405020304" pitchFamily="18" charset="0"/>
                <a:cs typeface="Times New Roman" panose="02020603050405020304" pitchFamily="18" charset="0"/>
              </a:rPr>
              <a:t>EXAMPLES OF MATPLOTLIB VISUALISATIONS</a:t>
            </a:r>
            <a:endParaRPr lang="en-IN" sz="24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FEF7205A-71E9-46DC-934B-7128FB527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50" y="3569682"/>
            <a:ext cx="2379873" cy="1784905"/>
          </a:xfrm>
          <a:prstGeom prst="rect">
            <a:avLst/>
          </a:prstGeom>
        </p:spPr>
      </p:pic>
      <p:pic>
        <p:nvPicPr>
          <p:cNvPr id="6" name="Picture 5">
            <a:extLst>
              <a:ext uri="{FF2B5EF4-FFF2-40B4-BE49-F238E27FC236}">
                <a16:creationId xmlns="" xmlns:a16="http://schemas.microsoft.com/office/drawing/2014/main" id="{D261E1CE-C389-4D1F-B8F5-60642D500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796" y="3644345"/>
            <a:ext cx="2379873" cy="1784905"/>
          </a:xfrm>
          <a:prstGeom prst="rect">
            <a:avLst/>
          </a:prstGeom>
        </p:spPr>
      </p:pic>
      <p:pic>
        <p:nvPicPr>
          <p:cNvPr id="8" name="Picture 7">
            <a:extLst>
              <a:ext uri="{FF2B5EF4-FFF2-40B4-BE49-F238E27FC236}">
                <a16:creationId xmlns="" xmlns:a16="http://schemas.microsoft.com/office/drawing/2014/main" id="{D41A5030-210D-45F3-9E3E-1E9661C0A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850" y="1063070"/>
            <a:ext cx="2472306" cy="1784905"/>
          </a:xfrm>
          <a:prstGeom prst="rect">
            <a:avLst/>
          </a:prstGeom>
        </p:spPr>
      </p:pic>
      <p:pic>
        <p:nvPicPr>
          <p:cNvPr id="10" name="Picture 9">
            <a:extLst>
              <a:ext uri="{FF2B5EF4-FFF2-40B4-BE49-F238E27FC236}">
                <a16:creationId xmlns="" xmlns:a16="http://schemas.microsoft.com/office/drawing/2014/main" id="{8D9F7893-322E-4FA6-92D0-7439160608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364" y="1063070"/>
            <a:ext cx="2472305" cy="1784905"/>
          </a:xfrm>
          <a:prstGeom prst="rect">
            <a:avLst/>
          </a:prstGeom>
        </p:spPr>
      </p:pic>
      <p:pic>
        <p:nvPicPr>
          <p:cNvPr id="14" name="Picture 13">
            <a:extLst>
              <a:ext uri="{FF2B5EF4-FFF2-40B4-BE49-F238E27FC236}">
                <a16:creationId xmlns="" xmlns:a16="http://schemas.microsoft.com/office/drawing/2014/main" id="{D0D97DF4-F6BF-4C3A-8CBB-AE911FE6B4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4475" y="1063070"/>
            <a:ext cx="2379873" cy="1784905"/>
          </a:xfrm>
          <a:prstGeom prst="rect">
            <a:avLst/>
          </a:prstGeom>
        </p:spPr>
      </p:pic>
      <p:pic>
        <p:nvPicPr>
          <p:cNvPr id="16" name="Picture 15">
            <a:extLst>
              <a:ext uri="{FF2B5EF4-FFF2-40B4-BE49-F238E27FC236}">
                <a16:creationId xmlns="" xmlns:a16="http://schemas.microsoft.com/office/drawing/2014/main" id="{3340D7FC-8BD0-4D55-9C1D-83514ECCF0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4475" y="3569682"/>
            <a:ext cx="2379873" cy="1784905"/>
          </a:xfrm>
          <a:prstGeom prst="rect">
            <a:avLst/>
          </a:prstGeom>
        </p:spPr>
      </p:pic>
      <p:sp>
        <p:nvSpPr>
          <p:cNvPr id="17" name="TextBox 16">
            <a:extLst>
              <a:ext uri="{FF2B5EF4-FFF2-40B4-BE49-F238E27FC236}">
                <a16:creationId xmlns="" xmlns:a16="http://schemas.microsoft.com/office/drawing/2014/main" id="{E3213AAF-966E-4D64-8E6D-68AB7F48168E}"/>
              </a:ext>
            </a:extLst>
          </p:cNvPr>
          <p:cNvSpPr txBox="1"/>
          <p:nvPr/>
        </p:nvSpPr>
        <p:spPr>
          <a:xfrm>
            <a:off x="3469589" y="3014920"/>
            <a:ext cx="1037463" cy="369332"/>
          </a:xfrm>
          <a:prstGeom prst="rect">
            <a:avLst/>
          </a:prstGeom>
          <a:noFill/>
        </p:spPr>
        <p:txBody>
          <a:bodyPr wrap="none" rtlCol="0">
            <a:spAutoFit/>
          </a:bodyPr>
          <a:lstStyle/>
          <a:p>
            <a:r>
              <a:rPr lang="en-US" dirty="0">
                <a:latin typeface="Times New Roman" pitchFamily="18" charset="0"/>
                <a:cs typeface="Times New Roman" pitchFamily="18" charset="0"/>
              </a:rPr>
              <a:t>Line Plot</a:t>
            </a:r>
            <a:endParaRPr lang="en-IN" dirty="0">
              <a:latin typeface="Times New Roman" pitchFamily="18" charset="0"/>
              <a:cs typeface="Times New Roman" pitchFamily="18" charset="0"/>
            </a:endParaRPr>
          </a:p>
        </p:txBody>
      </p:sp>
      <p:sp>
        <p:nvSpPr>
          <p:cNvPr id="18" name="TextBox 17">
            <a:extLst>
              <a:ext uri="{FF2B5EF4-FFF2-40B4-BE49-F238E27FC236}">
                <a16:creationId xmlns="" xmlns:a16="http://schemas.microsoft.com/office/drawing/2014/main" id="{4441F01B-E347-4786-BFEA-114AFD40E9FD}"/>
              </a:ext>
            </a:extLst>
          </p:cNvPr>
          <p:cNvSpPr txBox="1"/>
          <p:nvPr/>
        </p:nvSpPr>
        <p:spPr>
          <a:xfrm>
            <a:off x="6623011" y="3014920"/>
            <a:ext cx="1159292" cy="369332"/>
          </a:xfrm>
          <a:prstGeom prst="rect">
            <a:avLst/>
          </a:prstGeom>
          <a:noFill/>
        </p:spPr>
        <p:txBody>
          <a:bodyPr wrap="none" rtlCol="0">
            <a:spAutoFit/>
          </a:bodyPr>
          <a:lstStyle/>
          <a:p>
            <a:r>
              <a:rPr lang="en-US" dirty="0">
                <a:latin typeface="Times New Roman" pitchFamily="18" charset="0"/>
                <a:cs typeface="Times New Roman" pitchFamily="18" charset="0"/>
              </a:rPr>
              <a:t>Histogram</a:t>
            </a:r>
            <a:endParaRPr lang="en-IN" dirty="0">
              <a:latin typeface="Times New Roman" pitchFamily="18" charset="0"/>
              <a:cs typeface="Times New Roman" pitchFamily="18" charset="0"/>
            </a:endParaRPr>
          </a:p>
        </p:txBody>
      </p:sp>
      <p:sp>
        <p:nvSpPr>
          <p:cNvPr id="19" name="TextBox 18">
            <a:extLst>
              <a:ext uri="{FF2B5EF4-FFF2-40B4-BE49-F238E27FC236}">
                <a16:creationId xmlns="" xmlns:a16="http://schemas.microsoft.com/office/drawing/2014/main" id="{DD694D8F-2DE7-4BAE-80AE-8D0EBBE6872B}"/>
              </a:ext>
            </a:extLst>
          </p:cNvPr>
          <p:cNvSpPr txBox="1"/>
          <p:nvPr/>
        </p:nvSpPr>
        <p:spPr>
          <a:xfrm>
            <a:off x="9620250" y="3014920"/>
            <a:ext cx="1037463" cy="369332"/>
          </a:xfrm>
          <a:prstGeom prst="rect">
            <a:avLst/>
          </a:prstGeom>
          <a:noFill/>
        </p:spPr>
        <p:txBody>
          <a:bodyPr wrap="none" rtlCol="0">
            <a:spAutoFit/>
          </a:bodyPr>
          <a:lstStyle/>
          <a:p>
            <a:r>
              <a:rPr lang="en-US" dirty="0">
                <a:latin typeface="Times New Roman" pitchFamily="18" charset="0"/>
                <a:cs typeface="Times New Roman" pitchFamily="18" charset="0"/>
              </a:rPr>
              <a:t>Line Plot</a:t>
            </a:r>
            <a:endParaRPr lang="en-IN" dirty="0">
              <a:latin typeface="Times New Roman" pitchFamily="18" charset="0"/>
              <a:cs typeface="Times New Roman" pitchFamily="18" charset="0"/>
            </a:endParaRPr>
          </a:p>
        </p:txBody>
      </p:sp>
      <p:sp>
        <p:nvSpPr>
          <p:cNvPr id="20" name="TextBox 19">
            <a:extLst>
              <a:ext uri="{FF2B5EF4-FFF2-40B4-BE49-F238E27FC236}">
                <a16:creationId xmlns="" xmlns:a16="http://schemas.microsoft.com/office/drawing/2014/main" id="{2FCC394D-6AEB-4A45-8A97-544C8CA45C5C}"/>
              </a:ext>
            </a:extLst>
          </p:cNvPr>
          <p:cNvSpPr txBox="1"/>
          <p:nvPr/>
        </p:nvSpPr>
        <p:spPr>
          <a:xfrm>
            <a:off x="3293258" y="5608071"/>
            <a:ext cx="1255472" cy="369332"/>
          </a:xfrm>
          <a:prstGeom prst="rect">
            <a:avLst/>
          </a:prstGeom>
          <a:noFill/>
        </p:spPr>
        <p:txBody>
          <a:bodyPr wrap="none" rtlCol="0">
            <a:spAutoFit/>
          </a:bodyPr>
          <a:lstStyle/>
          <a:p>
            <a:r>
              <a:rPr lang="en-US" dirty="0">
                <a:latin typeface="Times New Roman" pitchFamily="18" charset="0"/>
                <a:cs typeface="Times New Roman" pitchFamily="18" charset="0"/>
              </a:rPr>
              <a:t>Scatter Plot</a:t>
            </a:r>
            <a:endParaRPr lang="en-IN" dirty="0">
              <a:latin typeface="Times New Roman" pitchFamily="18" charset="0"/>
              <a:cs typeface="Times New Roman" pitchFamily="18" charset="0"/>
            </a:endParaRPr>
          </a:p>
        </p:txBody>
      </p:sp>
      <p:sp>
        <p:nvSpPr>
          <p:cNvPr id="21" name="TextBox 20">
            <a:extLst>
              <a:ext uri="{FF2B5EF4-FFF2-40B4-BE49-F238E27FC236}">
                <a16:creationId xmlns="" xmlns:a16="http://schemas.microsoft.com/office/drawing/2014/main" id="{20DB8470-7717-474C-9AEA-707C29F7A0F3}"/>
              </a:ext>
            </a:extLst>
          </p:cNvPr>
          <p:cNvSpPr txBox="1"/>
          <p:nvPr/>
        </p:nvSpPr>
        <p:spPr>
          <a:xfrm>
            <a:off x="6898472" y="5689343"/>
            <a:ext cx="896399" cy="369332"/>
          </a:xfrm>
          <a:prstGeom prst="rect">
            <a:avLst/>
          </a:prstGeom>
          <a:noFill/>
        </p:spPr>
        <p:txBody>
          <a:bodyPr wrap="none" rtlCol="0">
            <a:spAutoFit/>
          </a:bodyPr>
          <a:lstStyle/>
          <a:p>
            <a:r>
              <a:rPr lang="en-US" dirty="0">
                <a:latin typeface="Times New Roman" pitchFamily="18" charset="0"/>
                <a:cs typeface="Times New Roman" pitchFamily="18" charset="0"/>
              </a:rPr>
              <a:t>3D Plot</a:t>
            </a:r>
            <a:endParaRPr lang="en-IN" dirty="0">
              <a:latin typeface="Times New Roman" pitchFamily="18" charset="0"/>
              <a:cs typeface="Times New Roman" pitchFamily="18" charset="0"/>
            </a:endParaRPr>
          </a:p>
        </p:txBody>
      </p:sp>
      <p:sp>
        <p:nvSpPr>
          <p:cNvPr id="22" name="TextBox 21">
            <a:extLst>
              <a:ext uri="{FF2B5EF4-FFF2-40B4-BE49-F238E27FC236}">
                <a16:creationId xmlns="" xmlns:a16="http://schemas.microsoft.com/office/drawing/2014/main" id="{5A151F93-F219-4859-937D-7DDA866C62A1}"/>
              </a:ext>
            </a:extLst>
          </p:cNvPr>
          <p:cNvSpPr txBox="1"/>
          <p:nvPr/>
        </p:nvSpPr>
        <p:spPr>
          <a:xfrm>
            <a:off x="9844151" y="5689343"/>
            <a:ext cx="896399" cy="369332"/>
          </a:xfrm>
          <a:prstGeom prst="rect">
            <a:avLst/>
          </a:prstGeom>
          <a:noFill/>
        </p:spPr>
        <p:txBody>
          <a:bodyPr wrap="none" rtlCol="0">
            <a:spAutoFit/>
          </a:bodyPr>
          <a:lstStyle/>
          <a:p>
            <a:r>
              <a:rPr lang="en-US" dirty="0">
                <a:latin typeface="Times New Roman" pitchFamily="18" charset="0"/>
                <a:cs typeface="Times New Roman" pitchFamily="18" charset="0"/>
              </a:rPr>
              <a:t>3D Plot</a:t>
            </a:r>
            <a:endParaRPr lang="en-IN" dirty="0">
              <a:latin typeface="Times New Roman" pitchFamily="18" charset="0"/>
              <a:cs typeface="Times New Roman" pitchFamily="18" charset="0"/>
            </a:endParaRPr>
          </a:p>
        </p:txBody>
      </p:sp>
      <p:pic>
        <p:nvPicPr>
          <p:cNvPr id="15" name="Google Shape;73;p13"/>
          <p:cNvPicPr preferRelativeResize="0"/>
          <p:nvPr/>
        </p:nvPicPr>
        <p:blipFill>
          <a:blip r:embed="rId8">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91709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08042B2-2F0E-417D-A082-D987F1D28EF9}"/>
              </a:ext>
            </a:extLst>
          </p:cNvPr>
          <p:cNvSpPr txBox="1"/>
          <p:nvPr/>
        </p:nvSpPr>
        <p:spPr>
          <a:xfrm>
            <a:off x="2533650" y="438150"/>
            <a:ext cx="9305925" cy="101566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We can create a </a:t>
            </a:r>
            <a:r>
              <a:rPr lang="en-US" sz="2400" b="1" dirty="0" err="1">
                <a:latin typeface="Times New Roman" panose="02020603050405020304" pitchFamily="18" charset="0"/>
                <a:cs typeface="Times New Roman" panose="02020603050405020304" pitchFamily="18" charset="0"/>
              </a:rPr>
              <a:t>Pyplot</a:t>
            </a:r>
            <a:r>
              <a:rPr lang="en-US" sz="2400" b="1" dirty="0">
                <a:latin typeface="Times New Roman" panose="02020603050405020304" pitchFamily="18" charset="0"/>
                <a:cs typeface="Times New Roman" panose="02020603050405020304" pitchFamily="18" charset="0"/>
              </a:rPr>
              <a:t> package via matplotlib by using alias.</a:t>
            </a:r>
          </a:p>
          <a:p>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TextBox 2">
            <a:extLst>
              <a:ext uri="{FF2B5EF4-FFF2-40B4-BE49-F238E27FC236}">
                <a16:creationId xmlns="" xmlns:a16="http://schemas.microsoft.com/office/drawing/2014/main" id="{8057606B-2C29-40C3-8A5F-74299C434788}"/>
              </a:ext>
            </a:extLst>
          </p:cNvPr>
          <p:cNvSpPr txBox="1"/>
          <p:nvPr/>
        </p:nvSpPr>
        <p:spPr>
          <a:xfrm>
            <a:off x="3133725" y="1495424"/>
            <a:ext cx="7019925" cy="1107996"/>
          </a:xfrm>
          <a:prstGeom prst="rect">
            <a:avLst/>
          </a:prstGeom>
          <a:noFill/>
          <a:ln>
            <a:solidFill>
              <a:schemeClr val="tx1">
                <a:lumMod val="65000"/>
              </a:schemeClr>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Times New Roman" pitchFamily="18" charset="0"/>
                <a:cs typeface="Times New Roman" pitchFamily="18" charset="0"/>
              </a:rPr>
              <a:t>from matplotlib import </a:t>
            </a:r>
            <a:r>
              <a:rPr kumimoji="0" lang="en-US" altLang="en-US" sz="2400" b="0" i="0" u="none" strike="noStrike" cap="none" normalizeH="0" baseline="0" dirty="0" err="1">
                <a:ln>
                  <a:noFill/>
                </a:ln>
                <a:solidFill>
                  <a:srgbClr val="FFFF00"/>
                </a:solidFill>
                <a:effectLst/>
                <a:latin typeface="Times New Roman" pitchFamily="18" charset="0"/>
                <a:cs typeface="Times New Roman" pitchFamily="18" charset="0"/>
              </a:rPr>
              <a:t>pyplot</a:t>
            </a:r>
            <a:r>
              <a:rPr kumimoji="0" lang="en-US" altLang="en-US" sz="2400" b="0" i="0" u="none" strike="noStrike" cap="none" normalizeH="0" baseline="0" dirty="0">
                <a:ln>
                  <a:noFill/>
                </a:ln>
                <a:solidFill>
                  <a:srgbClr val="FFFF00"/>
                </a:solidFill>
                <a:effectLst/>
                <a:latin typeface="Times New Roman" pitchFamily="18" charset="0"/>
                <a:cs typeface="Times New Roman" pitchFamily="18" charset="0"/>
              </a:rPr>
              <a:t> as </a:t>
            </a:r>
            <a:r>
              <a:rPr kumimoji="0" lang="en-US" altLang="en-US" sz="2400" b="0" i="0" u="none" strike="noStrike" cap="none" normalizeH="0" baseline="0" dirty="0" err="1">
                <a:ln>
                  <a:noFill/>
                </a:ln>
                <a:solidFill>
                  <a:srgbClr val="FFFF00"/>
                </a:solidFill>
                <a:effectLst/>
                <a:latin typeface="Times New Roman" pitchFamily="18" charset="0"/>
                <a:cs typeface="Times New Roman" pitchFamily="18" charset="0"/>
              </a:rPr>
              <a:t>plt</a:t>
            </a:r>
            <a:r>
              <a:rPr kumimoji="0" lang="en-US" altLang="en-US" sz="24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u="none" strike="noStrike" cap="none" normalizeH="0" baseline="0" dirty="0">
                <a:ln>
                  <a:noFill/>
                </a:ln>
                <a:effectLst/>
                <a:latin typeface="Times New Roman" pitchFamily="18" charset="0"/>
                <a:cs typeface="Times New Roman" pitchFamily="18" charset="0"/>
              </a:rPr>
              <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Times New Roman" pitchFamily="18" charset="0"/>
                <a:cs typeface="Times New Roman" pitchFamily="18" charset="0"/>
              </a:rPr>
              <a:t>import </a:t>
            </a:r>
            <a:r>
              <a:rPr kumimoji="0" lang="en-US" altLang="en-US" sz="2400" b="0" i="0" u="none" strike="noStrike" cap="none" normalizeH="0" baseline="0" dirty="0" err="1">
                <a:ln>
                  <a:noFill/>
                </a:ln>
                <a:solidFill>
                  <a:srgbClr val="FFFF00"/>
                </a:solidFill>
                <a:effectLst/>
                <a:latin typeface="Times New Roman" pitchFamily="18" charset="0"/>
                <a:cs typeface="Times New Roman" pitchFamily="18" charset="0"/>
              </a:rPr>
              <a:t>matplotlib.pyplot</a:t>
            </a:r>
            <a:r>
              <a:rPr kumimoji="0" lang="en-US" altLang="en-US" sz="2400" b="0" i="0" u="none" strike="noStrike" cap="none" normalizeH="0" baseline="0" dirty="0">
                <a:ln>
                  <a:noFill/>
                </a:ln>
                <a:solidFill>
                  <a:srgbClr val="FFFF00"/>
                </a:solidFill>
                <a:effectLst/>
                <a:latin typeface="Times New Roman" pitchFamily="18" charset="0"/>
                <a:cs typeface="Times New Roman" pitchFamily="18" charset="0"/>
              </a:rPr>
              <a:t> as </a:t>
            </a:r>
            <a:r>
              <a:rPr kumimoji="0" lang="en-US" altLang="en-US" sz="2400" b="0" i="0" u="none" strike="noStrike" cap="none" normalizeH="0" baseline="0" dirty="0" err="1">
                <a:ln>
                  <a:noFill/>
                </a:ln>
                <a:solidFill>
                  <a:srgbClr val="FFFF00"/>
                </a:solidFill>
                <a:effectLst/>
                <a:latin typeface="Times New Roman" pitchFamily="18" charset="0"/>
                <a:cs typeface="Times New Roman" pitchFamily="18" charset="0"/>
              </a:rPr>
              <a:t>plt</a:t>
            </a:r>
            <a:r>
              <a:rPr kumimoji="0" lang="en-US" altLang="en-US" sz="2400" b="0" i="0" u="none" strike="noStrike" cap="none" normalizeH="0" baseline="0" dirty="0">
                <a:ln>
                  <a:noFill/>
                </a:ln>
                <a:solidFill>
                  <a:srgbClr val="FFFF00"/>
                </a:solidFill>
                <a:effectLst/>
                <a:latin typeface="Times New Roman" pitchFamily="18" charset="0"/>
                <a:cs typeface="Times New Roman" pitchFamily="18" charset="0"/>
              </a:rPr>
              <a:t> </a:t>
            </a:r>
            <a:endParaRPr kumimoji="0" lang="en-US" altLang="en-US" sz="4000" b="0" i="0" u="none" strike="noStrike" cap="none" normalizeH="0" baseline="0" dirty="0">
              <a:ln>
                <a:noFill/>
              </a:ln>
              <a:solidFill>
                <a:srgbClr val="FFFF00"/>
              </a:solidFill>
              <a:effectLst/>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B77AA13C-C931-415E-B706-84CB0AD253F5}"/>
              </a:ext>
            </a:extLst>
          </p:cNvPr>
          <p:cNvSpPr txBox="1"/>
          <p:nvPr/>
        </p:nvSpPr>
        <p:spPr>
          <a:xfrm>
            <a:off x="3038474" y="2648401"/>
            <a:ext cx="7572375" cy="369332"/>
          </a:xfrm>
          <a:prstGeom prst="rect">
            <a:avLst/>
          </a:prstGeom>
          <a:noFill/>
        </p:spPr>
        <p:txBody>
          <a:bodyPr wrap="square" rtlCol="0">
            <a:spAutoFit/>
          </a:bodyPr>
          <a:lstStyle/>
          <a:p>
            <a:r>
              <a:rPr lang="en-US" dirty="0">
                <a:latin typeface="Times New Roman" pitchFamily="18" charset="0"/>
                <a:cs typeface="Times New Roman" pitchFamily="18" charset="0"/>
              </a:rPr>
              <a:t>Now the </a:t>
            </a:r>
            <a:r>
              <a:rPr lang="en-US" dirty="0" err="1">
                <a:latin typeface="Times New Roman" pitchFamily="18" charset="0"/>
                <a:cs typeface="Times New Roman" pitchFamily="18" charset="0"/>
              </a:rPr>
              <a:t>Pyplot</a:t>
            </a:r>
            <a:r>
              <a:rPr lang="en-US" dirty="0">
                <a:latin typeface="Times New Roman" pitchFamily="18" charset="0"/>
                <a:cs typeface="Times New Roman" pitchFamily="18" charset="0"/>
              </a:rPr>
              <a:t> package can be referred as </a:t>
            </a:r>
            <a:r>
              <a:rPr lang="en-US" dirty="0" err="1">
                <a:latin typeface="Times New Roman" pitchFamily="18" charset="0"/>
                <a:cs typeface="Times New Roman" pitchFamily="18" charset="0"/>
              </a:rPr>
              <a:t>plt</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13" name="Rectangle 6">
            <a:extLst>
              <a:ext uri="{FF2B5EF4-FFF2-40B4-BE49-F238E27FC236}">
                <a16:creationId xmlns="" xmlns:a16="http://schemas.microsoft.com/office/drawing/2014/main" id="{12D5315E-4BF0-490C-B7AD-1DA3BA3087CB}"/>
              </a:ext>
            </a:extLst>
          </p:cNvPr>
          <p:cNvSpPr>
            <a:spLocks noChangeArrowheads="1"/>
          </p:cNvSpPr>
          <p:nvPr/>
        </p:nvSpPr>
        <p:spPr bwMode="auto">
          <a:xfrm>
            <a:off x="0" y="90100"/>
            <a:ext cx="65"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 xmlns:a16="http://schemas.microsoft.com/office/drawing/2014/main" id="{5DE96417-814B-414D-B696-E077D5E4A1E2}"/>
              </a:ext>
            </a:extLst>
          </p:cNvPr>
          <p:cNvSpPr txBox="1"/>
          <p:nvPr/>
        </p:nvSpPr>
        <p:spPr>
          <a:xfrm>
            <a:off x="2533649" y="3362325"/>
            <a:ext cx="907732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FFFF00"/>
                </a:solidFill>
                <a:effectLst/>
                <a:latin typeface="Times New Roman" pitchFamily="18" charset="0"/>
                <a:cs typeface="Times New Roman" pitchFamily="18" charset="0"/>
              </a:rPr>
              <a:t>plt.title</a:t>
            </a:r>
            <a:r>
              <a:rPr kumimoji="0" lang="en-US" altLang="en-US" sz="1800" b="1" i="0" u="none" strike="noStrike" cap="none" normalizeH="0" baseline="0" dirty="0">
                <a:ln>
                  <a:noFill/>
                </a:ln>
                <a:solidFill>
                  <a:srgbClr val="FFFF00"/>
                </a:solidFill>
                <a:effectLst/>
                <a:latin typeface="Times New Roman" pitchFamily="18" charset="0"/>
                <a:cs typeface="Times New Roman" pitchFamily="18" charset="0"/>
              </a:rPr>
              <a:t>(‘Title of the chart’) </a:t>
            </a:r>
            <a:r>
              <a:rPr kumimoji="0" lang="en-US" altLang="en-US" sz="1800" b="1" i="0" u="none" strike="noStrike" cap="none" normalizeH="0" baseline="0" dirty="0">
                <a:ln>
                  <a:noFill/>
                </a:ln>
                <a:effectLst/>
                <a:latin typeface="Times New Roman" pitchFamily="18" charset="0"/>
                <a:cs typeface="Times New Roman" pitchFamily="18" charset="0"/>
              </a:rPr>
              <a:t>: Displays Title of the figure </a:t>
            </a:r>
            <a:endParaRPr kumimoji="0" lang="en-US" altLang="en-US" sz="3200" b="1" i="0" u="none" strike="noStrike" cap="none" normalizeH="0" baseline="0" dirty="0">
              <a:ln>
                <a:noFill/>
              </a:ln>
              <a:solidFill>
                <a:srgbClr val="FFFF00"/>
              </a:solidFill>
              <a:effectLst/>
              <a:latin typeface="Times New Roman" pitchFamily="18" charset="0"/>
              <a:cs typeface="Times New Roman" pitchFamily="18" charset="0"/>
            </a:endParaRPr>
          </a:p>
        </p:txBody>
      </p:sp>
      <p:sp>
        <p:nvSpPr>
          <p:cNvPr id="18" name="Rectangle 8">
            <a:extLst>
              <a:ext uri="{FF2B5EF4-FFF2-40B4-BE49-F238E27FC236}">
                <a16:creationId xmlns="" xmlns:a16="http://schemas.microsoft.com/office/drawing/2014/main" id="{777CD5DC-B7AF-465E-97B2-977ABE655336}"/>
              </a:ext>
            </a:extLst>
          </p:cNvPr>
          <p:cNvSpPr>
            <a:spLocks noChangeArrowheads="1"/>
          </p:cNvSpPr>
          <p:nvPr/>
        </p:nvSpPr>
        <p:spPr bwMode="auto">
          <a:xfrm>
            <a:off x="0" y="90100"/>
            <a:ext cx="65"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 xmlns:a16="http://schemas.microsoft.com/office/drawing/2014/main" id="{B9497A4D-7CF1-4899-8009-E9064FC0A4A4}"/>
              </a:ext>
            </a:extLst>
          </p:cNvPr>
          <p:cNvSpPr txBox="1"/>
          <p:nvPr/>
        </p:nvSpPr>
        <p:spPr>
          <a:xfrm>
            <a:off x="2533650" y="4188766"/>
            <a:ext cx="718185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FFFF00"/>
                </a:solidFill>
                <a:effectLst/>
                <a:latin typeface="Times New Roman" pitchFamily="18" charset="0"/>
                <a:cs typeface="Times New Roman" pitchFamily="18" charset="0"/>
              </a:rPr>
              <a:t>plt.show</a:t>
            </a:r>
            <a:r>
              <a:rPr kumimoji="0" lang="en-US" altLang="en-US" sz="1800" b="1"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1800" b="1" i="0" u="none" strike="noStrike" cap="none" normalizeH="0" baseline="0" dirty="0">
                <a:ln>
                  <a:noFill/>
                </a:ln>
                <a:effectLst/>
                <a:latin typeface="Times New Roman" pitchFamily="18" charset="0"/>
                <a:cs typeface="Times New Roman" pitchFamily="18" charset="0"/>
              </a:rPr>
              <a:t>: </a:t>
            </a:r>
            <a:r>
              <a:rPr kumimoji="0" lang="en-US" altLang="en-US" sz="1800" b="1" i="0" u="none" strike="noStrike" cap="none" normalizeH="0" baseline="0" dirty="0" err="1">
                <a:ln>
                  <a:noFill/>
                </a:ln>
                <a:effectLst/>
                <a:latin typeface="Times New Roman" pitchFamily="18" charset="0"/>
                <a:cs typeface="Times New Roman" pitchFamily="18" charset="0"/>
              </a:rPr>
              <a:t>Visualise</a:t>
            </a:r>
            <a:r>
              <a:rPr kumimoji="0" lang="en-US" altLang="en-US" sz="1800" b="1" i="0" u="none" strike="noStrike" cap="none" normalizeH="0" baseline="0" dirty="0">
                <a:ln>
                  <a:noFill/>
                </a:ln>
                <a:effectLst/>
                <a:latin typeface="Times New Roman" pitchFamily="18" charset="0"/>
                <a:cs typeface="Times New Roman" pitchFamily="18" charset="0"/>
              </a:rPr>
              <a:t> the figure</a:t>
            </a:r>
            <a:endParaRPr kumimoji="0" lang="en-US" altLang="en-US" sz="3200" b="1" i="0" u="none" strike="noStrike" cap="none" normalizeH="0" baseline="0" dirty="0">
              <a:ln>
                <a:noFill/>
              </a:ln>
              <a:solidFill>
                <a:srgbClr val="FFFF00"/>
              </a:solidFill>
              <a:effectLst/>
              <a:latin typeface="Times New Roman" pitchFamily="18" charset="0"/>
              <a:cs typeface="Times New Roman" pitchFamily="18" charset="0"/>
            </a:endParaRPr>
          </a:p>
        </p:txBody>
      </p:sp>
      <p:sp>
        <p:nvSpPr>
          <p:cNvPr id="20" name="TextBox 19">
            <a:extLst>
              <a:ext uri="{FF2B5EF4-FFF2-40B4-BE49-F238E27FC236}">
                <a16:creationId xmlns="" xmlns:a16="http://schemas.microsoft.com/office/drawing/2014/main" id="{5ADBE782-53F1-4669-955C-11E2557475DF}"/>
              </a:ext>
            </a:extLst>
          </p:cNvPr>
          <p:cNvSpPr txBox="1"/>
          <p:nvPr/>
        </p:nvSpPr>
        <p:spPr>
          <a:xfrm>
            <a:off x="2533650" y="5051073"/>
            <a:ext cx="718185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FFFF00"/>
                </a:solidFill>
                <a:effectLst/>
                <a:latin typeface="Times New Roman" pitchFamily="18" charset="0"/>
                <a:cs typeface="Times New Roman" pitchFamily="18" charset="0"/>
              </a:rPr>
              <a:t>plt.</a:t>
            </a:r>
            <a:r>
              <a:rPr lang="en-US" altLang="en-US" b="1" dirty="0" err="1">
                <a:solidFill>
                  <a:srgbClr val="FFFF00"/>
                </a:solidFill>
                <a:latin typeface="Times New Roman" pitchFamily="18" charset="0"/>
                <a:cs typeface="Times New Roman" pitchFamily="18" charset="0"/>
              </a:rPr>
              <a:t>legends</a:t>
            </a:r>
            <a:r>
              <a:rPr kumimoji="0" lang="en-US" altLang="en-US" sz="1800" b="1"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1800" b="1" i="0" u="none" strike="noStrike" cap="none" normalizeH="0" baseline="0" dirty="0">
                <a:ln>
                  <a:noFill/>
                </a:ln>
                <a:effectLst/>
                <a:latin typeface="Times New Roman" pitchFamily="18" charset="0"/>
                <a:cs typeface="Times New Roman" pitchFamily="18" charset="0"/>
              </a:rPr>
              <a:t>: Displays specifications of the axis</a:t>
            </a:r>
            <a:endParaRPr kumimoji="0" lang="en-US" altLang="en-US" sz="3200" b="1" i="0" u="none" strike="noStrike" cap="none" normalizeH="0" baseline="0" dirty="0">
              <a:ln>
                <a:noFill/>
              </a:ln>
              <a:solidFill>
                <a:srgbClr val="FFFF00"/>
              </a:solidFill>
              <a:effectLst/>
              <a:latin typeface="Times New Roman" pitchFamily="18" charset="0"/>
              <a:cs typeface="Times New Roman" pitchFamily="18" charset="0"/>
            </a:endParaRPr>
          </a:p>
        </p:txBody>
      </p:sp>
      <p:pic>
        <p:nvPicPr>
          <p:cNvPr id="10" name="Google Shape;73;p13"/>
          <p:cNvPicPr preferRelativeResize="0"/>
          <p:nvPr/>
        </p:nvPicPr>
        <p:blipFill>
          <a:blip r:embed="rId2">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12067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D9B41BA-5D29-4C9B-890D-E054B66E58C9}"/>
              </a:ext>
            </a:extLst>
          </p:cNvPr>
          <p:cNvSpPr txBox="1"/>
          <p:nvPr/>
        </p:nvSpPr>
        <p:spPr>
          <a:xfrm>
            <a:off x="3125019" y="3657630"/>
            <a:ext cx="103105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Bar Plot</a:t>
            </a:r>
            <a:endParaRPr lang="en-I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99760AC6-78B4-4A7B-902A-BDDF011CBC45}"/>
              </a:ext>
            </a:extLst>
          </p:cNvPr>
          <p:cNvSpPr>
            <a:spLocks noChangeArrowheads="1"/>
          </p:cNvSpPr>
          <p:nvPr/>
        </p:nvSpPr>
        <p:spPr bwMode="auto">
          <a:xfrm>
            <a:off x="0" y="90100"/>
            <a:ext cx="65"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 xmlns:a16="http://schemas.microsoft.com/office/drawing/2014/main" id="{49948A9D-855C-4B60-B53F-53976550F553}"/>
              </a:ext>
            </a:extLst>
          </p:cNvPr>
          <p:cNvSpPr txBox="1"/>
          <p:nvPr/>
        </p:nvSpPr>
        <p:spPr>
          <a:xfrm>
            <a:off x="3125019" y="4057740"/>
            <a:ext cx="4352925"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importing matplotlib module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from</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matplotlib </a:t>
            </a: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import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pyplot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as </a:t>
            </a: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plt</a:t>
            </a:r>
            <a:endPar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x-axis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x </a:t>
            </a: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[5, 2, 9, 4,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Y-axis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y </a:t>
            </a: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[10, 5, 8, 4,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Function to plot the bar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plt.bar</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x,y</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function to show the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plt.show</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a:t>
            </a:r>
          </a:p>
        </p:txBody>
      </p:sp>
      <p:pic>
        <p:nvPicPr>
          <p:cNvPr id="7" name="Picture 6">
            <a:extLst>
              <a:ext uri="{FF2B5EF4-FFF2-40B4-BE49-F238E27FC236}">
                <a16:creationId xmlns="" xmlns:a16="http://schemas.microsoft.com/office/drawing/2014/main" id="{FAB3DE0B-C4A2-4D9F-8A1B-ECD9A882C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304" y="4095810"/>
            <a:ext cx="2666822" cy="2257910"/>
          </a:xfrm>
          <a:prstGeom prst="rect">
            <a:avLst/>
          </a:prstGeom>
        </p:spPr>
      </p:pic>
      <p:pic>
        <p:nvPicPr>
          <p:cNvPr id="17" name="Picture 16">
            <a:extLst>
              <a:ext uri="{FF2B5EF4-FFF2-40B4-BE49-F238E27FC236}">
                <a16:creationId xmlns="" xmlns:a16="http://schemas.microsoft.com/office/drawing/2014/main" id="{B16DD862-E09B-4BAD-A0F9-A08A70833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6143" y="1067188"/>
            <a:ext cx="2857143" cy="2214269"/>
          </a:xfrm>
          <a:prstGeom prst="rect">
            <a:avLst/>
          </a:prstGeom>
        </p:spPr>
      </p:pic>
      <p:sp>
        <p:nvSpPr>
          <p:cNvPr id="18" name="TextBox 17">
            <a:extLst>
              <a:ext uri="{FF2B5EF4-FFF2-40B4-BE49-F238E27FC236}">
                <a16:creationId xmlns="" xmlns:a16="http://schemas.microsoft.com/office/drawing/2014/main" id="{E2B6EFF4-6E5E-4B38-9B92-4C08BE5B5F87}"/>
              </a:ext>
            </a:extLst>
          </p:cNvPr>
          <p:cNvSpPr txBox="1"/>
          <p:nvPr/>
        </p:nvSpPr>
        <p:spPr>
          <a:xfrm>
            <a:off x="3125019" y="1315969"/>
            <a:ext cx="5469256" cy="229293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00"/>
                </a:solidFill>
                <a:effectLst/>
                <a:latin typeface="Times New Roman" pitchFamily="18" charset="0"/>
                <a:cs typeface="Times New Roman" pitchFamily="18" charset="0"/>
              </a:rPr>
              <a:t>from</a:t>
            </a: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matplotlib </a:t>
            </a:r>
            <a:r>
              <a:rPr kumimoji="0" lang="en-US" altLang="en-US" sz="1100" b="1" i="0" u="none" strike="noStrike" cap="none" normalizeH="0" baseline="0" dirty="0">
                <a:ln>
                  <a:noFill/>
                </a:ln>
                <a:solidFill>
                  <a:srgbClr val="FFFF00"/>
                </a:solidFill>
                <a:effectLst/>
                <a:latin typeface="Times New Roman" pitchFamily="18" charset="0"/>
                <a:cs typeface="Times New Roman" pitchFamily="18" charset="0"/>
              </a:rPr>
              <a:t>import</a:t>
            </a: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1100" b="0" i="0" u="none" strike="noStrike" cap="none" normalizeH="0" baseline="0" dirty="0" err="1">
                <a:ln>
                  <a:noFill/>
                </a:ln>
                <a:solidFill>
                  <a:srgbClr val="FFFF00"/>
                </a:solidFill>
                <a:effectLst/>
                <a:latin typeface="Times New Roman" pitchFamily="18" charset="0"/>
                <a:cs typeface="Times New Roman" pitchFamily="18" charset="0"/>
              </a:rPr>
              <a:t>pyplot</a:t>
            </a: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as </a:t>
            </a:r>
            <a:r>
              <a:rPr kumimoji="0" lang="en-US" altLang="en-US" sz="1100" b="0" i="0" u="none" strike="noStrike" cap="none" normalizeH="0" baseline="0" dirty="0" err="1">
                <a:ln>
                  <a:noFill/>
                </a:ln>
                <a:solidFill>
                  <a:srgbClr val="FFFF00"/>
                </a:solidFill>
                <a:effectLst/>
                <a:latin typeface="Times New Roman" pitchFamily="18" charset="0"/>
                <a:cs typeface="Times New Roman" pitchFamily="18" charset="0"/>
              </a:rPr>
              <a:t>plt</a:t>
            </a:r>
            <a:endPar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x-axis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x </a:t>
            </a:r>
            <a:r>
              <a:rPr kumimoji="0" lang="en-US" altLang="en-US" sz="11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[5, 2, 9, 4,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Y-axis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y </a:t>
            </a:r>
            <a:r>
              <a:rPr kumimoji="0" lang="en-US" altLang="en-US" sz="11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[10, 5, 8, 4,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Function to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00"/>
                </a:solidFill>
                <a:effectLst/>
                <a:latin typeface="Times New Roman" pitchFamily="18" charset="0"/>
                <a:cs typeface="Times New Roman" pitchFamily="18" charset="0"/>
              </a:rPr>
              <a:t>plt.plot</a:t>
            </a: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100" b="0" i="0" u="none" strike="noStrike" cap="none" normalizeH="0" baseline="0" dirty="0" err="1">
                <a:ln>
                  <a:noFill/>
                </a:ln>
                <a:solidFill>
                  <a:srgbClr val="FFFF00"/>
                </a:solidFill>
                <a:effectLst/>
                <a:latin typeface="Times New Roman" pitchFamily="18" charset="0"/>
                <a:cs typeface="Times New Roman" pitchFamily="18" charset="0"/>
              </a:rPr>
              <a:t>x,y</a:t>
            </a: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 function to show the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00"/>
                </a:solidFill>
                <a:effectLst/>
                <a:latin typeface="Times New Roman" pitchFamily="18" charset="0"/>
                <a:cs typeface="Times New Roman" pitchFamily="18" charset="0"/>
              </a:rPr>
              <a:t>plt.show</a:t>
            </a:r>
            <a:r>
              <a:rPr kumimoji="0" lang="en-US" altLang="en-US" sz="1100" b="0" i="0" u="none" strike="noStrike" cap="none" normalizeH="0" baseline="0" dirty="0">
                <a:ln>
                  <a:noFill/>
                </a:ln>
                <a:solidFill>
                  <a:srgbClr val="FFFF00"/>
                </a:solidFill>
                <a:effectLst/>
                <a:latin typeface="Times New Roman" pitchFamily="18" charset="0"/>
                <a:cs typeface="Times New Roman" pitchFamily="18" charset="0"/>
              </a:rPr>
              <a:t>()</a:t>
            </a:r>
          </a:p>
        </p:txBody>
      </p:sp>
      <p:sp>
        <p:nvSpPr>
          <p:cNvPr id="19" name="TextBox 18">
            <a:extLst>
              <a:ext uri="{FF2B5EF4-FFF2-40B4-BE49-F238E27FC236}">
                <a16:creationId xmlns="" xmlns:a16="http://schemas.microsoft.com/office/drawing/2014/main" id="{575F1B0A-49E7-4C3B-9248-7B1CE423F323}"/>
              </a:ext>
            </a:extLst>
          </p:cNvPr>
          <p:cNvSpPr txBox="1"/>
          <p:nvPr/>
        </p:nvSpPr>
        <p:spPr>
          <a:xfrm>
            <a:off x="3125019" y="867133"/>
            <a:ext cx="34290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Line Plot</a:t>
            </a:r>
            <a:endParaRPr lang="en-IN" sz="2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 xmlns:a16="http://schemas.microsoft.com/office/drawing/2014/main" id="{A7AE7D9C-988B-45D6-ABD1-D467D35B9122}"/>
              </a:ext>
            </a:extLst>
          </p:cNvPr>
          <p:cNvSpPr txBox="1"/>
          <p:nvPr/>
        </p:nvSpPr>
        <p:spPr>
          <a:xfrm>
            <a:off x="3125019" y="228599"/>
            <a:ext cx="7172325" cy="461665"/>
          </a:xfrm>
          <a:prstGeom prst="rect">
            <a:avLst/>
          </a:prstGeom>
          <a:noFill/>
        </p:spPr>
        <p:txBody>
          <a:bodyPr wrap="square" rtlCol="0">
            <a:spAutoFit/>
          </a:bodyPr>
          <a:lstStyle/>
          <a:p>
            <a:pPr algn="l" fontAlgn="base"/>
            <a:r>
              <a:rPr lang="en-IN" sz="2400" b="1" i="0" u="sng" dirty="0">
                <a:solidFill>
                  <a:srgbClr val="FFFFFF"/>
                </a:solidFill>
                <a:effectLst/>
                <a:latin typeface="Times New Roman" panose="02020603050405020304" pitchFamily="18" charset="0"/>
                <a:cs typeface="Times New Roman" panose="02020603050405020304" pitchFamily="18" charset="0"/>
              </a:rPr>
              <a:t>Basic plots in Matplotlib:</a:t>
            </a:r>
          </a:p>
        </p:txBody>
      </p:sp>
      <p:pic>
        <p:nvPicPr>
          <p:cNvPr id="10" name="Google Shape;73;p13"/>
          <p:cNvPicPr preferRelativeResize="0"/>
          <p:nvPr/>
        </p:nvPicPr>
        <p:blipFill>
          <a:blip r:embed="rId4">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68555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8D09DB7-6085-43BC-9CA4-BD2AAD8AA4C3}"/>
              </a:ext>
            </a:extLst>
          </p:cNvPr>
          <p:cNvSpPr txBox="1"/>
          <p:nvPr/>
        </p:nvSpPr>
        <p:spPr>
          <a:xfrm>
            <a:off x="3733800" y="3228945"/>
            <a:ext cx="137088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Scatter Plot</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FE3874B8-865E-46FD-9995-5DCBD84F6A22}"/>
              </a:ext>
            </a:extLst>
          </p:cNvPr>
          <p:cNvSpPr txBox="1"/>
          <p:nvPr/>
        </p:nvSpPr>
        <p:spPr>
          <a:xfrm>
            <a:off x="3733800" y="3751418"/>
            <a:ext cx="4143375"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importing matplotlib module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from</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matplotlib </a:t>
            </a: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import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pyplot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as </a:t>
            </a: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plt</a:t>
            </a:r>
            <a:endPar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x-axis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x </a:t>
            </a: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[5, 2, 9, 4,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Y-axis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y </a:t>
            </a: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[10, 5, 8, 4,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Function to plot scatter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plt.scatter</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(x,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function to show the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plt.show</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a:t>
            </a:r>
          </a:p>
        </p:txBody>
      </p:sp>
      <p:sp>
        <p:nvSpPr>
          <p:cNvPr id="4" name="Rectangle 1">
            <a:extLst>
              <a:ext uri="{FF2B5EF4-FFF2-40B4-BE49-F238E27FC236}">
                <a16:creationId xmlns="" xmlns:a16="http://schemas.microsoft.com/office/drawing/2014/main" id="{913541E3-5623-47EE-93B0-566C76942F48}"/>
              </a:ext>
            </a:extLst>
          </p:cNvPr>
          <p:cNvSpPr>
            <a:spLocks noChangeArrowheads="1"/>
          </p:cNvSpPr>
          <p:nvPr/>
        </p:nvSpPr>
        <p:spPr bwMode="auto">
          <a:xfrm>
            <a:off x="0" y="90100"/>
            <a:ext cx="65"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 xmlns:a16="http://schemas.microsoft.com/office/drawing/2014/main" id="{1101CDBA-3251-4F74-BD97-4A4F6ED5B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003" y="4029074"/>
            <a:ext cx="2857143" cy="2400000"/>
          </a:xfrm>
          <a:prstGeom prst="rect">
            <a:avLst/>
          </a:prstGeom>
        </p:spPr>
      </p:pic>
      <p:pic>
        <p:nvPicPr>
          <p:cNvPr id="7" name="Picture 6">
            <a:extLst>
              <a:ext uri="{FF2B5EF4-FFF2-40B4-BE49-F238E27FC236}">
                <a16:creationId xmlns="" xmlns:a16="http://schemas.microsoft.com/office/drawing/2014/main" id="{DF1E0BA4-9380-4254-A04A-6F4379433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7003" y="703937"/>
            <a:ext cx="2666822" cy="2275688"/>
          </a:xfrm>
          <a:prstGeom prst="rect">
            <a:avLst/>
          </a:prstGeom>
        </p:spPr>
      </p:pic>
      <p:sp>
        <p:nvSpPr>
          <p:cNvPr id="8" name="TextBox 7">
            <a:extLst>
              <a:ext uri="{FF2B5EF4-FFF2-40B4-BE49-F238E27FC236}">
                <a16:creationId xmlns="" xmlns:a16="http://schemas.microsoft.com/office/drawing/2014/main" id="{C0579CCA-3FA2-4CE5-B93B-7789D5C3EA6A}"/>
              </a:ext>
            </a:extLst>
          </p:cNvPr>
          <p:cNvSpPr txBox="1"/>
          <p:nvPr/>
        </p:nvSpPr>
        <p:spPr>
          <a:xfrm>
            <a:off x="3733800" y="367099"/>
            <a:ext cx="12858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Histogram</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F9DCEC7B-3847-41F0-A833-545A92FA8DD2}"/>
              </a:ext>
            </a:extLst>
          </p:cNvPr>
          <p:cNvSpPr txBox="1"/>
          <p:nvPr/>
        </p:nvSpPr>
        <p:spPr>
          <a:xfrm>
            <a:off x="3733800" y="767209"/>
            <a:ext cx="4029075" cy="212365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importing matplotlib module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from</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matplotlib </a:t>
            </a: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import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pyplot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as </a:t>
            </a: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plt</a:t>
            </a:r>
            <a:endPar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Y-axis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y </a:t>
            </a:r>
            <a:r>
              <a:rPr kumimoji="0" lang="en-US" altLang="en-US" sz="12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[10, 5, 8, 4,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Function to plot histogram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plt.hist</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 Function to show the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FFF00"/>
                </a:solidFill>
                <a:effectLst/>
                <a:latin typeface="Times New Roman" pitchFamily="18" charset="0"/>
                <a:cs typeface="Times New Roman" pitchFamily="18" charset="0"/>
              </a:rPr>
              <a:t>plt.show</a:t>
            </a:r>
            <a:r>
              <a:rPr kumimoji="0" lang="en-US" altLang="en-US" sz="1200" b="0" i="0" u="none" strike="noStrike" cap="none" normalizeH="0" baseline="0" dirty="0">
                <a:ln>
                  <a:noFill/>
                </a:ln>
                <a:solidFill>
                  <a:srgbClr val="FFFF00"/>
                </a:solidFill>
                <a:effectLst/>
                <a:latin typeface="Times New Roman" pitchFamily="18" charset="0"/>
                <a:cs typeface="Times New Roman" pitchFamily="18" charset="0"/>
              </a:rPr>
              <a:t>()</a:t>
            </a:r>
          </a:p>
        </p:txBody>
      </p:sp>
      <p:pic>
        <p:nvPicPr>
          <p:cNvPr id="10" name="Google Shape;73;p13"/>
          <p:cNvPicPr preferRelativeResize="0"/>
          <p:nvPr/>
        </p:nvPicPr>
        <p:blipFill>
          <a:blip r:embed="rId4">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143244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B47CA62-A6DF-4318-8CFC-BBAFD44476D2}"/>
              </a:ext>
            </a:extLst>
          </p:cNvPr>
          <p:cNvSpPr txBox="1"/>
          <p:nvPr/>
        </p:nvSpPr>
        <p:spPr>
          <a:xfrm>
            <a:off x="2943224" y="542924"/>
            <a:ext cx="8982075" cy="5355312"/>
          </a:xfrm>
          <a:prstGeom prst="rect">
            <a:avLst/>
          </a:prstGeom>
          <a:noFill/>
        </p:spPr>
        <p:txBody>
          <a:bodyPr wrap="square" rtlCol="0">
            <a:spAutoFit/>
          </a:bodyPr>
          <a:lstStyle/>
          <a:p>
            <a:pPr algn="just" fontAlgn="base"/>
            <a:r>
              <a:rPr lang="en-IN" sz="2000" b="1" i="0" dirty="0">
                <a:solidFill>
                  <a:srgbClr val="FFFFFF"/>
                </a:solidFill>
                <a:effectLst/>
                <a:latin typeface="Times New Roman" pitchFamily="18" charset="0"/>
                <a:cs typeface="Times New Roman" pitchFamily="18" charset="0"/>
              </a:rPr>
              <a:t>Parameters: </a:t>
            </a:r>
            <a:r>
              <a:rPr lang="en-IN" b="0" i="0" dirty="0">
                <a:solidFill>
                  <a:srgbClr val="FFFFFF"/>
                </a:solidFill>
                <a:effectLst/>
                <a:latin typeface="Times New Roman" pitchFamily="18" charset="0"/>
                <a:cs typeface="Times New Roman" pitchFamily="18" charset="0"/>
              </a:rPr>
              <a:t>This function accepts parameters that enables us to set axes scales and format the graphs. </a:t>
            </a:r>
          </a:p>
          <a:p>
            <a:pPr algn="just" fontAlgn="base"/>
            <a:endParaRPr lang="en-IN" dirty="0">
              <a:solidFill>
                <a:srgbClr val="FFFFFF"/>
              </a:solidFill>
              <a:latin typeface="Times New Roman" pitchFamily="18" charset="0"/>
              <a:cs typeface="Times New Roman" pitchFamily="18" charset="0"/>
            </a:endParaRPr>
          </a:p>
          <a:p>
            <a:pPr algn="just" fontAlgn="base"/>
            <a:r>
              <a:rPr lang="en-IN" b="0" i="0" dirty="0">
                <a:solidFill>
                  <a:srgbClr val="FFFFFF"/>
                </a:solidFill>
                <a:effectLst/>
                <a:latin typeface="Times New Roman" pitchFamily="18" charset="0"/>
                <a:cs typeface="Times New Roman" pitchFamily="18" charset="0"/>
              </a:rPr>
              <a:t>These parameters are mentioned below :-</a:t>
            </a:r>
          </a:p>
          <a:p>
            <a:pPr algn="just" fontAlgn="base"/>
            <a:endParaRPr lang="en-IN" b="0" i="0" dirty="0">
              <a:solidFill>
                <a:srgbClr val="FFFFFF"/>
              </a:solidFill>
              <a:effectLst/>
              <a:latin typeface="Times New Roman" pitchFamily="18" charset="0"/>
              <a:cs typeface="Times New Roman" pitchFamily="18" charset="0"/>
            </a:endParaRPr>
          </a:p>
          <a:p>
            <a:pPr algn="just" fontAlgn="base">
              <a:buFont typeface="Arial" panose="020B0604020202020204" pitchFamily="34" charset="0"/>
              <a:buChar char="•"/>
            </a:pPr>
            <a:r>
              <a:rPr lang="en-IN" b="1" i="0" dirty="0">
                <a:solidFill>
                  <a:srgbClr val="FFFF00"/>
                </a:solidFill>
                <a:effectLst/>
                <a:latin typeface="Times New Roman" pitchFamily="18" charset="0"/>
                <a:cs typeface="Times New Roman" pitchFamily="18" charset="0"/>
              </a:rPr>
              <a:t> plot(x, y)</a:t>
            </a:r>
            <a:r>
              <a:rPr lang="en-IN" b="1" dirty="0">
                <a:solidFill>
                  <a:srgbClr val="FFFFFF"/>
                </a:solidFill>
                <a:latin typeface="Times New Roman" pitchFamily="18" charset="0"/>
                <a:cs typeface="Times New Roman" pitchFamily="18" charset="0"/>
              </a:rPr>
              <a:t>  :</a:t>
            </a:r>
            <a:r>
              <a:rPr lang="en-IN" b="1" i="0" dirty="0">
                <a:solidFill>
                  <a:srgbClr val="FFFFFF"/>
                </a:solidFill>
                <a:effectLst/>
                <a:latin typeface="Times New Roman" pitchFamily="18" charset="0"/>
                <a:cs typeface="Times New Roman" pitchFamily="18" charset="0"/>
              </a:rPr>
              <a:t> </a:t>
            </a:r>
            <a:r>
              <a:rPr lang="en-IN" b="0" i="0" dirty="0">
                <a:solidFill>
                  <a:srgbClr val="FFFFFF"/>
                </a:solidFill>
                <a:effectLst/>
                <a:latin typeface="Times New Roman" pitchFamily="18" charset="0"/>
                <a:cs typeface="Times New Roman" pitchFamily="18" charset="0"/>
              </a:rPr>
              <a:t>plot x and y using default line style and </a:t>
            </a:r>
            <a:r>
              <a:rPr lang="en-IN" b="0" i="0" dirty="0" err="1">
                <a:solidFill>
                  <a:srgbClr val="FFFFFF"/>
                </a:solidFill>
                <a:effectLst/>
                <a:latin typeface="Times New Roman" pitchFamily="18" charset="0"/>
                <a:cs typeface="Times New Roman" pitchFamily="18" charset="0"/>
              </a:rPr>
              <a:t>color</a:t>
            </a:r>
            <a:r>
              <a:rPr lang="en-IN" b="0" i="0" dirty="0">
                <a:solidFill>
                  <a:srgbClr val="FFFFFF"/>
                </a:solidFill>
                <a:effectLst/>
                <a:latin typeface="Times New Roman" pitchFamily="18" charset="0"/>
                <a:cs typeface="Times New Roman" pitchFamily="18" charset="0"/>
              </a:rPr>
              <a:t>.</a:t>
            </a:r>
          </a:p>
          <a:p>
            <a:pPr algn="just" fontAlgn="base">
              <a:buFont typeface="Arial" panose="020B0604020202020204" pitchFamily="34" charset="0"/>
              <a:buChar char="•"/>
            </a:pPr>
            <a:endParaRPr lang="en-IN" b="0" i="0" dirty="0">
              <a:solidFill>
                <a:srgbClr val="FFFFFF"/>
              </a:solidFill>
              <a:effectLst/>
              <a:latin typeface="Times New Roman" pitchFamily="18" charset="0"/>
              <a:cs typeface="Times New Roman" pitchFamily="18" charset="0"/>
            </a:endParaRPr>
          </a:p>
          <a:p>
            <a:pPr algn="just" fontAlgn="base">
              <a:buFont typeface="Arial" panose="020B0604020202020204" pitchFamily="34" charset="0"/>
              <a:buChar char="•"/>
            </a:pPr>
            <a:r>
              <a:rPr lang="en-IN" b="1" i="0" dirty="0">
                <a:solidFill>
                  <a:srgbClr val="FFFF00"/>
                </a:solidFill>
                <a:effectLst/>
                <a:latin typeface="Times New Roman" pitchFamily="18" charset="0"/>
                <a:cs typeface="Times New Roman" pitchFamily="18" charset="0"/>
              </a:rPr>
              <a:t> </a:t>
            </a:r>
            <a:r>
              <a:rPr lang="en-IN" b="1" i="0" dirty="0" err="1">
                <a:solidFill>
                  <a:srgbClr val="FFFF00"/>
                </a:solidFill>
                <a:effectLst/>
                <a:latin typeface="Times New Roman" pitchFamily="18" charset="0"/>
                <a:cs typeface="Times New Roman" pitchFamily="18" charset="0"/>
              </a:rPr>
              <a:t>plot.axis</a:t>
            </a:r>
            <a:r>
              <a:rPr lang="en-IN" b="1" i="0" dirty="0">
                <a:solidFill>
                  <a:srgbClr val="FFFF00"/>
                </a:solidFill>
                <a:effectLst/>
                <a:latin typeface="Times New Roman" pitchFamily="18" charset="0"/>
                <a:cs typeface="Times New Roman" pitchFamily="18" charset="0"/>
              </a:rPr>
              <a:t>([</a:t>
            </a:r>
            <a:r>
              <a:rPr lang="en-IN" b="1" i="0" dirty="0" err="1">
                <a:solidFill>
                  <a:srgbClr val="FFFF00"/>
                </a:solidFill>
                <a:effectLst/>
                <a:latin typeface="Times New Roman" pitchFamily="18" charset="0"/>
                <a:cs typeface="Times New Roman" pitchFamily="18" charset="0"/>
              </a:rPr>
              <a:t>xmin</a:t>
            </a:r>
            <a:r>
              <a:rPr lang="en-IN" b="1" i="0" dirty="0">
                <a:solidFill>
                  <a:srgbClr val="FFFF00"/>
                </a:solidFill>
                <a:effectLst/>
                <a:latin typeface="Times New Roman" pitchFamily="18" charset="0"/>
                <a:cs typeface="Times New Roman" pitchFamily="18" charset="0"/>
              </a:rPr>
              <a:t>, </a:t>
            </a:r>
            <a:r>
              <a:rPr lang="en-IN" b="1" i="0" dirty="0" err="1">
                <a:solidFill>
                  <a:srgbClr val="FFFF00"/>
                </a:solidFill>
                <a:effectLst/>
                <a:latin typeface="Times New Roman" pitchFamily="18" charset="0"/>
                <a:cs typeface="Times New Roman" pitchFamily="18" charset="0"/>
              </a:rPr>
              <a:t>xmax</a:t>
            </a:r>
            <a:r>
              <a:rPr lang="en-IN" b="1" i="0" dirty="0">
                <a:solidFill>
                  <a:srgbClr val="FFFF00"/>
                </a:solidFill>
                <a:effectLst/>
                <a:latin typeface="Times New Roman" pitchFamily="18" charset="0"/>
                <a:cs typeface="Times New Roman" pitchFamily="18" charset="0"/>
              </a:rPr>
              <a:t>, </a:t>
            </a:r>
            <a:r>
              <a:rPr lang="en-IN" b="1" i="0" dirty="0" err="1">
                <a:solidFill>
                  <a:srgbClr val="FFFF00"/>
                </a:solidFill>
                <a:effectLst/>
                <a:latin typeface="Times New Roman" pitchFamily="18" charset="0"/>
                <a:cs typeface="Times New Roman" pitchFamily="18" charset="0"/>
              </a:rPr>
              <a:t>ymin</a:t>
            </a:r>
            <a:r>
              <a:rPr lang="en-IN" b="1" i="0" dirty="0">
                <a:solidFill>
                  <a:srgbClr val="FFFF00"/>
                </a:solidFill>
                <a:effectLst/>
                <a:latin typeface="Times New Roman" pitchFamily="18" charset="0"/>
                <a:cs typeface="Times New Roman" pitchFamily="18" charset="0"/>
              </a:rPr>
              <a:t>, </a:t>
            </a:r>
            <a:r>
              <a:rPr lang="en-IN" b="1" i="0" dirty="0" err="1">
                <a:solidFill>
                  <a:srgbClr val="FFFF00"/>
                </a:solidFill>
                <a:effectLst/>
                <a:latin typeface="Times New Roman" pitchFamily="18" charset="0"/>
                <a:cs typeface="Times New Roman" pitchFamily="18" charset="0"/>
              </a:rPr>
              <a:t>ymax</a:t>
            </a:r>
            <a:r>
              <a:rPr lang="en-IN" b="1" i="0" dirty="0">
                <a:solidFill>
                  <a:srgbClr val="FFFF00"/>
                </a:solidFill>
                <a:effectLst/>
                <a:latin typeface="Times New Roman" pitchFamily="18" charset="0"/>
                <a:cs typeface="Times New Roman" pitchFamily="18" charset="0"/>
              </a:rPr>
              <a:t>])  </a:t>
            </a:r>
            <a:r>
              <a:rPr lang="en-IN" b="0" i="0" dirty="0">
                <a:solidFill>
                  <a:srgbClr val="FFFFFF"/>
                </a:solidFill>
                <a:effectLst/>
                <a:latin typeface="Times New Roman" pitchFamily="18" charset="0"/>
                <a:cs typeface="Times New Roman" pitchFamily="18" charset="0"/>
              </a:rPr>
              <a:t>: scales the x-axis and y-axis from minimum to maximum values</a:t>
            </a:r>
          </a:p>
          <a:p>
            <a:pPr algn="just" fontAlgn="base">
              <a:buFont typeface="Arial" panose="020B0604020202020204" pitchFamily="34" charset="0"/>
              <a:buChar char="•"/>
            </a:pPr>
            <a:endParaRPr lang="en-IN" b="0" i="0" dirty="0">
              <a:solidFill>
                <a:srgbClr val="FFFFFF"/>
              </a:solidFill>
              <a:effectLst/>
              <a:latin typeface="Times New Roman" pitchFamily="18" charset="0"/>
              <a:cs typeface="Times New Roman" pitchFamily="18" charset="0"/>
            </a:endParaRPr>
          </a:p>
          <a:p>
            <a:pPr algn="just" fontAlgn="base">
              <a:buFont typeface="Arial" panose="020B0604020202020204" pitchFamily="34" charset="0"/>
              <a:buChar char="•"/>
            </a:pPr>
            <a:r>
              <a:rPr lang="en-IN" b="1" i="0" dirty="0">
                <a:solidFill>
                  <a:srgbClr val="FFFF00"/>
                </a:solidFill>
                <a:effectLst/>
                <a:latin typeface="Times New Roman" pitchFamily="18" charset="0"/>
                <a:cs typeface="Times New Roman" pitchFamily="18" charset="0"/>
              </a:rPr>
              <a:t> plot.(x, y, </a:t>
            </a:r>
            <a:r>
              <a:rPr lang="en-IN" b="1" i="0" dirty="0" err="1">
                <a:solidFill>
                  <a:srgbClr val="FFFF00"/>
                </a:solidFill>
                <a:effectLst/>
                <a:latin typeface="Times New Roman" pitchFamily="18" charset="0"/>
                <a:cs typeface="Times New Roman" pitchFamily="18" charset="0"/>
              </a:rPr>
              <a:t>color</a:t>
            </a:r>
            <a:r>
              <a:rPr lang="en-IN" b="1" i="0" dirty="0">
                <a:solidFill>
                  <a:srgbClr val="FFFF00"/>
                </a:solidFill>
                <a:effectLst/>
                <a:latin typeface="Times New Roman" pitchFamily="18" charset="0"/>
                <a:cs typeface="Times New Roman" pitchFamily="18" charset="0"/>
              </a:rPr>
              <a:t>=’green’, marker=’o’, </a:t>
            </a:r>
            <a:r>
              <a:rPr lang="en-IN" b="1" i="0" dirty="0" err="1">
                <a:solidFill>
                  <a:srgbClr val="FFFF00"/>
                </a:solidFill>
                <a:effectLst/>
                <a:latin typeface="Times New Roman" pitchFamily="18" charset="0"/>
                <a:cs typeface="Times New Roman" pitchFamily="18" charset="0"/>
              </a:rPr>
              <a:t>linestyle</a:t>
            </a:r>
            <a:r>
              <a:rPr lang="en-IN" b="1" i="0" dirty="0">
                <a:solidFill>
                  <a:srgbClr val="FFFF00"/>
                </a:solidFill>
                <a:effectLst/>
                <a:latin typeface="Times New Roman" pitchFamily="18" charset="0"/>
                <a:cs typeface="Times New Roman" pitchFamily="18" charset="0"/>
              </a:rPr>
              <a:t>=’dashed’, linewidth=2, </a:t>
            </a:r>
            <a:r>
              <a:rPr lang="en-IN" b="1" i="0" dirty="0" err="1">
                <a:solidFill>
                  <a:srgbClr val="FFFF00"/>
                </a:solidFill>
                <a:effectLst/>
                <a:latin typeface="Times New Roman" pitchFamily="18" charset="0"/>
                <a:cs typeface="Times New Roman" pitchFamily="18" charset="0"/>
              </a:rPr>
              <a:t>markersize</a:t>
            </a:r>
            <a:r>
              <a:rPr lang="en-IN" b="1" i="0" dirty="0">
                <a:solidFill>
                  <a:srgbClr val="FFFF00"/>
                </a:solidFill>
                <a:effectLst/>
                <a:latin typeface="Times New Roman" pitchFamily="18" charset="0"/>
                <a:cs typeface="Times New Roman" pitchFamily="18" charset="0"/>
              </a:rPr>
              <a:t>=12)   :</a:t>
            </a:r>
            <a:r>
              <a:rPr lang="en-IN" b="0" i="0" dirty="0">
                <a:solidFill>
                  <a:srgbClr val="FFFF00"/>
                </a:solidFill>
                <a:effectLst/>
                <a:latin typeface="Times New Roman" pitchFamily="18" charset="0"/>
                <a:cs typeface="Times New Roman" pitchFamily="18" charset="0"/>
              </a:rPr>
              <a:t>         </a:t>
            </a:r>
          </a:p>
          <a:p>
            <a:pPr algn="just" fontAlgn="base"/>
            <a:r>
              <a:rPr lang="en-IN" b="0" i="0" dirty="0">
                <a:solidFill>
                  <a:srgbClr val="FFFFFF"/>
                </a:solidFill>
                <a:effectLst/>
                <a:latin typeface="Times New Roman" pitchFamily="18" charset="0"/>
                <a:cs typeface="Times New Roman" pitchFamily="18" charset="0"/>
              </a:rPr>
              <a:t>x and y co-ordinates are marked using circular markers of size 12 and green </a:t>
            </a:r>
            <a:r>
              <a:rPr lang="en-IN" b="0" i="0" dirty="0" err="1">
                <a:solidFill>
                  <a:srgbClr val="FFFFFF"/>
                </a:solidFill>
                <a:effectLst/>
                <a:latin typeface="Times New Roman" pitchFamily="18" charset="0"/>
                <a:cs typeface="Times New Roman" pitchFamily="18" charset="0"/>
              </a:rPr>
              <a:t>color</a:t>
            </a:r>
            <a:r>
              <a:rPr lang="en-IN" b="0" i="0" dirty="0">
                <a:solidFill>
                  <a:srgbClr val="FFFFFF"/>
                </a:solidFill>
                <a:effectLst/>
                <a:latin typeface="Times New Roman" pitchFamily="18" charset="0"/>
                <a:cs typeface="Times New Roman" pitchFamily="18" charset="0"/>
              </a:rPr>
              <a:t> line with — style of width 2</a:t>
            </a:r>
          </a:p>
          <a:p>
            <a:pPr algn="just" fontAlgn="base">
              <a:buFont typeface="Arial" panose="020B0604020202020204" pitchFamily="34" charset="0"/>
              <a:buChar char="•"/>
            </a:pPr>
            <a:endParaRPr lang="en-IN" b="0" i="0" dirty="0">
              <a:solidFill>
                <a:srgbClr val="FFFFFF"/>
              </a:solidFill>
              <a:effectLst/>
              <a:latin typeface="Times New Roman" pitchFamily="18" charset="0"/>
              <a:cs typeface="Times New Roman" pitchFamily="18" charset="0"/>
            </a:endParaRPr>
          </a:p>
          <a:p>
            <a:pPr algn="just" fontAlgn="base">
              <a:buFont typeface="Arial" panose="020B0604020202020204" pitchFamily="34" charset="0"/>
              <a:buChar char="•"/>
            </a:pPr>
            <a:r>
              <a:rPr lang="en-IN" b="1" i="0" dirty="0" err="1">
                <a:solidFill>
                  <a:srgbClr val="FFFF00"/>
                </a:solidFill>
                <a:effectLst/>
                <a:latin typeface="Times New Roman" pitchFamily="18" charset="0"/>
                <a:cs typeface="Times New Roman" pitchFamily="18" charset="0"/>
              </a:rPr>
              <a:t>plot.xlabel</a:t>
            </a:r>
            <a:r>
              <a:rPr lang="en-IN" b="1" i="0" dirty="0">
                <a:solidFill>
                  <a:srgbClr val="FFFF00"/>
                </a:solidFill>
                <a:effectLst/>
                <a:latin typeface="Times New Roman" pitchFamily="18" charset="0"/>
                <a:cs typeface="Times New Roman" pitchFamily="18" charset="0"/>
              </a:rPr>
              <a:t>(‘X-axis’)  </a:t>
            </a:r>
            <a:r>
              <a:rPr lang="en-IN" b="0" i="0" dirty="0">
                <a:solidFill>
                  <a:srgbClr val="FFFFFF"/>
                </a:solidFill>
                <a:effectLst/>
                <a:latin typeface="Times New Roman" pitchFamily="18" charset="0"/>
                <a:cs typeface="Times New Roman" pitchFamily="18" charset="0"/>
              </a:rPr>
              <a:t>: names x-axis</a:t>
            </a:r>
          </a:p>
          <a:p>
            <a:pPr algn="just" fontAlgn="base">
              <a:buFont typeface="Arial" panose="020B0604020202020204" pitchFamily="34" charset="0"/>
              <a:buChar char="•"/>
            </a:pPr>
            <a:endParaRPr lang="en-IN" b="0" i="0" dirty="0">
              <a:solidFill>
                <a:srgbClr val="FFFFFF"/>
              </a:solidFill>
              <a:effectLst/>
              <a:latin typeface="Times New Roman" pitchFamily="18" charset="0"/>
              <a:cs typeface="Times New Roman" pitchFamily="18" charset="0"/>
            </a:endParaRPr>
          </a:p>
          <a:p>
            <a:pPr algn="just" fontAlgn="base">
              <a:buFont typeface="Arial" panose="020B0604020202020204" pitchFamily="34" charset="0"/>
              <a:buChar char="•"/>
            </a:pPr>
            <a:r>
              <a:rPr lang="en-IN" b="1" i="0" dirty="0" err="1">
                <a:solidFill>
                  <a:srgbClr val="FFFF00"/>
                </a:solidFill>
                <a:effectLst/>
                <a:latin typeface="Times New Roman" pitchFamily="18" charset="0"/>
                <a:cs typeface="Times New Roman" pitchFamily="18" charset="0"/>
              </a:rPr>
              <a:t>plot.ylabel</a:t>
            </a:r>
            <a:r>
              <a:rPr lang="en-IN" b="1" i="0" dirty="0">
                <a:solidFill>
                  <a:srgbClr val="FFFF00"/>
                </a:solidFill>
                <a:effectLst/>
                <a:latin typeface="Times New Roman" pitchFamily="18" charset="0"/>
                <a:cs typeface="Times New Roman" pitchFamily="18" charset="0"/>
              </a:rPr>
              <a:t>(‘Y-axis’)  </a:t>
            </a:r>
            <a:r>
              <a:rPr lang="en-IN" b="0" i="0" dirty="0">
                <a:solidFill>
                  <a:srgbClr val="FFFFFF"/>
                </a:solidFill>
                <a:effectLst/>
                <a:latin typeface="Times New Roman" pitchFamily="18" charset="0"/>
                <a:cs typeface="Times New Roman" pitchFamily="18" charset="0"/>
              </a:rPr>
              <a:t>: names y-axis</a:t>
            </a:r>
          </a:p>
          <a:p>
            <a:pPr algn="just" fontAlgn="base">
              <a:buFont typeface="Arial" panose="020B0604020202020204" pitchFamily="34" charset="0"/>
              <a:buChar char="•"/>
            </a:pPr>
            <a:endParaRPr lang="en-IN" b="0" i="0" dirty="0">
              <a:solidFill>
                <a:srgbClr val="FFFFFF"/>
              </a:solidFill>
              <a:effectLst/>
              <a:latin typeface="Times New Roman" pitchFamily="18" charset="0"/>
              <a:cs typeface="Times New Roman" pitchFamily="18" charset="0"/>
            </a:endParaRPr>
          </a:p>
          <a:p>
            <a:pPr algn="just" fontAlgn="base">
              <a:buFont typeface="Arial" panose="020B0604020202020204" pitchFamily="34" charset="0"/>
              <a:buChar char="•"/>
            </a:pPr>
            <a:r>
              <a:rPr lang="en-IN" b="1" i="0" dirty="0">
                <a:solidFill>
                  <a:srgbClr val="FFFF00"/>
                </a:solidFill>
                <a:effectLst/>
                <a:latin typeface="Times New Roman" pitchFamily="18" charset="0"/>
                <a:cs typeface="Times New Roman" pitchFamily="18" charset="0"/>
              </a:rPr>
              <a:t>plot(x, y, label = ‘Sample line ‘)   :</a:t>
            </a:r>
            <a:r>
              <a:rPr lang="en-IN" b="0" i="0" dirty="0">
                <a:solidFill>
                  <a:srgbClr val="FFFF00"/>
                </a:solidFill>
                <a:effectLst/>
                <a:latin typeface="Times New Roman" pitchFamily="18" charset="0"/>
                <a:cs typeface="Times New Roman" pitchFamily="18" charset="0"/>
              </a:rPr>
              <a:t> </a:t>
            </a:r>
            <a:r>
              <a:rPr lang="en-IN" b="0" i="0" dirty="0">
                <a:solidFill>
                  <a:srgbClr val="FFFFFF"/>
                </a:solidFill>
                <a:effectLst/>
                <a:latin typeface="Times New Roman" pitchFamily="18" charset="0"/>
                <a:cs typeface="Times New Roman" pitchFamily="18" charset="0"/>
              </a:rPr>
              <a:t>plotted Sample Line will be displayed as a legend</a:t>
            </a:r>
          </a:p>
        </p:txBody>
      </p:sp>
      <p:pic>
        <p:nvPicPr>
          <p:cNvPr id="3" name="Google Shape;73;p13"/>
          <p:cNvPicPr preferRelativeResize="0"/>
          <p:nvPr/>
        </p:nvPicPr>
        <p:blipFill>
          <a:blip r:embed="rId2">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33541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 xmlns:a16="http://schemas.microsoft.com/office/drawing/2014/main" id="{4E60F62F-AEF1-443E-99A6-CAA3B8DE612A}"/>
              </a:ext>
            </a:extLst>
          </p:cNvPr>
          <p:cNvSpPr>
            <a:spLocks noChangeArrowheads="1"/>
          </p:cNvSpPr>
          <p:nvPr/>
        </p:nvSpPr>
        <p:spPr bwMode="auto">
          <a:xfrm>
            <a:off x="0" y="90100"/>
            <a:ext cx="65"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 xmlns:a16="http://schemas.microsoft.com/office/drawing/2014/main" id="{4754C450-EDEC-4816-91C2-FE48EE2F74E0}"/>
              </a:ext>
            </a:extLst>
          </p:cNvPr>
          <p:cNvSpPr>
            <a:spLocks noChangeArrowheads="1"/>
          </p:cNvSpPr>
          <p:nvPr/>
        </p:nvSpPr>
        <p:spPr bwMode="auto">
          <a:xfrm>
            <a:off x="0" y="90100"/>
            <a:ext cx="65"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 xmlns:a16="http://schemas.microsoft.com/office/drawing/2014/main" id="{8FF02556-E9C8-4674-A513-81BBAC9DCEC2}"/>
              </a:ext>
            </a:extLst>
          </p:cNvPr>
          <p:cNvSpPr txBox="1"/>
          <p:nvPr/>
        </p:nvSpPr>
        <p:spPr>
          <a:xfrm>
            <a:off x="2667000" y="838199"/>
            <a:ext cx="7448550" cy="504753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Python Program to illustrate Linear Plotting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import </a:t>
            </a: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matplotlib.pyplot</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as </a:t>
            </a: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plt</a:t>
            </a:r>
            <a:endPar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year = [1972, 1982, 1992, 2002, 2012]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e_india</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 [100.6, 158.61, 305.54, 394.96, 724.79]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e_bangladesh</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 [10.5, 25.21, 58.65,</a:t>
            </a:r>
            <a:r>
              <a:rPr lang="en-US" altLang="en-US" sz="1400" b="1" dirty="0">
                <a:solidFill>
                  <a:srgbClr val="FFFF00"/>
                </a:solidFill>
                <a:latin typeface="Times New Roman" pitchFamily="18" charset="0"/>
                <a:cs typeface="Times New Roman" pitchFamily="18" charset="0"/>
              </a:rPr>
              <a:t> </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119.27, 274.87]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formatting of line style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plotting of co-ordinates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plt.plot</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(year, </a:t>
            </a: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e_india</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color ='orange’,</a:t>
            </a:r>
            <a:r>
              <a:rPr lang="en-US" altLang="en-US" sz="1400" b="1" dirty="0">
                <a:solidFill>
                  <a:srgbClr val="FFFF00"/>
                </a:solidFill>
                <a:latin typeface="Times New Roman" pitchFamily="18" charset="0"/>
                <a:cs typeface="Times New Roman" pitchFamily="18" charset="0"/>
              </a:rPr>
              <a:t> </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marker ='o', </a:t>
            </a: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markersize</a:t>
            </a:r>
            <a:r>
              <a:rPr lang="en-US" altLang="en-US" sz="1400" b="1" dirty="0">
                <a:solidFill>
                  <a:srgbClr val="FFFF00"/>
                </a:solidFill>
                <a:latin typeface="Times New Roman" pitchFamily="18" charset="0"/>
                <a:cs typeface="Times New Roman" pitchFamily="18" charset="0"/>
              </a:rPr>
              <a:t>=</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12, label ='India')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plt.plot</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(year, </a:t>
            </a: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e_bangladesh</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color ='g’,</a:t>
            </a:r>
            <a:r>
              <a:rPr lang="en-US" altLang="en-US" sz="1400" b="1" dirty="0">
                <a:solidFill>
                  <a:srgbClr val="FFFF00"/>
                </a:solidFill>
                <a:latin typeface="Times New Roman" pitchFamily="18" charset="0"/>
                <a:cs typeface="Times New Roman" pitchFamily="18" charset="0"/>
              </a:rPr>
              <a:t> </a:t>
            </a: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linestyle</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='dashed', linewidth = 2,</a:t>
            </a:r>
            <a:r>
              <a:rPr lang="en-US" altLang="en-US" sz="1400" b="1" dirty="0">
                <a:solidFill>
                  <a:srgbClr val="FFFF00"/>
                </a:solidFill>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label ='Bangladesh')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plt.xlabel</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('Years')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plt.ylabel</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('Power consumption in kWh')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plt.title</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('Electricity consumption per \capita of India and Bangladesh')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plt.legend</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FFFF00"/>
                </a:solidFill>
                <a:effectLst/>
                <a:latin typeface="Times New Roman" pitchFamily="18" charset="0"/>
                <a:cs typeface="Times New Roman" pitchFamily="18" charset="0"/>
              </a:rPr>
              <a:t>plt.show</a:t>
            </a:r>
            <a:r>
              <a:rPr kumimoji="0" lang="en-US" altLang="en-US" sz="1400" b="1" i="0" u="none" strike="noStrike" cap="none" normalizeH="0" baseline="0" dirty="0">
                <a:ln>
                  <a:noFill/>
                </a:ln>
                <a:solidFill>
                  <a:srgbClr val="FFFF00"/>
                </a:solidFill>
                <a:effectLst/>
                <a:latin typeface="Times New Roman" pitchFamily="18" charset="0"/>
                <a:cs typeface="Times New Roman" pitchFamily="18" charset="0"/>
              </a:rPr>
              <a:t>()</a:t>
            </a:r>
          </a:p>
        </p:txBody>
      </p:sp>
      <p:pic>
        <p:nvPicPr>
          <p:cNvPr id="9" name="Picture 8">
            <a:extLst>
              <a:ext uri="{FF2B5EF4-FFF2-40B4-BE49-F238E27FC236}">
                <a16:creationId xmlns="" xmlns:a16="http://schemas.microsoft.com/office/drawing/2014/main" id="{FA8E79B1-87CB-4CB9-967D-2EAE1B7F9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0544" y="156850"/>
            <a:ext cx="4062856" cy="2856791"/>
          </a:xfrm>
          <a:prstGeom prst="rect">
            <a:avLst/>
          </a:prstGeom>
        </p:spPr>
      </p:pic>
      <p:pic>
        <p:nvPicPr>
          <p:cNvPr id="6" name="Google Shape;73;p13"/>
          <p:cNvPicPr preferRelativeResize="0"/>
          <p:nvPr/>
        </p:nvPicPr>
        <p:blipFill>
          <a:blip r:embed="rId3">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33326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8E55A31-0ED7-48FE-A836-176DB9B3F233}"/>
              </a:ext>
            </a:extLst>
          </p:cNvPr>
          <p:cNvSpPr txBox="1"/>
          <p:nvPr/>
        </p:nvSpPr>
        <p:spPr>
          <a:xfrm>
            <a:off x="2304035" y="318573"/>
            <a:ext cx="206819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Axes Class</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2F056D71-1523-4287-96F2-AFA8AC099040}"/>
              </a:ext>
            </a:extLst>
          </p:cNvPr>
          <p:cNvSpPr txBox="1"/>
          <p:nvPr/>
        </p:nvSpPr>
        <p:spPr>
          <a:xfrm>
            <a:off x="2219325" y="1048733"/>
            <a:ext cx="8039100" cy="461665"/>
          </a:xfrm>
          <a:prstGeom prst="rect">
            <a:avLst/>
          </a:prstGeom>
          <a:noFill/>
        </p:spPr>
        <p:txBody>
          <a:bodyPr wrap="square" rtlCol="0">
            <a:spAutoFit/>
          </a:bodyPr>
          <a:lstStyle/>
          <a:p>
            <a:r>
              <a:rPr lang="en-US" sz="2400" b="0" i="0" dirty="0">
                <a:solidFill>
                  <a:srgbClr val="FFFFFF"/>
                </a:solidFill>
                <a:effectLst/>
                <a:latin typeface="Times New Roman" pitchFamily="18" charset="0"/>
                <a:cs typeface="Times New Roman" pitchFamily="18" charset="0"/>
              </a:rPr>
              <a:t> Axes allow placement of plots at any location in the figure. </a:t>
            </a:r>
            <a:endParaRPr lang="en-IN" sz="2400" dirty="0">
              <a:latin typeface="Times New Roman" pitchFamily="18" charset="0"/>
              <a:cs typeface="Times New Roman" pitchFamily="18" charset="0"/>
            </a:endParaRPr>
          </a:p>
        </p:txBody>
      </p:sp>
      <p:sp>
        <p:nvSpPr>
          <p:cNvPr id="5" name="Rectangle 1">
            <a:extLst>
              <a:ext uri="{FF2B5EF4-FFF2-40B4-BE49-F238E27FC236}">
                <a16:creationId xmlns="" xmlns:a16="http://schemas.microsoft.com/office/drawing/2014/main" id="{C4AC41CF-A283-4B9B-9C03-ADE27F7AD2AF}"/>
              </a:ext>
            </a:extLst>
          </p:cNvPr>
          <p:cNvSpPr>
            <a:spLocks noChangeArrowheads="1"/>
          </p:cNvSpPr>
          <p:nvPr/>
        </p:nvSpPr>
        <p:spPr bwMode="auto">
          <a:xfrm>
            <a:off x="0" y="90100"/>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 xmlns:a16="http://schemas.microsoft.com/office/drawing/2014/main" id="{6D745DC3-FAFB-4408-9814-EED888B0820F}"/>
              </a:ext>
            </a:extLst>
          </p:cNvPr>
          <p:cNvSpPr txBox="1"/>
          <p:nvPr/>
        </p:nvSpPr>
        <p:spPr>
          <a:xfrm>
            <a:off x="2304035" y="2093565"/>
            <a:ext cx="8658224" cy="182357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00"/>
                </a:solidFill>
                <a:effectLst/>
                <a:latin typeface="Times New Roman" pitchFamily="18" charset="0"/>
                <a:cs typeface="Times New Roman" pitchFamily="18" charset="0"/>
              </a:rPr>
              <a:t>axes() </a:t>
            </a:r>
            <a:r>
              <a:rPr kumimoji="0" lang="en-US" altLang="en-US" sz="1600" i="0" u="none" strike="noStrike" cap="none" normalizeH="0" baseline="0" dirty="0">
                <a:ln>
                  <a:noFill/>
                </a:ln>
                <a:solidFill>
                  <a:srgbClr val="FFFFFF"/>
                </a:solidFill>
                <a:effectLst/>
                <a:latin typeface="Times New Roman" pitchFamily="18" charset="0"/>
                <a:cs typeface="Times New Roman" pitchFamily="18" charset="0"/>
              </a:rPr>
              <a:t>or</a:t>
            </a:r>
            <a:r>
              <a:rPr kumimoji="0" lang="en-US" altLang="en-US" sz="1600" b="1" i="0" u="none" strike="noStrike" cap="none" normalizeH="0" baseline="0" dirty="0">
                <a:ln>
                  <a:noFill/>
                </a:ln>
                <a:solidFill>
                  <a:srgbClr val="FFFFFF"/>
                </a:solidFill>
                <a:effectLst/>
                <a:latin typeface="Times New Roman" pitchFamily="18" charset="0"/>
                <a:cs typeface="Times New Roman" pitchFamily="18" charset="0"/>
              </a:rPr>
              <a:t> </a:t>
            </a:r>
            <a:r>
              <a:rPr kumimoji="0" lang="en-US" altLang="en-US" sz="1600" b="1" i="0" u="none" strike="noStrike" cap="none" normalizeH="0" baseline="0" dirty="0" err="1">
                <a:ln>
                  <a:noFill/>
                </a:ln>
                <a:solidFill>
                  <a:srgbClr val="FFFF00"/>
                </a:solidFill>
                <a:effectLst/>
                <a:latin typeface="Times New Roman" pitchFamily="18" charset="0"/>
                <a:cs typeface="Times New Roman" pitchFamily="18" charset="0"/>
              </a:rPr>
              <a:t>add_axes</a:t>
            </a:r>
            <a:r>
              <a:rPr kumimoji="0" lang="en-US" altLang="en-US" sz="1600" b="1" i="0" u="none" strike="noStrike" cap="none" normalizeH="0" baseline="0" dirty="0">
                <a:ln>
                  <a:noFill/>
                </a:ln>
                <a:solidFill>
                  <a:srgbClr val="FFFF00"/>
                </a:solidFill>
                <a:effectLst/>
                <a:latin typeface="Times New Roman" pitchFamily="18" charset="0"/>
                <a:cs typeface="Times New Roman" pitchFamily="18" charset="0"/>
              </a:rPr>
              <a:t>()</a:t>
            </a:r>
            <a:r>
              <a:rPr kumimoji="0" lang="en-US" altLang="en-US" sz="1800" b="0"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1800" b="0" i="0" u="none" strike="noStrike" cap="none" normalizeH="0" baseline="0" dirty="0">
                <a:ln>
                  <a:noFill/>
                </a:ln>
                <a:solidFill>
                  <a:srgbClr val="FFFFFF"/>
                </a:solidFill>
                <a:effectLst/>
                <a:latin typeface="Times New Roman" pitchFamily="18" charset="0"/>
                <a:cs typeface="Times New Roman" pitchFamily="18" charset="0"/>
              </a:rPr>
              <a:t>function creates axes object with argument, where argument is a list of 4 elements [left, bottom, width, height]</a:t>
            </a:r>
            <a:r>
              <a:rPr kumimoji="0" lang="en-US" altLang="en-US" sz="1050" b="0" i="0" u="none" strike="noStrike" cap="none" normalizeH="0" baseline="0" dirty="0">
                <a:ln>
                  <a:noFill/>
                </a:ln>
                <a:solidFill>
                  <a:schemeClr val="tx1"/>
                </a:solidFill>
                <a:effectLst/>
                <a:latin typeface="Times New Roman" pitchFamily="18" charset="0"/>
                <a:cs typeface="Times New Roman" pitchFamily="18" charset="0"/>
              </a:rPr>
              <a:t> .</a:t>
            </a:r>
          </a:p>
          <a:p>
            <a:pPr defTabSz="914400" eaLnBrk="0" fontAlgn="base" hangingPunct="0">
              <a:spcBef>
                <a:spcPct val="0"/>
              </a:spcBef>
              <a:spcAft>
                <a:spcPct val="0"/>
              </a:spcAft>
            </a:pPr>
            <a:r>
              <a:rPr kumimoji="0" lang="en-US" altLang="en-US" b="0" i="0" u="none" strike="noStrike" cap="none" normalizeH="0" baseline="0" dirty="0" err="1">
                <a:ln>
                  <a:noFill/>
                </a:ln>
                <a:solidFill>
                  <a:srgbClr val="FFFF00"/>
                </a:solidFill>
                <a:effectLst/>
                <a:latin typeface="Times New Roman" pitchFamily="18" charset="0"/>
                <a:cs typeface="Times New Roman" pitchFamily="18" charset="0"/>
              </a:rPr>
              <a:t>add_axes</a:t>
            </a:r>
            <a:r>
              <a:rPr kumimoji="0" lang="en-US" altLang="en-US" b="0" i="0" u="none" strike="noStrike" cap="none" normalizeH="0" baseline="0" dirty="0">
                <a:ln>
                  <a:noFill/>
                </a:ln>
                <a:solidFill>
                  <a:srgbClr val="FFFF00"/>
                </a:solidFill>
                <a:effectLst/>
                <a:latin typeface="Times New Roman" pitchFamily="18" charset="0"/>
                <a:cs typeface="Times New Roman" pitchFamily="18" charset="0"/>
              </a:rPr>
              <a:t>([left, bottom, width, height]) </a:t>
            </a:r>
          </a:p>
          <a:p>
            <a:pPr defTabSz="914400" eaLnBrk="0" fontAlgn="base" hangingPunct="0">
              <a:spcBef>
                <a:spcPct val="0"/>
              </a:spcBef>
              <a:spcAft>
                <a:spcPct val="0"/>
              </a:spcAft>
            </a:pPr>
            <a:r>
              <a:rPr kumimoji="0" lang="en-US" altLang="en-US" b="0" i="0" u="none" strike="noStrike" cap="none" normalizeH="0" baseline="0" dirty="0">
                <a:ln>
                  <a:noFill/>
                </a:ln>
                <a:solidFill>
                  <a:srgbClr val="FFFF00"/>
                </a:solidFill>
                <a:effectLst/>
                <a:latin typeface="Times New Roman" pitchFamily="18" charset="0"/>
                <a:cs typeface="Times New Roman" pitchFamily="18" charset="0"/>
              </a:rPr>
              <a:t>axes([left, bottom, width, height])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 xmlns:a16="http://schemas.microsoft.com/office/drawing/2014/main" id="{495E5FBD-45E7-4305-B0BD-7D1E7055669F}"/>
              </a:ext>
            </a:extLst>
          </p:cNvPr>
          <p:cNvSpPr txBox="1"/>
          <p:nvPr/>
        </p:nvSpPr>
        <p:spPr>
          <a:xfrm>
            <a:off x="2304035" y="3917141"/>
            <a:ext cx="8839200" cy="101566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Times New Roman" pitchFamily="18" charset="0"/>
                <a:cs typeface="Times New Roman" pitchFamily="18" charset="0"/>
              </a:rPr>
              <a:t>Adding legend to the plot figure can be done by calling the </a:t>
            </a:r>
            <a:r>
              <a:rPr kumimoji="0" lang="en-US" altLang="en-US" sz="2000" b="1" i="0" u="none" strike="noStrike" cap="none" normalizeH="0" baseline="0" dirty="0">
                <a:ln>
                  <a:noFill/>
                </a:ln>
                <a:solidFill>
                  <a:srgbClr val="FFFF00"/>
                </a:solidFill>
                <a:effectLst/>
                <a:latin typeface="Times New Roman" pitchFamily="18" charset="0"/>
                <a:cs typeface="Times New Roman" pitchFamily="18" charset="0"/>
              </a:rPr>
              <a:t>legend()</a:t>
            </a:r>
            <a:r>
              <a:rPr kumimoji="0" lang="en-US" altLang="en-US" sz="2000" b="0" i="0" u="none" strike="noStrike" cap="none" normalizeH="0" baseline="0" dirty="0">
                <a:ln>
                  <a:noFill/>
                </a:ln>
                <a:solidFill>
                  <a:srgbClr val="FFFF00"/>
                </a:solidFill>
                <a:effectLst/>
                <a:latin typeface="Times New Roman" pitchFamily="18" charset="0"/>
                <a:cs typeface="Times New Roman" pitchFamily="18" charset="0"/>
              </a:rPr>
              <a:t> </a:t>
            </a:r>
            <a:r>
              <a:rPr kumimoji="0" lang="en-US" altLang="en-US" sz="2000" b="0" i="0" u="none" strike="noStrike" cap="none" normalizeH="0" baseline="0" dirty="0">
                <a:ln>
                  <a:noFill/>
                </a:ln>
                <a:solidFill>
                  <a:srgbClr val="FFFFFF"/>
                </a:solidFill>
                <a:effectLst/>
                <a:latin typeface="Times New Roman" pitchFamily="18" charset="0"/>
                <a:cs typeface="Times New Roman" pitchFamily="18" charset="0"/>
              </a:rPr>
              <a:t>function of the axes class. It consists of three arguments.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FFFF00"/>
                </a:solidFill>
                <a:effectLst/>
                <a:latin typeface="Times New Roman" pitchFamily="18" charset="0"/>
                <a:cs typeface="Times New Roman" pitchFamily="18" charset="0"/>
              </a:rPr>
              <a:t>ax.legend</a:t>
            </a:r>
            <a:r>
              <a:rPr kumimoji="0" lang="en-US" altLang="en-US" sz="2000" b="0" i="0" u="none" strike="noStrike" cap="none" normalizeH="0" baseline="0" dirty="0">
                <a:ln>
                  <a:noFill/>
                </a:ln>
                <a:solidFill>
                  <a:srgbClr val="FFFF00"/>
                </a:solidFill>
                <a:effectLst/>
                <a:latin typeface="Times New Roman" pitchFamily="18" charset="0"/>
                <a:cs typeface="Times New Roman" pitchFamily="18" charset="0"/>
              </a:rPr>
              <a:t>(handles, labels, loc</a:t>
            </a:r>
            <a:r>
              <a:rPr kumimoji="0" lang="en-US" altLang="en-US" sz="2000" b="0" i="0" u="none" strike="noStrike" cap="none" normalizeH="0" baseline="0" dirty="0">
                <a:ln>
                  <a:noFill/>
                </a:ln>
                <a:solidFill>
                  <a:srgbClr val="FFFF00"/>
                </a:solidFill>
                <a:effectLst/>
                <a:latin typeface="Consolas" panose="020B0609020204030204" pitchFamily="49" charset="0"/>
              </a:rPr>
              <a:t>)</a:t>
            </a:r>
            <a:r>
              <a:rPr kumimoji="0" lang="en-US" altLang="en-US" sz="2000" b="0" i="0" u="none" strike="noStrike" cap="none" normalizeH="0" baseline="0" dirty="0">
                <a:ln>
                  <a:noFill/>
                </a:ln>
                <a:solidFill>
                  <a:srgbClr val="FFFF00"/>
                </a:solidFill>
                <a:effectLst/>
              </a:rPr>
              <a:t> </a:t>
            </a:r>
            <a:endParaRPr kumimoji="0" lang="en-US" altLang="en-US" sz="2000" b="0" i="0" u="none" strike="noStrike" cap="none" normalizeH="0" baseline="0" dirty="0">
              <a:ln>
                <a:noFill/>
              </a:ln>
              <a:solidFill>
                <a:srgbClr val="FFFF00"/>
              </a:solidFill>
              <a:effectLst/>
              <a:latin typeface="Arial" panose="020B0604020202020204" pitchFamily="34" charset="0"/>
            </a:endParaRPr>
          </a:p>
        </p:txBody>
      </p:sp>
      <p:sp>
        <p:nvSpPr>
          <p:cNvPr id="8" name="Rectangle 2">
            <a:extLst>
              <a:ext uri="{FF2B5EF4-FFF2-40B4-BE49-F238E27FC236}">
                <a16:creationId xmlns="" xmlns:a16="http://schemas.microsoft.com/office/drawing/2014/main" id="{E95F5315-C86A-4C9E-BAF3-E4AE2D5BA163}"/>
              </a:ext>
            </a:extLst>
          </p:cNvPr>
          <p:cNvSpPr>
            <a:spLocks noChangeArrowheads="1"/>
          </p:cNvSpPr>
          <p:nvPr/>
        </p:nvSpPr>
        <p:spPr bwMode="auto">
          <a:xfrm>
            <a:off x="0" y="58050"/>
            <a:ext cx="65" cy="3410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 xmlns:a16="http://schemas.microsoft.com/office/drawing/2014/main" id="{97700733-5F14-40DC-A388-15304AC069AA}"/>
              </a:ext>
            </a:extLst>
          </p:cNvPr>
          <p:cNvSpPr txBox="1"/>
          <p:nvPr/>
        </p:nvSpPr>
        <p:spPr>
          <a:xfrm>
            <a:off x="2219325" y="5440739"/>
            <a:ext cx="9907199" cy="984885"/>
          </a:xfrm>
          <a:prstGeom prst="rect">
            <a:avLst/>
          </a:prstGeom>
          <a:noFill/>
        </p:spPr>
        <p:txBody>
          <a:bodyPr wrap="none" rtlCol="0">
            <a:spAutoFit/>
          </a:bodyPr>
          <a:lstStyle/>
          <a:p>
            <a:r>
              <a:rPr kumimoji="0" lang="en-US" altLang="en-US" sz="2000" b="0" i="0" u="none" strike="noStrike" cap="none" normalizeH="0" baseline="0" dirty="0">
                <a:ln>
                  <a:noFill/>
                </a:ln>
                <a:solidFill>
                  <a:srgbClr val="FFFF00"/>
                </a:solidFill>
                <a:effectLst/>
                <a:latin typeface="Times New Roman" pitchFamily="18" charset="0"/>
                <a:cs typeface="Times New Roman" pitchFamily="18" charset="0"/>
              </a:rPr>
              <a:t>plot() </a:t>
            </a:r>
            <a:r>
              <a:rPr kumimoji="0" lang="en-US" altLang="en-US" sz="2000" b="0" i="0" u="none" strike="noStrike" cap="none" normalizeH="0" baseline="0" dirty="0">
                <a:ln>
                  <a:noFill/>
                </a:ln>
                <a:solidFill>
                  <a:srgbClr val="FFFFFF"/>
                </a:solidFill>
                <a:effectLst/>
                <a:latin typeface="Times New Roman" pitchFamily="18" charset="0"/>
                <a:cs typeface="Times New Roman" pitchFamily="18" charset="0"/>
              </a:rPr>
              <a:t>function of the axes class plots the values of one array versus another as line or marker.</a:t>
            </a:r>
          </a:p>
          <a:p>
            <a:r>
              <a:rPr lang="es-ES" sz="2000" b="0" i="1" dirty="0" err="1">
                <a:solidFill>
                  <a:srgbClr val="FFFF00"/>
                </a:solidFill>
                <a:effectLst/>
                <a:latin typeface="Times New Roman" pitchFamily="18" charset="0"/>
                <a:cs typeface="Times New Roman" pitchFamily="18" charset="0"/>
              </a:rPr>
              <a:t>plt.plot</a:t>
            </a:r>
            <a:r>
              <a:rPr lang="es-ES" sz="2000" b="0" i="1" dirty="0">
                <a:solidFill>
                  <a:srgbClr val="FFFF00"/>
                </a:solidFill>
                <a:effectLst/>
                <a:latin typeface="Times New Roman" pitchFamily="18" charset="0"/>
                <a:cs typeface="Times New Roman" pitchFamily="18" charset="0"/>
              </a:rPr>
              <a:t>(X, Y, ‘CLM’)</a:t>
            </a:r>
            <a:r>
              <a:rPr kumimoji="0" lang="en-US" altLang="en-US" sz="2000" b="0" i="0" u="none" strike="noStrike" cap="none" normalizeH="0" baseline="0" dirty="0">
                <a:ln>
                  <a:noFill/>
                </a:ln>
                <a:solidFill>
                  <a:srgbClr val="FFFF00"/>
                </a:solidFill>
                <a:effectLst/>
                <a:latin typeface="Times New Roman" pitchFamily="18" charset="0"/>
                <a:cs typeface="Times New Roman" pitchFamily="18" charset="0"/>
              </a:rPr>
              <a:t> </a:t>
            </a:r>
          </a:p>
          <a:p>
            <a:endParaRPr lang="en-IN" dirty="0"/>
          </a:p>
        </p:txBody>
      </p:sp>
      <p:pic>
        <p:nvPicPr>
          <p:cNvPr id="9" name="Google Shape;73;p13"/>
          <p:cNvPicPr preferRelativeResize="0"/>
          <p:nvPr/>
        </p:nvPicPr>
        <p:blipFill>
          <a:blip r:embed="rId2">
            <a:alphaModFix/>
          </a:blip>
          <a:stretch>
            <a:fillRect/>
          </a:stretch>
        </p:blipFill>
        <p:spPr>
          <a:xfrm>
            <a:off x="330791" y="202947"/>
            <a:ext cx="1670033" cy="409467"/>
          </a:xfrm>
          <a:prstGeom prst="rect">
            <a:avLst/>
          </a:prstGeom>
          <a:noFill/>
          <a:ln>
            <a:noFill/>
          </a:ln>
        </p:spPr>
      </p:pic>
    </p:spTree>
    <p:extLst>
      <p:ext uri="{BB962C8B-B14F-4D97-AF65-F5344CB8AC3E}">
        <p14:creationId xmlns:p14="http://schemas.microsoft.com/office/powerpoint/2010/main" val="1913939653"/>
      </p:ext>
    </p:extLst>
  </p:cSld>
  <p:clrMapOvr>
    <a:masterClrMapping/>
  </p:clrMapOvr>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454</TotalTime>
  <Words>273</Words>
  <Application>Microsoft Office PowerPoint</Application>
  <PresentationFormat>Custom</PresentationFormat>
  <Paragraphs>174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Data Science &amp; Machine Learning Matplotlib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saxena</dc:creator>
  <cp:lastModifiedBy>Windows User</cp:lastModifiedBy>
  <cp:revision>8</cp:revision>
  <dcterms:created xsi:type="dcterms:W3CDTF">2022-04-30T06:49:39Z</dcterms:created>
  <dcterms:modified xsi:type="dcterms:W3CDTF">2022-05-05T13:04:23Z</dcterms:modified>
</cp:coreProperties>
</file>