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8D66C-DF4E-4160-B45B-B62272E7E144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7889-3285-4C02-BB36-BE77081C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27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91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9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52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72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73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91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578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697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400" cy="2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623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0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6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3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5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5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15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79A8-068B-4B52-B727-2834203BECE3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2FE155-9AAE-4CF9-A8E4-830470AA8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50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e_series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2618900" y="2153967"/>
            <a:ext cx="8310800" cy="177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sz="6533" dirty="0" smtClean="0"/>
              <a:t>Data Science </a:t>
            </a:r>
            <a:r>
              <a:rPr lang="en" sz="6533" dirty="0" smtClean="0">
                <a:solidFill>
                  <a:schemeClr val="dk1"/>
                </a:solidFill>
              </a:rPr>
              <a:t>&amp;</a:t>
            </a:r>
            <a:r>
              <a:rPr lang="en" sz="6533" dirty="0" smtClean="0"/>
              <a:t> Machine Learning</a:t>
            </a:r>
            <a:br>
              <a:rPr lang="en" sz="6533" dirty="0" smtClean="0"/>
            </a:br>
            <a:r>
              <a:rPr lang="en-US" sz="5400" b="1" dirty="0" smtClean="0">
                <a:solidFill>
                  <a:srgbClr val="FF0000"/>
                </a:solidFill>
                <a:latin typeface="Raleway"/>
                <a:cs typeface="Times New Roman" panose="02020603050405020304" pitchFamily="18" charset="0"/>
              </a:rPr>
              <a:t>Pandas </a:t>
            </a:r>
            <a:r>
              <a:rPr lang="en-US" sz="5400" b="1" dirty="0">
                <a:solidFill>
                  <a:srgbClr val="FF0000"/>
                </a:solidFill>
                <a:latin typeface="Raleway"/>
                <a:cs typeface="Times New Roman" panose="02020603050405020304" pitchFamily="18" charset="0"/>
              </a:rPr>
              <a:t>In Python</a:t>
            </a:r>
            <a:endParaRPr lang="en-IN" sz="5400" b="1" dirty="0">
              <a:solidFill>
                <a:srgbClr val="FF0000"/>
              </a:solidFill>
              <a:latin typeface="Raleway"/>
              <a:cs typeface="Times New Roman" panose="02020603050405020304" pitchFamily="18" charset="0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34" y="821133"/>
            <a:ext cx="1670033" cy="40946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flipH="1">
            <a:off x="305033" y="4660600"/>
            <a:ext cx="3914000" cy="144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sz="1867" dirty="0"/>
              <a:t>Senior Mentor-</a:t>
            </a:r>
            <a:r>
              <a:rPr lang="en" sz="1867" dirty="0">
                <a:solidFill>
                  <a:schemeClr val="dk1"/>
                </a:solidFill>
              </a:rPr>
              <a:t> Sachin Saxena</a:t>
            </a:r>
            <a:endParaRPr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4D248D-43D5-8F07-442F-61A4A3B3456B}"/>
              </a:ext>
            </a:extLst>
          </p:cNvPr>
          <p:cNvSpPr txBox="1"/>
          <p:nvPr/>
        </p:nvSpPr>
        <p:spPr>
          <a:xfrm>
            <a:off x="3457575" y="885825"/>
            <a:ext cx="84772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Replacing Values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"Duration" = 45 in row 7: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[7, 'Duration'] = 45</a:t>
            </a: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Removing Rows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rows where "Duration" is higher than 120: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[x, "Duration"] &gt; 120: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df.drop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 True)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 True for every row that is a duplicate,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othwerwise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False: </a:t>
            </a:r>
          </a:p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df.duplicated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all duplicates: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df.drop_duplicates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 True)</a:t>
            </a:r>
          </a:p>
          <a:p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IN" b="0" i="0" dirty="0">
              <a:solidFill>
                <a:srgbClr val="FFFF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792" y="112795"/>
            <a:ext cx="1670033" cy="409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21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581743-C136-BFA1-0375-F42506C68D15}"/>
              </a:ext>
            </a:extLst>
          </p:cNvPr>
          <p:cNvSpPr txBox="1"/>
          <p:nvPr/>
        </p:nvSpPr>
        <p:spPr>
          <a:xfrm>
            <a:off x="3352800" y="514350"/>
            <a:ext cx="623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- Data Correlations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B41E5F-96EF-BD4F-6004-C4263072BF26}"/>
              </a:ext>
            </a:extLst>
          </p:cNvPr>
          <p:cNvSpPr txBox="1"/>
          <p:nvPr/>
        </p:nvSpPr>
        <p:spPr>
          <a:xfrm>
            <a:off x="2705100" y="1133475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calculates the relationship between each column in your data set.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000" b="0" i="0" dirty="0" err="1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df.corr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en-US" sz="2000" u="none" strike="noStrike" cap="none" normalizeH="0" baseline="0" dirty="0">
              <a:ln>
                <a:noFill/>
              </a:ln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en-US" sz="2000" b="0" i="0" dirty="0"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en-US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varies from -1 to 1.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means that there is a 1 to 1 relationship (a perfect correlation), and for this data set, each time a value went up in the first column, the other one went up as well.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0.9 is also a good relationship, and if you increase one value, the other will probably increase as well.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-0.9 would be just as good relationship as 0.9, but if you increase one value, the other will probably go down.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0.2 means NOT a good relationship, meaning that if one value goes up does not mean that the other will.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DA108B-636F-5A83-D6B4-91439E1C2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2" y="1838984"/>
            <a:ext cx="4299171" cy="1378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92" y="112795"/>
            <a:ext cx="1670033" cy="409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76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FC020A7-645E-C4B9-BAF0-8843F3B35FC6}"/>
              </a:ext>
            </a:extLst>
          </p:cNvPr>
          <p:cNvSpPr txBox="1"/>
          <p:nvPr/>
        </p:nvSpPr>
        <p:spPr>
          <a:xfrm>
            <a:off x="3171825" y="4953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- Plotting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5BB2B9A-330E-13F8-FD81-B5F9EFE482F8}"/>
              </a:ext>
            </a:extLst>
          </p:cNvPr>
          <p:cNvSpPr txBox="1"/>
          <p:nvPr/>
        </p:nvSpPr>
        <p:spPr>
          <a:xfrm>
            <a:off x="3171825" y="1323975"/>
            <a:ext cx="85248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Pandas uses the plot() method to create diagrams.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import sys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import 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matplotlib.use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('Agg')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import pandas as pd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matplotlib.pyplot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plt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pd.read_csv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('data.csv')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df.plot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0" i="0" dirty="0">
                <a:effectLst/>
                <a:latin typeface="Times New Roman" pitchFamily="18" charset="0"/>
                <a:cs typeface="Times New Roman" pitchFamily="18" charset="0"/>
              </a:rPr>
              <a:t>Scatter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 err="1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df.plot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(kind = 'scatter', x = 'Duration', y = 'Calories’)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u="none" strike="noStrike" cap="none" normalizeH="0" baseline="0" dirty="0">
              <a:ln>
                <a:noFill/>
              </a:ln>
              <a:latin typeface="Times New Roman" pitchFamily="18" charset="0"/>
              <a:cs typeface="Times New Roman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0" i="0" dirty="0">
                <a:effectLst/>
                <a:latin typeface="Times New Roman" pitchFamily="18" charset="0"/>
                <a:cs typeface="Times New Roman" pitchFamily="18" charset="0"/>
              </a:rPr>
              <a:t>Histogram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 err="1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["Duration"].plot(kind = 'hist’)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364CAA-7967-47FA-3A53-6F6953C7F5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91" y="1752494"/>
            <a:ext cx="2948060" cy="2185976"/>
          </a:xfrm>
          <a:prstGeom prst="rect">
            <a:avLst/>
          </a:prstGeom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92" y="112795"/>
            <a:ext cx="1670033" cy="409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93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00CCA2-0A3E-88BC-2827-BDDEEEE41002}"/>
              </a:ext>
            </a:extLst>
          </p:cNvPr>
          <p:cNvSpPr txBox="1"/>
          <p:nvPr/>
        </p:nvSpPr>
        <p:spPr>
          <a:xfrm>
            <a:off x="3902299" y="1362076"/>
            <a:ext cx="73248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In Python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792" y="112795"/>
            <a:ext cx="1670033" cy="409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66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D92FAAA-94B3-3699-FE86-4F6A94435F87}"/>
              </a:ext>
            </a:extLst>
          </p:cNvPr>
          <p:cNvSpPr txBox="1"/>
          <p:nvPr/>
        </p:nvSpPr>
        <p:spPr>
          <a:xfrm>
            <a:off x="2362200" y="818495"/>
            <a:ext cx="9315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is a Python library used for working with data sets.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offers </a:t>
            </a:r>
            <a:r>
              <a:rPr lang="en-US" sz="24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Data structur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 structures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operations for manipulating numerical tables and </a:t>
            </a:r>
            <a:r>
              <a:rPr lang="en-US" sz="24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Time series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time series</a:t>
            </a:r>
            <a:endParaRPr lang="en-US" sz="2400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import Pandas Python Library in our application as:</a:t>
            </a:r>
          </a:p>
          <a:p>
            <a:pPr algn="just"/>
            <a:r>
              <a:rPr lang="en-IN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  import pandas </a:t>
            </a:r>
            <a:r>
              <a:rPr lang="en-IN" sz="2400" b="0" i="0" dirty="0">
                <a:effectLst/>
                <a:latin typeface="Consolas" panose="020B0609020204030204" pitchFamily="49" charset="0"/>
              </a:rPr>
              <a:t>OR</a:t>
            </a:r>
            <a:r>
              <a:rPr lang="en-IN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pandas as pd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(using alias)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E1D6FE3-1A1D-BAFF-AE51-F40C9E9BE561}"/>
              </a:ext>
            </a:extLst>
          </p:cNvPr>
          <p:cNvSpPr txBox="1"/>
          <p:nvPr/>
        </p:nvSpPr>
        <p:spPr>
          <a:xfrm>
            <a:off x="2362200" y="295275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9893D34-1DDA-B40C-AD3C-D7DE93EA5E00}"/>
              </a:ext>
            </a:extLst>
          </p:cNvPr>
          <p:cNvSpPr txBox="1"/>
          <p:nvPr/>
        </p:nvSpPr>
        <p:spPr>
          <a:xfrm>
            <a:off x="2362200" y="3976449"/>
            <a:ext cx="5067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pandas</a:t>
            </a:r>
            <a:r>
              <a:rPr lang="en-IN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mydataset</a:t>
            </a:r>
            <a:r>
              <a:rPr lang="en-IN" sz="18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{ 'cars': ["BMW", "Volvo", "Ford"],</a:t>
            </a:r>
            <a:r>
              <a:rPr lang="en-IN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'passings': [3, 7, 2]}</a:t>
            </a:r>
            <a:r>
              <a:rPr lang="en-IN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IN" sz="18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pandas.DataFrame</a:t>
            </a:r>
            <a:r>
              <a:rPr lang="en-IN" sz="18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mydataset</a:t>
            </a:r>
            <a:r>
              <a:rPr lang="en-IN" sz="18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8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IN" sz="18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02B4EB-709A-5988-BF36-8255FB1DF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5" y="4325005"/>
            <a:ext cx="236220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792" y="112795"/>
            <a:ext cx="1670033" cy="409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70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E3950E-C616-D981-3E6A-6AD2E2E5C436}"/>
              </a:ext>
            </a:extLst>
          </p:cNvPr>
          <p:cNvSpPr txBox="1"/>
          <p:nvPr/>
        </p:nvSpPr>
        <p:spPr>
          <a:xfrm>
            <a:off x="3067050" y="504824"/>
            <a:ext cx="84391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Series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like a column in a table. It is a one-dimensional array holding data of any type.</a:t>
            </a:r>
          </a:p>
          <a:p>
            <a:pPr algn="l"/>
            <a:r>
              <a:rPr lang="en-IN" sz="24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b="0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n-IN" sz="24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(array of elements)</a:t>
            </a:r>
          </a:p>
          <a:p>
            <a:pPr algn="l"/>
            <a:endParaRPr lang="en-IN" sz="2400" dirty="0">
              <a:solidFill>
                <a:srgbClr val="FFFF00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(array of elements)</a:t>
            </a:r>
            <a:r>
              <a:rPr lang="en-IN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IN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access elements from index</a:t>
            </a:r>
          </a:p>
          <a:p>
            <a:pPr algn="l"/>
            <a:endParaRPr lang="en-IN" sz="2000" dirty="0">
              <a:solidFill>
                <a:srgbClr val="FFFF00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 index argument, you can name your own labels. </a:t>
            </a:r>
            <a:endParaRPr lang="es-ES" sz="2000" b="0" i="0" dirty="0">
              <a:effectLst/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2400" b="0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s-ES" sz="24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((array </a:t>
            </a:r>
            <a:r>
              <a:rPr lang="es-ES" sz="2400" b="0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ES" sz="24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0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s-ES" sz="24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s-ES" sz="2400" b="0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s-ES" sz="24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["x", "y", "z"])</a:t>
            </a:r>
          </a:p>
          <a:p>
            <a:pPr algn="l"/>
            <a:endParaRPr lang="es-ES" sz="2400" dirty="0">
              <a:solidFill>
                <a:srgbClr val="FFFF00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 can access an item by referring to the label.</a:t>
            </a:r>
          </a:p>
          <a:p>
            <a:pPr algn="l"/>
            <a:r>
              <a:rPr lang="en-IN" sz="2000" b="0" i="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b="0" i="0" dirty="0" err="1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myvar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["y"]) </a:t>
            </a:r>
            <a:r>
              <a:rPr lang="en-IN" sz="2000" b="0" i="0" dirty="0">
                <a:effectLst/>
                <a:latin typeface="Times New Roman" pitchFamily="18" charset="0"/>
                <a:cs typeface="Times New Roman" pitchFamily="18" charset="0"/>
              </a:rPr>
              <a:t>(return value of y)</a:t>
            </a:r>
          </a:p>
          <a:p>
            <a:pPr algn="l"/>
            <a:endParaRPr lang="en-IN" sz="2000" dirty="0">
              <a:highlight>
                <a:srgbClr val="0000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0" i="0" dirty="0">
              <a:solidFill>
                <a:srgbClr val="FFFF00"/>
              </a:solidFill>
              <a:effectLst/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dictionaries to create series:</a:t>
            </a:r>
          </a:p>
          <a:p>
            <a:pPr algn="l"/>
            <a:r>
              <a:rPr lang="en-US" sz="20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algn="l"/>
            <a:r>
              <a:rPr lang="en-US" sz="20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calories = {"day1": 420, "day2": 380, "day3": 390}</a:t>
            </a:r>
          </a:p>
          <a:p>
            <a:pPr algn="l"/>
            <a:r>
              <a:rPr lang="en-US" sz="2000" b="0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0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0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n-US" sz="20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(calories, index = ["day1", "day2"])</a:t>
            </a:r>
          </a:p>
          <a:p>
            <a:pPr algn="l"/>
            <a:r>
              <a:rPr lang="en-US" sz="20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000" b="0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0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8897A2F-043E-DAB8-D951-94450E00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597" y="5091417"/>
            <a:ext cx="1460528" cy="1261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92" y="112795"/>
            <a:ext cx="1670033" cy="409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20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A93B87-B3AA-42B4-47FB-B489958579A3}"/>
              </a:ext>
            </a:extLst>
          </p:cNvPr>
          <p:cNvSpPr txBox="1"/>
          <p:nvPr/>
        </p:nvSpPr>
        <p:spPr>
          <a:xfrm>
            <a:off x="2228850" y="590549"/>
            <a:ext cx="9344025" cy="6163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2 dimensional data structure, like a 2 dimensional array, or a table with rows and columns.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pandas as pd</a:t>
            </a:r>
            <a:r>
              <a:rPr lang="en-IN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= {"calories": [420, 380, 390],"duration": [50, 40, 45]}</a:t>
            </a:r>
            <a:r>
              <a:rPr lang="en-IN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#load data into a </a:t>
            </a:r>
            <a:r>
              <a:rPr lang="en-IN" sz="16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object:</a:t>
            </a:r>
            <a:br>
              <a:rPr lang="en-IN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IN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r>
              <a:rPr lang="en-IN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6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600" b="0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Pandas use the loc attribute to return one or more specified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row(s</a:t>
            </a:r>
          </a:p>
          <a:p>
            <a:endParaRPr lang="en-US" sz="1600" b="0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#refer to the row index:</a:t>
            </a:r>
            <a:br>
              <a:rPr lang="en-US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105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#use a list of indexes:</a:t>
            </a:r>
            <a:br>
              <a:rPr lang="en-US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[[0, 1]])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#refer to the named index:</a:t>
            </a:r>
            <a:br>
              <a:rPr lang="en-US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["day2"])</a:t>
            </a:r>
          </a:p>
          <a:p>
            <a:endParaRPr lang="en-IN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0AB176-C056-49BB-48E7-14631C3D7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76" y="1711297"/>
            <a:ext cx="2603549" cy="1502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92" y="112795"/>
            <a:ext cx="1670033" cy="409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26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F86988-B117-8E5E-F9E8-BDC82E94E710}"/>
              </a:ext>
            </a:extLst>
          </p:cNvPr>
          <p:cNvSpPr txBox="1"/>
          <p:nvPr/>
        </p:nvSpPr>
        <p:spPr>
          <a:xfrm>
            <a:off x="2552700" y="552449"/>
            <a:ext cx="94869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your data sets are stored in a file, Pandas can load them into a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 separated file (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CSV file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as: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endParaRPr lang="en-IN" sz="2400" b="0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('data.csv’)</a:t>
            </a:r>
          </a:p>
          <a:p>
            <a:endParaRPr lang="en-IN" sz="2400" b="0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check your system's maximum rows with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pd.options.display.max_rows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maximum number of rows to display the entire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pd.options.display.max_rows</a:t>
            </a:r>
            <a:r>
              <a:rPr lang="en-IN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9999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D4D1615-A745-0BC1-8320-CCC99D64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0805"/>
            <a:ext cx="2648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792" y="112795"/>
            <a:ext cx="1670033" cy="409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66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D3E813-3963-AF2B-12BE-695026E3E6DD}"/>
              </a:ext>
            </a:extLst>
          </p:cNvPr>
          <p:cNvSpPr txBox="1"/>
          <p:nvPr/>
        </p:nvSpPr>
        <p:spPr>
          <a:xfrm>
            <a:off x="3076575" y="457199"/>
            <a:ext cx="478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 Read 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7AEB9B1-DCF4-F3E9-B817-075B46859597}"/>
              </a:ext>
            </a:extLst>
          </p:cNvPr>
          <p:cNvSpPr txBox="1"/>
          <p:nvPr/>
        </p:nvSpPr>
        <p:spPr>
          <a:xfrm>
            <a:off x="3076575" y="1428749"/>
            <a:ext cx="833437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is plain text, but has the format of an object, and is well known in the world of programming, including Pandas.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as: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pd.read_json</a:t>
            </a: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data.json</a:t>
            </a: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df.to_string</a:t>
            </a: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= Python Dictionary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objects have the same format as Python dictionaries.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head()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returns the headers and a specified number of rows, starting from the top.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tail()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returns the headers and a specified number of rows, starting from the bottom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2189E03C-851C-B135-AC36-43DA90EE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0805"/>
            <a:ext cx="2648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792" y="112795"/>
            <a:ext cx="1670033" cy="409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721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3E3060-4734-107A-0583-AFDF38C6B719}"/>
              </a:ext>
            </a:extLst>
          </p:cNvPr>
          <p:cNvSpPr txBox="1"/>
          <p:nvPr/>
        </p:nvSpPr>
        <p:spPr>
          <a:xfrm>
            <a:off x="3171825" y="581025"/>
            <a:ext cx="535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- Cleaning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626BDA-67C3-878B-A45C-5E0AA23A5327}"/>
              </a:ext>
            </a:extLst>
          </p:cNvPr>
          <p:cNvSpPr txBox="1"/>
          <p:nvPr/>
        </p:nvSpPr>
        <p:spPr>
          <a:xfrm>
            <a:off x="3171825" y="1257299"/>
            <a:ext cx="76104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means fixing bad data in your data set.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Bad data could be: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Empty cells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 wrong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Wrong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a new Data Frame with no empty cells:</a:t>
            </a:r>
          </a:p>
          <a:p>
            <a:pPr algn="l"/>
            <a:r>
              <a:rPr lang="en-IN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 pandas as pd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('data.csv')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new_df</a:t>
            </a:r>
            <a:r>
              <a:rPr lang="en-IN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df.dropna</a:t>
            </a:r>
            <a:r>
              <a:rPr lang="en-IN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new_df.to_string</a:t>
            </a:r>
            <a:r>
              <a:rPr lang="en-IN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all rows with NULL values:</a:t>
            </a:r>
          </a:p>
          <a:p>
            <a:pPr algn="l"/>
            <a:r>
              <a:rPr lang="en-IN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df.dropna</a:t>
            </a:r>
            <a:r>
              <a:rPr lang="en-IN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IN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 True)</a:t>
            </a:r>
          </a:p>
          <a:p>
            <a:pPr algn="l"/>
            <a:endParaRPr lang="en-US" b="0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792" y="112795"/>
            <a:ext cx="1670033" cy="409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46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49E5BC-6B68-846D-70E6-7537E1310AF0}"/>
              </a:ext>
            </a:extLst>
          </p:cNvPr>
          <p:cNvSpPr txBox="1"/>
          <p:nvPr/>
        </p:nvSpPr>
        <p:spPr>
          <a:xfrm>
            <a:off x="3200400" y="390525"/>
            <a:ext cx="8229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 NULL values with the number 130:</a:t>
            </a:r>
          </a:p>
          <a:p>
            <a:r>
              <a:rPr lang="en-US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df.fillna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(130, </a:t>
            </a:r>
            <a:r>
              <a:rPr lang="en-US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 True)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 NULL values in the "Calories" columns with the number 130:</a:t>
            </a:r>
          </a:p>
          <a:p>
            <a:r>
              <a:rPr lang="en-IN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["Calories"].</a:t>
            </a:r>
            <a:r>
              <a:rPr lang="en-IN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(130, </a:t>
            </a:r>
            <a:r>
              <a:rPr lang="en-IN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 True)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MEAN, and replace any empty values with it:</a:t>
            </a:r>
          </a:p>
          <a:p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IN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["Calories"].mean()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MEDIAN, and replace any empty values with it:</a:t>
            </a:r>
          </a:p>
          <a:p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IN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["Calories"].median()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MODE, and replace any empty values with it:</a:t>
            </a:r>
          </a:p>
          <a:p>
            <a:r>
              <a:rPr lang="fr-FR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fr-FR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["Calories"].mode()[0]</a:t>
            </a:r>
          </a:p>
          <a:p>
            <a:endParaRPr lang="fr-FR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to date:</a:t>
            </a:r>
          </a:p>
          <a:p>
            <a:r>
              <a:rPr lang="en-IN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['Date'] = </a:t>
            </a:r>
            <a:r>
              <a:rPr lang="en-IN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['Date’])</a:t>
            </a:r>
          </a:p>
          <a:p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rows with a NULL value in the "Date" column:</a:t>
            </a:r>
          </a:p>
          <a:p>
            <a:r>
              <a:rPr lang="en-US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df.dropna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(subset=['Date'], </a:t>
            </a:r>
            <a:r>
              <a:rPr lang="en-US" sz="20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 True)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792" y="112795"/>
            <a:ext cx="1670033" cy="409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5415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270</TotalTime>
  <Words>269</Words>
  <Application>Microsoft Office PowerPoint</Application>
  <PresentationFormat>Custom</PresentationFormat>
  <Paragraphs>154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Data Science &amp; Machine Learning Pandas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saxena</dc:creator>
  <cp:lastModifiedBy>Windows User</cp:lastModifiedBy>
  <cp:revision>6</cp:revision>
  <dcterms:created xsi:type="dcterms:W3CDTF">2022-04-30T13:11:10Z</dcterms:created>
  <dcterms:modified xsi:type="dcterms:W3CDTF">2022-05-05T13:47:27Z</dcterms:modified>
</cp:coreProperties>
</file>