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0DC505-3F4C-4D9C-8580-F65C7DF2997E}"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3348246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0DC505-3F4C-4D9C-8580-F65C7DF2997E}"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160246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0DC505-3F4C-4D9C-8580-F65C7DF2997E}"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F4DA7B-B7DC-4A2E-BE30-DCFF3B572E2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11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0DC505-3F4C-4D9C-8580-F65C7DF2997E}"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3056546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0DC505-3F4C-4D9C-8580-F65C7DF2997E}"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F4DA7B-B7DC-4A2E-BE30-DCFF3B572E2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3438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0DC505-3F4C-4D9C-8580-F65C7DF2997E}"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1858981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DC505-3F4C-4D9C-8580-F65C7DF2997E}"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3171814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DC505-3F4C-4D9C-8580-F65C7DF2997E}"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218346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0DC505-3F4C-4D9C-8580-F65C7DF2997E}"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197388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0DC505-3F4C-4D9C-8580-F65C7DF2997E}" type="datetimeFigureOut">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22311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0DC505-3F4C-4D9C-8580-F65C7DF2997E}"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345933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0DC505-3F4C-4D9C-8580-F65C7DF2997E}" type="datetimeFigureOut">
              <a:rPr lang="en-IN" smtClean="0"/>
              <a:t>02-05-2022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398251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DC505-3F4C-4D9C-8580-F65C7DF2997E}" type="datetimeFigureOut">
              <a:rPr lang="en-IN" smtClean="0"/>
              <a:t>02-05-2022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214648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DC505-3F4C-4D9C-8580-F65C7DF2997E}" type="datetimeFigureOut">
              <a:rPr lang="en-IN" smtClean="0"/>
              <a:t>02-05-2022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391129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0DC505-3F4C-4D9C-8580-F65C7DF2997E}"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261455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0DC505-3F4C-4D9C-8580-F65C7DF2997E}" type="datetimeFigureOut">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F4DA7B-B7DC-4A2E-BE30-DCFF3B572E2E}" type="slidenum">
              <a:rPr lang="en-IN" smtClean="0"/>
              <a:t>‹#›</a:t>
            </a:fld>
            <a:endParaRPr lang="en-IN"/>
          </a:p>
        </p:txBody>
      </p:sp>
    </p:spTree>
    <p:extLst>
      <p:ext uri="{BB962C8B-B14F-4D97-AF65-F5344CB8AC3E}">
        <p14:creationId xmlns:p14="http://schemas.microsoft.com/office/powerpoint/2010/main" val="361476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0DC505-3F4C-4D9C-8580-F65C7DF2997E}" type="datetimeFigureOut">
              <a:rPr lang="en-IN" smtClean="0"/>
              <a:t>02-05-2022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F4DA7B-B7DC-4A2E-BE30-DCFF3B572E2E}" type="slidenum">
              <a:rPr lang="en-IN" smtClean="0"/>
              <a:t>‹#›</a:t>
            </a:fld>
            <a:endParaRPr lang="en-IN"/>
          </a:p>
        </p:txBody>
      </p:sp>
    </p:spTree>
    <p:extLst>
      <p:ext uri="{BB962C8B-B14F-4D97-AF65-F5344CB8AC3E}">
        <p14:creationId xmlns:p14="http://schemas.microsoft.com/office/powerpoint/2010/main" val="10965653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BFAE5F6-A234-4109-963A-F7B5FF4ACEBD}"/>
              </a:ext>
            </a:extLst>
          </p:cNvPr>
          <p:cNvSpPr txBox="1"/>
          <p:nvPr/>
        </p:nvSpPr>
        <p:spPr>
          <a:xfrm>
            <a:off x="3933825" y="1043196"/>
            <a:ext cx="6515100" cy="258532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latin typeface="Times New Roman" panose="02020603050405020304" pitchFamily="18" charset="0"/>
                <a:cs typeface="Times New Roman" panose="02020603050405020304" pitchFamily="18" charset="0"/>
              </a:rPr>
              <a:t>Computational Complexity In Python</a:t>
            </a:r>
            <a:endParaRPr lang="en-IN" sz="5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EA5CD26-83A1-43AF-89DF-6673E914CA5C}"/>
              </a:ext>
            </a:extLst>
          </p:cNvPr>
          <p:cNvSpPr txBox="1"/>
          <p:nvPr/>
        </p:nvSpPr>
        <p:spPr>
          <a:xfrm>
            <a:off x="2130820" y="4865043"/>
            <a:ext cx="4310860"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Senior Mentor – </a:t>
            </a:r>
            <a:r>
              <a:rPr lang="en-US" sz="2400" b="1" dirty="0" err="1">
                <a:solidFill>
                  <a:srgbClr val="FFFF00"/>
                </a:solidFill>
                <a:latin typeface="Times New Roman" panose="02020603050405020304" pitchFamily="18" charset="0"/>
                <a:cs typeface="Times New Roman" panose="02020603050405020304" pitchFamily="18" charset="0"/>
              </a:rPr>
              <a:t>Sachin</a:t>
            </a:r>
            <a:r>
              <a:rPr lang="en-US" sz="2400" b="1" dirty="0">
                <a:solidFill>
                  <a:srgbClr val="FFFF00"/>
                </a:solidFill>
                <a:latin typeface="Times New Roman" panose="02020603050405020304" pitchFamily="18" charset="0"/>
                <a:cs typeface="Times New Roman" panose="02020603050405020304" pitchFamily="18" charset="0"/>
              </a:rPr>
              <a:t> Saxena</a:t>
            </a:r>
            <a:endParaRPr lang="en-IN" sz="2400" b="1" dirty="0">
              <a:latin typeface="Times New Roman" panose="02020603050405020304" pitchFamily="18" charset="0"/>
              <a:cs typeface="Times New Roman" panose="02020603050405020304" pitchFamily="18" charset="0"/>
            </a:endParaRPr>
          </a:p>
        </p:txBody>
      </p:sp>
      <p:pic>
        <p:nvPicPr>
          <p:cNvPr id="4" name="Google Shape;73;p13"/>
          <p:cNvPicPr preferRelativeResize="0"/>
          <p:nvPr/>
        </p:nvPicPr>
        <p:blipFill>
          <a:blip r:embed="rId2">
            <a:alphaModFix/>
          </a:blip>
          <a:stretch>
            <a:fillRect/>
          </a:stretch>
        </p:blipFill>
        <p:spPr>
          <a:xfrm>
            <a:off x="330792" y="112795"/>
            <a:ext cx="1670033" cy="409467"/>
          </a:xfrm>
          <a:prstGeom prst="rect">
            <a:avLst/>
          </a:prstGeom>
          <a:noFill/>
          <a:ln>
            <a:noFill/>
          </a:ln>
        </p:spPr>
      </p:pic>
    </p:spTree>
    <p:extLst>
      <p:ext uri="{BB962C8B-B14F-4D97-AF65-F5344CB8AC3E}">
        <p14:creationId xmlns:p14="http://schemas.microsoft.com/office/powerpoint/2010/main" val="349175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118C84-A7FA-F69C-EF17-F5B78A6C7DED}"/>
              </a:ext>
            </a:extLst>
          </p:cNvPr>
          <p:cNvSpPr txBox="1"/>
          <p:nvPr/>
        </p:nvSpPr>
        <p:spPr>
          <a:xfrm>
            <a:off x="3114675" y="523875"/>
            <a:ext cx="703897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Computational Complexity</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ECA9D9A-1D93-E882-3E6F-648D197141DB}"/>
              </a:ext>
            </a:extLst>
          </p:cNvPr>
          <p:cNvSpPr txBox="1"/>
          <p:nvPr/>
        </p:nvSpPr>
        <p:spPr>
          <a:xfrm>
            <a:off x="3114675" y="1448633"/>
            <a:ext cx="8201025" cy="4524315"/>
          </a:xfrm>
          <a:prstGeom prst="rect">
            <a:avLst/>
          </a:prstGeom>
          <a:noFill/>
        </p:spPr>
        <p:txBody>
          <a:bodyPr wrap="square" rtlCol="0">
            <a:spAutoFit/>
          </a:bodyPr>
          <a:lstStyle/>
          <a:p>
            <a:r>
              <a:rPr lang="en-US" sz="2400" i="0" dirty="0">
                <a:effectLst/>
                <a:latin typeface="Times New Roman" panose="02020603050405020304" pitchFamily="18" charset="0"/>
                <a:cs typeface="Times New Roman" panose="02020603050405020304" pitchFamily="18" charset="0"/>
              </a:rPr>
              <a:t>Computational complexity is a field from computer science which analyzes algorithms based on the amount resources required for running it. </a:t>
            </a:r>
          </a:p>
          <a:p>
            <a:endParaRPr lang="en-US" sz="2400" i="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The amount of required resources varies based on the input size, so the complexity is generally expressed as a function of </a:t>
            </a:r>
            <a:r>
              <a:rPr lang="en-US" sz="2400" i="1" dirty="0">
                <a:effectLst/>
                <a:latin typeface="Times New Roman" panose="02020603050405020304" pitchFamily="18" charset="0"/>
                <a:cs typeface="Times New Roman" panose="02020603050405020304" pitchFamily="18" charset="0"/>
              </a:rPr>
              <a:t>n</a:t>
            </a:r>
            <a:r>
              <a:rPr lang="en-US" sz="2400" i="0" dirty="0">
                <a:effectLst/>
                <a:latin typeface="Times New Roman" panose="02020603050405020304" pitchFamily="18" charset="0"/>
                <a:cs typeface="Times New Roman" panose="02020603050405020304" pitchFamily="18" charset="0"/>
              </a:rPr>
              <a:t>, where </a:t>
            </a:r>
            <a:r>
              <a:rPr lang="en-US" sz="2400" i="1" dirty="0">
                <a:effectLst/>
                <a:latin typeface="Times New Roman" panose="02020603050405020304" pitchFamily="18" charset="0"/>
                <a:cs typeface="Times New Roman" panose="02020603050405020304" pitchFamily="18" charset="0"/>
              </a:rPr>
              <a:t>n</a:t>
            </a:r>
            <a:r>
              <a:rPr lang="en-US" sz="2400" i="0" dirty="0">
                <a:effectLst/>
                <a:latin typeface="Times New Roman" panose="02020603050405020304" pitchFamily="18" charset="0"/>
                <a:cs typeface="Times New Roman" panose="02020603050405020304" pitchFamily="18" charset="0"/>
              </a:rPr>
              <a:t> is the size of the input.</a:t>
            </a:r>
          </a:p>
          <a:p>
            <a:endParaRPr lang="en-US" sz="2400" i="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It is important to note that when analyzing an algorithm we can consider the time complexity and space complexity.</a:t>
            </a:r>
            <a:endParaRPr lang="en-IN" sz="2400" dirty="0">
              <a:latin typeface="Times New Roman" panose="02020603050405020304" pitchFamily="18" charset="0"/>
              <a:cs typeface="Times New Roman" panose="02020603050405020304" pitchFamily="18" charset="0"/>
            </a:endParaRPr>
          </a:p>
        </p:txBody>
      </p:sp>
      <p:pic>
        <p:nvPicPr>
          <p:cNvPr id="4" name="Google Shape;73;p13"/>
          <p:cNvPicPr preferRelativeResize="0"/>
          <p:nvPr/>
        </p:nvPicPr>
        <p:blipFill>
          <a:blip r:embed="rId2">
            <a:alphaModFix/>
          </a:blip>
          <a:stretch>
            <a:fillRect/>
          </a:stretch>
        </p:blipFill>
        <p:spPr>
          <a:xfrm>
            <a:off x="330792" y="112795"/>
            <a:ext cx="1670033" cy="409467"/>
          </a:xfrm>
          <a:prstGeom prst="rect">
            <a:avLst/>
          </a:prstGeom>
          <a:noFill/>
          <a:ln>
            <a:noFill/>
          </a:ln>
        </p:spPr>
      </p:pic>
    </p:spTree>
    <p:extLst>
      <p:ext uri="{BB962C8B-B14F-4D97-AF65-F5344CB8AC3E}">
        <p14:creationId xmlns:p14="http://schemas.microsoft.com/office/powerpoint/2010/main" val="296228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44A9CF-8DB3-3C29-98FC-6D6BF54C50CE}"/>
              </a:ext>
            </a:extLst>
          </p:cNvPr>
          <p:cNvSpPr txBox="1"/>
          <p:nvPr/>
        </p:nvSpPr>
        <p:spPr>
          <a:xfrm>
            <a:off x="2943224" y="495300"/>
            <a:ext cx="9077325" cy="634019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Time Complexity</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t>
            </a:r>
            <a:r>
              <a:rPr lang="en-US" sz="2000" b="0" dirty="0">
                <a:effectLst/>
                <a:latin typeface="Times New Roman" panose="02020603050405020304" pitchFamily="18" charset="0"/>
                <a:cs typeface="Times New Roman" panose="02020603050405020304" pitchFamily="18" charset="0"/>
              </a:rPr>
              <a:t>he time complexity is the computational complexity that describes the amount of time it takes to run an algorithm.</a:t>
            </a:r>
          </a:p>
          <a:p>
            <a:endParaRPr lang="en-US" sz="2000" dirty="0">
              <a:latin typeface="Times New Roman" panose="02020603050405020304" pitchFamily="18" charset="0"/>
              <a:cs typeface="Times New Roman" panose="02020603050405020304" pitchFamily="18" charset="0"/>
            </a:endParaRPr>
          </a:p>
          <a:p>
            <a:r>
              <a:rPr lang="en-US" sz="2000" b="0" dirty="0">
                <a:effectLst/>
                <a:latin typeface="Times New Roman" panose="02020603050405020304" pitchFamily="18" charset="0"/>
                <a:cs typeface="Times New Roman" panose="02020603050405020304" pitchFamily="18" charset="0"/>
              </a:rPr>
              <a:t>Time complexity is commonly estimated by counting the number of elementary operations performed by the algorithm, supposing that each elementary operation takes a fixed amount of time to perform.</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When analyzing the time complexity of an algorithm we may find three cases: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best-case</a:t>
            </a:r>
            <a:r>
              <a:rPr lang="en-US" sz="2000" b="0" i="0" dirty="0">
                <a:effectLst/>
                <a:latin typeface="Times New Roman" panose="02020603050405020304" pitchFamily="18" charset="0"/>
                <a:cs typeface="Times New Roman" panose="02020603050405020304" pitchFamily="18" charset="0"/>
              </a:rPr>
              <a:t>: this is the complexity of solving the problem for the best input. In our example, the best case would be to search for the value 1. </a:t>
            </a:r>
          </a:p>
          <a:p>
            <a:pPr marL="342900" indent="-342900">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average-case</a:t>
            </a:r>
            <a:r>
              <a:rPr lang="en-US" sz="2000" b="0" i="0" dirty="0">
                <a:effectLst/>
                <a:latin typeface="Times New Roman" panose="02020603050405020304" pitchFamily="18" charset="0"/>
                <a:cs typeface="Times New Roman" panose="02020603050405020304" pitchFamily="18" charset="0"/>
              </a:rPr>
              <a:t>: this is the average complexity of solving the problem. Average-case would be when we’re searching for some value in the “middle” of the list.</a:t>
            </a:r>
          </a:p>
          <a:p>
            <a:pPr marL="342900" indent="-342900">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worst-case</a:t>
            </a:r>
            <a:r>
              <a:rPr lang="en-US" sz="2000" b="0" i="0" dirty="0">
                <a:effectLst/>
                <a:latin typeface="Times New Roman" panose="02020603050405020304" pitchFamily="18" charset="0"/>
                <a:cs typeface="Times New Roman" panose="02020603050405020304" pitchFamily="18" charset="0"/>
              </a:rPr>
              <a:t>: this is the complexity of solving the problem for the worst input of size n. In our example, the worst-case would be to search for the value 8, which is the last element from the list.</a:t>
            </a:r>
          </a:p>
          <a:p>
            <a:endParaRPr lang="en-US" sz="2000" b="0" i="0" dirty="0">
              <a:solidFill>
                <a:srgbClr val="292929"/>
              </a:solidFill>
              <a:effectLst/>
              <a:latin typeface="charter"/>
            </a:endParaRPr>
          </a:p>
          <a:p>
            <a:endParaRPr lang="en-IN" sz="2000" dirty="0">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330792" y="112795"/>
            <a:ext cx="1670033" cy="409467"/>
          </a:xfrm>
          <a:prstGeom prst="rect">
            <a:avLst/>
          </a:prstGeom>
          <a:noFill/>
          <a:ln>
            <a:noFill/>
          </a:ln>
        </p:spPr>
      </p:pic>
    </p:spTree>
    <p:extLst>
      <p:ext uri="{BB962C8B-B14F-4D97-AF65-F5344CB8AC3E}">
        <p14:creationId xmlns:p14="http://schemas.microsoft.com/office/powerpoint/2010/main" val="307907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933C079-CC85-0E18-6810-B17297D08483}"/>
              </a:ext>
            </a:extLst>
          </p:cNvPr>
          <p:cNvSpPr txBox="1"/>
          <p:nvPr/>
        </p:nvSpPr>
        <p:spPr>
          <a:xfrm>
            <a:off x="3095625" y="476250"/>
            <a:ext cx="8839200" cy="2462213"/>
          </a:xfrm>
          <a:prstGeom prst="rect">
            <a:avLst/>
          </a:prstGeom>
          <a:noFill/>
        </p:spPr>
        <p:txBody>
          <a:bodyPr wrap="square" rtlCol="0">
            <a:spAutoFit/>
          </a:bodyPr>
          <a:lstStyle/>
          <a:p>
            <a:pPr algn="l"/>
            <a:r>
              <a:rPr lang="en-US" sz="2800" b="1" dirty="0">
                <a:latin typeface="Times New Roman" panose="02020603050405020304" pitchFamily="18" charset="0"/>
                <a:cs typeface="Times New Roman" panose="02020603050405020304" pitchFamily="18" charset="0"/>
              </a:rPr>
              <a:t>H</a:t>
            </a:r>
            <a:r>
              <a:rPr lang="en-US" sz="2800" b="1" i="0" dirty="0">
                <a:effectLst/>
                <a:latin typeface="Times New Roman" panose="02020603050405020304" pitchFamily="18" charset="0"/>
                <a:cs typeface="Times New Roman" panose="02020603050405020304" pitchFamily="18" charset="0"/>
              </a:rPr>
              <a:t>ow we describe the time complexity of an algorithm?</a:t>
            </a:r>
          </a:p>
          <a:p>
            <a:pPr algn="l"/>
            <a:endParaRPr lang="en-US" b="1" i="0" dirty="0">
              <a:solidFill>
                <a:srgbClr val="292929"/>
              </a:solidFill>
              <a:effectLst/>
              <a:latin typeface="sohne"/>
            </a:endParaRPr>
          </a:p>
          <a:p>
            <a:pPr algn="l"/>
            <a:r>
              <a:rPr lang="en-US" b="1" i="0" dirty="0">
                <a:effectLst/>
                <a:latin typeface="Times New Roman" panose="02020603050405020304" pitchFamily="18" charset="0"/>
                <a:cs typeface="Times New Roman" panose="02020603050405020304" pitchFamily="18" charset="0"/>
              </a:rPr>
              <a:t>Big-O notation</a:t>
            </a:r>
            <a:r>
              <a:rPr lang="en-US" i="0" dirty="0">
                <a:effectLst/>
                <a:latin typeface="Times New Roman" panose="02020603050405020304" pitchFamily="18" charset="0"/>
                <a:cs typeface="Times New Roman" panose="02020603050405020304" pitchFamily="18" charset="0"/>
              </a:rPr>
              <a:t>, sometimes called “asymptotic notation”, is a mathematical notation that describes the limiting behavior of a function when the argument tends towards a particular value or infinity.</a:t>
            </a:r>
          </a:p>
          <a:p>
            <a:pPr algn="l"/>
            <a:endParaRPr lang="en-US" i="0" dirty="0">
              <a:effectLst/>
              <a:latin typeface="Times New Roman" panose="02020603050405020304" pitchFamily="18" charset="0"/>
              <a:cs typeface="Times New Roman" panose="02020603050405020304" pitchFamily="18" charset="0"/>
            </a:endParaRPr>
          </a:p>
          <a:p>
            <a:pPr algn="l"/>
            <a:r>
              <a:rPr lang="en-US" i="0" dirty="0">
                <a:effectLst/>
                <a:latin typeface="Times New Roman" panose="02020603050405020304" pitchFamily="18" charset="0"/>
                <a:cs typeface="Times New Roman" panose="02020603050405020304" pitchFamily="18" charset="0"/>
              </a:rPr>
              <a:t>In computer science, Big-O notation is used to classify algorithms according to how their running time or space requirements grow as the input size (</a:t>
            </a:r>
            <a:r>
              <a:rPr lang="en-US" i="1" dirty="0">
                <a:effectLst/>
                <a:latin typeface="Times New Roman" panose="02020603050405020304" pitchFamily="18" charset="0"/>
                <a:cs typeface="Times New Roman" panose="02020603050405020304" pitchFamily="18" charset="0"/>
              </a:rPr>
              <a:t>n</a:t>
            </a:r>
            <a:r>
              <a:rPr lang="en-US" i="0" dirty="0">
                <a:effectLst/>
                <a:latin typeface="Times New Roman" panose="02020603050405020304" pitchFamily="18" charset="0"/>
                <a:cs typeface="Times New Roman" panose="02020603050405020304" pitchFamily="18" charset="0"/>
              </a:rPr>
              <a:t>) grows.</a:t>
            </a:r>
          </a:p>
        </p:txBody>
      </p:sp>
      <p:pic>
        <p:nvPicPr>
          <p:cNvPr id="4" name="Picture 3">
            <a:extLst>
              <a:ext uri="{FF2B5EF4-FFF2-40B4-BE49-F238E27FC236}">
                <a16:creationId xmlns:a16="http://schemas.microsoft.com/office/drawing/2014/main" xmlns="" id="{C3ED7465-C9C7-F350-39D2-9D6BD33A2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562" y="3092281"/>
            <a:ext cx="3422826" cy="3289469"/>
          </a:xfrm>
          <a:prstGeom prst="rect">
            <a:avLst/>
          </a:prstGeom>
        </p:spPr>
      </p:pic>
      <p:pic>
        <p:nvPicPr>
          <p:cNvPr id="5" name="Google Shape;73;p13"/>
          <p:cNvPicPr preferRelativeResize="0"/>
          <p:nvPr/>
        </p:nvPicPr>
        <p:blipFill>
          <a:blip r:embed="rId3">
            <a:alphaModFix/>
          </a:blip>
          <a:stretch>
            <a:fillRect/>
          </a:stretch>
        </p:blipFill>
        <p:spPr>
          <a:xfrm>
            <a:off x="330792" y="112795"/>
            <a:ext cx="1670033" cy="409467"/>
          </a:xfrm>
          <a:prstGeom prst="rect">
            <a:avLst/>
          </a:prstGeom>
          <a:noFill/>
          <a:ln>
            <a:noFill/>
          </a:ln>
        </p:spPr>
      </p:pic>
    </p:spTree>
    <p:extLst>
      <p:ext uri="{BB962C8B-B14F-4D97-AF65-F5344CB8AC3E}">
        <p14:creationId xmlns:p14="http://schemas.microsoft.com/office/powerpoint/2010/main" val="107265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9A5905F-699D-8B0E-0BD5-713ABE5A5442}"/>
              </a:ext>
            </a:extLst>
          </p:cNvPr>
          <p:cNvSpPr txBox="1"/>
          <p:nvPr/>
        </p:nvSpPr>
        <p:spPr>
          <a:xfrm>
            <a:off x="3057525" y="333137"/>
            <a:ext cx="8820150" cy="677108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Constant Time — O(1)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 algorithm is said to have a constant time when it is not dependent on the input data (</a:t>
            </a:r>
            <a:r>
              <a:rPr kumimoji="0" lang="en-US" altLang="en-US" b="0" i="1"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No matter the size of the input data, the running time will always be the same.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example</a:t>
            </a:r>
            <a:r>
              <a:rPr kumimoji="0" lang="en-US" altLang="en-US"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if a &gt; b:</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return True</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else:</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return False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Logarithmic Time — O(log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 algorithm is said to have a logarithmic time complexity when it reduces the size of the input data in each step.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for index in range(0, </a:t>
            </a:r>
            <a:r>
              <a:rPr kumimoji="0" lang="en-US" altLang="en-US" b="0" i="0" u="none" strike="noStrike" cap="none" normalizeH="0" baseline="0" dirty="0" err="1">
                <a:ln>
                  <a:noFill/>
                </a:ln>
                <a:solidFill>
                  <a:srgbClr val="FFFF00"/>
                </a:solidFill>
                <a:effectLst/>
                <a:latin typeface="Times New Roman" panose="02020603050405020304" pitchFamily="18" charset="0"/>
                <a:cs typeface="Times New Roman" panose="02020603050405020304" pitchFamily="18" charset="0"/>
              </a:rPr>
              <a:t>len</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(data), 3):</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print(data[index])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Linear Time —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 algorithm is said to have a linear time complexity when the running time increases at most linearly with the size of the input data. This is the best possible time complexity when the algorithm must examine all values in the input data. </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for value in data:</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print(value)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FF00"/>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03B81F82-6227-508B-3566-BD870919E33B}"/>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xmlns="" id="{A34A2094-7FC8-B6AA-C5FD-73ADBE9BAC80}"/>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xmlns="" id="{9BD399CE-8B9F-5F4D-A005-056FBB6CECA1}"/>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oogle Shape;73;p13"/>
          <p:cNvPicPr preferRelativeResize="0"/>
          <p:nvPr/>
        </p:nvPicPr>
        <p:blipFill>
          <a:blip r:embed="rId2">
            <a:alphaModFix/>
          </a:blip>
          <a:stretch>
            <a:fillRect/>
          </a:stretch>
        </p:blipFill>
        <p:spPr>
          <a:xfrm>
            <a:off x="330792" y="112795"/>
            <a:ext cx="1670033" cy="409467"/>
          </a:xfrm>
          <a:prstGeom prst="rect">
            <a:avLst/>
          </a:prstGeom>
          <a:noFill/>
          <a:ln>
            <a:noFill/>
          </a:ln>
        </p:spPr>
      </p:pic>
    </p:spTree>
    <p:extLst>
      <p:ext uri="{BB962C8B-B14F-4D97-AF65-F5344CB8AC3E}">
        <p14:creationId xmlns:p14="http://schemas.microsoft.com/office/powerpoint/2010/main" val="127007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3014EBE-7D08-6E3C-F081-74CFC7DFEAAE}"/>
              </a:ext>
            </a:extLst>
          </p:cNvPr>
          <p:cNvSpPr txBox="1"/>
          <p:nvPr/>
        </p:nvSpPr>
        <p:spPr>
          <a:xfrm>
            <a:off x="2705100" y="152399"/>
            <a:ext cx="9058275" cy="729430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Quasilinear Time — O(n log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 algorithm is said to have a quasilinear time complexity when each operation in the input data have a logarithm time complexity. It is commonly seen in sorting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For example: for each value in the data1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use the binary search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O(log 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to search the same value in data2.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for value in data1:</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FFFF00"/>
                </a:solidFill>
                <a:effectLst/>
                <a:latin typeface="Times New Roman" panose="02020603050405020304" pitchFamily="18" charset="0"/>
                <a:cs typeface="Times New Roman" panose="02020603050405020304" pitchFamily="18" charset="0"/>
              </a:rPr>
              <a:t>result.append</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FFFF00"/>
                </a:solidFill>
                <a:effectLst/>
                <a:latin typeface="Times New Roman" panose="02020603050405020304" pitchFamily="18" charset="0"/>
                <a:cs typeface="Times New Roman" panose="02020603050405020304" pitchFamily="18" charset="0"/>
              </a:rPr>
              <a:t>binary_search</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(data2, value))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FFFF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IN" b="1" i="0" dirty="0">
                <a:effectLst/>
                <a:latin typeface="Times New Roman" panose="02020603050405020304" pitchFamily="18" charset="0"/>
                <a:cs typeface="Times New Roman" panose="02020603050405020304" pitchFamily="18" charset="0"/>
              </a:rPr>
              <a:t>Quadratic Time — O(n²)</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 algorithm is said to have a quadratic time complexity when it needs to perform a linear time operation for each value in the input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for x in data:</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for y in data:</a:t>
            </a:r>
            <a:b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print(x, 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FFFF00"/>
              </a:solidFill>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Exponential Time — O(2^n)</a:t>
            </a:r>
          </a:p>
          <a:p>
            <a:pPr algn="l"/>
            <a:r>
              <a:rPr lang="en-US" b="0" i="0" dirty="0">
                <a:effectLst/>
                <a:latin typeface="Times New Roman" panose="02020603050405020304" pitchFamily="18" charset="0"/>
                <a:cs typeface="Times New Roman" panose="02020603050405020304" pitchFamily="18" charset="0"/>
              </a:rPr>
              <a:t>An algorithm is said to have an exponential time complexity when the growth doubles with each addition to the input data 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Example:  </a:t>
            </a:r>
            <a:r>
              <a:rPr lang="pt-BR" sz="1600" b="0" i="0" dirty="0">
                <a:solidFill>
                  <a:srgbClr val="FFFF00"/>
                </a:solidFill>
                <a:effectLst/>
                <a:latin typeface="Times New Roman" panose="02020603050405020304" pitchFamily="18" charset="0"/>
                <a:cs typeface="Times New Roman" panose="02020603050405020304" pitchFamily="18" charset="0"/>
              </a:rPr>
              <a:t>def fibonacci(n):</a:t>
            </a:r>
            <a:r>
              <a:rPr lang="pt-BR" sz="1600" dirty="0">
                <a:solidFill>
                  <a:srgbClr val="FFFF00"/>
                </a:solidFill>
                <a:latin typeface="Times New Roman" panose="02020603050405020304" pitchFamily="18" charset="0"/>
                <a:cs typeface="Times New Roman" panose="02020603050405020304" pitchFamily="18" charset="0"/>
              </a:rPr>
              <a:t/>
            </a:r>
            <a:br>
              <a:rPr lang="pt-BR" sz="1600" dirty="0">
                <a:solidFill>
                  <a:srgbClr val="FFFF00"/>
                </a:solidFill>
                <a:latin typeface="Times New Roman" panose="02020603050405020304" pitchFamily="18" charset="0"/>
                <a:cs typeface="Times New Roman" panose="02020603050405020304" pitchFamily="18" charset="0"/>
              </a:rPr>
            </a:br>
            <a:r>
              <a:rPr lang="pt-BR" sz="1600" dirty="0">
                <a:solidFill>
                  <a:srgbClr val="FFFF00"/>
                </a:solidFill>
                <a:latin typeface="Times New Roman" panose="02020603050405020304" pitchFamily="18" charset="0"/>
                <a:cs typeface="Times New Roman" panose="02020603050405020304" pitchFamily="18" charset="0"/>
              </a:rPr>
              <a:t>		</a:t>
            </a:r>
            <a:r>
              <a:rPr lang="pt-BR" sz="1600" b="0" i="0" dirty="0">
                <a:solidFill>
                  <a:srgbClr val="FFFF00"/>
                </a:solidFill>
                <a:effectLst/>
                <a:latin typeface="Times New Roman" panose="02020603050405020304" pitchFamily="18" charset="0"/>
                <a:cs typeface="Times New Roman" panose="02020603050405020304" pitchFamily="18" charset="0"/>
              </a:rPr>
              <a:t>if n &lt;= 1:</a:t>
            </a:r>
            <a:r>
              <a:rPr lang="pt-BR" sz="1600" dirty="0">
                <a:solidFill>
                  <a:srgbClr val="FFFF00"/>
                </a:solidFill>
                <a:latin typeface="Times New Roman" panose="02020603050405020304" pitchFamily="18" charset="0"/>
                <a:cs typeface="Times New Roman" panose="02020603050405020304" pitchFamily="18" charset="0"/>
              </a:rPr>
              <a:t/>
            </a:r>
            <a:br>
              <a:rPr lang="pt-BR" sz="1600" dirty="0">
                <a:solidFill>
                  <a:srgbClr val="FFFF00"/>
                </a:solidFill>
                <a:latin typeface="Times New Roman" panose="02020603050405020304" pitchFamily="18" charset="0"/>
                <a:cs typeface="Times New Roman" panose="02020603050405020304" pitchFamily="18" charset="0"/>
              </a:rPr>
            </a:br>
            <a:r>
              <a:rPr lang="pt-BR" sz="1600" dirty="0">
                <a:solidFill>
                  <a:srgbClr val="FFFF00"/>
                </a:solidFill>
                <a:latin typeface="Times New Roman" panose="02020603050405020304" pitchFamily="18" charset="0"/>
                <a:cs typeface="Times New Roman" panose="02020603050405020304" pitchFamily="18" charset="0"/>
              </a:rPr>
              <a:t>			</a:t>
            </a:r>
            <a:r>
              <a:rPr lang="pt-BR" sz="1600" b="0" i="0" dirty="0">
                <a:solidFill>
                  <a:srgbClr val="FFFF00"/>
                </a:solidFill>
                <a:effectLst/>
                <a:latin typeface="Times New Roman" panose="02020603050405020304" pitchFamily="18" charset="0"/>
                <a:cs typeface="Times New Roman" panose="02020603050405020304" pitchFamily="18" charset="0"/>
              </a:rPr>
              <a:t>return n</a:t>
            </a:r>
            <a:r>
              <a:rPr lang="pt-BR" sz="1600" dirty="0">
                <a:solidFill>
                  <a:srgbClr val="FFFF00"/>
                </a:solidFill>
                <a:latin typeface="Times New Roman" panose="02020603050405020304" pitchFamily="18" charset="0"/>
                <a:cs typeface="Times New Roman" panose="02020603050405020304" pitchFamily="18" charset="0"/>
              </a:rPr>
              <a:t/>
            </a:r>
            <a:br>
              <a:rPr lang="pt-BR" sz="1600" dirty="0">
                <a:solidFill>
                  <a:srgbClr val="FFFF00"/>
                </a:solidFill>
                <a:latin typeface="Times New Roman" panose="02020603050405020304" pitchFamily="18" charset="0"/>
                <a:cs typeface="Times New Roman" panose="02020603050405020304" pitchFamily="18" charset="0"/>
              </a:rPr>
            </a:br>
            <a:r>
              <a:rPr lang="pt-BR" sz="1600" dirty="0">
                <a:solidFill>
                  <a:srgbClr val="FFFF00"/>
                </a:solidFill>
                <a:latin typeface="Times New Roman" panose="02020603050405020304" pitchFamily="18" charset="0"/>
                <a:cs typeface="Times New Roman" panose="02020603050405020304" pitchFamily="18" charset="0"/>
              </a:rPr>
              <a:t>		</a:t>
            </a:r>
            <a:r>
              <a:rPr lang="pt-BR" sz="1600" b="0" i="0" dirty="0">
                <a:solidFill>
                  <a:srgbClr val="FFFF00"/>
                </a:solidFill>
                <a:effectLst/>
                <a:latin typeface="Times New Roman" panose="02020603050405020304" pitchFamily="18" charset="0"/>
                <a:cs typeface="Times New Roman" panose="02020603050405020304" pitchFamily="18" charset="0"/>
              </a:rPr>
              <a:t>return fibonacci(n-1) + fibonacci(n-2)</a:t>
            </a:r>
            <a:endParaRPr lang="en-US" altLang="en-US" sz="1600" dirty="0">
              <a:solidFill>
                <a:srgbClr val="FFFF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00"/>
              </a:solidFill>
              <a:effectLst/>
              <a:latin typeface="Arial" panose="020B0604020202020204" pitchFamily="34" charset="0"/>
            </a:endParaRPr>
          </a:p>
        </p:txBody>
      </p:sp>
      <p:sp>
        <p:nvSpPr>
          <p:cNvPr id="3" name="Rectangle 1">
            <a:extLst>
              <a:ext uri="{FF2B5EF4-FFF2-40B4-BE49-F238E27FC236}">
                <a16:creationId xmlns:a16="http://schemas.microsoft.com/office/drawing/2014/main" xmlns="" id="{E0655D4B-2467-A3B6-3EE4-611580F50EAB}"/>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2ABEA896-3D8B-9015-63BD-56A40B9F8BB9}"/>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Google Shape;73;p13"/>
          <p:cNvPicPr preferRelativeResize="0"/>
          <p:nvPr/>
        </p:nvPicPr>
        <p:blipFill>
          <a:blip r:embed="rId2">
            <a:alphaModFix/>
          </a:blip>
          <a:stretch>
            <a:fillRect/>
          </a:stretch>
        </p:blipFill>
        <p:spPr>
          <a:xfrm>
            <a:off x="330792" y="112795"/>
            <a:ext cx="1670033" cy="409467"/>
          </a:xfrm>
          <a:prstGeom prst="rect">
            <a:avLst/>
          </a:prstGeom>
          <a:noFill/>
          <a:ln>
            <a:noFill/>
          </a:ln>
        </p:spPr>
      </p:pic>
    </p:spTree>
    <p:extLst>
      <p:ext uri="{BB962C8B-B14F-4D97-AF65-F5344CB8AC3E}">
        <p14:creationId xmlns:p14="http://schemas.microsoft.com/office/powerpoint/2010/main" val="275058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65575E0-ED9F-BE1A-0A7B-AB0716FDC8FC}"/>
              </a:ext>
            </a:extLst>
          </p:cNvPr>
          <p:cNvSpPr txBox="1"/>
          <p:nvPr/>
        </p:nvSpPr>
        <p:spPr>
          <a:xfrm>
            <a:off x="3267075" y="495299"/>
            <a:ext cx="8772525" cy="3139321"/>
          </a:xfrm>
          <a:prstGeom prst="rect">
            <a:avLst/>
          </a:prstGeom>
          <a:noFill/>
        </p:spPr>
        <p:txBody>
          <a:bodyPr wrap="square" rtlCol="0">
            <a:spAutoFit/>
          </a:bodyPr>
          <a:lstStyle/>
          <a:p>
            <a:pPr algn="l"/>
            <a:r>
              <a:rPr lang="en-US" b="1" i="0" dirty="0">
                <a:effectLst/>
                <a:latin typeface="Times New Roman" panose="02020603050405020304" pitchFamily="18" charset="0"/>
                <a:cs typeface="Times New Roman" panose="02020603050405020304" pitchFamily="18" charset="0"/>
              </a:rPr>
              <a:t>Factorial — O(n!)</a:t>
            </a:r>
          </a:p>
          <a:p>
            <a:pPr algn="l"/>
            <a:r>
              <a:rPr lang="en-US" b="0" i="0" dirty="0">
                <a:effectLst/>
                <a:latin typeface="Times New Roman" panose="02020603050405020304" pitchFamily="18" charset="0"/>
                <a:cs typeface="Times New Roman" panose="02020603050405020304" pitchFamily="18" charset="0"/>
              </a:rPr>
              <a:t>An algorithm is said to have a factorial time complexity when it grows in a factorial way based on the size of the input data.</a:t>
            </a:r>
          </a:p>
          <a:p>
            <a:pPr algn="l"/>
            <a:r>
              <a:rPr lang="en-US" b="0" i="0" dirty="0">
                <a:effectLst/>
                <a:latin typeface="Times New Roman" panose="02020603050405020304" pitchFamily="18" charset="0"/>
                <a:cs typeface="Times New Roman" panose="02020603050405020304" pitchFamily="18" charset="0"/>
              </a:rPr>
              <a:t>example:</a:t>
            </a:r>
            <a:endParaRPr lang="en-US" b="0" i="0" dirty="0">
              <a:solidFill>
                <a:srgbClr val="FFFF00"/>
              </a:solidFill>
              <a:effectLst/>
              <a:latin typeface="Times New Roman" panose="02020603050405020304" pitchFamily="18" charset="0"/>
              <a:cs typeface="Times New Roman" panose="02020603050405020304" pitchFamily="18" charset="0"/>
            </a:endParaRPr>
          </a:p>
          <a:p>
            <a:pPr algn="l"/>
            <a:r>
              <a:rPr lang="en-US" dirty="0">
                <a:solidFill>
                  <a:srgbClr val="FFFF00"/>
                </a:solidFill>
                <a:latin typeface="Times New Roman" panose="02020603050405020304" pitchFamily="18" charset="0"/>
                <a:cs typeface="Times New Roman" panose="02020603050405020304" pitchFamily="18" charset="0"/>
              </a:rPr>
              <a:t>		</a:t>
            </a:r>
            <a:r>
              <a:rPr lang="en-IN" b="0" i="0" dirty="0">
                <a:solidFill>
                  <a:srgbClr val="FFFF00"/>
                </a:solidFill>
                <a:effectLst/>
                <a:latin typeface="Times New Roman" panose="02020603050405020304" pitchFamily="18" charset="0"/>
                <a:cs typeface="Times New Roman" panose="02020603050405020304" pitchFamily="18" charset="0"/>
              </a:rPr>
              <a:t>2! = 2 x 1 = 2</a:t>
            </a:r>
            <a:r>
              <a:rPr lang="en-IN" dirty="0">
                <a:solidFill>
                  <a:srgbClr val="FFFF00"/>
                </a:solidFill>
                <a:latin typeface="Times New Roman" panose="02020603050405020304" pitchFamily="18" charset="0"/>
                <a:cs typeface="Times New Roman" panose="02020603050405020304" pitchFamily="18" charset="0"/>
              </a:rPr>
              <a:t/>
            </a:r>
            <a:br>
              <a:rPr lang="en-IN" dirty="0">
                <a:solidFill>
                  <a:srgbClr val="FFFF00"/>
                </a:solidFill>
                <a:latin typeface="Times New Roman" panose="02020603050405020304" pitchFamily="18" charset="0"/>
                <a:cs typeface="Times New Roman" panose="02020603050405020304" pitchFamily="18" charset="0"/>
              </a:rPr>
            </a:br>
            <a:r>
              <a:rPr lang="en-IN" dirty="0">
                <a:solidFill>
                  <a:srgbClr val="FFFF00"/>
                </a:solidFill>
                <a:latin typeface="Times New Roman" panose="02020603050405020304" pitchFamily="18" charset="0"/>
                <a:cs typeface="Times New Roman" panose="02020603050405020304" pitchFamily="18" charset="0"/>
              </a:rPr>
              <a:t>		</a:t>
            </a:r>
            <a:r>
              <a:rPr lang="en-IN" b="0" i="0" dirty="0">
                <a:solidFill>
                  <a:srgbClr val="FFFF00"/>
                </a:solidFill>
                <a:effectLst/>
                <a:latin typeface="Times New Roman" panose="02020603050405020304" pitchFamily="18" charset="0"/>
                <a:cs typeface="Times New Roman" panose="02020603050405020304" pitchFamily="18" charset="0"/>
              </a:rPr>
              <a:t>3! = 3 x 2 x 1 = 6</a:t>
            </a:r>
            <a:r>
              <a:rPr lang="en-IN" dirty="0">
                <a:solidFill>
                  <a:srgbClr val="FFFF00"/>
                </a:solidFill>
                <a:latin typeface="Times New Roman" panose="02020603050405020304" pitchFamily="18" charset="0"/>
                <a:cs typeface="Times New Roman" panose="02020603050405020304" pitchFamily="18" charset="0"/>
              </a:rPr>
              <a:t/>
            </a:r>
            <a:br>
              <a:rPr lang="en-IN" dirty="0">
                <a:solidFill>
                  <a:srgbClr val="FFFF00"/>
                </a:solidFill>
                <a:latin typeface="Times New Roman" panose="02020603050405020304" pitchFamily="18" charset="0"/>
                <a:cs typeface="Times New Roman" panose="02020603050405020304" pitchFamily="18" charset="0"/>
              </a:rPr>
            </a:br>
            <a:r>
              <a:rPr lang="en-IN" dirty="0">
                <a:solidFill>
                  <a:srgbClr val="FFFF00"/>
                </a:solidFill>
                <a:latin typeface="Times New Roman" panose="02020603050405020304" pitchFamily="18" charset="0"/>
                <a:cs typeface="Times New Roman" panose="02020603050405020304" pitchFamily="18" charset="0"/>
              </a:rPr>
              <a:t>		</a:t>
            </a:r>
            <a:r>
              <a:rPr lang="en-IN" b="0" i="0" dirty="0">
                <a:solidFill>
                  <a:srgbClr val="FFFF00"/>
                </a:solidFill>
                <a:effectLst/>
                <a:latin typeface="Times New Roman" panose="02020603050405020304" pitchFamily="18" charset="0"/>
                <a:cs typeface="Times New Roman" panose="02020603050405020304" pitchFamily="18" charset="0"/>
              </a:rPr>
              <a:t>4! = 4 x 3 x 2 x 1 = 24</a:t>
            </a:r>
            <a:r>
              <a:rPr lang="en-IN" dirty="0">
                <a:solidFill>
                  <a:srgbClr val="FFFF00"/>
                </a:solidFill>
                <a:latin typeface="Times New Roman" panose="02020603050405020304" pitchFamily="18" charset="0"/>
                <a:cs typeface="Times New Roman" panose="02020603050405020304" pitchFamily="18" charset="0"/>
              </a:rPr>
              <a:t/>
            </a:r>
            <a:br>
              <a:rPr lang="en-IN" dirty="0">
                <a:solidFill>
                  <a:srgbClr val="FFFF00"/>
                </a:solidFill>
                <a:latin typeface="Times New Roman" panose="02020603050405020304" pitchFamily="18" charset="0"/>
                <a:cs typeface="Times New Roman" panose="02020603050405020304" pitchFamily="18" charset="0"/>
              </a:rPr>
            </a:br>
            <a:r>
              <a:rPr lang="en-IN" dirty="0">
                <a:solidFill>
                  <a:srgbClr val="FFFF00"/>
                </a:solidFill>
                <a:latin typeface="Times New Roman" panose="02020603050405020304" pitchFamily="18" charset="0"/>
                <a:cs typeface="Times New Roman" panose="02020603050405020304" pitchFamily="18" charset="0"/>
              </a:rPr>
              <a:t>		</a:t>
            </a:r>
            <a:r>
              <a:rPr lang="en-IN" b="0" i="0" dirty="0">
                <a:solidFill>
                  <a:srgbClr val="FFFF00"/>
                </a:solidFill>
                <a:effectLst/>
                <a:latin typeface="Times New Roman" panose="02020603050405020304" pitchFamily="18" charset="0"/>
                <a:cs typeface="Times New Roman" panose="02020603050405020304" pitchFamily="18" charset="0"/>
              </a:rPr>
              <a:t>5! = 5 x 4 x 3 x 2 x 1 = 120</a:t>
            </a:r>
            <a:r>
              <a:rPr lang="en-IN" dirty="0">
                <a:solidFill>
                  <a:srgbClr val="FFFF00"/>
                </a:solidFill>
                <a:latin typeface="Times New Roman" panose="02020603050405020304" pitchFamily="18" charset="0"/>
                <a:cs typeface="Times New Roman" panose="02020603050405020304" pitchFamily="18" charset="0"/>
              </a:rPr>
              <a:t/>
            </a:r>
            <a:br>
              <a:rPr lang="en-IN" dirty="0">
                <a:solidFill>
                  <a:srgbClr val="FFFF00"/>
                </a:solidFill>
                <a:latin typeface="Times New Roman" panose="02020603050405020304" pitchFamily="18" charset="0"/>
                <a:cs typeface="Times New Roman" panose="02020603050405020304" pitchFamily="18" charset="0"/>
              </a:rPr>
            </a:br>
            <a:r>
              <a:rPr lang="en-IN" dirty="0">
                <a:solidFill>
                  <a:srgbClr val="FFFF00"/>
                </a:solidFill>
                <a:latin typeface="Times New Roman" panose="02020603050405020304" pitchFamily="18" charset="0"/>
                <a:cs typeface="Times New Roman" panose="02020603050405020304" pitchFamily="18" charset="0"/>
              </a:rPr>
              <a:t>		</a:t>
            </a:r>
            <a:r>
              <a:rPr lang="en-IN" b="0" i="0" dirty="0">
                <a:solidFill>
                  <a:srgbClr val="FFFF00"/>
                </a:solidFill>
                <a:effectLst/>
                <a:latin typeface="Times New Roman" panose="02020603050405020304" pitchFamily="18" charset="0"/>
                <a:cs typeface="Times New Roman" panose="02020603050405020304" pitchFamily="18" charset="0"/>
              </a:rPr>
              <a:t>6! = 6 x 5 x 4 x 3 x 2 x 1 = 720</a:t>
            </a:r>
            <a:r>
              <a:rPr lang="en-IN" dirty="0">
                <a:solidFill>
                  <a:srgbClr val="FFFF00"/>
                </a:solidFill>
                <a:latin typeface="Times New Roman" panose="02020603050405020304" pitchFamily="18" charset="0"/>
                <a:cs typeface="Times New Roman" panose="02020603050405020304" pitchFamily="18" charset="0"/>
              </a:rPr>
              <a:t/>
            </a:r>
            <a:br>
              <a:rPr lang="en-IN" dirty="0">
                <a:solidFill>
                  <a:srgbClr val="FFFF00"/>
                </a:solidFill>
                <a:latin typeface="Times New Roman" panose="02020603050405020304" pitchFamily="18" charset="0"/>
                <a:cs typeface="Times New Roman" panose="02020603050405020304" pitchFamily="18" charset="0"/>
              </a:rPr>
            </a:br>
            <a:r>
              <a:rPr lang="en-IN" dirty="0">
                <a:solidFill>
                  <a:srgbClr val="FFFF00"/>
                </a:solidFill>
                <a:latin typeface="Times New Roman" panose="02020603050405020304" pitchFamily="18" charset="0"/>
                <a:cs typeface="Times New Roman" panose="02020603050405020304" pitchFamily="18" charset="0"/>
              </a:rPr>
              <a:t>		</a:t>
            </a:r>
            <a:r>
              <a:rPr lang="en-IN" b="0" i="0" dirty="0">
                <a:solidFill>
                  <a:srgbClr val="FFFF00"/>
                </a:solidFill>
                <a:effectLst/>
                <a:latin typeface="Times New Roman" panose="02020603050405020304" pitchFamily="18" charset="0"/>
                <a:cs typeface="Times New Roman" panose="02020603050405020304" pitchFamily="18" charset="0"/>
              </a:rPr>
              <a:t>7! = 7 x 6 x 5 x 4 x 3 x 2 x 1 = 5.040</a:t>
            </a:r>
            <a:r>
              <a:rPr lang="en-IN" dirty="0">
                <a:solidFill>
                  <a:srgbClr val="FFFF00"/>
                </a:solidFill>
                <a:latin typeface="Times New Roman" panose="02020603050405020304" pitchFamily="18" charset="0"/>
                <a:cs typeface="Times New Roman" panose="02020603050405020304" pitchFamily="18" charset="0"/>
              </a:rPr>
              <a:t/>
            </a:r>
            <a:br>
              <a:rPr lang="en-IN" dirty="0">
                <a:solidFill>
                  <a:srgbClr val="FFFF00"/>
                </a:solidFill>
                <a:latin typeface="Times New Roman" panose="02020603050405020304" pitchFamily="18" charset="0"/>
                <a:cs typeface="Times New Roman" panose="02020603050405020304" pitchFamily="18" charset="0"/>
              </a:rPr>
            </a:br>
            <a:r>
              <a:rPr lang="en-IN" dirty="0">
                <a:solidFill>
                  <a:srgbClr val="FFFF00"/>
                </a:solidFill>
                <a:latin typeface="Times New Roman" panose="02020603050405020304" pitchFamily="18" charset="0"/>
                <a:cs typeface="Times New Roman" panose="02020603050405020304" pitchFamily="18" charset="0"/>
              </a:rPr>
              <a:t>		</a:t>
            </a:r>
            <a:r>
              <a:rPr lang="en-IN" b="0" i="0" dirty="0">
                <a:solidFill>
                  <a:srgbClr val="FFFF00"/>
                </a:solidFill>
                <a:effectLst/>
                <a:latin typeface="Times New Roman" panose="02020603050405020304" pitchFamily="18" charset="0"/>
                <a:cs typeface="Times New Roman" panose="02020603050405020304" pitchFamily="18" charset="0"/>
              </a:rPr>
              <a:t>8! = 8 x 7 x 6 x 5 x 4 x 3 x 2 x 1 = 40.320</a:t>
            </a:r>
            <a:endParaRPr lang="en-US" b="0" i="0" dirty="0">
              <a:solidFill>
                <a:srgbClr val="FFFF00"/>
              </a:solidFill>
              <a:effectLst/>
              <a:latin typeface="Times New Roman" panose="02020603050405020304" pitchFamily="18" charset="0"/>
              <a:cs typeface="Times New Roman" panose="02020603050405020304" pitchFamily="18" charset="0"/>
            </a:endParaRPr>
          </a:p>
        </p:txBody>
      </p:sp>
      <p:pic>
        <p:nvPicPr>
          <p:cNvPr id="3" name="Google Shape;73;p13"/>
          <p:cNvPicPr preferRelativeResize="0"/>
          <p:nvPr/>
        </p:nvPicPr>
        <p:blipFill>
          <a:blip r:embed="rId2">
            <a:alphaModFix/>
          </a:blip>
          <a:stretch>
            <a:fillRect/>
          </a:stretch>
        </p:blipFill>
        <p:spPr>
          <a:xfrm>
            <a:off x="330792" y="112795"/>
            <a:ext cx="1670033" cy="409467"/>
          </a:xfrm>
          <a:prstGeom prst="rect">
            <a:avLst/>
          </a:prstGeom>
          <a:noFill/>
          <a:ln>
            <a:noFill/>
          </a:ln>
        </p:spPr>
      </p:pic>
    </p:spTree>
    <p:extLst>
      <p:ext uri="{BB962C8B-B14F-4D97-AF65-F5344CB8AC3E}">
        <p14:creationId xmlns:p14="http://schemas.microsoft.com/office/powerpoint/2010/main" val="1785366727"/>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28</TotalTime>
  <Words>326</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charter</vt:lpstr>
      <vt:lpstr>sohne</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saxena</dc:creator>
  <cp:lastModifiedBy>net</cp:lastModifiedBy>
  <cp:revision>3</cp:revision>
  <dcterms:created xsi:type="dcterms:W3CDTF">2022-04-30T17:43:01Z</dcterms:created>
  <dcterms:modified xsi:type="dcterms:W3CDTF">2022-05-02T07:27:06Z</dcterms:modified>
</cp:coreProperties>
</file>