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79" r:id="rId2"/>
    <p:sldId id="281" r:id="rId3"/>
    <p:sldId id="308" r:id="rId4"/>
    <p:sldId id="282" r:id="rId5"/>
    <p:sldId id="307" r:id="rId6"/>
    <p:sldId id="306" r:id="rId7"/>
    <p:sldId id="269" r:id="rId8"/>
  </p:sldIdLst>
  <p:sldSz cx="9144000" cy="5143500" type="screen16x9"/>
  <p:notesSz cx="6858000" cy="9144000"/>
  <p:embeddedFontLst>
    <p:embeddedFont>
      <p:font typeface="Raleway" charset="0"/>
      <p:regular r:id="rId10"/>
      <p:bold r:id="rId11"/>
      <p:italic r:id="rId12"/>
      <p:boldItalic r:id="rId13"/>
    </p:embeddedFont>
    <p:embeddedFont>
      <p:font typeface="MS PGothic" pitchFamily="34" charset="-128"/>
      <p:regular r:id="rId14"/>
    </p:embeddedFont>
    <p:embeddedFont>
      <p:font typeface="La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-130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92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9388" y="6646863"/>
            <a:ext cx="4022725" cy="349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3E564CE-E313-4B6E-89EC-2401A93CE87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9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53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371600"/>
            <a:ext cx="6446520" cy="326350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/>
          <a:lstStyle/>
          <a:p>
            <a:fld id="{EA9BD9E9-5EA4-4A2A-B2C5-681A82CF0593}" type="datetime1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7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bg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085850"/>
            <a:ext cx="5829300" cy="1485900"/>
          </a:xfrm>
        </p:spPr>
        <p:txBody>
          <a:bodyPr/>
          <a:lstStyle/>
          <a:p>
            <a:r>
              <a:rPr lang="en" sz="1400" dirty="0"/>
              <a:t>Data Science </a:t>
            </a:r>
            <a:r>
              <a:rPr lang="en" sz="1400" dirty="0">
                <a:solidFill>
                  <a:schemeClr val="dk1"/>
                </a:solidFill>
              </a:rPr>
              <a:t>&amp;</a:t>
            </a:r>
            <a:r>
              <a:rPr lang="en" sz="1400" dirty="0"/>
              <a:t> Machine Learning</a:t>
            </a:r>
            <a:r>
              <a:rPr lang="en-US" sz="405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05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05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3D </a:t>
            </a:r>
            <a:r>
              <a:rPr lang="en-US" sz="405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scatter plot and Pair plots</a:t>
            </a:r>
            <a:br>
              <a:rPr lang="en-US" sz="405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405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4338" name="Picture 4" descr="j0133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743200"/>
            <a:ext cx="3504010" cy="213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5" y="3389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447" y="575950"/>
            <a:ext cx="7468403" cy="6354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Iris Flower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https://s3.amazonaws.com/assets.datacamp.com/blog_assets/Machine+Learning+R/iris-machinele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248" y="1621801"/>
            <a:ext cx="5386675" cy="201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1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px.scatter_3d(</a:t>
            </a:r>
            <a:r>
              <a:rPr lang="en-US" dirty="0" err="1">
                <a:solidFill>
                  <a:schemeClr val="bg1"/>
                </a:solidFill>
              </a:rPr>
              <a:t>df</a:t>
            </a:r>
            <a:r>
              <a:rPr lang="en-US" dirty="0">
                <a:solidFill>
                  <a:schemeClr val="bg1"/>
                </a:solidFill>
              </a:rPr>
              <a:t>, x="</a:t>
            </a:r>
            <a:r>
              <a:rPr lang="en-US" dirty="0" err="1">
                <a:solidFill>
                  <a:schemeClr val="bg1"/>
                </a:solidFill>
              </a:rPr>
              <a:t>PetalLengthCm</a:t>
            </a:r>
            <a:r>
              <a:rPr lang="en-US" dirty="0">
                <a:solidFill>
                  <a:schemeClr val="bg1"/>
                </a:solidFill>
              </a:rPr>
              <a:t>", y="</a:t>
            </a:r>
            <a:r>
              <a:rPr lang="en-US" dirty="0" err="1">
                <a:solidFill>
                  <a:schemeClr val="bg1"/>
                </a:solidFill>
              </a:rPr>
              <a:t>PetalWidthCm</a:t>
            </a:r>
            <a:r>
              <a:rPr lang="en-US" dirty="0">
                <a:solidFill>
                  <a:schemeClr val="bg1"/>
                </a:solidFill>
              </a:rPr>
              <a:t>", z="</a:t>
            </a:r>
            <a:r>
              <a:rPr lang="en-US" dirty="0" err="1">
                <a:solidFill>
                  <a:schemeClr val="bg1"/>
                </a:solidFill>
              </a:rPr>
              <a:t>SepalLengthCm</a:t>
            </a:r>
            <a:r>
              <a:rPr lang="en-US" dirty="0">
                <a:solidFill>
                  <a:schemeClr val="bg1"/>
                </a:solidFill>
              </a:rPr>
              <a:t>", size="</a:t>
            </a:r>
            <a:r>
              <a:rPr lang="en-US" dirty="0" err="1">
                <a:solidFill>
                  <a:schemeClr val="bg1"/>
                </a:solidFill>
              </a:rPr>
              <a:t>SepalWidthCm</a:t>
            </a:r>
            <a:r>
              <a:rPr lang="en-US" dirty="0">
                <a:solidFill>
                  <a:schemeClr val="bg1"/>
                </a:solidFill>
              </a:rPr>
              <a:t>",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color="Species", </a:t>
            </a:r>
            <a:r>
              <a:rPr lang="en-US" dirty="0" err="1">
                <a:solidFill>
                  <a:schemeClr val="bg1"/>
                </a:solidFill>
              </a:rPr>
              <a:t>color_discrete_map</a:t>
            </a:r>
            <a:r>
              <a:rPr lang="en-US" dirty="0">
                <a:solidFill>
                  <a:schemeClr val="bg1"/>
                </a:solidFill>
              </a:rPr>
              <a:t> = {"</a:t>
            </a:r>
            <a:r>
              <a:rPr lang="en-US" dirty="0" err="1">
                <a:solidFill>
                  <a:schemeClr val="bg1"/>
                </a:solidFill>
              </a:rPr>
              <a:t>Joly</a:t>
            </a:r>
            <a:r>
              <a:rPr lang="en-US" dirty="0">
                <a:solidFill>
                  <a:schemeClr val="bg1"/>
                </a:solidFill>
              </a:rPr>
              <a:t>": "blue", "Bergeron": "violet", "</a:t>
            </a:r>
            <a:r>
              <a:rPr lang="en-US" dirty="0" err="1">
                <a:solidFill>
                  <a:schemeClr val="bg1"/>
                </a:solidFill>
              </a:rPr>
              <a:t>Coderre</a:t>
            </a:r>
            <a:r>
              <a:rPr lang="en-US" dirty="0">
                <a:solidFill>
                  <a:schemeClr val="bg1"/>
                </a:solidFill>
              </a:rPr>
              <a:t>":"pink"})</a:t>
            </a:r>
          </a:p>
        </p:txBody>
      </p:sp>
      <p:pic>
        <p:nvPicPr>
          <p:cNvPr id="4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52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Iris Dataset</a:t>
            </a:r>
          </a:p>
        </p:txBody>
      </p:sp>
      <p:pic>
        <p:nvPicPr>
          <p:cNvPr id="4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50" y="1211350"/>
            <a:ext cx="5400000" cy="34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2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>
            <a:spLocks noGrp="1" noChangeArrowheads="1"/>
          </p:cNvSpPr>
          <p:nvPr/>
        </p:nvSpPr>
        <p:spPr bwMode="auto">
          <a:xfrm>
            <a:off x="228600" y="-712911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Iris Sample Data Set  </a:t>
            </a:r>
          </a:p>
        </p:txBody>
      </p:sp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258763" y="353889"/>
            <a:ext cx="835183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/>
              <a:t>Many of the exploratory data techniques are illustrated with the Iris Plant data set.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 be obtained from the UCI Machine Learning Repository </a:t>
            </a:r>
            <a:br>
              <a:rPr lang="en-US" sz="2000"/>
            </a:br>
            <a:r>
              <a:rPr lang="en-US" sz="2000">
                <a:hlinkClick r:id="rId3"/>
              </a:rPr>
              <a:t>http://www.ics.uci.edu/~mlearn/MLRepository.html</a:t>
            </a:r>
            <a:r>
              <a:rPr lang="en-US" sz="2000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From the statistician Douglas Fisher</a:t>
            </a:r>
          </a:p>
          <a:p>
            <a:pPr lvl="1">
              <a:lnSpc>
                <a:spcPct val="90000"/>
              </a:lnSpc>
            </a:pPr>
            <a:r>
              <a:rPr lang="en-US"/>
              <a:t>Three flower types (classes):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 </a:t>
            </a:r>
            <a:r>
              <a:rPr lang="en-US"/>
              <a:t>Setosa</a:t>
            </a:r>
          </a:p>
          <a:p>
            <a:pPr lvl="2">
              <a:lnSpc>
                <a:spcPct val="90000"/>
              </a:lnSpc>
            </a:pPr>
            <a:r>
              <a:rPr lang="en-US"/>
              <a:t> Virginica </a:t>
            </a:r>
          </a:p>
          <a:p>
            <a:pPr lvl="2">
              <a:lnSpc>
                <a:spcPct val="90000"/>
              </a:lnSpc>
            </a:pPr>
            <a:r>
              <a:rPr lang="en-US"/>
              <a:t> Versicolour</a:t>
            </a:r>
          </a:p>
          <a:p>
            <a:pPr lvl="1">
              <a:lnSpc>
                <a:spcPct val="90000"/>
              </a:lnSpc>
            </a:pPr>
            <a:r>
              <a:rPr lang="en-US"/>
              <a:t>Four (non-class) attributes</a:t>
            </a:r>
          </a:p>
          <a:p>
            <a:pPr lvl="2">
              <a:lnSpc>
                <a:spcPct val="90000"/>
              </a:lnSpc>
            </a:pPr>
            <a:r>
              <a:rPr lang="en-US"/>
              <a:t> Sepal width and length</a:t>
            </a:r>
          </a:p>
          <a:p>
            <a:pPr lvl="2">
              <a:lnSpc>
                <a:spcPct val="90000"/>
              </a:lnSpc>
            </a:pPr>
            <a:r>
              <a:rPr lang="en-US"/>
              <a:t> Petal width and length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79725" y="2041402"/>
            <a:ext cx="207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b="1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74049" y="4392489"/>
            <a:ext cx="46413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sz="1000" dirty="0" err="1">
                <a:latin typeface="Times New Roman" panose="02020603050405020304" pitchFamily="18" charset="0"/>
              </a:rPr>
              <a:t>Virginica</a:t>
            </a:r>
            <a:r>
              <a:rPr lang="en-US" sz="1000" dirty="0">
                <a:latin typeface="Times New Roman" panose="02020603050405020304" pitchFamily="18" charset="0"/>
              </a:rPr>
              <a:t>. Robert H. </a:t>
            </a:r>
            <a:r>
              <a:rPr lang="en-US" sz="1000" dirty="0" err="1">
                <a:latin typeface="Times New Roman" panose="02020603050405020304" pitchFamily="18" charset="0"/>
              </a:rPr>
              <a:t>Mohlenbrock</a:t>
            </a:r>
            <a:r>
              <a:rPr lang="en-US" sz="1000" dirty="0">
                <a:latin typeface="Times New Roman" panose="02020603050405020304" pitchFamily="18" charset="0"/>
              </a:rPr>
              <a:t>. USDA NRCS. 1995. Northeast wetland flora: Field office guide to plant species. Northeast National Technical Center, Chester, PA. Courtesy of USDA NRCS Wetland Science Institute. 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38" y="2110771"/>
            <a:ext cx="342741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1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B33874-2E8F-4085-A615-0A548444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Iris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E4AC91-2923-4280-BD53-B1898CE9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omplete Iris datas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249" y="1211350"/>
            <a:ext cx="4680000" cy="376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6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What is </a:t>
            </a:r>
            <a:r>
              <a:rPr lang="en-US" smtClean="0"/>
              <a:t>dimensionality reduction?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136</Words>
  <Application>Microsoft Office PowerPoint</Application>
  <PresentationFormat>On-screen Show (16:9)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Times New Roman</vt:lpstr>
      <vt:lpstr>Raleway</vt:lpstr>
      <vt:lpstr>MS PGothic</vt:lpstr>
      <vt:lpstr>Wingdings</vt:lpstr>
      <vt:lpstr>Lato</vt:lpstr>
      <vt:lpstr>Monotype Sorts</vt:lpstr>
      <vt:lpstr>Swiss</vt:lpstr>
      <vt:lpstr>Data Science &amp; Machine Learning 3D scatter plot and Pair plots </vt:lpstr>
      <vt:lpstr>Iris Flower</vt:lpstr>
      <vt:lpstr>Iris Dataset</vt:lpstr>
      <vt:lpstr>Iris Dataset</vt:lpstr>
      <vt:lpstr>PowerPoint Presentation</vt:lpstr>
      <vt:lpstr>Iris Dataset</vt:lpstr>
      <vt:lpstr>Goals for 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Windows User</cp:lastModifiedBy>
  <cp:revision>74</cp:revision>
  <dcterms:modified xsi:type="dcterms:W3CDTF">2022-06-05T12:22:26Z</dcterms:modified>
</cp:coreProperties>
</file>