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1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7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5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8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1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3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50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rthonormal_transformation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en.wikipedia.org/wiki/Linear_transform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Rayleigh_quotien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Principal_component_regress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hyperlink" Target="https://en.wikipedia.org/wiki/Singular_value_decomposi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07C3808-2228-6437-BF95-96D92937B689}"/>
              </a:ext>
            </a:extLst>
          </p:cNvPr>
          <p:cNvSpPr txBox="1"/>
          <p:nvPr/>
        </p:nvSpPr>
        <p:spPr>
          <a:xfrm>
            <a:off x="2105025" y="1552575"/>
            <a:ext cx="818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algorithms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76D4F3-E7A8-2E67-59B2-D550BB190409}"/>
              </a:ext>
            </a:extLst>
          </p:cNvPr>
          <p:cNvSpPr txBox="1"/>
          <p:nvPr/>
        </p:nvSpPr>
        <p:spPr>
          <a:xfrm>
            <a:off x="1276350" y="4657725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Mentor –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Saxena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91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F9C88EB-4228-48D0-EB9B-9242DFCB520D}"/>
              </a:ext>
            </a:extLst>
          </p:cNvPr>
          <p:cNvSpPr txBox="1"/>
          <p:nvPr/>
        </p:nvSpPr>
        <p:spPr>
          <a:xfrm>
            <a:off x="942975" y="381000"/>
            <a:ext cx="1022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FF2889-7F50-C726-F3A8-3B3B6918045D}"/>
              </a:ext>
            </a:extLst>
          </p:cNvPr>
          <p:cNvSpPr txBox="1"/>
          <p:nvPr/>
        </p:nvSpPr>
        <p:spPr>
          <a:xfrm>
            <a:off x="419100" y="1581150"/>
            <a:ext cx="11363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any integer q, 1 ≤ q ≤ p, consider the orthogonal </a:t>
            </a:r>
            <a:r>
              <a:rPr lang="en-US" dirty="0">
                <a:hlinkClick r:id="rId2" tooltip="Linear transformati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linear transformation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en-US" dirty="0"/>
          </a:p>
          <a:p>
            <a:r>
              <a:rPr lang="en-US" altLang="en-US" dirty="0"/>
              <a:t>where y is a q-element vector and B’  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again the </a:t>
            </a:r>
            <a:r>
              <a:rPr lang="en-US" dirty="0">
                <a:hlinkClick r:id="rId3" tooltip="Orthonormal transformati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orthonormal transformation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x,B,A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 (y1+y2+…+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defined as before. Then tr(y1+y2+…+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)is minimized by B=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where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consists of the last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columns of 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decomposition of </a:t>
            </a:r>
            <a:r>
              <a:rPr lang="el-G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909329E-3137-5361-A70C-0B78CD468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56" y="2118881"/>
            <a:ext cx="1362094" cy="523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10B1166-F7EE-64D7-6C5F-8C093F166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56" y="3712894"/>
            <a:ext cx="1207903" cy="350682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F84B2F1F-CB4D-0490-28CD-A5EA29CA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11" name="AutoShape 5" descr="y">
            <a:extLst>
              <a:ext uri="{FF2B5EF4-FFF2-40B4-BE49-F238E27FC236}">
                <a16:creationId xmlns="" xmlns:a16="http://schemas.microsoft.com/office/drawing/2014/main" id="{82E055A8-D46D-7E13-B21E-248A255A5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 descr="\mathbf{B'}">
            <a:extLst>
              <a:ext uri="{FF2B5EF4-FFF2-40B4-BE49-F238E27FC236}">
                <a16:creationId xmlns="" xmlns:a16="http://schemas.microsoft.com/office/drawing/2014/main" id="{08D5AD21-3310-D881-E758-FF1A14ADE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D3F4695D-3763-BD62-0602-AAD6E96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8" descr="x,{\mathbf  {B}},{\mathbf  {A}}">
            <a:extLst>
              <a:ext uri="{FF2B5EF4-FFF2-40B4-BE49-F238E27FC236}">
                <a16:creationId xmlns="" xmlns:a16="http://schemas.microsoft.com/office/drawing/2014/main" id="{4B91BC25-72C6-6C50-03A2-9ECD3EEE8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9" descr="{\mathbf  {\Sigma }}_{y}">
            <a:extLst>
              <a:ext uri="{FF2B5EF4-FFF2-40B4-BE49-F238E27FC236}">
                <a16:creationId xmlns="" xmlns:a16="http://schemas.microsoft.com/office/drawing/2014/main" id="{2D92D8D1-E130-F0FF-F4E3-74518920F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0" descr="{\displaystyle \operatorname {tr} (\mathbf {\Sigma } _{y})}">
            <a:extLst>
              <a:ext uri="{FF2B5EF4-FFF2-40B4-BE49-F238E27FC236}">
                <a16:creationId xmlns="" xmlns:a16="http://schemas.microsoft.com/office/drawing/2014/main" id="{17FEAA15-A577-B9C1-127B-919A0643F2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2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1" descr="{\mathbf  {B}}={\mathbf  {A}}_{q}^{*},">
            <a:extLst>
              <a:ext uri="{FF2B5EF4-FFF2-40B4-BE49-F238E27FC236}">
                <a16:creationId xmlns="" xmlns:a16="http://schemas.microsoft.com/office/drawing/2014/main" id="{09EE2EF4-1282-C414-CA35-5A7DDE0596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5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12" descr="\mathbf{A}_q^*">
            <a:extLst>
              <a:ext uri="{FF2B5EF4-FFF2-40B4-BE49-F238E27FC236}">
                <a16:creationId xmlns="" xmlns:a16="http://schemas.microsoft.com/office/drawing/2014/main" id="{B388F1CA-AA24-4AF5-ACBF-2FB98AE97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51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13" descr="\mathbf {A} ">
            <a:extLst>
              <a:ext uri="{FF2B5EF4-FFF2-40B4-BE49-F238E27FC236}">
                <a16:creationId xmlns="" xmlns:a16="http://schemas.microsoft.com/office/drawing/2014/main" id="{07805F62-EEA6-E211-EFC1-6F63ABDFB2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7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D9110657-F937-0E33-4EA7-CAEEA980E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47" y="5776852"/>
            <a:ext cx="4974005" cy="657225"/>
          </a:xfrm>
          <a:prstGeom prst="rect">
            <a:avLst/>
          </a:prstGeom>
        </p:spPr>
      </p:pic>
      <p:pic>
        <p:nvPicPr>
          <p:cNvPr id="20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0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743CF2-56A0-DCE6-7455-0A89FF6A1529}"/>
              </a:ext>
            </a:extLst>
          </p:cNvPr>
          <p:cNvSpPr txBox="1"/>
          <p:nvPr/>
        </p:nvSpPr>
        <p:spPr>
          <a:xfrm>
            <a:off x="752475" y="1428749"/>
            <a:ext cx="499688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2A6D64-7888-979A-EE8A-890C1B10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428749"/>
            <a:ext cx="5001368" cy="2800766"/>
          </a:xfrm>
          <a:prstGeom prst="rect">
            <a:avLst/>
          </a:prstGeom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6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55117A-47F9-9722-EE0B-C322B2A3FE3A}"/>
              </a:ext>
            </a:extLst>
          </p:cNvPr>
          <p:cNvSpPr txBox="1"/>
          <p:nvPr/>
        </p:nvSpPr>
        <p:spPr>
          <a:xfrm>
            <a:off x="657225" y="2466974"/>
            <a:ext cx="11182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statistical procedure that allows you to summarize the information content in large data tables by means of a smaller set of “summary indices” that can be more easily visualized and analyzed.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0AFDF9-8804-E9B6-C276-8AE49DFCDBDE}"/>
              </a:ext>
            </a:extLst>
          </p:cNvPr>
          <p:cNvSpPr txBox="1"/>
          <p:nvPr/>
        </p:nvSpPr>
        <p:spPr>
          <a:xfrm>
            <a:off x="1895475" y="561975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PCA?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80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011B2-BC96-5861-1886-37AEFBEA0EEA}"/>
              </a:ext>
            </a:extLst>
          </p:cNvPr>
          <p:cNvSpPr txBox="1"/>
          <p:nvPr/>
        </p:nvSpPr>
        <p:spPr>
          <a:xfrm>
            <a:off x="866775" y="685800"/>
            <a:ext cx="727154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When/Why to use PCA?</a:t>
            </a:r>
          </a:p>
          <a:p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rocessing data where multi-</a:t>
            </a:r>
            <a:r>
              <a:rPr lang="en-US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colinearity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exists between the variables.</a:t>
            </a:r>
          </a:p>
          <a:p>
            <a:pPr algn="l"/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when the dimensions of the input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are high .</a:t>
            </a:r>
          </a:p>
          <a:p>
            <a:pPr algn="l"/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 denoising and data compression.</a:t>
            </a:r>
          </a:p>
          <a:p>
            <a:endParaRPr lang="en-US" sz="36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715147A-0E09-D335-2CFB-2011F8F4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4" y="238125"/>
            <a:ext cx="3028950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62DF99E-DED6-D0DF-0D7C-9D5FB8B1B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4" y="3505200"/>
            <a:ext cx="3028951" cy="3114675"/>
          </a:xfrm>
          <a:prstGeom prst="rect">
            <a:avLst/>
          </a:prstGeom>
        </p:spPr>
      </p:pic>
      <p:pic>
        <p:nvPicPr>
          <p:cNvPr id="5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5" y="388683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45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7BC405-D93D-07E6-1A03-C26CBCC43593}"/>
              </a:ext>
            </a:extLst>
          </p:cNvPr>
          <p:cNvSpPr txBox="1"/>
          <p:nvPr/>
        </p:nvSpPr>
        <p:spPr>
          <a:xfrm>
            <a:off x="895350" y="581024"/>
            <a:ext cx="109156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n x p data matrix with column-wise zero empirical mean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n- different repetition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p-particular feature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 is defined by a set of size l of 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vectors of weights or coefficients</a:t>
            </a:r>
          </a:p>
          <a:p>
            <a:pPr>
              <a:lnSpc>
                <a:spcPct val="15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w(k)= (w1,….,w p)(k)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map each row vector x(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)of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 new vector of principal component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 </a:t>
            </a:r>
          </a:p>
          <a:p>
            <a:pPr>
              <a:lnSpc>
                <a:spcPct val="150000"/>
              </a:lnSpc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)=(t1,…t l)(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given 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k(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x (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w (k)         for 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=1,…,n   l=1,…,l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A94240-D7AB-13C5-AFFB-8A38FC92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10" descr="l">
            <a:extLst>
              <a:ext uri="{FF2B5EF4-FFF2-40B4-BE49-F238E27FC236}">
                <a16:creationId xmlns="" xmlns:a16="http://schemas.microsoft.com/office/drawing/2014/main" id="{8D684989-74E4-20C6-DE62-3206610BA3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77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1" descr="\mathbf {w} _{(k)}=(w_{1},\dots ,w_{p})_{(k)}">
            <a:extLst>
              <a:ext uri="{FF2B5EF4-FFF2-40B4-BE49-F238E27FC236}">
                <a16:creationId xmlns="" xmlns:a16="http://schemas.microsoft.com/office/drawing/2014/main" id="{AB520981-A34C-632B-1083-1FDF15AD8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8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2" descr="\mathbf{x}_{(i)}">
            <a:extLst>
              <a:ext uri="{FF2B5EF4-FFF2-40B4-BE49-F238E27FC236}">
                <a16:creationId xmlns="" xmlns:a16="http://schemas.microsoft.com/office/drawing/2014/main" id="{422774BB-988B-7115-07A1-37BD15FC65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91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3" descr="{\displaystyle \mathbf {t} _{(i)}=(t_{1},\dots ,t_{l})_{(i)}}">
            <a:extLst>
              <a:ext uri="{FF2B5EF4-FFF2-40B4-BE49-F238E27FC236}">
                <a16:creationId xmlns="" xmlns:a16="http://schemas.microsoft.com/office/drawing/2014/main" id="{E6C8EEC6-22D2-8424-7B70-5AF473BBB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395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4" y="314904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75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A236C6-97CA-007F-94DF-A3C7B77B007C}"/>
              </a:ext>
            </a:extLst>
          </p:cNvPr>
          <p:cNvSpPr txBox="1"/>
          <p:nvPr/>
        </p:nvSpPr>
        <p:spPr>
          <a:xfrm>
            <a:off x="4021553" y="381000"/>
            <a:ext cx="414889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component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329E27-C339-3856-2F84-322CCBA3E588}"/>
              </a:ext>
            </a:extLst>
          </p:cNvPr>
          <p:cNvSpPr txBox="1"/>
          <p:nvPr/>
        </p:nvSpPr>
        <p:spPr>
          <a:xfrm>
            <a:off x="485775" y="1491020"/>
            <a:ext cx="108585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 o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rder to maximize variance, the first weight vector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thus has to satisfy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Equivalently, writing this in matrix form gives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been defined to be a unit vector, it equivalently also satisfies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to be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maximised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recognised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 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Rayleigh quotient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Rayleigh quotient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1E1FA8-C78D-3CD4-12F9-D01274EF3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10" y="2042060"/>
            <a:ext cx="4483330" cy="622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BFF05B-D820-F064-E59D-D014E16A3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10" y="3429000"/>
            <a:ext cx="4483330" cy="618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BED1056-F159-EACE-A512-6A11B98DF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10" y="4782894"/>
            <a:ext cx="4483330" cy="618332"/>
          </a:xfrm>
          <a:prstGeom prst="rect">
            <a:avLst/>
          </a:prstGeom>
        </p:spPr>
      </p:pic>
      <p:pic>
        <p:nvPicPr>
          <p:cNvPr id="8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02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DC8AC0B-88B2-A8A9-1EE3-D156B50B26B7}"/>
              </a:ext>
            </a:extLst>
          </p:cNvPr>
          <p:cNvSpPr txBox="1"/>
          <p:nvPr/>
        </p:nvSpPr>
        <p:spPr>
          <a:xfrm>
            <a:off x="4157520" y="476192"/>
            <a:ext cx="5572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Covariances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37F7695-4EB3-B700-56D7-44C03811463C}"/>
              </a:ext>
            </a:extLst>
          </p:cNvPr>
          <p:cNvSpPr txBox="1"/>
          <p:nvPr/>
        </p:nvSpPr>
        <p:spPr>
          <a:xfrm>
            <a:off x="290441" y="1533525"/>
            <a:ext cx="1135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sample covariance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between two of the different principal components over the dataset is given by: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matrix form, the empirical covariance matrix for the original variables can be written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covariance matrix between the principal components becomes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333CC18-387C-F635-BDFF-F96A53ED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45" y="2093357"/>
            <a:ext cx="2762392" cy="112400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437B0F1F-CC46-519E-B008-3D5258AD2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2436"/>
            <a:ext cx="256464" cy="6020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490B78-AC5E-3298-502A-F481544B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45" y="4088546"/>
            <a:ext cx="2424255" cy="530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A94129-D9C2-C9AE-8A48-7FAAEA133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45" y="5426760"/>
            <a:ext cx="2762392" cy="346201"/>
          </a:xfrm>
          <a:prstGeom prst="rect">
            <a:avLst/>
          </a:prstGeom>
        </p:spPr>
      </p:pic>
      <p:pic>
        <p:nvPicPr>
          <p:cNvPr id="9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27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9453F2-B827-34F2-1A2A-4E6748B7F5DA}"/>
              </a:ext>
            </a:extLst>
          </p:cNvPr>
          <p:cNvSpPr txBox="1"/>
          <p:nvPr/>
        </p:nvSpPr>
        <p:spPr>
          <a:xfrm>
            <a:off x="2028825" y="476250"/>
            <a:ext cx="756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1EAD124-C9E7-F0CF-D0D3-D0C6AADC4A08}"/>
              </a:ext>
            </a:extLst>
          </p:cNvPr>
          <p:cNvSpPr txBox="1"/>
          <p:nvPr/>
        </p:nvSpPr>
        <p:spPr>
          <a:xfrm>
            <a:off x="609600" y="1762124"/>
            <a:ext cx="1097280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maps a data vector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truncated transformation,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learns a linear transformation                                    where the columns of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×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matrix  WL form an orthogonal basis 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minimising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total squared reconstruction error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		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method called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principal component regression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EE70AD79-D8D6-5559-AC8B-8A8EB71A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\mathbf{T}_L = \mathbf{X} \mathbf{W}_L">
            <a:extLst>
              <a:ext uri="{FF2B5EF4-FFF2-40B4-BE49-F238E27FC236}">
                <a16:creationId xmlns="" xmlns:a16="http://schemas.microsoft.com/office/drawing/2014/main" id="{90F75EF4-C1D8-7B6F-558E-265F761532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B31BE71-1B98-0413-6E20-6A518B328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24" y="2647942"/>
            <a:ext cx="1806694" cy="514565"/>
          </a:xfrm>
          <a:prstGeom prst="rect">
            <a:avLst/>
          </a:prstGeom>
        </p:spPr>
      </p:pic>
      <p:sp>
        <p:nvSpPr>
          <p:cNvPr id="9" name="AutoShape 4" descr="{\displaystyle t=W_{L}^{\mathsf {T}}x,x\in R^{p},t\in R^{L},}">
            <a:extLst>
              <a:ext uri="{FF2B5EF4-FFF2-40B4-BE49-F238E27FC236}">
                <a16:creationId xmlns="" xmlns:a16="http://schemas.microsoft.com/office/drawing/2014/main" id="{0A321CDC-5D28-4DC1-FE49-F695683BAE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67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5" descr="{\displaystyle W_{L}}">
            <a:extLst>
              <a:ext uri="{FF2B5EF4-FFF2-40B4-BE49-F238E27FC236}">
                <a16:creationId xmlns="" xmlns:a16="http://schemas.microsoft.com/office/drawing/2014/main" id="{046862F0-BB60-EDBE-F777-A6492451B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32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7ADCC9A-28A9-EC53-F87D-9345E77A8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08" y="3645837"/>
            <a:ext cx="2013042" cy="322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CD40E51-25E6-F68F-8294-56699B43F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05" y="4586805"/>
            <a:ext cx="2425825" cy="317516"/>
          </a:xfrm>
          <a:prstGeom prst="rect">
            <a:avLst/>
          </a:prstGeom>
        </p:spPr>
      </p:pic>
      <p:pic>
        <p:nvPicPr>
          <p:cNvPr id="11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71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64619A2-B611-94F6-E341-75E2EFBC2E9E}"/>
              </a:ext>
            </a:extLst>
          </p:cNvPr>
          <p:cNvSpPr txBox="1"/>
          <p:nvPr/>
        </p:nvSpPr>
        <p:spPr>
          <a:xfrm>
            <a:off x="1143000" y="457200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7A9E95A-1EE6-CB9A-11BA-E17B506DEF90}"/>
              </a:ext>
            </a:extLst>
          </p:cNvPr>
          <p:cNvSpPr txBox="1"/>
          <p:nvPr/>
        </p:nvSpPr>
        <p:spPr>
          <a:xfrm>
            <a:off x="276225" y="1276350"/>
            <a:ext cx="114966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Singular value decompositi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singular value decomposition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(SVD) of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terms of this factorization, the matrix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written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singular value decomposition the score matrix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written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with the eigen-decomposition,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7CE833-DCAC-A1C9-66D6-80AEA422A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21" y="1692124"/>
            <a:ext cx="1914709" cy="511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A521D0-FE9A-6749-8BED-B0320AAA5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21" y="3077661"/>
            <a:ext cx="2000353" cy="876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7C8E6BD-A526-6F77-3C6C-EC5BD834D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21" y="4775961"/>
            <a:ext cx="1352620" cy="736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E3B3079-1FF8-3658-AFE8-F89308054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21" y="6156744"/>
            <a:ext cx="2794829" cy="586181"/>
          </a:xfrm>
          <a:prstGeom prst="rect">
            <a:avLst/>
          </a:prstGeom>
        </p:spPr>
      </p:pic>
      <p:pic>
        <p:nvPicPr>
          <p:cNvPr id="8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82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128</Words>
  <Application>Microsoft Office PowerPoint</Application>
  <PresentationFormat>Custom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saxena</dc:creator>
  <cp:lastModifiedBy>Windows User</cp:lastModifiedBy>
  <cp:revision>4</cp:revision>
  <dcterms:created xsi:type="dcterms:W3CDTF">2022-05-03T11:39:54Z</dcterms:created>
  <dcterms:modified xsi:type="dcterms:W3CDTF">2022-05-13T17:19:33Z</dcterms:modified>
</cp:coreProperties>
</file>