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1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3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5DF8-96E8-4F6F-ABA9-22ED117629F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39F3-ED41-4C63-9D90-097425FDB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50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aurens_van_der_Maaten&amp;action=edit&amp;redlink=1" TargetMode="External"/><Relationship Id="rId2" Type="http://schemas.openxmlformats.org/officeDocument/2006/relationships/hyperlink" Target="https://jmlr.csail.mit.edu/papers/volume9/vandermaaten08a/vandermaaten08a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hyperlink" Target="https://en.wikipedia.org/wiki/Geoffrey_Hint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jmlr.csail.mit.edu/papers/volume9/vandermaaten08a/vandermaaten08a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Statistica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2EDB82-9B89-8094-52B9-36AE375EA49B}"/>
              </a:ext>
            </a:extLst>
          </p:cNvPr>
          <p:cNvSpPr txBox="1"/>
          <p:nvPr/>
        </p:nvSpPr>
        <p:spPr>
          <a:xfrm>
            <a:off x="2105025" y="1552575"/>
            <a:ext cx="81819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with MINST Dataset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B466BD-0DF6-6997-CC22-AC0958B14E5E}"/>
              </a:ext>
            </a:extLst>
          </p:cNvPr>
          <p:cNvSpPr txBox="1"/>
          <p:nvPr/>
        </p:nvSpPr>
        <p:spPr>
          <a:xfrm>
            <a:off x="1276350" y="465772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Saxena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40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46CFA3-416C-EAB9-69C4-33367B5924B5}"/>
              </a:ext>
            </a:extLst>
          </p:cNvPr>
          <p:cNvSpPr txBox="1"/>
          <p:nvPr/>
        </p:nvSpPr>
        <p:spPr>
          <a:xfrm>
            <a:off x="523875" y="219075"/>
            <a:ext cx="11220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T-SNE</a:t>
            </a:r>
          </a:p>
          <a:p>
            <a:pPr algn="ctr"/>
            <a:r>
              <a:rPr lang="en-IN" sz="32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Distributed Stochastic Neighbourhood Embedding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T-distributed Stochastic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Neighbor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Embedding (t-SNE)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unsupervised machine learning algorithm for visualization developed by 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Laurens van der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Maaten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Geoffrey Hinton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An Introduction to t-SNE with Python Example | by Andre Violante | Towards  Data Science">
            <a:extLst>
              <a:ext uri="{FF2B5EF4-FFF2-40B4-BE49-F238E27FC236}">
                <a16:creationId xmlns="" xmlns:a16="http://schemas.microsoft.com/office/drawing/2014/main" id="{CD60FCDF-6365-40B2-E829-EC6DBA98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3137625"/>
            <a:ext cx="3743325" cy="35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4" y="433537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90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07C3808-2228-6437-BF95-96D92937B689}"/>
              </a:ext>
            </a:extLst>
          </p:cNvPr>
          <p:cNvSpPr txBox="1"/>
          <p:nvPr/>
        </p:nvSpPr>
        <p:spPr>
          <a:xfrm>
            <a:off x="2105025" y="1552575"/>
            <a:ext cx="81819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T-SNE method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76D4F3-E7A8-2E67-59B2-D550BB190409}"/>
              </a:ext>
            </a:extLst>
          </p:cNvPr>
          <p:cNvSpPr txBox="1"/>
          <p:nvPr/>
        </p:nvSpPr>
        <p:spPr>
          <a:xfrm>
            <a:off x="1276350" y="4657725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Mentor –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Saxena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1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743CF2-56A0-DCE6-7455-0A89FF6A1529}"/>
              </a:ext>
            </a:extLst>
          </p:cNvPr>
          <p:cNvSpPr txBox="1"/>
          <p:nvPr/>
        </p:nvSpPr>
        <p:spPr>
          <a:xfrm>
            <a:off x="81116" y="1343024"/>
            <a:ext cx="65664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T-SNE</a:t>
            </a:r>
          </a:p>
          <a:p>
            <a:pPr algn="ctr"/>
            <a:r>
              <a:rPr lang="en-IN" sz="4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Distributed Stochastic Neighbourhood Embedding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An illustrated introduction to the t-SNE algorithm – O'Reilly">
            <a:extLst>
              <a:ext uri="{FF2B5EF4-FFF2-40B4-BE49-F238E27FC236}">
                <a16:creationId xmlns="" xmlns:a16="http://schemas.microsoft.com/office/drawing/2014/main" id="{A8A13016-4E13-8BE1-7F11-777683CD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85" y="1343024"/>
            <a:ext cx="4529138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6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55117A-47F9-9722-EE0B-C322B2A3FE3A}"/>
              </a:ext>
            </a:extLst>
          </p:cNvPr>
          <p:cNvSpPr txBox="1"/>
          <p:nvPr/>
        </p:nvSpPr>
        <p:spPr>
          <a:xfrm>
            <a:off x="657225" y="2466974"/>
            <a:ext cx="1118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t-distributed stochastic neighbor embedding (t-SNE) is a </a:t>
            </a:r>
            <a:r>
              <a:rPr lang="en-US" sz="36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tatistica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statistical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for visualizing high-dimensional data by giving each datapoint a location in a two or three-dimensional map.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0AFDF9-8804-E9B6-C276-8AE49DFCDBDE}"/>
              </a:ext>
            </a:extLst>
          </p:cNvPr>
          <p:cNvSpPr txBox="1"/>
          <p:nvPr/>
        </p:nvSpPr>
        <p:spPr>
          <a:xfrm>
            <a:off x="1895475" y="561975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t-SNE?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8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011B2-BC96-5861-1886-37AEFBEA0EEA}"/>
              </a:ext>
            </a:extLst>
          </p:cNvPr>
          <p:cNvSpPr txBox="1"/>
          <p:nvPr/>
        </p:nvSpPr>
        <p:spPr>
          <a:xfrm>
            <a:off x="866775" y="6858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AutoShape 2" descr="N">
            <a:extLst>
              <a:ext uri="{FF2B5EF4-FFF2-40B4-BE49-F238E27FC236}">
                <a16:creationId xmlns="" xmlns:a16="http://schemas.microsoft.com/office/drawing/2014/main" id="{3E3FC011-6936-235D-F52A-AA33153BC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 descr="\mathbf {x} _{1},\dots ,\mathbf {x} _{N}">
            <a:extLst>
              <a:ext uri="{FF2B5EF4-FFF2-40B4-BE49-F238E27FC236}">
                <a16:creationId xmlns="" xmlns:a16="http://schemas.microsoft.com/office/drawing/2014/main" id="{AD6D4AE2-5AB6-2327-CCA4-6531BD341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6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p_{ij}">
            <a:extLst>
              <a:ext uri="{FF2B5EF4-FFF2-40B4-BE49-F238E27FC236}">
                <a16:creationId xmlns="" xmlns:a16="http://schemas.microsoft.com/office/drawing/2014/main" id="{E940BC97-AF4B-E8ED-AB4D-585E30DB0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5" descr="\mathbf {x} _{i}">
            <a:extLst>
              <a:ext uri="{FF2B5EF4-FFF2-40B4-BE49-F238E27FC236}">
                <a16:creationId xmlns="" xmlns:a16="http://schemas.microsoft.com/office/drawing/2014/main" id="{90E04B90-1E7B-10E6-874B-955AE4435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0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\mathbf {x} _{j}">
            <a:extLst>
              <a:ext uri="{FF2B5EF4-FFF2-40B4-BE49-F238E27FC236}">
                <a16:creationId xmlns="" xmlns:a16="http://schemas.microsoft.com/office/drawing/2014/main" id="{AF996A14-6D09-32B2-956F-C002FEB243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30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001257-69FD-D06C-21D4-393E3BF2363B}"/>
              </a:ext>
            </a:extLst>
          </p:cNvPr>
          <p:cNvSpPr txBox="1"/>
          <p:nvPr/>
        </p:nvSpPr>
        <p:spPr>
          <a:xfrm>
            <a:off x="466725" y="761999"/>
            <a:ext cx="111442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  N high-dimensional objects  X1, X2,….,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t-SNE first computes probabilities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are proportional to the similarity of objects Xi and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follows.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define,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locations of the points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5A13B53-B7AD-3EDE-DAFA-A456537D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1618789"/>
            <a:ext cx="3292475" cy="1058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1E0428-B540-3F97-3D6F-5AF425ECE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3335971"/>
            <a:ext cx="3124361" cy="901746"/>
          </a:xfrm>
          <a:prstGeom prst="rect">
            <a:avLst/>
          </a:prstGeom>
        </p:spPr>
      </p:pic>
      <p:sp>
        <p:nvSpPr>
          <p:cNvPr id="19" name="AutoShape 8" descr="\mathbf {y} _{i}">
            <a:extLst>
              <a:ext uri="{FF2B5EF4-FFF2-40B4-BE49-F238E27FC236}">
                <a16:creationId xmlns="" xmlns:a16="http://schemas.microsoft.com/office/drawing/2014/main" id="{C0874DAE-F9EE-EF6B-71EC-BC4A5622F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63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F334E49-0956-D103-0A99-9C36832CD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5327896"/>
            <a:ext cx="3221766" cy="920504"/>
          </a:xfrm>
          <a:prstGeom prst="rect">
            <a:avLst/>
          </a:prstGeom>
        </p:spPr>
      </p:pic>
      <p:pic>
        <p:nvPicPr>
          <p:cNvPr id="14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45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7BC405-D93D-07E6-1A03-C26CBCC43593}"/>
              </a:ext>
            </a:extLst>
          </p:cNvPr>
          <p:cNvSpPr txBox="1"/>
          <p:nvPr/>
        </p:nvSpPr>
        <p:spPr>
          <a:xfrm>
            <a:off x="895350" y="581024"/>
            <a:ext cx="109156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INTUTION</a:t>
            </a:r>
            <a:endParaRPr lang="en-US" sz="32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lets take an example,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in a D dimension space we have five data points,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x1,x2,x3,x4,x5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T-SNE tries to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embbed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 from D dimension to </a:t>
            </a:r>
          </a:p>
          <a:p>
            <a:pPr algn="l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dimension such that the distance between the </a:t>
            </a:r>
          </a:p>
          <a:p>
            <a:pPr algn="l"/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neigbours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remain same as it was in D dimensions.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A94240-D7AB-13C5-AFFB-8A38FC92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10" descr="l">
            <a:extLst>
              <a:ext uri="{FF2B5EF4-FFF2-40B4-BE49-F238E27FC236}">
                <a16:creationId xmlns="" xmlns:a16="http://schemas.microsoft.com/office/drawing/2014/main" id="{8D684989-74E4-20C6-DE62-3206610BA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77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1" descr="\mathbf {w} _{(k)}=(w_{1},\dots ,w_{p})_{(k)}">
            <a:extLst>
              <a:ext uri="{FF2B5EF4-FFF2-40B4-BE49-F238E27FC236}">
                <a16:creationId xmlns="" xmlns:a16="http://schemas.microsoft.com/office/drawing/2014/main" id="{AB520981-A34C-632B-1083-1FDF15AD8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8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2" descr="\mathbf{x}_{(i)}">
            <a:extLst>
              <a:ext uri="{FF2B5EF4-FFF2-40B4-BE49-F238E27FC236}">
                <a16:creationId xmlns="" xmlns:a16="http://schemas.microsoft.com/office/drawing/2014/main" id="{422774BB-988B-7115-07A1-37BD15FC65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3" descr="{\displaystyle \mathbf {t} _{(i)}=(t_{1},\dots ,t_{l})_{(i)}}">
            <a:extLst>
              <a:ext uri="{FF2B5EF4-FFF2-40B4-BE49-F238E27FC236}">
                <a16:creationId xmlns="" xmlns:a16="http://schemas.microsoft.com/office/drawing/2014/main" id="{E6C8EEC6-22D2-8424-7B70-5AF473BBB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95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75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A236C6-97CA-007F-94DF-A3C7B77B007C}"/>
              </a:ext>
            </a:extLst>
          </p:cNvPr>
          <p:cNvSpPr txBox="1"/>
          <p:nvPr/>
        </p:nvSpPr>
        <p:spPr>
          <a:xfrm>
            <a:off x="271463" y="1066799"/>
            <a:ext cx="1164907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lets assume T-SNE successfully covert D dimension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into 2D or 2 dimension so lets take new points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2D be x1’(corresponding point to x1),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x2’(corresponding point to x2), x3’, x4’,x5’.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d(x1,x2) would be approximately equal to d(x1’,x2’)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2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408A8B-69F0-D824-DA71-A5348D44F345}"/>
              </a:ext>
            </a:extLst>
          </p:cNvPr>
          <p:cNvSpPr txBox="1"/>
          <p:nvPr/>
        </p:nvSpPr>
        <p:spPr>
          <a:xfrm>
            <a:off x="3324225" y="561975"/>
            <a:ext cx="50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t-SNE?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7A3E24-65F8-ABA8-82D2-7026D3E7B45E}"/>
              </a:ext>
            </a:extLst>
          </p:cNvPr>
          <p:cNvSpPr txBox="1"/>
          <p:nvPr/>
        </p:nvSpPr>
        <p:spPr>
          <a:xfrm>
            <a:off x="547687" y="1371599"/>
            <a:ext cx="1109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t-SNE algorithm models the probability distribution of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around each point.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SNE 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elongation and aspect ratio of the leaves.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7C2F472-33D9-8E3E-E7DC-D9E5A4A00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6" y="2977113"/>
            <a:ext cx="3802298" cy="3585613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4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8DD11B1-B1C4-B3F7-67A4-7011B91465B6}"/>
              </a:ext>
            </a:extLst>
          </p:cNvPr>
          <p:cNvSpPr txBox="1"/>
          <p:nvPr/>
        </p:nvSpPr>
        <p:spPr>
          <a:xfrm>
            <a:off x="390525" y="695324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each point considers only its very closest neighbors. We tend to see many small groups of a few points.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C805B8B-B877-2E65-43D7-A36FA2AA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72" y="2352676"/>
            <a:ext cx="4673655" cy="4221138"/>
          </a:xfrm>
          <a:prstGeom prst="rect">
            <a:avLst/>
          </a:prstGeom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7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\mathbf{T}_L = \mathbf{X} \mathbf{W}_L">
            <a:extLst>
              <a:ext uri="{FF2B5EF4-FFF2-40B4-BE49-F238E27FC236}">
                <a16:creationId xmlns="" xmlns:a16="http://schemas.microsoft.com/office/drawing/2014/main" id="{90F75EF4-C1D8-7B6F-558E-265F76153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{\displaystyle t=W_{L}^{\mathsf {T}}x,x\in R^{p},t\in R^{L},}">
            <a:extLst>
              <a:ext uri="{FF2B5EF4-FFF2-40B4-BE49-F238E27FC236}">
                <a16:creationId xmlns="" xmlns:a16="http://schemas.microsoft.com/office/drawing/2014/main" id="{0A321CDC-5D28-4DC1-FE49-F695683BA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67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{\displaystyle W_{L}}">
            <a:extLst>
              <a:ext uri="{FF2B5EF4-FFF2-40B4-BE49-F238E27FC236}">
                <a16:creationId xmlns="" xmlns:a16="http://schemas.microsoft.com/office/drawing/2014/main" id="{046862F0-BB60-EDBE-F777-A6492451B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32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F7767FF-464B-F2DD-CD4C-E5BB691FE786}"/>
              </a:ext>
            </a:extLst>
          </p:cNvPr>
          <p:cNvSpPr txBox="1"/>
          <p:nvPr/>
        </p:nvSpPr>
        <p:spPr>
          <a:xfrm>
            <a:off x="501650" y="923924"/>
            <a:ext cx="1124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we see the points are more evenly spread out, as though they are less-strongly attracted to each other</a:t>
            </a:r>
            <a:r>
              <a:rPr lang="en-US" b="0" i="0" dirty="0">
                <a:solidFill>
                  <a:srgbClr val="4C525B"/>
                </a:solidFill>
                <a:effectLst/>
                <a:latin typeface="circular-book"/>
              </a:rPr>
              <a:t>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B1E932EE-DED8-E825-0186-930BBE02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44" y="2266950"/>
            <a:ext cx="4855798" cy="4337144"/>
          </a:xfrm>
          <a:prstGeom prst="rect">
            <a:avLst/>
          </a:prstGeom>
        </p:spPr>
      </p:pic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7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09DAD6-B146-90AA-B721-0F8930064B5B}"/>
              </a:ext>
            </a:extLst>
          </p:cNvPr>
          <p:cNvSpPr txBox="1"/>
          <p:nvPr/>
        </p:nvSpPr>
        <p:spPr>
          <a:xfrm>
            <a:off x="752475" y="1428749"/>
            <a:ext cx="49968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1D8FD4C-5083-BF86-EEE6-F077438E5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624012"/>
            <a:ext cx="5734050" cy="3457575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484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A9E95A-1EE6-CB9A-11BA-E17B506DEF90}"/>
              </a:ext>
            </a:extLst>
          </p:cNvPr>
          <p:cNvSpPr txBox="1"/>
          <p:nvPr/>
        </p:nvSpPr>
        <p:spPr>
          <a:xfrm>
            <a:off x="752475" y="828675"/>
            <a:ext cx="1093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prediction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 to achieve high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0CCEBD4-62DA-28E8-2DA1-3446286F0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78" y="2215955"/>
            <a:ext cx="4789086" cy="4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FF2889-7F50-C726-F3A8-3B3B6918045D}"/>
              </a:ext>
            </a:extLst>
          </p:cNvPr>
          <p:cNvSpPr txBox="1"/>
          <p:nvPr/>
        </p:nvSpPr>
        <p:spPr>
          <a:xfrm>
            <a:off x="330200" y="546579"/>
            <a:ext cx="11363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T-SNE on MNIST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 is 784-dimensional data try which is being projected by T-SNE into 2-D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TSNE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data_1000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[0:1000,:]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labels_1000 = labels[0:1000]model = TSNE(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configuring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the number of components = 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default perplexity = 30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default learning rate = 200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default Maximum number of iterations for the optimization = 1000tsne_data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model.fit_transform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(data_1000)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creating a new data frame which help us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 data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tsne_data.T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labels_1000)).T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columns=(“Dim_1”, “Dim_2”, “label”))#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sn.FacetGrid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tsne_df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hue=”label”, size=6).map(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‘Dim_1’, ‘Dim_2’).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11" name="AutoShape 5" descr="y">
            <a:extLst>
              <a:ext uri="{FF2B5EF4-FFF2-40B4-BE49-F238E27FC236}">
                <a16:creationId xmlns="" xmlns:a16="http://schemas.microsoft.com/office/drawing/2014/main" id="{82E055A8-D46D-7E13-B21E-248A255A5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\mathbf{B'}">
            <a:extLst>
              <a:ext uri="{FF2B5EF4-FFF2-40B4-BE49-F238E27FC236}">
                <a16:creationId xmlns="" xmlns:a16="http://schemas.microsoft.com/office/drawing/2014/main" id="{08D5AD21-3310-D881-E758-FF1A14ADE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8" descr="x,{\mathbf  {B}},{\mathbf  {A}}">
            <a:extLst>
              <a:ext uri="{FF2B5EF4-FFF2-40B4-BE49-F238E27FC236}">
                <a16:creationId xmlns="" xmlns:a16="http://schemas.microsoft.com/office/drawing/2014/main" id="{4B91BC25-72C6-6C50-03A2-9ECD3EEE8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9" descr="{\mathbf  {\Sigma }}_{y}">
            <a:extLst>
              <a:ext uri="{FF2B5EF4-FFF2-40B4-BE49-F238E27FC236}">
                <a16:creationId xmlns="" xmlns:a16="http://schemas.microsoft.com/office/drawing/2014/main" id="{2D92D8D1-E130-F0FF-F4E3-74518920F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0" descr="{\displaystyle \operatorname {tr} (\mathbf {\Sigma } _{y})}">
            <a:extLst>
              <a:ext uri="{FF2B5EF4-FFF2-40B4-BE49-F238E27FC236}">
                <a16:creationId xmlns="" xmlns:a16="http://schemas.microsoft.com/office/drawing/2014/main" id="{17FEAA15-A577-B9C1-127B-919A0643F2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2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1" descr="{\mathbf  {B}}={\mathbf  {A}}_{q}^{*},">
            <a:extLst>
              <a:ext uri="{FF2B5EF4-FFF2-40B4-BE49-F238E27FC236}">
                <a16:creationId xmlns="" xmlns:a16="http://schemas.microsoft.com/office/drawing/2014/main" id="{09EE2EF4-1282-C414-CA35-5A7DDE059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2" descr="\mathbf{A}_q^*">
            <a:extLst>
              <a:ext uri="{FF2B5EF4-FFF2-40B4-BE49-F238E27FC236}">
                <a16:creationId xmlns="" xmlns:a16="http://schemas.microsoft.com/office/drawing/2014/main" id="{B388F1CA-AA24-4AF5-ACBF-2FB98AE97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51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3" descr="\mathbf {A} ">
            <a:extLst>
              <a:ext uri="{FF2B5EF4-FFF2-40B4-BE49-F238E27FC236}">
                <a16:creationId xmlns="" xmlns:a16="http://schemas.microsoft.com/office/drawing/2014/main" id="{07805F62-EEA6-E211-EFC1-6F63ABDFB2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7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Rectangle 14">
            <a:extLst>
              <a:ext uri="{FF2B5EF4-FFF2-40B4-BE49-F238E27FC236}">
                <a16:creationId xmlns="" xmlns:a16="http://schemas.microsoft.com/office/drawing/2014/main" id="{D03D5728-0545-FCBE-0836-0825BE3D5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4" y="3087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8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6425C5F-0288-3CEE-50E8-E235DDEB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61" y="742950"/>
            <a:ext cx="5853077" cy="4965813"/>
          </a:xfrm>
          <a:prstGeom prst="rect">
            <a:avLst/>
          </a:prstGeom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00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3ABBAD-BF68-3367-41B0-7FDE5370DC0D}"/>
              </a:ext>
            </a:extLst>
          </p:cNvPr>
          <p:cNvSpPr txBox="1"/>
          <p:nvPr/>
        </p:nvSpPr>
        <p:spPr>
          <a:xfrm>
            <a:off x="638175" y="1066800"/>
            <a:ext cx="1091565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is extensionally used for dimensionality reduction for the visualization of high dimensional data.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2-D TO 1-D</a:t>
            </a:r>
          </a:p>
          <a:p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the direction of v1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where the variance is maximum.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So. finally 2-D data set having (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variable 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converted to 1-D variable in direction of v1.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9A801B-FF98-4136-5C70-5B406F4A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2" y="2449594"/>
            <a:ext cx="3424238" cy="3246356"/>
          </a:xfrm>
          <a:prstGeom prst="rect">
            <a:avLst/>
          </a:prstGeom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3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860F7E5-78D0-BB85-FF3E-2F87BE142C1F}"/>
              </a:ext>
            </a:extLst>
          </p:cNvPr>
          <p:cNvSpPr txBox="1"/>
          <p:nvPr/>
        </p:nvSpPr>
        <p:spPr>
          <a:xfrm>
            <a:off x="638174" y="695325"/>
            <a:ext cx="111156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Notation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u1 such that variance of projected summation of x(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maximum.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591045D-234E-E67C-F0A7-E91DEBDF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2905125"/>
            <a:ext cx="48482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388225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3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378280-4A4B-85FB-AC55-E9985A8D7A32}"/>
              </a:ext>
            </a:extLst>
          </p:cNvPr>
          <p:cNvSpPr txBox="1"/>
          <p:nvPr/>
        </p:nvSpPr>
        <p:spPr>
          <a:xfrm>
            <a:off x="352425" y="581024"/>
            <a:ext cx="1121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Eigenvalues and Eigenvectors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find covariance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D1313C3-1150-E708-520D-B129168D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19325"/>
            <a:ext cx="4840258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F2D7BD46-166C-3105-3B64-170077D6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800225"/>
            <a:ext cx="58166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4" y="27392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25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ECB72D-28E8-623A-EBE6-B2CF20F00A9F}"/>
              </a:ext>
            </a:extLst>
          </p:cNvPr>
          <p:cNvSpPr txBox="1"/>
          <p:nvPr/>
        </p:nvSpPr>
        <p:spPr>
          <a:xfrm>
            <a:off x="400050" y="409574"/>
            <a:ext cx="112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on MNIST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51AC15D-58AD-7732-5B36-9D21C58E333D}"/>
              </a:ext>
            </a:extLst>
          </p:cNvPr>
          <p:cNvSpPr txBox="1"/>
          <p:nvPr/>
        </p:nvSpPr>
        <p:spPr>
          <a:xfrm>
            <a:off x="400050" y="1419224"/>
            <a:ext cx="11439525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— Data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mandatory before applying PCA to convert mean=0 and standard deviation =1 for each variable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IN" b="1" dirty="0">
              <a:solidFill>
                <a:srgbClr val="292929"/>
              </a:solidFill>
              <a:latin typeface="charter"/>
            </a:endParaRPr>
          </a:p>
          <a:p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from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sklearn.preprocessing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import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StandardScaler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/>
            </a:r>
            <a:b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standardized_data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 = 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StandardScaler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().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fit_transform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(data)</a:t>
            </a:r>
            <a:b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</a:b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print(</a:t>
            </a:r>
            <a:r>
              <a:rPr kumimoji="0" lang="en-US" altLang="en-US" sz="1800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standardized_data.shape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Menlo"/>
              </a:rPr>
              <a:t>)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altLang="en-US" sz="105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kumimoji="0" lang="en-US" altLang="en-US" sz="105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— Compute covariance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#find the co-variance matrix which is : A^T * 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standardized_data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matrix multiplication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np.matmul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sample_data.T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( “The shape of variance matrix = “,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kumimoji="0" lang="en-US" altLang="en-US" sz="2800" b="0" i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92B893D-3D0C-4AFC-B5BD-8DFF9367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C3380E5-8770-2240-F85C-5C3C574D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4" y="102474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AF5EF1-7D5E-5C22-1CF1-6C595CBA13AA}"/>
              </a:ext>
            </a:extLst>
          </p:cNvPr>
          <p:cNvSpPr txBox="1"/>
          <p:nvPr/>
        </p:nvSpPr>
        <p:spPr>
          <a:xfrm>
            <a:off x="847725" y="1152525"/>
            <a:ext cx="11220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— Compute eigen value and eigen vector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finding the top two eigen-values and corresponding eigen-vectors 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scipy.linalg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the parameter ‘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eigvals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is defined (low value to heigh value) 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generates only the top 2 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(782 and 783)(index)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eigenvalues.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values, vectors =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eigh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covar_matrix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eigvals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=(782,783))print(“Shape of eigen vectors = “,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vectors.shape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converting the eigen vectors into (2,d) shape for 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easyness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further computations</a:t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 =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vectors.Tprint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(“Updated shape of eigen vectors = “,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vectors.shape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here the vectors[1] represent the eigen vector corresponding 1st principal eigen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np.matmul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(vectors,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sample_data.T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labels)).T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new_coordinates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columns=(“1st_principal”, “2nd_principal”, “label”))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dataframe.head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strike="noStrike" cap="none" normalizeH="0" baseline="0" dirty="0">
              <a:ln>
                <a:noFill/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88A954ED-5077-61EF-2938-3D9642B1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89AA72D-FD75-5714-F1B7-C26729A9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2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F6EEF2-AE0B-213D-34D3-30F3A0ABEDA2}"/>
              </a:ext>
            </a:extLst>
          </p:cNvPr>
          <p:cNvSpPr txBox="1"/>
          <p:nvPr/>
        </p:nvSpPr>
        <p:spPr>
          <a:xfrm>
            <a:off x="571500" y="628650"/>
            <a:ext cx="11029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— Plotting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the 2d data points with seaborn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sn.FacetGrid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hue=”label”, size=6).map(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‘1st_principal’, ‘2nd_principal’).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effectLst/>
                <a:latin typeface="charter"/>
              </a:rPr>
              <a:t>PCA is mainly used for dimensionality reduction</a:t>
            </a:r>
            <a:r>
              <a:rPr lang="en-US" b="0" i="0" dirty="0">
                <a:effectLst/>
                <a:latin typeface="charter"/>
              </a:rPr>
              <a:t>,</a:t>
            </a:r>
            <a:r>
              <a:rPr lang="en-US" b="1" i="0" dirty="0">
                <a:effectLst/>
                <a:latin typeface="charter"/>
              </a:rPr>
              <a:t> not for visualization</a:t>
            </a:r>
            <a:r>
              <a:rPr lang="en-US" b="0" i="0" dirty="0">
                <a:effectLst/>
                <a:latin typeface="char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— PCA for dimension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initializing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decomposition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decomposition.PCA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PCA for dimensionality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redcution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(non-visualization)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pca.n_components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784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pca.fit_transform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sample_data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 /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pca.explained_variance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np.cumsum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percentage_var_explained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latin typeface="charte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C950AEA-7F90-77EF-7ADE-E99290B9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="" xmlns:a16="http://schemas.microsoft.com/office/drawing/2014/main" id="{0558E312-D4FF-4C31-2E41-91E7E569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96" y="2154776"/>
            <a:ext cx="2990850" cy="266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724B7C3-11D6-FCAA-8C24-37D7901E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9" y="218465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2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D70ECB-A05D-798A-45CE-ADFAF9B5F1B7}"/>
              </a:ext>
            </a:extLst>
          </p:cNvPr>
          <p:cNvSpPr txBox="1"/>
          <p:nvPr/>
        </p:nvSpPr>
        <p:spPr>
          <a:xfrm>
            <a:off x="799147" y="474345"/>
            <a:ext cx="105937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 the PCA spectrum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=(6, 4))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plt.clf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cum_var_explained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linewidth=2)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(‘tight’)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Cumulative_explained_variance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E6935734-2F1F-879A-44E9-3C133E78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="" xmlns:a16="http://schemas.microsoft.com/office/drawing/2014/main" id="{E2B8D6EC-1F08-4DC9-54C8-B71DB1F0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9" y="3429000"/>
            <a:ext cx="4776107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22860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47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367</Words>
  <Application>Microsoft Office PowerPoint</Application>
  <PresentationFormat>Custom</PresentationFormat>
  <Paragraphs>112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saxena</dc:creator>
  <cp:lastModifiedBy>Windows User</cp:lastModifiedBy>
  <cp:revision>7</cp:revision>
  <dcterms:created xsi:type="dcterms:W3CDTF">2022-05-03T11:39:54Z</dcterms:created>
  <dcterms:modified xsi:type="dcterms:W3CDTF">2022-05-13T17:58:28Z</dcterms:modified>
</cp:coreProperties>
</file>