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6" r:id="rId3"/>
    <p:sldId id="287" r:id="rId4"/>
    <p:sldId id="288" r:id="rId5"/>
    <p:sldId id="289" r:id="rId6"/>
    <p:sldId id="290" r:id="rId7"/>
    <p:sldId id="257" r:id="rId8"/>
    <p:sldId id="291" r:id="rId9"/>
    <p:sldId id="292" r:id="rId10"/>
    <p:sldId id="269" r:id="rId11"/>
  </p:sldIdLst>
  <p:sldSz cx="9144000" cy="5143500" type="screen16x9"/>
  <p:notesSz cx="6858000" cy="9144000"/>
  <p:embeddedFontLst>
    <p:embeddedFont>
      <p:font typeface="Raleway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-130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4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4A0E05-B275-42ED-9039-F603CFE470A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Classification vs Regression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K Nearest </a:t>
            </a:r>
            <a:r>
              <a:rPr lang="en-US" dirty="0" err="1" smtClean="0"/>
              <a:t>Neighbours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Supervised vs. Unsupervised Learning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Supervised Learning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 the predictors, 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b="1" i="1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and the response,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  <a:r>
              <a:rPr lang="en-US" i="1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are observed.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Many regression and classification methods</a:t>
            </a:r>
          </a:p>
          <a:p>
            <a:pPr lvl="1"/>
            <a:endParaRPr lang="en-US" sz="825" dirty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Unsupervised Learning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Here, only the 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b="1" i="1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’s are observed (not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  <a:r>
              <a:rPr lang="en-US" i="1" baseline="-25000" dirty="0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’s).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need to use the 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b="1" i="1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’s to guess what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would have been, and then build a model form there.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Clustering and principal components analysis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4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Notation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Input </a:t>
            </a:r>
            <a:r>
              <a:rPr lang="en-US" i="1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i="1" dirty="0" smtClean="0">
                <a:solidFill>
                  <a:schemeClr val="bg1"/>
                </a:solidFill>
              </a:rPr>
              <a:t>feature, predictor, </a:t>
            </a:r>
            <a:r>
              <a:rPr lang="en-US" dirty="0" smtClean="0">
                <a:solidFill>
                  <a:schemeClr val="bg1"/>
                </a:solidFill>
              </a:rPr>
              <a:t>or</a:t>
            </a:r>
            <a:r>
              <a:rPr lang="en-US" i="1" dirty="0" smtClean="0">
                <a:solidFill>
                  <a:schemeClr val="bg1"/>
                </a:solidFill>
              </a:rPr>
              <a:t> independent variable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Output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i="1" dirty="0" smtClean="0">
                <a:solidFill>
                  <a:schemeClr val="bg1"/>
                </a:solidFill>
              </a:rPr>
              <a:t>response, dependent variable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Categorization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Supervised learning vs. unsupervised learning</a:t>
            </a:r>
          </a:p>
          <a:p>
            <a:pPr lvl="2"/>
            <a:r>
              <a:rPr lang="en-US" i="1" dirty="0" smtClean="0">
                <a:solidFill>
                  <a:schemeClr val="bg1"/>
                </a:solidFill>
              </a:rPr>
              <a:t>Key question</a:t>
            </a:r>
            <a:r>
              <a:rPr lang="en-US" dirty="0" smtClean="0">
                <a:solidFill>
                  <a:schemeClr val="bg1"/>
                </a:solidFill>
              </a:rPr>
              <a:t>: Is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available in the training data?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Regression vs. Classification</a:t>
            </a:r>
          </a:p>
          <a:p>
            <a:pPr lvl="2"/>
            <a:r>
              <a:rPr lang="en-US" i="1" dirty="0" smtClean="0">
                <a:solidFill>
                  <a:schemeClr val="bg1"/>
                </a:solidFill>
              </a:rPr>
              <a:t>Key question</a:t>
            </a:r>
            <a:r>
              <a:rPr lang="en-US" dirty="0" smtClean="0">
                <a:solidFill>
                  <a:schemeClr val="bg1"/>
                </a:solidFill>
              </a:rPr>
              <a:t>: Is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quantitative or qualitative?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Terminology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36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Terminology (cont.)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Quantitative: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Measurements or counts, recorded as numerical values (e.g. height, temperature, etc.)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Qualitative:</a:t>
            </a:r>
            <a:r>
              <a:rPr lang="en-US" dirty="0" smtClean="0">
                <a:solidFill>
                  <a:schemeClr val="bg1"/>
                </a:solidFill>
              </a:rPr>
              <a:t> group or categories</a:t>
            </a:r>
          </a:p>
          <a:p>
            <a:pPr lvl="1"/>
            <a:r>
              <a:rPr lang="en-US" u="sng" dirty="0" smtClean="0">
                <a:solidFill>
                  <a:schemeClr val="bg1"/>
                </a:solidFill>
              </a:rPr>
              <a:t>Ordinal</a:t>
            </a:r>
            <a:r>
              <a:rPr lang="en-US" dirty="0" smtClean="0">
                <a:solidFill>
                  <a:schemeClr val="bg1"/>
                </a:solidFill>
              </a:rPr>
              <a:t>: possesses a natural ordering (e.g. shirt sizes)</a:t>
            </a:r>
          </a:p>
          <a:p>
            <a:pPr lvl="1"/>
            <a:r>
              <a:rPr lang="en-US" u="sng" dirty="0" smtClean="0">
                <a:solidFill>
                  <a:schemeClr val="bg1"/>
                </a:solidFill>
              </a:rPr>
              <a:t>Nominal</a:t>
            </a:r>
            <a:r>
              <a:rPr lang="en-US" dirty="0" smtClean="0">
                <a:solidFill>
                  <a:schemeClr val="bg1"/>
                </a:solidFill>
              </a:rPr>
              <a:t>: just name the categories (e.g. marital status, gender, etc.)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3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25" y="1095154"/>
            <a:ext cx="6235650" cy="3543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Terminology (cont.)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88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791" y="1200150"/>
            <a:ext cx="5952718" cy="3543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Supervised Learning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71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77083" y="223267"/>
            <a:ext cx="5871681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Classification </a:t>
            </a:r>
            <a:r>
              <a:rPr lang="en-US" altLang="en-US" dirty="0" err="1" smtClean="0">
                <a:solidFill>
                  <a:schemeClr val="bg1"/>
                </a:solidFill>
              </a:rPr>
              <a:t>vs</a:t>
            </a:r>
            <a:r>
              <a:rPr lang="en-US" altLang="en-US" dirty="0" smtClean="0">
                <a:solidFill>
                  <a:schemeClr val="bg1"/>
                </a:solidFill>
              </a:rPr>
              <a:t> Regression</a:t>
            </a:r>
          </a:p>
        </p:txBody>
      </p:sp>
      <p:pic>
        <p:nvPicPr>
          <p:cNvPr id="2050" name="Picture 2" descr="Regression or Classification? Linear or Logistic? | by Taylor Fogarty | 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77" y="1067224"/>
            <a:ext cx="4680000" cy="37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Supervised Learning: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Regression vs.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4: Classification vs. Regression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82" y="1531447"/>
            <a:ext cx="6667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32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Supervised Learning: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Regression vs.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Regression vs Classification | Top Key Differences and 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50" y="1674491"/>
            <a:ext cx="58293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57789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206</Words>
  <Application>Microsoft Office PowerPoint</Application>
  <PresentationFormat>On-screen Show (16:9)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Swiss</vt:lpstr>
      <vt:lpstr>Data Science &amp; Machine Learning Classification vs Regression</vt:lpstr>
      <vt:lpstr>Supervised vs. Unsupervised Learning</vt:lpstr>
      <vt:lpstr>Terminology</vt:lpstr>
      <vt:lpstr>Terminology (cont.)</vt:lpstr>
      <vt:lpstr>Terminology (cont.)</vt:lpstr>
      <vt:lpstr>Supervised Learning</vt:lpstr>
      <vt:lpstr>Classification vs Regression</vt:lpstr>
      <vt:lpstr>Supervised Learning: Regression vs. Classification</vt:lpstr>
      <vt:lpstr>Supervised Learning: Regression vs. Classification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50</cp:revision>
  <dcterms:modified xsi:type="dcterms:W3CDTF">2022-05-08T13:17:02Z</dcterms:modified>
</cp:coreProperties>
</file>