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7" r:id="rId21"/>
    <p:sldId id="338" r:id="rId22"/>
    <p:sldId id="339" r:id="rId23"/>
    <p:sldId id="343" r:id="rId24"/>
    <p:sldId id="344" r:id="rId25"/>
    <p:sldId id="346" r:id="rId26"/>
    <p:sldId id="347" r:id="rId27"/>
    <p:sldId id="348" r:id="rId28"/>
    <p:sldId id="349" r:id="rId29"/>
    <p:sldId id="269" r:id="rId30"/>
  </p:sldIdLst>
  <p:sldSz cx="9144000" cy="5143500" type="screen16x9"/>
  <p:notesSz cx="6858000" cy="9144000"/>
  <p:embeddedFontLst>
    <p:embeddedFont>
      <p:font typeface="SimSun" pitchFamily="2" charset="-122"/>
      <p:regular r:id="rId32"/>
    </p:embeddedFont>
    <p:embeddedFont>
      <p:font typeface="Times" pitchFamily="18" charset="0"/>
      <p:regular r:id="rId33"/>
      <p:bold r:id="rId34"/>
      <p:italic r:id="rId35"/>
      <p:boldItalic r:id="rId36"/>
    </p:embeddedFont>
    <p:embeddedFont>
      <p:font typeface="Raleway" charset="0"/>
      <p:regular r:id="rId37"/>
      <p:bold r:id="rId38"/>
      <p:italic r:id="rId39"/>
      <p:boldItalic r:id="rId40"/>
    </p:embeddedFont>
    <p:embeddedFont>
      <p:font typeface="Lato" charset="0"/>
      <p:regular r:id="rId41"/>
      <p:bold r:id="rId42"/>
      <p:italic r:id="rId43"/>
      <p:boldItalic r:id="rId44"/>
    </p:embeddedFont>
    <p:embeddedFont>
      <p:font typeface="Tahoma" pitchFamily="34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8" d="100"/>
          <a:sy n="128" d="100"/>
        </p:scale>
        <p:origin x="-130" y="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57815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478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774113"/>
            <a:ext cx="2971800" cy="461962"/>
          </a:xfrm>
          <a:prstGeom prst="rect">
            <a:avLst/>
          </a:prstGeom>
          <a:ln/>
        </p:spPr>
        <p:txBody>
          <a:bodyPr/>
          <a:lstStyle/>
          <a:p>
            <a:fld id="{F15FC474-B0EC-4CC2-BD36-D72288D207ED}" type="slidenum">
              <a:rPr lang="en-US"/>
              <a:pPr/>
              <a:t>27</a:t>
            </a:fld>
            <a:endParaRPr lang="en-US"/>
          </a:p>
        </p:txBody>
      </p:sp>
      <p:sp>
        <p:nvSpPr>
          <p:cNvPr id="10188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8883" name="Rectangle 3"/>
          <p:cNvSpPr>
            <a:spLocks noChangeArrowheads="1"/>
          </p:cNvSpPr>
          <p:nvPr/>
        </p:nvSpPr>
        <p:spPr bwMode="auto">
          <a:xfrm>
            <a:off x="0" y="8774113"/>
            <a:ext cx="2971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8884" name="Rectangle 4"/>
          <p:cNvSpPr>
            <a:spLocks noChangeArrowheads="1"/>
          </p:cNvSpPr>
          <p:nvPr/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88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4464050"/>
            <a:ext cx="5029200" cy="4079875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188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538" y="698500"/>
            <a:ext cx="6132512" cy="345122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211786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140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60735"/>
            <a:ext cx="7793037" cy="1096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1513285"/>
            <a:ext cx="7772400" cy="30861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62050" y="4682729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4682729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150" y="4682729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fld id="{A8BDD033-410F-45E8-B773-BF66DDE41D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5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13285"/>
            <a:ext cx="3810000" cy="3086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13285"/>
            <a:ext cx="3810000" cy="3086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4682729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4682729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EB29EA-B0F7-4098-AF09-5F1F19C171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3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60735"/>
            <a:ext cx="7793037" cy="1096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13285"/>
            <a:ext cx="3810000" cy="3086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1513285"/>
            <a:ext cx="3810000" cy="1485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3113485"/>
            <a:ext cx="3810000" cy="1485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162050" y="4682729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657600" y="4682729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42150" y="4682729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fld id="{97B7AF8D-63B5-4E8E-BA5B-410F206BDC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22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150939" y="160735"/>
            <a:ext cx="7793037" cy="1096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82688" y="1513285"/>
            <a:ext cx="3810000" cy="1485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1513285"/>
            <a:ext cx="3810000" cy="1485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182688" y="3113485"/>
            <a:ext cx="3810000" cy="1485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5088" y="3113485"/>
            <a:ext cx="3810000" cy="1485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62050" y="4682729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57600" y="4682729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2150" y="4682729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fld id="{DEE3E951-F441-4342-B8A2-D13A0A0909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2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62050" y="4682729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4682729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A8A649-BE72-479F-858A-1C47BC1B25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4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bg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png"/><Relationship Id="rId4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image" Target="../media/image2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png"/><Relationship Id="rId4" Type="http://schemas.openxmlformats.org/officeDocument/2006/relationships/image" Target="../media/image2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png"/><Relationship Id="rId4" Type="http://schemas.openxmlformats.org/officeDocument/2006/relationships/image" Target="../media/image2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png"/><Relationship Id="rId4" Type="http://schemas.openxmlformats.org/officeDocument/2006/relationships/image" Target="../media/image2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1964175" y="1615475"/>
            <a:ext cx="6233100" cy="13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dirty="0"/>
              <a:t>Data Science </a:t>
            </a:r>
            <a:r>
              <a:rPr lang="en" sz="4900" dirty="0">
                <a:solidFill>
                  <a:schemeClr val="dk1"/>
                </a:solidFill>
              </a:rPr>
              <a:t>&amp;</a:t>
            </a:r>
            <a:r>
              <a:rPr lang="en" sz="4900" dirty="0"/>
              <a:t> Machine </a:t>
            </a:r>
            <a:r>
              <a:rPr lang="en" sz="4900" dirty="0" smtClean="0"/>
              <a:t>Learning</a:t>
            </a:r>
            <a:br>
              <a:rPr lang="en" sz="4900" dirty="0" smtClean="0"/>
            </a:br>
            <a:r>
              <a:rPr lang="en" sz="2400" dirty="0" smtClean="0">
                <a:solidFill>
                  <a:schemeClr val="accent6">
                    <a:lumMod val="75000"/>
                  </a:schemeClr>
                </a:solidFill>
              </a:rPr>
              <a:t>Linear Regression</a:t>
            </a:r>
            <a:endParaRPr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954" name="Group 2"/>
          <p:cNvGrpSpPr>
            <a:grpSpLocks/>
          </p:cNvGrpSpPr>
          <p:nvPr/>
        </p:nvGrpSpPr>
        <p:grpSpPr bwMode="auto">
          <a:xfrm>
            <a:off x="2114550" y="1428750"/>
            <a:ext cx="5086350" cy="2228850"/>
            <a:chOff x="1037" y="7543"/>
            <a:chExt cx="9777" cy="4182"/>
          </a:xfrm>
        </p:grpSpPr>
        <p:sp>
          <p:nvSpPr>
            <p:cNvPr id="1149955" name="Line 3"/>
            <p:cNvSpPr>
              <a:spLocks noChangeShapeType="1"/>
            </p:cNvSpPr>
            <p:nvPr/>
          </p:nvSpPr>
          <p:spPr bwMode="auto">
            <a:xfrm>
              <a:off x="2655" y="8040"/>
              <a:ext cx="0" cy="29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1050">
                <a:solidFill>
                  <a:schemeClr val="bg2"/>
                </a:solidFill>
              </a:endParaRPr>
            </a:p>
          </p:txBody>
        </p:sp>
        <p:sp>
          <p:nvSpPr>
            <p:cNvPr id="1149956" name="Text Box 4"/>
            <p:cNvSpPr txBox="1">
              <a:spLocks noChangeArrowheads="1"/>
            </p:cNvSpPr>
            <p:nvPr/>
          </p:nvSpPr>
          <p:spPr bwMode="auto">
            <a:xfrm>
              <a:off x="8431" y="7543"/>
              <a:ext cx="2383" cy="7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sz="1050">
                <a:solidFill>
                  <a:schemeClr val="bg2"/>
                </a:solidFill>
              </a:endParaRPr>
            </a:p>
          </p:txBody>
        </p:sp>
        <p:grpSp>
          <p:nvGrpSpPr>
            <p:cNvPr id="1149957" name="Group 5"/>
            <p:cNvGrpSpPr>
              <a:grpSpLocks/>
            </p:cNvGrpSpPr>
            <p:nvPr/>
          </p:nvGrpSpPr>
          <p:grpSpPr bwMode="auto">
            <a:xfrm rot="-5400000">
              <a:off x="1561" y="9533"/>
              <a:ext cx="2244" cy="270"/>
              <a:chOff x="3670" y="10790"/>
              <a:chExt cx="2244" cy="270"/>
            </a:xfrm>
          </p:grpSpPr>
          <p:sp>
            <p:nvSpPr>
              <p:cNvPr id="1149958" name="Line 6"/>
              <p:cNvSpPr>
                <a:spLocks noChangeShapeType="1"/>
              </p:cNvSpPr>
              <p:nvPr/>
            </p:nvSpPr>
            <p:spPr bwMode="auto">
              <a:xfrm>
                <a:off x="3670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1050">
                  <a:solidFill>
                    <a:schemeClr val="bg2"/>
                  </a:solidFill>
                </a:endParaRPr>
              </a:p>
            </p:txBody>
          </p:sp>
          <p:sp>
            <p:nvSpPr>
              <p:cNvPr id="1149959" name="Line 7"/>
              <p:cNvSpPr>
                <a:spLocks noChangeShapeType="1"/>
              </p:cNvSpPr>
              <p:nvPr/>
            </p:nvSpPr>
            <p:spPr bwMode="auto">
              <a:xfrm>
                <a:off x="4044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1050">
                  <a:solidFill>
                    <a:schemeClr val="bg2"/>
                  </a:solidFill>
                </a:endParaRPr>
              </a:p>
            </p:txBody>
          </p:sp>
          <p:sp>
            <p:nvSpPr>
              <p:cNvPr id="1149960" name="Line 8"/>
              <p:cNvSpPr>
                <a:spLocks noChangeShapeType="1"/>
              </p:cNvSpPr>
              <p:nvPr/>
            </p:nvSpPr>
            <p:spPr bwMode="auto">
              <a:xfrm>
                <a:off x="4418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1050">
                  <a:solidFill>
                    <a:schemeClr val="bg2"/>
                  </a:solidFill>
                </a:endParaRPr>
              </a:p>
            </p:txBody>
          </p:sp>
          <p:sp>
            <p:nvSpPr>
              <p:cNvPr id="1149961" name="Line 9"/>
              <p:cNvSpPr>
                <a:spLocks noChangeShapeType="1"/>
              </p:cNvSpPr>
              <p:nvPr/>
            </p:nvSpPr>
            <p:spPr bwMode="auto">
              <a:xfrm>
                <a:off x="4792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1050">
                  <a:solidFill>
                    <a:schemeClr val="bg2"/>
                  </a:solidFill>
                </a:endParaRPr>
              </a:p>
            </p:txBody>
          </p:sp>
          <p:sp>
            <p:nvSpPr>
              <p:cNvPr id="1149962" name="Line 10"/>
              <p:cNvSpPr>
                <a:spLocks noChangeShapeType="1"/>
              </p:cNvSpPr>
              <p:nvPr/>
            </p:nvSpPr>
            <p:spPr bwMode="auto">
              <a:xfrm>
                <a:off x="5540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1050">
                  <a:solidFill>
                    <a:schemeClr val="bg2"/>
                  </a:solidFill>
                </a:endParaRPr>
              </a:p>
            </p:txBody>
          </p:sp>
          <p:sp>
            <p:nvSpPr>
              <p:cNvPr id="1149963" name="Line 11"/>
              <p:cNvSpPr>
                <a:spLocks noChangeShapeType="1"/>
              </p:cNvSpPr>
              <p:nvPr/>
            </p:nvSpPr>
            <p:spPr bwMode="auto">
              <a:xfrm>
                <a:off x="5914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1050">
                  <a:solidFill>
                    <a:schemeClr val="bg2"/>
                  </a:solidFill>
                </a:endParaRPr>
              </a:p>
            </p:txBody>
          </p:sp>
          <p:sp>
            <p:nvSpPr>
              <p:cNvPr id="1149964" name="Line 12"/>
              <p:cNvSpPr>
                <a:spLocks noChangeShapeType="1"/>
              </p:cNvSpPr>
              <p:nvPr/>
            </p:nvSpPr>
            <p:spPr bwMode="auto">
              <a:xfrm>
                <a:off x="5166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105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149965" name="Text Box 13"/>
            <p:cNvSpPr txBox="1">
              <a:spLocks noChangeArrowheads="1"/>
            </p:cNvSpPr>
            <p:nvPr/>
          </p:nvSpPr>
          <p:spPr bwMode="auto">
            <a:xfrm>
              <a:off x="7939" y="8905"/>
              <a:ext cx="866" cy="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sz="1050">
                <a:solidFill>
                  <a:schemeClr val="bg2"/>
                </a:solidFill>
              </a:endParaRPr>
            </a:p>
          </p:txBody>
        </p:sp>
        <p:grpSp>
          <p:nvGrpSpPr>
            <p:cNvPr id="1149966" name="Group 14"/>
            <p:cNvGrpSpPr>
              <a:grpSpLocks/>
            </p:cNvGrpSpPr>
            <p:nvPr/>
          </p:nvGrpSpPr>
          <p:grpSpPr bwMode="auto">
            <a:xfrm>
              <a:off x="1037" y="7725"/>
              <a:ext cx="7854" cy="4000"/>
              <a:chOff x="1052" y="7725"/>
              <a:chExt cx="7854" cy="4000"/>
            </a:xfrm>
          </p:grpSpPr>
          <p:sp>
            <p:nvSpPr>
              <p:cNvPr id="1149967" name="Text Box 15"/>
              <p:cNvSpPr txBox="1">
                <a:spLocks noChangeArrowheads="1"/>
              </p:cNvSpPr>
              <p:nvPr/>
            </p:nvSpPr>
            <p:spPr bwMode="auto">
              <a:xfrm>
                <a:off x="6057" y="8019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500">
                    <a:solidFill>
                      <a:schemeClr val="bg2"/>
                    </a:solidFill>
                    <a:cs typeface="Times New Roman" panose="02020603050405020304" pitchFamily="18" charset="0"/>
                  </a:rPr>
                  <a:t>C</a:t>
                </a:r>
              </a:p>
              <a:p>
                <a:endParaRPr lang="en-US" sz="1800">
                  <a:solidFill>
                    <a:schemeClr val="bg2"/>
                  </a:solidFill>
                </a:endParaRPr>
              </a:p>
            </p:txBody>
          </p:sp>
          <p:sp>
            <p:nvSpPr>
              <p:cNvPr id="1149968" name="Text Box 16"/>
              <p:cNvSpPr txBox="1">
                <a:spLocks noChangeArrowheads="1"/>
              </p:cNvSpPr>
              <p:nvPr/>
            </p:nvSpPr>
            <p:spPr bwMode="auto">
              <a:xfrm>
                <a:off x="7137" y="8184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050">
                    <a:solidFill>
                      <a:schemeClr val="bg2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rPr>
                  <a:t>A</a:t>
                </a:r>
                <a:endParaRPr lang="en-US" sz="900">
                  <a:solidFill>
                    <a:schemeClr val="bg2"/>
                  </a:solidFill>
                  <a:cs typeface="Times New Roman" panose="02020603050405020304" pitchFamily="18" charset="0"/>
                </a:endParaRPr>
              </a:p>
              <a:p>
                <a:endParaRPr lang="en-US" sz="1800">
                  <a:solidFill>
                    <a:schemeClr val="bg2"/>
                  </a:solidFill>
                </a:endParaRPr>
              </a:p>
            </p:txBody>
          </p:sp>
          <p:sp>
            <p:nvSpPr>
              <p:cNvPr id="1149969" name="Text Box 17"/>
              <p:cNvSpPr txBox="1">
                <a:spLocks noChangeArrowheads="1"/>
              </p:cNvSpPr>
              <p:nvPr/>
            </p:nvSpPr>
            <p:spPr bwMode="auto">
              <a:xfrm>
                <a:off x="6042" y="8619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500">
                    <a:solidFill>
                      <a:schemeClr val="bg2"/>
                    </a:solidFill>
                    <a:cs typeface="Times New Roman" panose="02020603050405020304" pitchFamily="18" charset="0"/>
                  </a:rPr>
                  <a:t>B</a:t>
                </a:r>
              </a:p>
              <a:p>
                <a:endParaRPr lang="en-US" sz="1800">
                  <a:solidFill>
                    <a:schemeClr val="bg2"/>
                  </a:solidFill>
                </a:endParaRPr>
              </a:p>
            </p:txBody>
          </p:sp>
          <p:sp>
            <p:nvSpPr>
              <p:cNvPr id="1149970" name="Text Box 18"/>
              <p:cNvSpPr txBox="1">
                <a:spLocks noChangeArrowheads="1"/>
              </p:cNvSpPr>
              <p:nvPr/>
            </p:nvSpPr>
            <p:spPr bwMode="auto">
              <a:xfrm>
                <a:off x="3057" y="9429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050">
                    <a:solidFill>
                      <a:schemeClr val="bg2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rPr>
                  <a:t>A</a:t>
                </a:r>
                <a:endParaRPr lang="en-US" sz="900">
                  <a:solidFill>
                    <a:schemeClr val="bg2"/>
                  </a:solidFill>
                  <a:cs typeface="Times New Roman" panose="02020603050405020304" pitchFamily="18" charset="0"/>
                </a:endParaRPr>
              </a:p>
              <a:p>
                <a:endParaRPr lang="en-US" sz="1800">
                  <a:solidFill>
                    <a:schemeClr val="bg2"/>
                  </a:solidFill>
                </a:endParaRPr>
              </a:p>
            </p:txBody>
          </p:sp>
          <p:sp>
            <p:nvSpPr>
              <p:cNvPr id="1149971" name="Text Box 19"/>
              <p:cNvSpPr txBox="1">
                <a:spLocks noChangeArrowheads="1"/>
              </p:cNvSpPr>
              <p:nvPr/>
            </p:nvSpPr>
            <p:spPr bwMode="auto">
              <a:xfrm>
                <a:off x="3946" y="10176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825" i="1">
                    <a:solidFill>
                      <a:schemeClr val="bg2"/>
                    </a:solidFill>
                    <a:cs typeface="Times New Roman" panose="02020603050405020304" pitchFamily="18" charset="0"/>
                  </a:rPr>
                  <a:t>y</a:t>
                </a:r>
                <a:r>
                  <a:rPr lang="en-US" sz="825" i="1" baseline="-30000">
                    <a:solidFill>
                      <a:schemeClr val="bg2"/>
                    </a:solidFill>
                    <a:latin typeface="Times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825" i="1">
                    <a:solidFill>
                      <a:schemeClr val="bg2"/>
                    </a:solidFill>
                    <a:cs typeface="Times New Roman" panose="02020603050405020304" pitchFamily="18" charset="0"/>
                  </a:rPr>
                  <a:t> </a:t>
                </a:r>
                <a:endParaRPr lang="en-US" altLang="zh-CN" sz="900">
                  <a:solidFill>
                    <a:schemeClr val="bg2"/>
                  </a:solidFill>
                  <a:ea typeface="SimSun" panose="02010600030101010101" pitchFamily="2" charset="-122"/>
                </a:endParaRPr>
              </a:p>
              <a:p>
                <a:r>
                  <a:rPr lang="en-US" altLang="zh-CN" sz="900" i="1" baseline="-30000">
                    <a:solidFill>
                      <a:schemeClr val="bg2"/>
                    </a:solidFill>
                    <a:latin typeface="Times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altLang="zh-CN" sz="900">
                  <a:solidFill>
                    <a:schemeClr val="bg2"/>
                  </a:solidFill>
                  <a:ea typeface="SimSun" panose="02010600030101010101" pitchFamily="2" charset="-122"/>
                </a:endParaRPr>
              </a:p>
              <a:p>
                <a:endParaRPr lang="en-US" altLang="zh-CN" sz="1800">
                  <a:solidFill>
                    <a:schemeClr val="bg2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1149972" name="Line 20"/>
              <p:cNvSpPr>
                <a:spLocks noChangeShapeType="1"/>
              </p:cNvSpPr>
              <p:nvPr/>
            </p:nvSpPr>
            <p:spPr bwMode="auto">
              <a:xfrm>
                <a:off x="2640" y="10980"/>
                <a:ext cx="45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1050">
                  <a:solidFill>
                    <a:schemeClr val="bg2"/>
                  </a:solidFill>
                </a:endParaRPr>
              </a:p>
            </p:txBody>
          </p:sp>
          <p:sp>
            <p:nvSpPr>
              <p:cNvPr id="1149973" name="Text Box 21"/>
              <p:cNvSpPr txBox="1">
                <a:spLocks noChangeArrowheads="1"/>
              </p:cNvSpPr>
              <p:nvPr/>
            </p:nvSpPr>
            <p:spPr bwMode="auto">
              <a:xfrm>
                <a:off x="6930" y="11190"/>
                <a:ext cx="480" cy="53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r>
                  <a:rPr lang="en-US" sz="1050" i="1">
                    <a:solidFill>
                      <a:schemeClr val="bg2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rPr>
                  <a:t>x</a:t>
                </a:r>
                <a:endParaRPr lang="en-US" sz="900">
                  <a:solidFill>
                    <a:schemeClr val="bg2"/>
                  </a:solidFill>
                  <a:cs typeface="Times New Roman" panose="02020603050405020304" pitchFamily="18" charset="0"/>
                </a:endParaRPr>
              </a:p>
              <a:p>
                <a:endParaRPr lang="en-US" sz="1800">
                  <a:solidFill>
                    <a:schemeClr val="bg2"/>
                  </a:solidFill>
                </a:endParaRPr>
              </a:p>
            </p:txBody>
          </p:sp>
          <p:sp>
            <p:nvSpPr>
              <p:cNvPr id="1149974" name="Text Box 22"/>
              <p:cNvSpPr txBox="1">
                <a:spLocks noChangeArrowheads="1"/>
              </p:cNvSpPr>
              <p:nvPr/>
            </p:nvSpPr>
            <p:spPr bwMode="auto">
              <a:xfrm>
                <a:off x="1665" y="9240"/>
                <a:ext cx="509" cy="6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r>
                  <a:rPr lang="en-US" sz="1050" i="1">
                    <a:solidFill>
                      <a:schemeClr val="bg2"/>
                    </a:solidFill>
                    <a:cs typeface="Times New Roman" panose="02020603050405020304" pitchFamily="18" charset="0"/>
                  </a:rPr>
                  <a:t>y</a:t>
                </a:r>
                <a:endParaRPr lang="en-US" sz="900">
                  <a:solidFill>
                    <a:schemeClr val="bg2"/>
                  </a:solidFill>
                  <a:cs typeface="Times New Roman" panose="02020603050405020304" pitchFamily="18" charset="0"/>
                </a:endParaRPr>
              </a:p>
              <a:p>
                <a:endParaRPr lang="en-US" sz="1800">
                  <a:solidFill>
                    <a:schemeClr val="bg2"/>
                  </a:solidFill>
                </a:endParaRPr>
              </a:p>
            </p:txBody>
          </p:sp>
          <p:sp>
            <p:nvSpPr>
              <p:cNvPr id="1149975" name="Line 23"/>
              <p:cNvSpPr>
                <a:spLocks noChangeShapeType="1"/>
              </p:cNvSpPr>
              <p:nvPr/>
            </p:nvSpPr>
            <p:spPr bwMode="auto">
              <a:xfrm flipV="1">
                <a:off x="1785" y="7725"/>
                <a:ext cx="6705" cy="28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1050">
                  <a:solidFill>
                    <a:schemeClr val="bg2"/>
                  </a:solidFill>
                </a:endParaRPr>
              </a:p>
            </p:txBody>
          </p:sp>
          <p:sp>
            <p:nvSpPr>
              <p:cNvPr id="1149976" name="Oval 24"/>
              <p:cNvSpPr>
                <a:spLocks noChangeArrowheads="1"/>
              </p:cNvSpPr>
              <p:nvPr/>
            </p:nvSpPr>
            <p:spPr bwMode="auto">
              <a:xfrm>
                <a:off x="5070" y="9270"/>
                <a:ext cx="71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 sz="1050">
                  <a:solidFill>
                    <a:schemeClr val="bg2"/>
                  </a:solidFill>
                </a:endParaRPr>
              </a:p>
            </p:txBody>
          </p:sp>
          <p:sp>
            <p:nvSpPr>
              <p:cNvPr id="1149977" name="Oval 25"/>
              <p:cNvSpPr>
                <a:spLocks noChangeArrowheads="1"/>
              </p:cNvSpPr>
              <p:nvPr/>
            </p:nvSpPr>
            <p:spPr bwMode="auto">
              <a:xfrm>
                <a:off x="5555" y="8449"/>
                <a:ext cx="71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 sz="1050">
                  <a:solidFill>
                    <a:schemeClr val="bg2"/>
                  </a:solidFill>
                </a:endParaRPr>
              </a:p>
            </p:txBody>
          </p:sp>
          <p:sp>
            <p:nvSpPr>
              <p:cNvPr id="1149978" name="Oval 26"/>
              <p:cNvSpPr>
                <a:spLocks noChangeArrowheads="1"/>
              </p:cNvSpPr>
              <p:nvPr/>
            </p:nvSpPr>
            <p:spPr bwMode="auto">
              <a:xfrm>
                <a:off x="7530" y="8790"/>
                <a:ext cx="71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 sz="1050">
                  <a:solidFill>
                    <a:schemeClr val="bg2"/>
                  </a:solidFill>
                </a:endParaRPr>
              </a:p>
            </p:txBody>
          </p:sp>
          <p:sp>
            <p:nvSpPr>
              <p:cNvPr id="1149979" name="Oval 27"/>
              <p:cNvSpPr>
                <a:spLocks noChangeArrowheads="1"/>
              </p:cNvSpPr>
              <p:nvPr/>
            </p:nvSpPr>
            <p:spPr bwMode="auto">
              <a:xfrm>
                <a:off x="3842" y="10244"/>
                <a:ext cx="86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 sz="1050">
                  <a:solidFill>
                    <a:schemeClr val="bg2"/>
                  </a:solidFill>
                </a:endParaRPr>
              </a:p>
            </p:txBody>
          </p:sp>
          <p:sp>
            <p:nvSpPr>
              <p:cNvPr id="1149980" name="Oval 28"/>
              <p:cNvSpPr>
                <a:spLocks noChangeArrowheads="1"/>
              </p:cNvSpPr>
              <p:nvPr/>
            </p:nvSpPr>
            <p:spPr bwMode="auto">
              <a:xfrm>
                <a:off x="5160" y="8730"/>
                <a:ext cx="71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 sz="1050">
                  <a:solidFill>
                    <a:schemeClr val="bg2"/>
                  </a:solidFill>
                </a:endParaRPr>
              </a:p>
            </p:txBody>
          </p:sp>
          <p:sp>
            <p:nvSpPr>
              <p:cNvPr id="1149981" name="Oval 29"/>
              <p:cNvSpPr>
                <a:spLocks noChangeArrowheads="1"/>
              </p:cNvSpPr>
              <p:nvPr/>
            </p:nvSpPr>
            <p:spPr bwMode="auto">
              <a:xfrm>
                <a:off x="4418" y="8172"/>
                <a:ext cx="71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 sz="1050">
                  <a:solidFill>
                    <a:schemeClr val="bg2"/>
                  </a:solidFill>
                </a:endParaRPr>
              </a:p>
            </p:txBody>
          </p:sp>
          <p:grpSp>
            <p:nvGrpSpPr>
              <p:cNvPr id="1149982" name="Group 30"/>
              <p:cNvGrpSpPr>
                <a:grpSpLocks/>
              </p:cNvGrpSpPr>
              <p:nvPr/>
            </p:nvGrpSpPr>
            <p:grpSpPr bwMode="auto">
              <a:xfrm>
                <a:off x="3670" y="10790"/>
                <a:ext cx="2244" cy="270"/>
                <a:chOff x="3670" y="10790"/>
                <a:chExt cx="2244" cy="270"/>
              </a:xfrm>
            </p:grpSpPr>
            <p:sp>
              <p:nvSpPr>
                <p:cNvPr id="1149983" name="Line 31"/>
                <p:cNvSpPr>
                  <a:spLocks noChangeShapeType="1"/>
                </p:cNvSpPr>
                <p:nvPr/>
              </p:nvSpPr>
              <p:spPr bwMode="auto">
                <a:xfrm>
                  <a:off x="3670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05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149984" name="Line 32"/>
                <p:cNvSpPr>
                  <a:spLocks noChangeShapeType="1"/>
                </p:cNvSpPr>
                <p:nvPr/>
              </p:nvSpPr>
              <p:spPr bwMode="auto">
                <a:xfrm>
                  <a:off x="4044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05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149985" name="Line 33"/>
                <p:cNvSpPr>
                  <a:spLocks noChangeShapeType="1"/>
                </p:cNvSpPr>
                <p:nvPr/>
              </p:nvSpPr>
              <p:spPr bwMode="auto">
                <a:xfrm>
                  <a:off x="4418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05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149986" name="Line 34"/>
                <p:cNvSpPr>
                  <a:spLocks noChangeShapeType="1"/>
                </p:cNvSpPr>
                <p:nvPr/>
              </p:nvSpPr>
              <p:spPr bwMode="auto">
                <a:xfrm>
                  <a:off x="4792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05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149987" name="Line 35"/>
                <p:cNvSpPr>
                  <a:spLocks noChangeShapeType="1"/>
                </p:cNvSpPr>
                <p:nvPr/>
              </p:nvSpPr>
              <p:spPr bwMode="auto">
                <a:xfrm>
                  <a:off x="5540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05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149988" name="Line 36"/>
                <p:cNvSpPr>
                  <a:spLocks noChangeShapeType="1"/>
                </p:cNvSpPr>
                <p:nvPr/>
              </p:nvSpPr>
              <p:spPr bwMode="auto">
                <a:xfrm>
                  <a:off x="5914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05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149989" name="Line 37"/>
                <p:cNvSpPr>
                  <a:spLocks noChangeShapeType="1"/>
                </p:cNvSpPr>
                <p:nvPr/>
              </p:nvSpPr>
              <p:spPr bwMode="auto">
                <a:xfrm>
                  <a:off x="5166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050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1149990" name="Text Box 38"/>
              <p:cNvSpPr txBox="1">
                <a:spLocks noChangeArrowheads="1"/>
              </p:cNvSpPr>
              <p:nvPr/>
            </p:nvSpPr>
            <p:spPr bwMode="auto">
              <a:xfrm>
                <a:off x="4555" y="8008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825" i="1">
                    <a:solidFill>
                      <a:schemeClr val="bg2"/>
                    </a:solidFill>
                    <a:cs typeface="Times New Roman" panose="02020603050405020304" pitchFamily="18" charset="0"/>
                  </a:rPr>
                  <a:t>y</a:t>
                </a:r>
                <a:r>
                  <a:rPr lang="en-US" sz="825" i="1" baseline="-30000">
                    <a:solidFill>
                      <a:schemeClr val="bg2"/>
                    </a:solidFill>
                    <a:latin typeface="Times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825" i="1">
                    <a:solidFill>
                      <a:schemeClr val="bg2"/>
                    </a:solidFill>
                    <a:cs typeface="Times New Roman" panose="02020603050405020304" pitchFamily="18" charset="0"/>
                  </a:rPr>
                  <a:t> </a:t>
                </a:r>
                <a:endParaRPr lang="en-US" altLang="zh-CN" sz="900">
                  <a:solidFill>
                    <a:schemeClr val="bg2"/>
                  </a:solidFill>
                  <a:ea typeface="SimSun" panose="02010600030101010101" pitchFamily="2" charset="-122"/>
                </a:endParaRPr>
              </a:p>
              <a:p>
                <a:r>
                  <a:rPr lang="en-US" altLang="zh-CN" sz="900" i="1" baseline="-30000">
                    <a:solidFill>
                      <a:schemeClr val="bg2"/>
                    </a:solidFill>
                    <a:latin typeface="Times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altLang="zh-CN" sz="900">
                  <a:solidFill>
                    <a:schemeClr val="bg2"/>
                  </a:solidFill>
                  <a:ea typeface="SimSun" panose="02010600030101010101" pitchFamily="2" charset="-122"/>
                </a:endParaRPr>
              </a:p>
              <a:p>
                <a:endParaRPr lang="en-US" altLang="zh-CN" sz="1800">
                  <a:solidFill>
                    <a:schemeClr val="bg2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1149991" name="Line 39"/>
              <p:cNvSpPr>
                <a:spLocks noChangeShapeType="1"/>
              </p:cNvSpPr>
              <p:nvPr/>
            </p:nvSpPr>
            <p:spPr bwMode="auto">
              <a:xfrm>
                <a:off x="1052" y="8920"/>
                <a:ext cx="785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1050">
                  <a:solidFill>
                    <a:schemeClr val="bg2"/>
                  </a:solidFill>
                </a:endParaRPr>
              </a:p>
            </p:txBody>
          </p:sp>
          <p:sp>
            <p:nvSpPr>
              <p:cNvPr id="1149992" name="Oval 40"/>
              <p:cNvSpPr>
                <a:spLocks noChangeArrowheads="1"/>
              </p:cNvSpPr>
              <p:nvPr/>
            </p:nvSpPr>
            <p:spPr bwMode="auto">
              <a:xfrm>
                <a:off x="6407" y="7805"/>
                <a:ext cx="71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 sz="1050">
                  <a:solidFill>
                    <a:schemeClr val="bg2"/>
                  </a:solidFill>
                </a:endParaRPr>
              </a:p>
            </p:txBody>
          </p:sp>
          <p:sp>
            <p:nvSpPr>
              <p:cNvPr id="1149993" name="AutoShape 41"/>
              <p:cNvSpPr>
                <a:spLocks/>
              </p:cNvSpPr>
              <p:nvPr/>
            </p:nvSpPr>
            <p:spPr bwMode="auto">
              <a:xfrm>
                <a:off x="3296" y="8920"/>
                <a:ext cx="374" cy="1309"/>
              </a:xfrm>
              <a:prstGeom prst="leftBrace">
                <a:avLst>
                  <a:gd name="adj1" fmla="val 29167"/>
                  <a:gd name="adj2" fmla="val 50000"/>
                </a:avLst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 sz="1050">
                  <a:solidFill>
                    <a:schemeClr val="bg2"/>
                  </a:solidFill>
                </a:endParaRPr>
              </a:p>
            </p:txBody>
          </p:sp>
          <p:sp>
            <p:nvSpPr>
              <p:cNvPr id="1149994" name="Line 42"/>
              <p:cNvSpPr>
                <a:spLocks noChangeShapeType="1"/>
              </p:cNvSpPr>
              <p:nvPr/>
            </p:nvSpPr>
            <p:spPr bwMode="auto">
              <a:xfrm flipV="1">
                <a:off x="3885" y="9735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1050">
                  <a:solidFill>
                    <a:schemeClr val="bg2"/>
                  </a:solidFill>
                </a:endParaRPr>
              </a:p>
            </p:txBody>
          </p:sp>
          <p:sp>
            <p:nvSpPr>
              <p:cNvPr id="1149995" name="Text Box 43"/>
              <p:cNvSpPr txBox="1">
                <a:spLocks noChangeArrowheads="1"/>
              </p:cNvSpPr>
              <p:nvPr/>
            </p:nvSpPr>
            <p:spPr bwMode="auto">
              <a:xfrm>
                <a:off x="4092" y="9834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050">
                    <a:solidFill>
                      <a:schemeClr val="bg2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rPr>
                  <a:t>C</a:t>
                </a:r>
                <a:endParaRPr lang="en-US" sz="900">
                  <a:solidFill>
                    <a:schemeClr val="bg2"/>
                  </a:solidFill>
                  <a:cs typeface="Times New Roman" panose="02020603050405020304" pitchFamily="18" charset="0"/>
                </a:endParaRPr>
              </a:p>
              <a:p>
                <a:endParaRPr lang="en-US" sz="1800">
                  <a:solidFill>
                    <a:schemeClr val="bg2"/>
                  </a:solidFill>
                </a:endParaRPr>
              </a:p>
            </p:txBody>
          </p:sp>
          <p:sp>
            <p:nvSpPr>
              <p:cNvPr id="1149996" name="Text Box 44"/>
              <p:cNvSpPr txBox="1">
                <a:spLocks noChangeArrowheads="1"/>
              </p:cNvSpPr>
              <p:nvPr/>
            </p:nvSpPr>
            <p:spPr bwMode="auto">
              <a:xfrm>
                <a:off x="4062" y="9054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500">
                    <a:solidFill>
                      <a:schemeClr val="bg2"/>
                    </a:solidFill>
                    <a:cs typeface="Times New Roman" panose="02020603050405020304" pitchFamily="18" charset="0"/>
                  </a:rPr>
                  <a:t>B</a:t>
                </a:r>
              </a:p>
              <a:p>
                <a:endParaRPr lang="en-US" sz="1800">
                  <a:solidFill>
                    <a:schemeClr val="bg2"/>
                  </a:solidFill>
                </a:endParaRPr>
              </a:p>
            </p:txBody>
          </p:sp>
          <p:sp>
            <p:nvSpPr>
              <p:cNvPr id="1149997" name="Line 45"/>
              <p:cNvSpPr>
                <a:spLocks noChangeShapeType="1"/>
              </p:cNvSpPr>
              <p:nvPr/>
            </p:nvSpPr>
            <p:spPr bwMode="auto">
              <a:xfrm flipV="1">
                <a:off x="3870" y="9000"/>
                <a:ext cx="0" cy="61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1050">
                  <a:solidFill>
                    <a:schemeClr val="bg2"/>
                  </a:solidFill>
                </a:endParaRPr>
              </a:p>
            </p:txBody>
          </p:sp>
          <p:sp>
            <p:nvSpPr>
              <p:cNvPr id="1149998" name="Line 46"/>
              <p:cNvSpPr>
                <a:spLocks noChangeShapeType="1"/>
              </p:cNvSpPr>
              <p:nvPr/>
            </p:nvSpPr>
            <p:spPr bwMode="auto">
              <a:xfrm>
                <a:off x="6435" y="7920"/>
                <a:ext cx="0" cy="60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1050">
                  <a:solidFill>
                    <a:schemeClr val="bg2"/>
                  </a:solidFill>
                </a:endParaRPr>
              </a:p>
            </p:txBody>
          </p:sp>
          <p:sp>
            <p:nvSpPr>
              <p:cNvPr id="1149999" name="Line 47"/>
              <p:cNvSpPr>
                <a:spLocks noChangeShapeType="1"/>
              </p:cNvSpPr>
              <p:nvPr/>
            </p:nvSpPr>
            <p:spPr bwMode="auto">
              <a:xfrm>
                <a:off x="6435" y="8610"/>
                <a:ext cx="0" cy="31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1050">
                  <a:solidFill>
                    <a:schemeClr val="bg2"/>
                  </a:solidFill>
                </a:endParaRPr>
              </a:p>
            </p:txBody>
          </p:sp>
          <p:sp>
            <p:nvSpPr>
              <p:cNvPr id="1150000" name="AutoShape 48"/>
              <p:cNvSpPr>
                <a:spLocks/>
              </p:cNvSpPr>
              <p:nvPr/>
            </p:nvSpPr>
            <p:spPr bwMode="auto">
              <a:xfrm>
                <a:off x="6615" y="7860"/>
                <a:ext cx="435" cy="1050"/>
              </a:xfrm>
              <a:prstGeom prst="rightBrace">
                <a:avLst>
                  <a:gd name="adj1" fmla="val 20115"/>
                  <a:gd name="adj2" fmla="val 50000"/>
                </a:avLst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 sz="1050">
                  <a:solidFill>
                    <a:schemeClr val="bg2"/>
                  </a:solidFill>
                </a:endParaRPr>
              </a:p>
            </p:txBody>
          </p:sp>
        </p:grpSp>
      </p:grpSp>
      <p:sp>
        <p:nvSpPr>
          <p:cNvPr id="1150001" name="Text Box 49"/>
          <p:cNvSpPr txBox="1">
            <a:spLocks noChangeArrowheads="1"/>
          </p:cNvSpPr>
          <p:nvPr/>
        </p:nvSpPr>
        <p:spPr bwMode="auto">
          <a:xfrm>
            <a:off x="6115050" y="3257550"/>
            <a:ext cx="1600200" cy="57150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050">
                <a:solidFill>
                  <a:schemeClr val="bg2"/>
                </a:solidFill>
                <a:cs typeface="Times New Roman" panose="02020603050405020304" pitchFamily="18" charset="0"/>
              </a:rPr>
              <a:t>*Least squares estimation gave us the line (β) that minimized C</a:t>
            </a:r>
            <a:r>
              <a:rPr lang="en-US" sz="1050" baseline="30000">
                <a:solidFill>
                  <a:schemeClr val="bg2"/>
                </a:solidFill>
                <a:cs typeface="Times New Roman" panose="02020603050405020304" pitchFamily="18" charset="0"/>
              </a:rPr>
              <a:t>2</a:t>
            </a:r>
            <a:endParaRPr lang="en-US" sz="1050">
              <a:solidFill>
                <a:schemeClr val="bg2"/>
              </a:solidFill>
              <a:cs typeface="Times New Roman" panose="02020603050405020304" pitchFamily="18" charset="0"/>
            </a:endParaRPr>
          </a:p>
          <a:p>
            <a:r>
              <a:rPr lang="en-US" sz="1050">
                <a:solidFill>
                  <a:schemeClr val="bg2"/>
                </a:solidFill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1150002" name="Picture 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1485900"/>
            <a:ext cx="1000125" cy="29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0003" name="Picture 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2228850"/>
            <a:ext cx="271463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50004" name="Group 52"/>
          <p:cNvGrpSpPr>
            <a:grpSpLocks/>
          </p:cNvGrpSpPr>
          <p:nvPr/>
        </p:nvGrpSpPr>
        <p:grpSpPr bwMode="auto">
          <a:xfrm>
            <a:off x="1485900" y="3657600"/>
            <a:ext cx="5886450" cy="1485900"/>
            <a:chOff x="288" y="3072"/>
            <a:chExt cx="4944" cy="1248"/>
          </a:xfrm>
        </p:grpSpPr>
        <p:grpSp>
          <p:nvGrpSpPr>
            <p:cNvPr id="1150005" name="Group 53"/>
            <p:cNvGrpSpPr>
              <a:grpSpLocks/>
            </p:cNvGrpSpPr>
            <p:nvPr/>
          </p:nvGrpSpPr>
          <p:grpSpPr bwMode="auto">
            <a:xfrm>
              <a:off x="288" y="3504"/>
              <a:ext cx="4944" cy="816"/>
              <a:chOff x="288" y="3504"/>
              <a:chExt cx="4944" cy="816"/>
            </a:xfrm>
          </p:grpSpPr>
          <p:sp>
            <p:nvSpPr>
              <p:cNvPr id="1150006" name="Text Box 54"/>
              <p:cNvSpPr txBox="1">
                <a:spLocks noChangeArrowheads="1"/>
              </p:cNvSpPr>
              <p:nvPr/>
            </p:nvSpPr>
            <p:spPr bwMode="auto">
              <a:xfrm>
                <a:off x="288" y="3504"/>
                <a:ext cx="4368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sz="1200">
                    <a:solidFill>
                      <a:schemeClr val="bg2"/>
                    </a:solidFill>
                    <a:cs typeface="Times New Roman" panose="02020603050405020304" pitchFamily="18" charset="0"/>
                  </a:rPr>
                  <a:t>   A</a:t>
                </a:r>
                <a:r>
                  <a:rPr lang="en-US" sz="1200" baseline="30000">
                    <a:solidFill>
                      <a:schemeClr val="bg2"/>
                    </a:solidFill>
                    <a:latin typeface="Times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200">
                    <a:solidFill>
                      <a:schemeClr val="bg2"/>
                    </a:solidFill>
                    <a:cs typeface="Times New Roman" panose="02020603050405020304" pitchFamily="18" charset="0"/>
                  </a:rPr>
                  <a:t>                                             B</a:t>
                </a:r>
                <a:r>
                  <a:rPr lang="en-US" sz="1200" baseline="30000">
                    <a:solidFill>
                      <a:schemeClr val="bg2"/>
                    </a:solidFill>
                    <a:latin typeface="Times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200">
                    <a:solidFill>
                      <a:schemeClr val="bg2"/>
                    </a:solidFill>
                    <a:cs typeface="Times New Roman" panose="02020603050405020304" pitchFamily="18" charset="0"/>
                  </a:rPr>
                  <a:t>                                                  C</a:t>
                </a:r>
                <a:r>
                  <a:rPr lang="en-US" sz="1200" baseline="30000">
                    <a:solidFill>
                      <a:schemeClr val="bg2"/>
                    </a:solidFill>
                    <a:latin typeface="Times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1200" u="sng">
                  <a:solidFill>
                    <a:schemeClr val="bg2"/>
                  </a:solidFill>
                  <a:cs typeface="Times New Roman" panose="02020603050405020304" pitchFamily="18" charset="0"/>
                </a:endParaRPr>
              </a:p>
              <a:p>
                <a:endParaRPr lang="en-US" sz="1800">
                  <a:solidFill>
                    <a:schemeClr val="bg2"/>
                  </a:solidFill>
                </a:endParaRPr>
              </a:p>
            </p:txBody>
          </p:sp>
          <p:grpSp>
            <p:nvGrpSpPr>
              <p:cNvPr id="1150007" name="Group 55"/>
              <p:cNvGrpSpPr>
                <a:grpSpLocks/>
              </p:cNvGrpSpPr>
              <p:nvPr/>
            </p:nvGrpSpPr>
            <p:grpSpPr bwMode="auto">
              <a:xfrm>
                <a:off x="384" y="3648"/>
                <a:ext cx="4848" cy="672"/>
                <a:chOff x="2115" y="8312"/>
                <a:chExt cx="4860" cy="1859"/>
              </a:xfrm>
            </p:grpSpPr>
            <p:sp>
              <p:nvSpPr>
                <p:cNvPr id="115000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2115" y="8312"/>
                  <a:ext cx="1575" cy="184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eaLnBrk="1" hangingPunct="1"/>
                  <a:r>
                    <a:rPr lang="en-US" altLang="zh-CN" sz="900">
                      <a:solidFill>
                        <a:schemeClr val="bg2"/>
                      </a:solidFill>
                      <a:ea typeface="SimSun" panose="02010600030101010101" pitchFamily="2" charset="-122"/>
                    </a:rPr>
                    <a:t> SS</a:t>
                  </a:r>
                  <a:r>
                    <a:rPr lang="en-US" altLang="zh-CN" sz="900" baseline="-30000">
                      <a:solidFill>
                        <a:schemeClr val="bg2"/>
                      </a:solidFill>
                      <a:latin typeface="Times" panose="02020603050405020304" pitchFamily="18" charset="0"/>
                      <a:ea typeface="SimSun" panose="02010600030101010101" pitchFamily="2" charset="-122"/>
                    </a:rPr>
                    <a:t>total</a:t>
                  </a:r>
                  <a:r>
                    <a:rPr lang="en-US" altLang="zh-CN" sz="900">
                      <a:solidFill>
                        <a:schemeClr val="bg2"/>
                      </a:solidFill>
                      <a:ea typeface="SimSun" panose="02010600030101010101" pitchFamily="2" charset="-122"/>
                    </a:rPr>
                    <a:t>                   </a:t>
                  </a:r>
                </a:p>
                <a:p>
                  <a:r>
                    <a:rPr lang="en-US" altLang="zh-CN" sz="900">
                      <a:solidFill>
                        <a:schemeClr val="bg2"/>
                      </a:solidFill>
                      <a:latin typeface="Tahoma" panose="020B0604030504040204" pitchFamily="34" charset="0"/>
                      <a:ea typeface="SimSun" panose="02010600030101010101" pitchFamily="2" charset="-122"/>
                    </a:rPr>
                    <a:t>Total squared distance of observations from naïve mean of y</a:t>
                  </a:r>
                  <a:endParaRPr lang="en-US" altLang="zh-CN" sz="900">
                    <a:solidFill>
                      <a:schemeClr val="bg2"/>
                    </a:solidFill>
                    <a:ea typeface="SimSun" panose="02010600030101010101" pitchFamily="2" charset="-122"/>
                  </a:endParaRPr>
                </a:p>
                <a:p>
                  <a:r>
                    <a:rPr lang="en-US" altLang="zh-CN" sz="600">
                      <a:solidFill>
                        <a:schemeClr val="bg2"/>
                      </a:solidFill>
                      <a:ea typeface="SimSun" panose="02010600030101010101" pitchFamily="2" charset="-122"/>
                    </a:rPr>
                    <a:t> </a:t>
                  </a:r>
                  <a:r>
                    <a:rPr lang="en-US" altLang="zh-CN" sz="900" i="1">
                      <a:solidFill>
                        <a:schemeClr val="bg2"/>
                      </a:solidFill>
                      <a:ea typeface="SimSun" panose="02010600030101010101" pitchFamily="2" charset="-122"/>
                    </a:rPr>
                    <a:t>Total variation</a:t>
                  </a:r>
                  <a:endParaRPr lang="en-US" altLang="zh-CN" sz="900">
                    <a:solidFill>
                      <a:schemeClr val="bg2"/>
                    </a:solidFill>
                    <a:ea typeface="SimSun" panose="02010600030101010101" pitchFamily="2" charset="-122"/>
                  </a:endParaRPr>
                </a:p>
                <a:p>
                  <a:endParaRPr lang="en-US" altLang="zh-CN" sz="1800">
                    <a:solidFill>
                      <a:schemeClr val="bg2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150009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3690" y="8360"/>
                  <a:ext cx="1664" cy="176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eaLnBrk="1" hangingPunct="1"/>
                  <a:r>
                    <a:rPr lang="en-US" altLang="zh-CN" sz="900">
                      <a:solidFill>
                        <a:schemeClr val="bg2"/>
                      </a:solidFill>
                      <a:ea typeface="SimSun" panose="02010600030101010101" pitchFamily="2" charset="-122"/>
                    </a:rPr>
                    <a:t>SS</a:t>
                  </a:r>
                  <a:r>
                    <a:rPr lang="en-US" altLang="zh-CN" sz="900" baseline="-30000">
                      <a:solidFill>
                        <a:schemeClr val="bg2"/>
                      </a:solidFill>
                      <a:latin typeface="Times" panose="02020603050405020304" pitchFamily="18" charset="0"/>
                      <a:ea typeface="SimSun" panose="02010600030101010101" pitchFamily="2" charset="-122"/>
                    </a:rPr>
                    <a:t>reg</a:t>
                  </a:r>
                  <a:r>
                    <a:rPr lang="en-US" altLang="zh-CN" sz="900">
                      <a:solidFill>
                        <a:schemeClr val="bg2"/>
                      </a:solidFill>
                      <a:ea typeface="SimSun" panose="02010600030101010101" pitchFamily="2" charset="-122"/>
                    </a:rPr>
                    <a:t>         </a:t>
                  </a:r>
                </a:p>
                <a:p>
                  <a:r>
                    <a:rPr lang="en-US" altLang="zh-CN" sz="750">
                      <a:solidFill>
                        <a:schemeClr val="bg2"/>
                      </a:solidFill>
                      <a:ea typeface="SimSun" panose="02010600030101010101" pitchFamily="2" charset="-122"/>
                    </a:rPr>
                    <a:t>Distance from regression line to naïve mean of y </a:t>
                  </a:r>
                  <a:endParaRPr lang="en-US" altLang="zh-CN" sz="900">
                    <a:solidFill>
                      <a:schemeClr val="bg2"/>
                    </a:solidFill>
                    <a:ea typeface="SimSun" panose="02010600030101010101" pitchFamily="2" charset="-122"/>
                  </a:endParaRPr>
                </a:p>
                <a:p>
                  <a:r>
                    <a:rPr lang="en-US" altLang="zh-CN" sz="900">
                      <a:solidFill>
                        <a:schemeClr val="bg2"/>
                      </a:solidFill>
                      <a:latin typeface="Tahoma" panose="020B0604030504040204" pitchFamily="34" charset="0"/>
                      <a:ea typeface="SimSun" panose="02010600030101010101" pitchFamily="2" charset="-122"/>
                    </a:rPr>
                    <a:t> </a:t>
                  </a:r>
                  <a:r>
                    <a:rPr lang="en-US" altLang="zh-CN" sz="900">
                      <a:solidFill>
                        <a:schemeClr val="bg2"/>
                      </a:solidFill>
                      <a:latin typeface="Times" panose="02020603050405020304" pitchFamily="18" charset="0"/>
                      <a:ea typeface="SimSun" panose="02010600030101010101" pitchFamily="2" charset="-122"/>
                    </a:rPr>
                    <a:t>Variability due to x (regression)</a:t>
                  </a:r>
                </a:p>
                <a:p>
                  <a:r>
                    <a:rPr lang="en-US" altLang="zh-CN" sz="900">
                      <a:solidFill>
                        <a:schemeClr val="bg2"/>
                      </a:solidFill>
                      <a:latin typeface="Tahoma" panose="020B0604030504040204" pitchFamily="34" charset="0"/>
                      <a:ea typeface="SimSun" panose="02010600030101010101" pitchFamily="2" charset="-122"/>
                    </a:rPr>
                    <a:t> </a:t>
                  </a:r>
                  <a:endParaRPr lang="en-US" altLang="zh-CN" sz="900">
                    <a:solidFill>
                      <a:schemeClr val="bg2"/>
                    </a:solidFill>
                    <a:ea typeface="SimSun" panose="02010600030101010101" pitchFamily="2" charset="-122"/>
                  </a:endParaRPr>
                </a:p>
                <a:p>
                  <a:r>
                    <a:rPr lang="en-US" altLang="zh-CN" sz="900">
                      <a:solidFill>
                        <a:schemeClr val="bg2"/>
                      </a:solidFill>
                      <a:ea typeface="SimSun" panose="02010600030101010101" pitchFamily="2" charset="-122"/>
                    </a:rPr>
                    <a:t> </a:t>
                  </a:r>
                </a:p>
                <a:p>
                  <a:r>
                    <a:rPr lang="en-US" altLang="zh-CN" sz="900">
                      <a:solidFill>
                        <a:schemeClr val="bg2"/>
                      </a:solidFill>
                      <a:ea typeface="SimSun" panose="02010600030101010101" pitchFamily="2" charset="-122"/>
                    </a:rPr>
                    <a:t> </a:t>
                  </a:r>
                </a:p>
                <a:p>
                  <a:endParaRPr lang="en-US" altLang="zh-CN" sz="1800">
                    <a:solidFill>
                      <a:schemeClr val="bg2"/>
                    </a:solidFill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150010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5446" y="8360"/>
                  <a:ext cx="1529" cy="181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eaLnBrk="1" hangingPunct="1"/>
                  <a:r>
                    <a:rPr lang="en-US" altLang="zh-CN" sz="900">
                      <a:solidFill>
                        <a:schemeClr val="bg2"/>
                      </a:solidFill>
                      <a:ea typeface="SimSun" panose="02010600030101010101" pitchFamily="2" charset="-122"/>
                    </a:rPr>
                    <a:t>SS</a:t>
                  </a:r>
                  <a:r>
                    <a:rPr lang="en-US" altLang="zh-CN" sz="900" baseline="-30000">
                      <a:solidFill>
                        <a:schemeClr val="bg2"/>
                      </a:solidFill>
                      <a:latin typeface="Times" panose="02020603050405020304" pitchFamily="18" charset="0"/>
                      <a:ea typeface="SimSun" panose="02010600030101010101" pitchFamily="2" charset="-122"/>
                    </a:rPr>
                    <a:t>residual</a:t>
                  </a:r>
                  <a:endParaRPr lang="en-US" altLang="zh-CN" sz="900">
                    <a:solidFill>
                      <a:schemeClr val="bg2"/>
                    </a:solidFill>
                    <a:ea typeface="SimSun" panose="02010600030101010101" pitchFamily="2" charset="-122"/>
                  </a:endParaRPr>
                </a:p>
                <a:p>
                  <a:r>
                    <a:rPr lang="en-US" altLang="zh-CN" sz="750">
                      <a:solidFill>
                        <a:schemeClr val="bg2"/>
                      </a:solidFill>
                      <a:ea typeface="SimSun" panose="02010600030101010101" pitchFamily="2" charset="-122"/>
                    </a:rPr>
                    <a:t>Variance around the regression line </a:t>
                  </a:r>
                  <a:endParaRPr lang="en-US" altLang="zh-CN" sz="900">
                    <a:solidFill>
                      <a:schemeClr val="bg2"/>
                    </a:solidFill>
                    <a:ea typeface="SimSun" panose="02010600030101010101" pitchFamily="2" charset="-122"/>
                  </a:endParaRPr>
                </a:p>
                <a:p>
                  <a:r>
                    <a:rPr lang="en-US" altLang="zh-CN" sz="900">
                      <a:solidFill>
                        <a:schemeClr val="bg2"/>
                      </a:solidFill>
                      <a:latin typeface="Tahoma" panose="020B0604030504040204" pitchFamily="34" charset="0"/>
                      <a:ea typeface="SimSun" panose="02010600030101010101" pitchFamily="2" charset="-122"/>
                    </a:rPr>
                    <a:t> </a:t>
                  </a:r>
                  <a:r>
                    <a:rPr lang="en-US" altLang="zh-CN" sz="900">
                      <a:solidFill>
                        <a:schemeClr val="bg2"/>
                      </a:solidFill>
                      <a:latin typeface="Times" panose="02020603050405020304" pitchFamily="18" charset="0"/>
                      <a:ea typeface="SimSun" panose="02010600030101010101" pitchFamily="2" charset="-122"/>
                    </a:rPr>
                    <a:t>Additional variability not explained by x—what least squares method aims to minimize</a:t>
                  </a:r>
                </a:p>
                <a:p>
                  <a:endParaRPr lang="en-US" altLang="zh-CN" sz="1800">
                    <a:solidFill>
                      <a:schemeClr val="bg2"/>
                    </a:solidFill>
                    <a:ea typeface="SimSun" panose="02010600030101010101" pitchFamily="2" charset="-122"/>
                  </a:endParaRPr>
                </a:p>
              </p:txBody>
            </p:sp>
          </p:grpSp>
        </p:grpSp>
        <p:pic>
          <p:nvPicPr>
            <p:cNvPr id="1150011" name="Picture 5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3072"/>
              <a:ext cx="3936" cy="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50012" name="Rectangle 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Regression Picture</a:t>
            </a:r>
          </a:p>
        </p:txBody>
      </p:sp>
      <p:sp>
        <p:nvSpPr>
          <p:cNvPr id="1150013" name="Text Box 61"/>
          <p:cNvSpPr txBox="1">
            <a:spLocks noChangeArrowheads="1"/>
          </p:cNvSpPr>
          <p:nvPr/>
        </p:nvSpPr>
        <p:spPr bwMode="auto">
          <a:xfrm>
            <a:off x="6572250" y="4000500"/>
            <a:ext cx="160020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>
                <a:solidFill>
                  <a:schemeClr val="bg2"/>
                </a:solidFill>
              </a:rPr>
              <a:t>R</a:t>
            </a:r>
            <a:r>
              <a:rPr lang="en-US" sz="1050" baseline="30000">
                <a:solidFill>
                  <a:schemeClr val="bg2"/>
                </a:solidFill>
              </a:rPr>
              <a:t>2</a:t>
            </a:r>
            <a:r>
              <a:rPr lang="en-US" sz="1050">
                <a:solidFill>
                  <a:schemeClr val="bg2"/>
                </a:solidFill>
              </a:rPr>
              <a:t>=SSreg/SStotal</a:t>
            </a:r>
          </a:p>
        </p:txBody>
      </p:sp>
    </p:spTree>
    <p:extLst>
      <p:ext uri="{BB962C8B-B14F-4D97-AF65-F5344CB8AC3E}">
        <p14:creationId xmlns:p14="http://schemas.microsoft.com/office/powerpoint/2010/main" val="175890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0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0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001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97508" y="195806"/>
            <a:ext cx="6321600" cy="635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Recall example: cognitive function and vitamin D </a:t>
            </a:r>
          </a:p>
        </p:txBody>
      </p:sp>
      <p:sp>
        <p:nvSpPr>
          <p:cNvPr id="108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Hypothetical data loosely based on [1]; cross-sectional study of 100 middle-aged and older European men.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Cognitive function is measured by the Digit Symbol Substitution Test (DSST).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290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851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Dataset 1: no relationship</a:t>
            </a:r>
          </a:p>
        </p:txBody>
      </p:sp>
      <p:pic>
        <p:nvPicPr>
          <p:cNvPr id="975876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85900"/>
            <a:ext cx="4572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876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Dataset 2: weak relationship</a:t>
            </a:r>
          </a:p>
        </p:txBody>
      </p:sp>
      <p:pic>
        <p:nvPicPr>
          <p:cNvPr id="10895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498998"/>
            <a:ext cx="4972050" cy="3644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27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Dataset 3: weak to moderate relationship</a:t>
            </a:r>
          </a:p>
        </p:txBody>
      </p:sp>
      <p:pic>
        <p:nvPicPr>
          <p:cNvPr id="10905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498998"/>
            <a:ext cx="4972050" cy="3644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490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Dataset 4: moderate relationship</a:t>
            </a:r>
          </a:p>
        </p:txBody>
      </p:sp>
      <p:pic>
        <p:nvPicPr>
          <p:cNvPr id="10915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497807"/>
            <a:ext cx="4972050" cy="364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697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The “Best fit” line</a:t>
            </a:r>
          </a:p>
        </p:txBody>
      </p:sp>
      <p:pic>
        <p:nvPicPr>
          <p:cNvPr id="10956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463278"/>
            <a:ext cx="4800600" cy="3680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685" name="Text Box 5"/>
          <p:cNvSpPr txBox="1">
            <a:spLocks noChangeArrowheads="1"/>
          </p:cNvSpPr>
          <p:nvPr/>
        </p:nvSpPr>
        <p:spPr bwMode="auto">
          <a:xfrm>
            <a:off x="6115050" y="1885950"/>
            <a:ext cx="1485900" cy="657872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>
                <a:solidFill>
                  <a:schemeClr val="tx1"/>
                </a:solidFill>
              </a:rPr>
              <a:t>Regression equation:</a:t>
            </a:r>
          </a:p>
          <a:p>
            <a:pPr>
              <a:spcBef>
                <a:spcPct val="50000"/>
              </a:spcBef>
            </a:pPr>
            <a:r>
              <a:rPr lang="en-US" sz="1050">
                <a:solidFill>
                  <a:schemeClr val="tx1"/>
                </a:solidFill>
              </a:rPr>
              <a:t> E(Yi) = 28 + 0*vit Di (in 10 nmol/L)</a:t>
            </a:r>
          </a:p>
        </p:txBody>
      </p:sp>
      <p:pic>
        <p:nvPicPr>
          <p:cNvPr id="5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499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685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The “Best fit” line</a:t>
            </a:r>
          </a:p>
        </p:txBody>
      </p:sp>
      <p:pic>
        <p:nvPicPr>
          <p:cNvPr id="10936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28751"/>
            <a:ext cx="4914900" cy="360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3641" name="Text Box 9"/>
          <p:cNvSpPr txBox="1">
            <a:spLocks noChangeArrowheads="1"/>
          </p:cNvSpPr>
          <p:nvPr/>
        </p:nvSpPr>
        <p:spPr bwMode="auto">
          <a:xfrm>
            <a:off x="6115050" y="2171700"/>
            <a:ext cx="1600200" cy="1061829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>
                <a:solidFill>
                  <a:schemeClr val="tx1"/>
                </a:solidFill>
              </a:rPr>
              <a:t>Note how the line is a little deceptive; it draws your eye, making the relationship appear stronger than it really is!</a:t>
            </a:r>
          </a:p>
        </p:txBody>
      </p:sp>
      <p:sp>
        <p:nvSpPr>
          <p:cNvPr id="1093642" name="Text Box 10"/>
          <p:cNvSpPr txBox="1">
            <a:spLocks noChangeArrowheads="1"/>
          </p:cNvSpPr>
          <p:nvPr/>
        </p:nvSpPr>
        <p:spPr bwMode="auto">
          <a:xfrm>
            <a:off x="6115050" y="4139804"/>
            <a:ext cx="1657350" cy="657872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>
                <a:solidFill>
                  <a:schemeClr val="tx1"/>
                </a:solidFill>
              </a:rPr>
              <a:t>Regression equation:</a:t>
            </a:r>
          </a:p>
          <a:p>
            <a:pPr>
              <a:spcBef>
                <a:spcPct val="50000"/>
              </a:spcBef>
            </a:pPr>
            <a:r>
              <a:rPr lang="en-US" sz="1050">
                <a:solidFill>
                  <a:schemeClr val="tx1"/>
                </a:solidFill>
              </a:rPr>
              <a:t> E(Yi) = 26 + 0.5*vit Di (in 10 nmol/L)</a:t>
            </a:r>
          </a:p>
        </p:txBody>
      </p:sp>
      <p:pic>
        <p:nvPicPr>
          <p:cNvPr id="6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011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3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3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3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3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3641" grpId="0" animBg="1" autoUpdateAnimBg="0"/>
      <p:bldP spid="1093642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The “Best fit” line</a:t>
            </a:r>
          </a:p>
        </p:txBody>
      </p:sp>
      <p:pic>
        <p:nvPicPr>
          <p:cNvPr id="10946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497807"/>
            <a:ext cx="4972050" cy="364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4661" name="Text Box 5"/>
          <p:cNvSpPr txBox="1">
            <a:spLocks noChangeArrowheads="1"/>
          </p:cNvSpPr>
          <p:nvPr/>
        </p:nvSpPr>
        <p:spPr bwMode="auto">
          <a:xfrm>
            <a:off x="6286500" y="2571750"/>
            <a:ext cx="1714500" cy="657872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>
                <a:solidFill>
                  <a:schemeClr val="tx1"/>
                </a:solidFill>
              </a:rPr>
              <a:t>Regression equation:</a:t>
            </a:r>
          </a:p>
          <a:p>
            <a:pPr>
              <a:spcBef>
                <a:spcPct val="50000"/>
              </a:spcBef>
            </a:pPr>
            <a:r>
              <a:rPr lang="en-US" sz="1050">
                <a:solidFill>
                  <a:schemeClr val="tx1"/>
                </a:solidFill>
              </a:rPr>
              <a:t> E(Yi) = 22 + 1.0*vit Di (in 10 nmol/L)</a:t>
            </a:r>
          </a:p>
        </p:txBody>
      </p:sp>
      <p:pic>
        <p:nvPicPr>
          <p:cNvPr id="5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712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4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4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4661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The “Best fit” line</a:t>
            </a:r>
          </a:p>
        </p:txBody>
      </p:sp>
      <p:pic>
        <p:nvPicPr>
          <p:cNvPr id="10967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5173"/>
            <a:ext cx="4914900" cy="3768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6708" name="Text Box 4"/>
          <p:cNvSpPr txBox="1">
            <a:spLocks noChangeArrowheads="1"/>
          </p:cNvSpPr>
          <p:nvPr/>
        </p:nvSpPr>
        <p:spPr bwMode="auto">
          <a:xfrm>
            <a:off x="5943600" y="2457450"/>
            <a:ext cx="1885950" cy="657872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>
                <a:solidFill>
                  <a:schemeClr val="tx1"/>
                </a:solidFill>
              </a:rPr>
              <a:t>Regression equation:</a:t>
            </a:r>
          </a:p>
          <a:p>
            <a:pPr>
              <a:spcBef>
                <a:spcPct val="50000"/>
              </a:spcBef>
            </a:pPr>
            <a:r>
              <a:rPr lang="en-US" sz="1050">
                <a:solidFill>
                  <a:schemeClr val="tx1"/>
                </a:solidFill>
              </a:rPr>
              <a:t> E(Yi) = 20 + 1.5*vit Di (in 10 nmol/L)</a:t>
            </a:r>
          </a:p>
        </p:txBody>
      </p:sp>
      <p:sp>
        <p:nvSpPr>
          <p:cNvPr id="1096709" name="Text Box 5"/>
          <p:cNvSpPr txBox="1">
            <a:spLocks noChangeArrowheads="1"/>
          </p:cNvSpPr>
          <p:nvPr/>
        </p:nvSpPr>
        <p:spPr bwMode="auto">
          <a:xfrm>
            <a:off x="6148388" y="3889772"/>
            <a:ext cx="1658541" cy="577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>
                <a:solidFill>
                  <a:schemeClr val="tx1"/>
                </a:solidFill>
              </a:rPr>
              <a:t>Note: all the lines go through the point (63, 28)!</a:t>
            </a:r>
          </a:p>
        </p:txBody>
      </p:sp>
      <p:pic>
        <p:nvPicPr>
          <p:cNvPr id="6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044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6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6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6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6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708" grpId="0" animBg="1" autoUpdateAnimBg="0"/>
      <p:bldP spid="109670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963589" name="Rectangle 5"/>
          <p:cNvSpPr>
            <a:spLocks noChangeArrowheads="1"/>
          </p:cNvSpPr>
          <p:nvPr/>
        </p:nvSpPr>
        <p:spPr bwMode="auto">
          <a:xfrm>
            <a:off x="773130" y="1211350"/>
            <a:ext cx="3809144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1500" dirty="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In correlation, the two variables are treated as equals.  In regression, one variable is considered independent (=predictor) variable (</a:t>
            </a:r>
            <a:r>
              <a:rPr lang="en-US" sz="1500" i="1" dirty="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en-US" sz="1500" dirty="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) and the other the dependent (=outcome) variable </a:t>
            </a:r>
            <a:r>
              <a:rPr lang="en-US" sz="1500" i="1" dirty="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Y</a:t>
            </a:r>
            <a:r>
              <a:rPr lang="en-US" sz="1500" dirty="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.</a:t>
            </a:r>
            <a:r>
              <a:rPr lang="en-US" sz="1500" dirty="0">
                <a:solidFill>
                  <a:schemeClr val="tx1"/>
                </a:solidFill>
                <a:latin typeface="Tahoma" panose="020B0604030504040204" pitchFamily="34" charset="0"/>
              </a:rPr>
              <a:t> </a:t>
            </a:r>
          </a:p>
        </p:txBody>
      </p:sp>
      <p:pic>
        <p:nvPicPr>
          <p:cNvPr id="4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4" name="Picture 2" descr="Linear Regression in Machine learning - Javatpo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977" y="1077499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28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Resulting formulas…</a:t>
            </a:r>
          </a:p>
        </p:txBody>
      </p:sp>
      <p:sp>
        <p:nvSpPr>
          <p:cNvPr id="998406" name="Text Box 6"/>
          <p:cNvSpPr txBox="1">
            <a:spLocks noChangeArrowheads="1"/>
          </p:cNvSpPr>
          <p:nvPr/>
        </p:nvSpPr>
        <p:spPr bwMode="auto">
          <a:xfrm>
            <a:off x="1143000" y="1771650"/>
            <a:ext cx="26860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>
                <a:solidFill>
                  <a:schemeClr val="tx1"/>
                </a:solidFill>
              </a:rPr>
              <a:t>Slope (beta coefficient) =</a:t>
            </a:r>
          </a:p>
        </p:txBody>
      </p:sp>
      <p:graphicFrame>
        <p:nvGraphicFramePr>
          <p:cNvPr id="998407" name="Object 7"/>
          <p:cNvGraphicFramePr>
            <a:graphicFrameLocks noChangeAspect="1"/>
          </p:cNvGraphicFramePr>
          <p:nvPr/>
        </p:nvGraphicFramePr>
        <p:xfrm>
          <a:off x="3314700" y="1485900"/>
          <a:ext cx="2372916" cy="110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901440" imgH="419040" progId="Equation.3">
                  <p:embed/>
                </p:oleObj>
              </mc:Choice>
              <mc:Fallback>
                <p:oleObj name="Equation" r:id="rId3" imgW="901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1485900"/>
                        <a:ext cx="2372916" cy="110371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9841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4114801"/>
            <a:ext cx="800100" cy="43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841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3086100"/>
            <a:ext cx="3314700" cy="55126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98414" name="Rectangle 14"/>
          <p:cNvSpPr>
            <a:spLocks noChangeArrowheads="1"/>
          </p:cNvSpPr>
          <p:nvPr/>
        </p:nvSpPr>
        <p:spPr bwMode="auto">
          <a:xfrm>
            <a:off x="1143000" y="3200400"/>
            <a:ext cx="13716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500">
                <a:solidFill>
                  <a:schemeClr val="tx1"/>
                </a:solidFill>
              </a:rPr>
              <a:t>Intercept=</a:t>
            </a:r>
          </a:p>
          <a:p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998415" name="Rectangle 15"/>
          <p:cNvSpPr>
            <a:spLocks noChangeArrowheads="1"/>
          </p:cNvSpPr>
          <p:nvPr/>
        </p:nvSpPr>
        <p:spPr bwMode="auto">
          <a:xfrm>
            <a:off x="1143000" y="4171950"/>
            <a:ext cx="622935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500">
                <a:solidFill>
                  <a:schemeClr val="tx1"/>
                </a:solidFill>
              </a:rPr>
              <a:t>Regression line always goes through the point:</a:t>
            </a:r>
          </a:p>
          <a:p>
            <a:endParaRPr lang="en-US" sz="1500">
              <a:solidFill>
                <a:schemeClr val="tx1"/>
              </a:solidFill>
            </a:endParaRPr>
          </a:p>
        </p:txBody>
      </p:sp>
      <p:pic>
        <p:nvPicPr>
          <p:cNvPr id="9" name="Google Shape;7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197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Relationship with correlation</a:t>
            </a:r>
          </a:p>
        </p:txBody>
      </p:sp>
      <p:graphicFrame>
        <p:nvGraphicFramePr>
          <p:cNvPr id="1005600" name="Object 32"/>
          <p:cNvGraphicFramePr>
            <a:graphicFrameLocks noChangeAspect="1"/>
          </p:cNvGraphicFramePr>
          <p:nvPr/>
        </p:nvGraphicFramePr>
        <p:xfrm>
          <a:off x="3187304" y="1678781"/>
          <a:ext cx="2313384" cy="1529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672840" imgH="444240" progId="Equation.3">
                  <p:embed/>
                </p:oleObj>
              </mc:Choice>
              <mc:Fallback>
                <p:oleObj name="Equation" r:id="rId3" imgW="672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304" y="1678781"/>
                        <a:ext cx="2313384" cy="1529954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5601" name="Rectangle 33"/>
          <p:cNvSpPr>
            <a:spLocks noChangeArrowheads="1"/>
          </p:cNvSpPr>
          <p:nvPr/>
        </p:nvSpPr>
        <p:spPr bwMode="auto">
          <a:xfrm>
            <a:off x="1143000" y="3486150"/>
            <a:ext cx="68580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50">
                <a:solidFill>
                  <a:schemeClr val="tx1"/>
                </a:solidFill>
                <a:cs typeface="Times New Roman" panose="02020603050405020304" pitchFamily="18" charset="0"/>
              </a:rPr>
              <a:t>In correlation, the two variables are treated as equals.  In regression, one variable is considered independent (=predictor) variable (</a:t>
            </a:r>
            <a:r>
              <a:rPr lang="en-US" sz="1050" i="1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en-US" sz="1050">
                <a:solidFill>
                  <a:schemeClr val="tx1"/>
                </a:solidFill>
                <a:cs typeface="Times New Roman" panose="02020603050405020304" pitchFamily="18" charset="0"/>
              </a:rPr>
              <a:t>) and the other the dependent (=outcome) variable </a:t>
            </a:r>
            <a:r>
              <a:rPr lang="en-US" sz="1050" i="1">
                <a:solidFill>
                  <a:schemeClr val="tx1"/>
                </a:solidFill>
                <a:cs typeface="Times New Roman" panose="02020603050405020304" pitchFamily="18" charset="0"/>
              </a:rPr>
              <a:t>Y</a:t>
            </a:r>
            <a:r>
              <a:rPr lang="en-US" sz="105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  <a:r>
              <a:rPr lang="en-US" sz="105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Google Shape;7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894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Example: dataset 4</a:t>
            </a:r>
          </a:p>
        </p:txBody>
      </p:sp>
      <p:graphicFrame>
        <p:nvGraphicFramePr>
          <p:cNvPr id="1100805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3258741" y="2870597"/>
          <a:ext cx="4000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3" imgW="533160" imgH="495000" progId="Equation.3">
                  <p:embed/>
                </p:oleObj>
              </mc:Choice>
              <mc:Fallback>
                <p:oleObj name="Equation" r:id="rId3" imgW="5331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8741" y="2870597"/>
                        <a:ext cx="4000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0080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5173"/>
            <a:ext cx="4914900" cy="3768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0804" name="Text Box 4"/>
          <p:cNvSpPr txBox="1">
            <a:spLocks noChangeArrowheads="1"/>
          </p:cNvSpPr>
          <p:nvPr/>
        </p:nvSpPr>
        <p:spPr bwMode="auto">
          <a:xfrm>
            <a:off x="5943600" y="1371600"/>
            <a:ext cx="1885950" cy="26776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>
                <a:solidFill>
                  <a:schemeClr val="tx1"/>
                </a:solidFill>
              </a:rPr>
              <a:t>SDx = 33 nmol/L</a:t>
            </a:r>
          </a:p>
          <a:p>
            <a:pPr>
              <a:spcBef>
                <a:spcPct val="50000"/>
              </a:spcBef>
            </a:pPr>
            <a:r>
              <a:rPr lang="en-US" sz="1050">
                <a:solidFill>
                  <a:schemeClr val="tx1"/>
                </a:solidFill>
              </a:rPr>
              <a:t>SDy= 10 points</a:t>
            </a:r>
          </a:p>
          <a:p>
            <a:pPr>
              <a:spcBef>
                <a:spcPct val="50000"/>
              </a:spcBef>
            </a:pPr>
            <a:r>
              <a:rPr lang="en-US" sz="1050">
                <a:solidFill>
                  <a:schemeClr val="tx1"/>
                </a:solidFill>
              </a:rPr>
              <a:t>Cov(X,Y) = 163 points*nmol/L</a:t>
            </a:r>
          </a:p>
          <a:p>
            <a:pPr>
              <a:spcBef>
                <a:spcPct val="50000"/>
              </a:spcBef>
            </a:pPr>
            <a:r>
              <a:rPr lang="en-US" sz="1050">
                <a:solidFill>
                  <a:schemeClr val="tx1"/>
                </a:solidFill>
              </a:rPr>
              <a:t>Beta = 163/33</a:t>
            </a:r>
            <a:r>
              <a:rPr lang="en-US" sz="1050" baseline="30000">
                <a:solidFill>
                  <a:schemeClr val="tx1"/>
                </a:solidFill>
              </a:rPr>
              <a:t>2 </a:t>
            </a:r>
            <a:r>
              <a:rPr lang="en-US" sz="1050">
                <a:solidFill>
                  <a:schemeClr val="tx1"/>
                </a:solidFill>
              </a:rPr>
              <a:t>= 0.15 points per nmol/L</a:t>
            </a:r>
          </a:p>
          <a:p>
            <a:pPr>
              <a:spcBef>
                <a:spcPct val="50000"/>
              </a:spcBef>
            </a:pPr>
            <a:r>
              <a:rPr lang="en-US" sz="1050">
                <a:solidFill>
                  <a:schemeClr val="tx1"/>
                </a:solidFill>
              </a:rPr>
              <a:t>= 1.5 points per 10 nmol/L</a:t>
            </a:r>
          </a:p>
          <a:p>
            <a:pPr>
              <a:spcBef>
                <a:spcPct val="50000"/>
              </a:spcBef>
            </a:pPr>
            <a:endParaRPr lang="en-US" sz="1050" baseline="3000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1050">
                <a:solidFill>
                  <a:schemeClr val="tx1"/>
                </a:solidFill>
              </a:rPr>
              <a:t>r = 163/(10*33) = 0.49</a:t>
            </a:r>
          </a:p>
          <a:p>
            <a:pPr>
              <a:spcBef>
                <a:spcPct val="50000"/>
              </a:spcBef>
            </a:pPr>
            <a:r>
              <a:rPr lang="en-US" sz="1050">
                <a:solidFill>
                  <a:schemeClr val="tx1"/>
                </a:solidFill>
              </a:rPr>
              <a:t>Or</a:t>
            </a:r>
          </a:p>
          <a:p>
            <a:pPr>
              <a:spcBef>
                <a:spcPct val="50000"/>
              </a:spcBef>
            </a:pPr>
            <a:r>
              <a:rPr lang="en-US" sz="1050">
                <a:solidFill>
                  <a:schemeClr val="tx1"/>
                </a:solidFill>
              </a:rPr>
              <a:t>r = 0.15 * (33/10) = 0.49</a:t>
            </a:r>
          </a:p>
          <a:p>
            <a:pPr>
              <a:spcBef>
                <a:spcPct val="50000"/>
              </a:spcBef>
            </a:pPr>
            <a:endParaRPr lang="en-US" sz="1050">
              <a:solidFill>
                <a:schemeClr val="tx1"/>
              </a:solidFill>
            </a:endParaRPr>
          </a:p>
        </p:txBody>
      </p:sp>
      <p:pic>
        <p:nvPicPr>
          <p:cNvPr id="6" name="Google Shape;7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297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0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0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0804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32430" y="144435"/>
            <a:ext cx="6321600" cy="6354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Residual Analysis: check assumptions</a:t>
            </a:r>
          </a:p>
        </p:txBody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680" y="1556829"/>
            <a:ext cx="6000750" cy="4012863"/>
          </a:xfrm>
          <a:noFill/>
        </p:spPr>
        <p:txBody>
          <a:bodyPr>
            <a:spAutoFit/>
          </a:bodyPr>
          <a:lstStyle/>
          <a:p>
            <a:pPr>
              <a:lnSpc>
                <a:spcPct val="90000"/>
              </a:lnSpc>
              <a:spcAft>
                <a:spcPct val="10000"/>
              </a:spcAft>
            </a:pPr>
            <a:r>
              <a:rPr lang="en-US">
                <a:solidFill>
                  <a:schemeClr val="tx1"/>
                </a:solidFill>
              </a:rPr>
              <a:t>The residual for observation i, e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, is the difference between its observed and predicted value</a:t>
            </a:r>
          </a:p>
          <a:p>
            <a:pPr>
              <a:lnSpc>
                <a:spcPct val="90000"/>
              </a:lnSpc>
              <a:spcAft>
                <a:spcPct val="10000"/>
              </a:spcAft>
            </a:pPr>
            <a:r>
              <a:rPr lang="en-US">
                <a:solidFill>
                  <a:schemeClr val="tx1"/>
                </a:solidFill>
              </a:rPr>
              <a:t>Check the assumptions of regression by examining the residuals</a:t>
            </a:r>
          </a:p>
          <a:p>
            <a:pPr lvl="1">
              <a:lnSpc>
                <a:spcPct val="90000"/>
              </a:lnSpc>
              <a:spcAft>
                <a:spcPct val="10000"/>
              </a:spcAft>
            </a:pPr>
            <a:r>
              <a:rPr lang="en-US" sz="1500">
                <a:solidFill>
                  <a:schemeClr val="tx1"/>
                </a:solidFill>
              </a:rPr>
              <a:t>Examine for linearity assumption</a:t>
            </a:r>
          </a:p>
          <a:p>
            <a:pPr lvl="1">
              <a:lnSpc>
                <a:spcPct val="90000"/>
              </a:lnSpc>
              <a:spcAft>
                <a:spcPct val="10000"/>
              </a:spcAft>
            </a:pPr>
            <a:r>
              <a:rPr lang="en-US" sz="1500">
                <a:solidFill>
                  <a:schemeClr val="tx1"/>
                </a:solidFill>
              </a:rPr>
              <a:t>Examine for constant variance for all levels of X (homoscedasticity)  </a:t>
            </a:r>
          </a:p>
          <a:p>
            <a:pPr lvl="1">
              <a:lnSpc>
                <a:spcPct val="90000"/>
              </a:lnSpc>
              <a:spcAft>
                <a:spcPct val="10000"/>
              </a:spcAft>
            </a:pPr>
            <a:r>
              <a:rPr lang="en-US" sz="1500">
                <a:solidFill>
                  <a:schemeClr val="tx1"/>
                </a:solidFill>
              </a:rPr>
              <a:t>Evaluate normal distribution assumption</a:t>
            </a:r>
          </a:p>
          <a:p>
            <a:pPr lvl="1">
              <a:lnSpc>
                <a:spcPct val="90000"/>
              </a:lnSpc>
              <a:spcAft>
                <a:spcPct val="10000"/>
              </a:spcAft>
            </a:pPr>
            <a:r>
              <a:rPr lang="en-US" sz="1500">
                <a:solidFill>
                  <a:schemeClr val="tx1"/>
                </a:solidFill>
              </a:rPr>
              <a:t>Evaluate independence assumption</a:t>
            </a:r>
          </a:p>
          <a:p>
            <a:pPr>
              <a:lnSpc>
                <a:spcPct val="130000"/>
              </a:lnSpc>
              <a:spcAft>
                <a:spcPct val="10000"/>
              </a:spcAft>
            </a:pPr>
            <a:r>
              <a:rPr lang="en-US">
                <a:solidFill>
                  <a:schemeClr val="tx1"/>
                </a:solidFill>
              </a:rPr>
              <a:t>Graphical Analysis of Residuals</a:t>
            </a:r>
          </a:p>
          <a:p>
            <a:pPr lvl="1">
              <a:lnSpc>
                <a:spcPct val="90000"/>
              </a:lnSpc>
              <a:spcAft>
                <a:spcPct val="10000"/>
              </a:spcAft>
            </a:pPr>
            <a:r>
              <a:rPr lang="en-US" sz="1500">
                <a:solidFill>
                  <a:schemeClr val="tx1"/>
                </a:solidFill>
              </a:rPr>
              <a:t>Can plot residuals vs. X</a:t>
            </a:r>
          </a:p>
        </p:txBody>
      </p:sp>
      <p:graphicFrame>
        <p:nvGraphicFramePr>
          <p:cNvPr id="10147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948007"/>
              </p:ext>
            </p:extLst>
          </p:nvPr>
        </p:nvGraphicFramePr>
        <p:xfrm>
          <a:off x="4543734" y="779835"/>
          <a:ext cx="1329928" cy="520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3" imgW="647640" imgH="253800" progId="Equation.3">
                  <p:embed/>
                </p:oleObj>
              </mc:Choice>
              <mc:Fallback>
                <p:oleObj name="Equation" r:id="rId3" imgW="6476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734" y="779835"/>
                        <a:ext cx="1329928" cy="520303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oogle Shape;7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797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Predicted values…</a:t>
            </a:r>
          </a:p>
        </p:txBody>
      </p:sp>
      <p:graphicFrame>
        <p:nvGraphicFramePr>
          <p:cNvPr id="1150979" name="Object 3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321860537"/>
              </p:ext>
            </p:extLst>
          </p:nvPr>
        </p:nvGraphicFramePr>
        <p:xfrm>
          <a:off x="2387204" y="1422798"/>
          <a:ext cx="4264819" cy="1096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3" imgW="888840" imgH="228600" progId="Equation.3">
                  <p:embed/>
                </p:oleObj>
              </mc:Choice>
              <mc:Fallback>
                <p:oleObj name="Equation" r:id="rId3" imgW="888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204" y="1422798"/>
                        <a:ext cx="4264819" cy="1096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0980" name="Text Box 4"/>
          <p:cNvSpPr txBox="1">
            <a:spLocks noChangeArrowheads="1"/>
          </p:cNvSpPr>
          <p:nvPr/>
        </p:nvSpPr>
        <p:spPr bwMode="auto">
          <a:xfrm>
            <a:off x="1143000" y="2690813"/>
            <a:ext cx="594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For Vitamin D = 95 nmol/L (or 9.5 in 10 nmol/L):</a:t>
            </a:r>
            <a:r>
              <a:rPr lang="en-US" sz="105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1150981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634437182"/>
              </p:ext>
            </p:extLst>
          </p:nvPr>
        </p:nvGraphicFramePr>
        <p:xfrm>
          <a:off x="2321719" y="3446860"/>
          <a:ext cx="474345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5" imgW="1371600" imgH="228600" progId="Equation.3">
                  <p:embed/>
                </p:oleObj>
              </mc:Choice>
              <mc:Fallback>
                <p:oleObj name="Equation" r:id="rId5" imgW="1371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719" y="3446860"/>
                        <a:ext cx="474345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614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14551" y="342900"/>
            <a:ext cx="5308997" cy="74295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Residual Analysis for Linearity</a:t>
            </a:r>
          </a:p>
        </p:txBody>
      </p:sp>
      <p:graphicFrame>
        <p:nvGraphicFramePr>
          <p:cNvPr id="1015811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3309304"/>
              </p:ext>
            </p:extLst>
          </p:nvPr>
        </p:nvGraphicFramePr>
        <p:xfrm>
          <a:off x="1535906" y="4457700"/>
          <a:ext cx="4000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Clip" r:id="rId3" imgW="1044360" imgH="1001520" progId="MS_ClipArt_Gallery.5">
                  <p:embed/>
                </p:oleObj>
              </mc:Choice>
              <mc:Fallback>
                <p:oleObj name="Clip" r:id="rId3" imgW="1044360" imgH="1001520" progId="MS_ClipArt_Gallery.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906" y="4457700"/>
                        <a:ext cx="4000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5812" name="Rectangle 4"/>
          <p:cNvSpPr>
            <a:spLocks noChangeArrowheads="1"/>
          </p:cNvSpPr>
          <p:nvPr/>
        </p:nvSpPr>
        <p:spPr bwMode="auto">
          <a:xfrm>
            <a:off x="2389585" y="4460082"/>
            <a:ext cx="1382315" cy="344326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Not Linear</a:t>
            </a:r>
          </a:p>
        </p:txBody>
      </p:sp>
      <p:sp>
        <p:nvSpPr>
          <p:cNvPr id="1015813" name="Rectangle 5"/>
          <p:cNvSpPr>
            <a:spLocks noChangeArrowheads="1"/>
          </p:cNvSpPr>
          <p:nvPr/>
        </p:nvSpPr>
        <p:spPr bwMode="auto">
          <a:xfrm>
            <a:off x="5818585" y="4517232"/>
            <a:ext cx="946547" cy="344326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Linear</a:t>
            </a:r>
          </a:p>
        </p:txBody>
      </p:sp>
      <p:sp>
        <p:nvSpPr>
          <p:cNvPr id="1015814" name="Rectangle 6"/>
          <p:cNvSpPr>
            <a:spLocks noChangeArrowheads="1"/>
          </p:cNvSpPr>
          <p:nvPr/>
        </p:nvSpPr>
        <p:spPr bwMode="auto">
          <a:xfrm>
            <a:off x="5018485" y="4400550"/>
            <a:ext cx="978694" cy="6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50">
                <a:solidFill>
                  <a:schemeClr val="bg1"/>
                </a:solidFill>
                <a:latin typeface="Wingdings" panose="05000000000000000000" pitchFamily="2" charset="2"/>
              </a:rPr>
              <a:t></a:t>
            </a:r>
          </a:p>
        </p:txBody>
      </p:sp>
      <p:sp>
        <p:nvSpPr>
          <p:cNvPr id="1015815" name="Line 7"/>
          <p:cNvSpPr>
            <a:spLocks noChangeShapeType="1"/>
          </p:cNvSpPr>
          <p:nvPr/>
        </p:nvSpPr>
        <p:spPr bwMode="auto">
          <a:xfrm>
            <a:off x="1707356" y="3432573"/>
            <a:ext cx="0" cy="85367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16" name="Line 8"/>
          <p:cNvSpPr>
            <a:spLocks noChangeShapeType="1"/>
          </p:cNvSpPr>
          <p:nvPr/>
        </p:nvSpPr>
        <p:spPr bwMode="auto">
          <a:xfrm>
            <a:off x="1707357" y="3771900"/>
            <a:ext cx="263604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17" name="Arc 9"/>
          <p:cNvSpPr>
            <a:spLocks/>
          </p:cNvSpPr>
          <p:nvPr/>
        </p:nvSpPr>
        <p:spPr bwMode="auto">
          <a:xfrm rot="12394748">
            <a:off x="1981200" y="3167062"/>
            <a:ext cx="2268141" cy="1348979"/>
          </a:xfrm>
          <a:custGeom>
            <a:avLst/>
            <a:gdLst>
              <a:gd name="G0" fmla="+- 3578 0 0"/>
              <a:gd name="G1" fmla="+- 0 0 0"/>
              <a:gd name="G2" fmla="+- 21600 0 0"/>
              <a:gd name="T0" fmla="*/ 25178 w 25178"/>
              <a:gd name="T1" fmla="*/ 19 h 21600"/>
              <a:gd name="T2" fmla="*/ 0 w 25178"/>
              <a:gd name="T3" fmla="*/ 21302 h 21600"/>
              <a:gd name="T4" fmla="*/ 3578 w 25178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178" h="21600" fill="none" extrusionOk="0">
                <a:moveTo>
                  <a:pt x="25177" y="18"/>
                </a:moveTo>
                <a:cubicBezTo>
                  <a:pt x="25167" y="11940"/>
                  <a:pt x="15499" y="21599"/>
                  <a:pt x="3578" y="21600"/>
                </a:cubicBezTo>
                <a:cubicBezTo>
                  <a:pt x="2379" y="21600"/>
                  <a:pt x="1182" y="21500"/>
                  <a:pt x="0" y="21301"/>
                </a:cubicBezTo>
              </a:path>
              <a:path w="25178" h="21600" stroke="0" extrusionOk="0">
                <a:moveTo>
                  <a:pt x="25177" y="18"/>
                </a:moveTo>
                <a:cubicBezTo>
                  <a:pt x="25167" y="11940"/>
                  <a:pt x="15499" y="21599"/>
                  <a:pt x="3578" y="21600"/>
                </a:cubicBezTo>
                <a:cubicBezTo>
                  <a:pt x="2379" y="21600"/>
                  <a:pt x="1182" y="21500"/>
                  <a:pt x="0" y="21301"/>
                </a:cubicBezTo>
                <a:lnTo>
                  <a:pt x="3578" y="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18" name="Arc 10"/>
          <p:cNvSpPr>
            <a:spLocks/>
          </p:cNvSpPr>
          <p:nvPr/>
        </p:nvSpPr>
        <p:spPr bwMode="auto">
          <a:xfrm rot="12394774">
            <a:off x="2114551" y="3794523"/>
            <a:ext cx="2126456" cy="1348978"/>
          </a:xfrm>
          <a:custGeom>
            <a:avLst/>
            <a:gdLst>
              <a:gd name="G0" fmla="+- 2009 0 0"/>
              <a:gd name="G1" fmla="+- 0 0 0"/>
              <a:gd name="G2" fmla="+- 21600 0 0"/>
              <a:gd name="T0" fmla="*/ 23609 w 23609"/>
              <a:gd name="T1" fmla="*/ 19 h 21600"/>
              <a:gd name="T2" fmla="*/ 0 w 23609"/>
              <a:gd name="T3" fmla="*/ 21506 h 21600"/>
              <a:gd name="T4" fmla="*/ 2009 w 23609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609" h="21600" fill="none" extrusionOk="0">
                <a:moveTo>
                  <a:pt x="23608" y="18"/>
                </a:moveTo>
                <a:cubicBezTo>
                  <a:pt x="23598" y="11940"/>
                  <a:pt x="13930" y="21599"/>
                  <a:pt x="2009" y="21600"/>
                </a:cubicBezTo>
                <a:cubicBezTo>
                  <a:pt x="1338" y="21600"/>
                  <a:pt x="667" y="21568"/>
                  <a:pt x="-1" y="21506"/>
                </a:cubicBezTo>
              </a:path>
              <a:path w="23609" h="21600" stroke="0" extrusionOk="0">
                <a:moveTo>
                  <a:pt x="23608" y="18"/>
                </a:moveTo>
                <a:cubicBezTo>
                  <a:pt x="23598" y="11940"/>
                  <a:pt x="13930" y="21599"/>
                  <a:pt x="2009" y="21600"/>
                </a:cubicBezTo>
                <a:cubicBezTo>
                  <a:pt x="1338" y="21600"/>
                  <a:pt x="667" y="21568"/>
                  <a:pt x="-1" y="21506"/>
                </a:cubicBezTo>
                <a:lnTo>
                  <a:pt x="2009" y="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19" name="Oval 11"/>
          <p:cNvSpPr>
            <a:spLocks noChangeArrowheads="1"/>
          </p:cNvSpPr>
          <p:nvPr/>
        </p:nvSpPr>
        <p:spPr bwMode="auto">
          <a:xfrm>
            <a:off x="1878806" y="40005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20" name="Oval 12"/>
          <p:cNvSpPr>
            <a:spLocks noChangeArrowheads="1"/>
          </p:cNvSpPr>
          <p:nvPr/>
        </p:nvSpPr>
        <p:spPr bwMode="auto">
          <a:xfrm>
            <a:off x="2107406" y="40005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21" name="Oval 13"/>
          <p:cNvSpPr>
            <a:spLocks noChangeArrowheads="1"/>
          </p:cNvSpPr>
          <p:nvPr/>
        </p:nvSpPr>
        <p:spPr bwMode="auto">
          <a:xfrm>
            <a:off x="3193256" y="34861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22" name="Oval 14"/>
          <p:cNvSpPr>
            <a:spLocks noChangeArrowheads="1"/>
          </p:cNvSpPr>
          <p:nvPr/>
        </p:nvSpPr>
        <p:spPr bwMode="auto">
          <a:xfrm>
            <a:off x="3364706" y="33718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23" name="Oval 15"/>
          <p:cNvSpPr>
            <a:spLocks noChangeArrowheads="1"/>
          </p:cNvSpPr>
          <p:nvPr/>
        </p:nvSpPr>
        <p:spPr bwMode="auto">
          <a:xfrm>
            <a:off x="3593306" y="37147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24" name="Oval 16"/>
          <p:cNvSpPr>
            <a:spLocks noChangeArrowheads="1"/>
          </p:cNvSpPr>
          <p:nvPr/>
        </p:nvSpPr>
        <p:spPr bwMode="auto">
          <a:xfrm>
            <a:off x="2393156" y="38862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25" name="Oval 17"/>
          <p:cNvSpPr>
            <a:spLocks noChangeArrowheads="1"/>
          </p:cNvSpPr>
          <p:nvPr/>
        </p:nvSpPr>
        <p:spPr bwMode="auto">
          <a:xfrm>
            <a:off x="3657600" y="34861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26" name="Oval 18"/>
          <p:cNvSpPr>
            <a:spLocks noChangeArrowheads="1"/>
          </p:cNvSpPr>
          <p:nvPr/>
        </p:nvSpPr>
        <p:spPr bwMode="auto">
          <a:xfrm>
            <a:off x="3829050" y="38862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27" name="Oval 19"/>
          <p:cNvSpPr>
            <a:spLocks noChangeArrowheads="1"/>
          </p:cNvSpPr>
          <p:nvPr/>
        </p:nvSpPr>
        <p:spPr bwMode="auto">
          <a:xfrm>
            <a:off x="3829050" y="36576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28" name="Oval 20"/>
          <p:cNvSpPr>
            <a:spLocks noChangeArrowheads="1"/>
          </p:cNvSpPr>
          <p:nvPr/>
        </p:nvSpPr>
        <p:spPr bwMode="auto">
          <a:xfrm>
            <a:off x="4057650" y="37719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29" name="Oval 21"/>
          <p:cNvSpPr>
            <a:spLocks noChangeArrowheads="1"/>
          </p:cNvSpPr>
          <p:nvPr/>
        </p:nvSpPr>
        <p:spPr bwMode="auto">
          <a:xfrm>
            <a:off x="3364706" y="36576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30" name="Oval 22"/>
          <p:cNvSpPr>
            <a:spLocks noChangeArrowheads="1"/>
          </p:cNvSpPr>
          <p:nvPr/>
        </p:nvSpPr>
        <p:spPr bwMode="auto">
          <a:xfrm>
            <a:off x="2850356" y="36576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31" name="Oval 23"/>
          <p:cNvSpPr>
            <a:spLocks noChangeArrowheads="1"/>
          </p:cNvSpPr>
          <p:nvPr/>
        </p:nvSpPr>
        <p:spPr bwMode="auto">
          <a:xfrm>
            <a:off x="3021806" y="34290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32" name="Oval 24"/>
          <p:cNvSpPr>
            <a:spLocks noChangeArrowheads="1"/>
          </p:cNvSpPr>
          <p:nvPr/>
        </p:nvSpPr>
        <p:spPr bwMode="auto">
          <a:xfrm>
            <a:off x="2736056" y="34290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33" name="Oval 25"/>
          <p:cNvSpPr>
            <a:spLocks noChangeArrowheads="1"/>
          </p:cNvSpPr>
          <p:nvPr/>
        </p:nvSpPr>
        <p:spPr bwMode="auto">
          <a:xfrm>
            <a:off x="2050256" y="37719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34" name="Oval 26"/>
          <p:cNvSpPr>
            <a:spLocks noChangeArrowheads="1"/>
          </p:cNvSpPr>
          <p:nvPr/>
        </p:nvSpPr>
        <p:spPr bwMode="auto">
          <a:xfrm>
            <a:off x="2221706" y="36576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35" name="Oval 27"/>
          <p:cNvSpPr>
            <a:spLocks noChangeArrowheads="1"/>
          </p:cNvSpPr>
          <p:nvPr/>
        </p:nvSpPr>
        <p:spPr bwMode="auto">
          <a:xfrm>
            <a:off x="2450306" y="37147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36" name="Oval 28"/>
          <p:cNvSpPr>
            <a:spLocks noChangeArrowheads="1"/>
          </p:cNvSpPr>
          <p:nvPr/>
        </p:nvSpPr>
        <p:spPr bwMode="auto">
          <a:xfrm>
            <a:off x="3078956" y="36576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37" name="Oval 29"/>
          <p:cNvSpPr>
            <a:spLocks noChangeArrowheads="1"/>
          </p:cNvSpPr>
          <p:nvPr/>
        </p:nvSpPr>
        <p:spPr bwMode="auto">
          <a:xfrm>
            <a:off x="2507456" y="34861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38" name="Oval 30"/>
          <p:cNvSpPr>
            <a:spLocks noChangeArrowheads="1"/>
          </p:cNvSpPr>
          <p:nvPr/>
        </p:nvSpPr>
        <p:spPr bwMode="auto">
          <a:xfrm>
            <a:off x="4171950" y="40005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39" name="Oval 31"/>
          <p:cNvSpPr>
            <a:spLocks noChangeArrowheads="1"/>
          </p:cNvSpPr>
          <p:nvPr/>
        </p:nvSpPr>
        <p:spPr bwMode="auto">
          <a:xfrm>
            <a:off x="2678906" y="37719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40" name="Rectangle 32"/>
          <p:cNvSpPr>
            <a:spLocks noChangeArrowheads="1"/>
          </p:cNvSpPr>
          <p:nvPr/>
        </p:nvSpPr>
        <p:spPr bwMode="auto">
          <a:xfrm>
            <a:off x="4343400" y="3600451"/>
            <a:ext cx="285750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15841" name="Rectangle 33"/>
          <p:cNvSpPr>
            <a:spLocks noChangeArrowheads="1"/>
          </p:cNvSpPr>
          <p:nvPr/>
        </p:nvSpPr>
        <p:spPr bwMode="auto">
          <a:xfrm rot="16200000">
            <a:off x="1029891" y="3654968"/>
            <a:ext cx="978694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>
                <a:solidFill>
                  <a:schemeClr val="bg1"/>
                </a:solidFill>
                <a:latin typeface="Arial" panose="020B0604020202020204" pitchFamily="34" charset="0"/>
              </a:rPr>
              <a:t>residuals</a:t>
            </a:r>
          </a:p>
        </p:txBody>
      </p:sp>
      <p:sp>
        <p:nvSpPr>
          <p:cNvPr id="1015842" name="Line 34"/>
          <p:cNvSpPr>
            <a:spLocks noChangeShapeType="1"/>
          </p:cNvSpPr>
          <p:nvPr/>
        </p:nvSpPr>
        <p:spPr bwMode="auto">
          <a:xfrm>
            <a:off x="5022056" y="3775472"/>
            <a:ext cx="2628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43" name="Line 35"/>
          <p:cNvSpPr>
            <a:spLocks noChangeShapeType="1"/>
          </p:cNvSpPr>
          <p:nvPr/>
        </p:nvSpPr>
        <p:spPr bwMode="auto">
          <a:xfrm>
            <a:off x="5022056" y="3314700"/>
            <a:ext cx="0" cy="971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44" name="Rectangle 36"/>
          <p:cNvSpPr>
            <a:spLocks noChangeArrowheads="1"/>
          </p:cNvSpPr>
          <p:nvPr/>
        </p:nvSpPr>
        <p:spPr bwMode="auto">
          <a:xfrm>
            <a:off x="7600950" y="3600451"/>
            <a:ext cx="300038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15845" name="Line 37"/>
          <p:cNvSpPr>
            <a:spLocks noChangeShapeType="1"/>
          </p:cNvSpPr>
          <p:nvPr/>
        </p:nvSpPr>
        <p:spPr bwMode="auto">
          <a:xfrm>
            <a:off x="5054204" y="3432572"/>
            <a:ext cx="239672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46" name="Line 38"/>
          <p:cNvSpPr>
            <a:spLocks noChangeShapeType="1"/>
          </p:cNvSpPr>
          <p:nvPr/>
        </p:nvSpPr>
        <p:spPr bwMode="auto">
          <a:xfrm>
            <a:off x="5111354" y="4118372"/>
            <a:ext cx="233957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47" name="Oval 39"/>
          <p:cNvSpPr>
            <a:spLocks noChangeArrowheads="1"/>
          </p:cNvSpPr>
          <p:nvPr/>
        </p:nvSpPr>
        <p:spPr bwMode="auto">
          <a:xfrm>
            <a:off x="5536406" y="3604022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48" name="Oval 40"/>
          <p:cNvSpPr>
            <a:spLocks noChangeArrowheads="1"/>
          </p:cNvSpPr>
          <p:nvPr/>
        </p:nvSpPr>
        <p:spPr bwMode="auto">
          <a:xfrm>
            <a:off x="5307806" y="3489722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49" name="Oval 41"/>
          <p:cNvSpPr>
            <a:spLocks noChangeArrowheads="1"/>
          </p:cNvSpPr>
          <p:nvPr/>
        </p:nvSpPr>
        <p:spPr bwMode="auto">
          <a:xfrm>
            <a:off x="5022056" y="3889772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50" name="Oval 42"/>
          <p:cNvSpPr>
            <a:spLocks noChangeArrowheads="1"/>
          </p:cNvSpPr>
          <p:nvPr/>
        </p:nvSpPr>
        <p:spPr bwMode="auto">
          <a:xfrm>
            <a:off x="5136356" y="3718322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51" name="Oval 43"/>
          <p:cNvSpPr>
            <a:spLocks noChangeArrowheads="1"/>
          </p:cNvSpPr>
          <p:nvPr/>
        </p:nvSpPr>
        <p:spPr bwMode="auto">
          <a:xfrm>
            <a:off x="5079206" y="3489722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52" name="Oval 44"/>
          <p:cNvSpPr>
            <a:spLocks noChangeArrowheads="1"/>
          </p:cNvSpPr>
          <p:nvPr/>
        </p:nvSpPr>
        <p:spPr bwMode="auto">
          <a:xfrm>
            <a:off x="5822156" y="3718322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53" name="Oval 45"/>
          <p:cNvSpPr>
            <a:spLocks noChangeArrowheads="1"/>
          </p:cNvSpPr>
          <p:nvPr/>
        </p:nvSpPr>
        <p:spPr bwMode="auto">
          <a:xfrm>
            <a:off x="5822156" y="3432572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54" name="Oval 46"/>
          <p:cNvSpPr>
            <a:spLocks noChangeArrowheads="1"/>
          </p:cNvSpPr>
          <p:nvPr/>
        </p:nvSpPr>
        <p:spPr bwMode="auto">
          <a:xfrm>
            <a:off x="5307806" y="3889772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55" name="Oval 47"/>
          <p:cNvSpPr>
            <a:spLocks noChangeArrowheads="1"/>
          </p:cNvSpPr>
          <p:nvPr/>
        </p:nvSpPr>
        <p:spPr bwMode="auto">
          <a:xfrm>
            <a:off x="6393656" y="3432572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56" name="Oval 48"/>
          <p:cNvSpPr>
            <a:spLocks noChangeArrowheads="1"/>
          </p:cNvSpPr>
          <p:nvPr/>
        </p:nvSpPr>
        <p:spPr bwMode="auto">
          <a:xfrm>
            <a:off x="6050756" y="3546872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57" name="Oval 49"/>
          <p:cNvSpPr>
            <a:spLocks noChangeArrowheads="1"/>
          </p:cNvSpPr>
          <p:nvPr/>
        </p:nvSpPr>
        <p:spPr bwMode="auto">
          <a:xfrm>
            <a:off x="5936456" y="3946922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58" name="Oval 50"/>
          <p:cNvSpPr>
            <a:spLocks noChangeArrowheads="1"/>
          </p:cNvSpPr>
          <p:nvPr/>
        </p:nvSpPr>
        <p:spPr bwMode="auto">
          <a:xfrm>
            <a:off x="5593556" y="3889772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59" name="Oval 51"/>
          <p:cNvSpPr>
            <a:spLocks noChangeArrowheads="1"/>
          </p:cNvSpPr>
          <p:nvPr/>
        </p:nvSpPr>
        <p:spPr bwMode="auto">
          <a:xfrm>
            <a:off x="6908006" y="3604022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60" name="Oval 52"/>
          <p:cNvSpPr>
            <a:spLocks noChangeArrowheads="1"/>
          </p:cNvSpPr>
          <p:nvPr/>
        </p:nvSpPr>
        <p:spPr bwMode="auto">
          <a:xfrm>
            <a:off x="6393656" y="3889772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61" name="Oval 53"/>
          <p:cNvSpPr>
            <a:spLocks noChangeArrowheads="1"/>
          </p:cNvSpPr>
          <p:nvPr/>
        </p:nvSpPr>
        <p:spPr bwMode="auto">
          <a:xfrm>
            <a:off x="6165056" y="3775472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62" name="Oval 54"/>
          <p:cNvSpPr>
            <a:spLocks noChangeArrowheads="1"/>
          </p:cNvSpPr>
          <p:nvPr/>
        </p:nvSpPr>
        <p:spPr bwMode="auto">
          <a:xfrm>
            <a:off x="6908006" y="3832622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63" name="Oval 55"/>
          <p:cNvSpPr>
            <a:spLocks noChangeArrowheads="1"/>
          </p:cNvSpPr>
          <p:nvPr/>
        </p:nvSpPr>
        <p:spPr bwMode="auto">
          <a:xfrm>
            <a:off x="6507956" y="3718322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64" name="Oval 56"/>
          <p:cNvSpPr>
            <a:spLocks noChangeArrowheads="1"/>
          </p:cNvSpPr>
          <p:nvPr/>
        </p:nvSpPr>
        <p:spPr bwMode="auto">
          <a:xfrm>
            <a:off x="6622256" y="3946922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65" name="Oval 57"/>
          <p:cNvSpPr>
            <a:spLocks noChangeArrowheads="1"/>
          </p:cNvSpPr>
          <p:nvPr/>
        </p:nvSpPr>
        <p:spPr bwMode="auto">
          <a:xfrm>
            <a:off x="6679406" y="3546872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66" name="Oval 58"/>
          <p:cNvSpPr>
            <a:spLocks noChangeArrowheads="1"/>
          </p:cNvSpPr>
          <p:nvPr/>
        </p:nvSpPr>
        <p:spPr bwMode="auto">
          <a:xfrm>
            <a:off x="7193756" y="3946922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67" name="Oval 59"/>
          <p:cNvSpPr>
            <a:spLocks noChangeArrowheads="1"/>
          </p:cNvSpPr>
          <p:nvPr/>
        </p:nvSpPr>
        <p:spPr bwMode="auto">
          <a:xfrm>
            <a:off x="7079456" y="3489722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68" name="Oval 60"/>
          <p:cNvSpPr>
            <a:spLocks noChangeArrowheads="1"/>
          </p:cNvSpPr>
          <p:nvPr/>
        </p:nvSpPr>
        <p:spPr bwMode="auto">
          <a:xfrm>
            <a:off x="7365206" y="3661172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69" name="Oval 61"/>
          <p:cNvSpPr>
            <a:spLocks noChangeArrowheads="1"/>
          </p:cNvSpPr>
          <p:nvPr/>
        </p:nvSpPr>
        <p:spPr bwMode="auto">
          <a:xfrm>
            <a:off x="7079456" y="3718322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70" name="Line 62"/>
          <p:cNvSpPr>
            <a:spLocks noChangeShapeType="1"/>
          </p:cNvSpPr>
          <p:nvPr/>
        </p:nvSpPr>
        <p:spPr bwMode="auto">
          <a:xfrm>
            <a:off x="1707356" y="1775223"/>
            <a:ext cx="0" cy="113942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71" name="Line 63"/>
          <p:cNvSpPr>
            <a:spLocks noChangeShapeType="1"/>
          </p:cNvSpPr>
          <p:nvPr/>
        </p:nvSpPr>
        <p:spPr bwMode="auto">
          <a:xfrm>
            <a:off x="1707356" y="2914650"/>
            <a:ext cx="251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72" name="Line 64"/>
          <p:cNvSpPr>
            <a:spLocks noChangeShapeType="1"/>
          </p:cNvSpPr>
          <p:nvPr/>
        </p:nvSpPr>
        <p:spPr bwMode="auto">
          <a:xfrm flipV="1">
            <a:off x="1707356" y="1714500"/>
            <a:ext cx="2571750" cy="857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73" name="Oval 65"/>
          <p:cNvSpPr>
            <a:spLocks noChangeArrowheads="1"/>
          </p:cNvSpPr>
          <p:nvPr/>
        </p:nvSpPr>
        <p:spPr bwMode="auto">
          <a:xfrm rot="-7282380">
            <a:off x="1993106" y="26860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74" name="Oval 66"/>
          <p:cNvSpPr>
            <a:spLocks noChangeArrowheads="1"/>
          </p:cNvSpPr>
          <p:nvPr/>
        </p:nvSpPr>
        <p:spPr bwMode="auto">
          <a:xfrm rot="-7282380">
            <a:off x="2278856" y="25717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75" name="Oval 67"/>
          <p:cNvSpPr>
            <a:spLocks noChangeArrowheads="1"/>
          </p:cNvSpPr>
          <p:nvPr/>
        </p:nvSpPr>
        <p:spPr bwMode="auto">
          <a:xfrm rot="-7282380">
            <a:off x="3307556" y="17145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76" name="Oval 68"/>
          <p:cNvSpPr>
            <a:spLocks noChangeArrowheads="1"/>
          </p:cNvSpPr>
          <p:nvPr/>
        </p:nvSpPr>
        <p:spPr bwMode="auto">
          <a:xfrm rot="-7282380">
            <a:off x="3479006" y="18859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77" name="Oval 69"/>
          <p:cNvSpPr>
            <a:spLocks noChangeArrowheads="1"/>
          </p:cNvSpPr>
          <p:nvPr/>
        </p:nvSpPr>
        <p:spPr bwMode="auto">
          <a:xfrm rot="-7282380">
            <a:off x="3829050" y="16002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78" name="Oval 70"/>
          <p:cNvSpPr>
            <a:spLocks noChangeArrowheads="1"/>
          </p:cNvSpPr>
          <p:nvPr/>
        </p:nvSpPr>
        <p:spPr bwMode="auto">
          <a:xfrm rot="-7282380">
            <a:off x="2507456" y="24003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79" name="Oval 71"/>
          <p:cNvSpPr>
            <a:spLocks noChangeArrowheads="1"/>
          </p:cNvSpPr>
          <p:nvPr/>
        </p:nvSpPr>
        <p:spPr bwMode="auto">
          <a:xfrm rot="-7282380">
            <a:off x="3707606" y="18288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80" name="Oval 72"/>
          <p:cNvSpPr>
            <a:spLocks noChangeArrowheads="1"/>
          </p:cNvSpPr>
          <p:nvPr/>
        </p:nvSpPr>
        <p:spPr bwMode="auto">
          <a:xfrm rot="-7282380">
            <a:off x="4000500" y="18859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81" name="Oval 73"/>
          <p:cNvSpPr>
            <a:spLocks noChangeArrowheads="1"/>
          </p:cNvSpPr>
          <p:nvPr/>
        </p:nvSpPr>
        <p:spPr bwMode="auto">
          <a:xfrm rot="-7282380">
            <a:off x="4000500" y="16573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82" name="Oval 74"/>
          <p:cNvSpPr>
            <a:spLocks noChangeArrowheads="1"/>
          </p:cNvSpPr>
          <p:nvPr/>
        </p:nvSpPr>
        <p:spPr bwMode="auto">
          <a:xfrm rot="-7282380">
            <a:off x="4229100" y="17145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83" name="Oval 75"/>
          <p:cNvSpPr>
            <a:spLocks noChangeArrowheads="1"/>
          </p:cNvSpPr>
          <p:nvPr/>
        </p:nvSpPr>
        <p:spPr bwMode="auto">
          <a:xfrm rot="-7282380">
            <a:off x="3600450" y="15430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84" name="Oval 76"/>
          <p:cNvSpPr>
            <a:spLocks noChangeArrowheads="1"/>
          </p:cNvSpPr>
          <p:nvPr/>
        </p:nvSpPr>
        <p:spPr bwMode="auto">
          <a:xfrm rot="-7282380">
            <a:off x="2964656" y="20002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85" name="Oval 77"/>
          <p:cNvSpPr>
            <a:spLocks noChangeArrowheads="1"/>
          </p:cNvSpPr>
          <p:nvPr/>
        </p:nvSpPr>
        <p:spPr bwMode="auto">
          <a:xfrm rot="-7282380">
            <a:off x="3078956" y="17145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86" name="Oval 78"/>
          <p:cNvSpPr>
            <a:spLocks noChangeArrowheads="1"/>
          </p:cNvSpPr>
          <p:nvPr/>
        </p:nvSpPr>
        <p:spPr bwMode="auto">
          <a:xfrm rot="-7282380">
            <a:off x="2857500" y="17716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87" name="Oval 79"/>
          <p:cNvSpPr>
            <a:spLocks noChangeArrowheads="1"/>
          </p:cNvSpPr>
          <p:nvPr/>
        </p:nvSpPr>
        <p:spPr bwMode="auto">
          <a:xfrm rot="-7282380">
            <a:off x="2164556" y="24003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88" name="Oval 80"/>
          <p:cNvSpPr>
            <a:spLocks noChangeArrowheads="1"/>
          </p:cNvSpPr>
          <p:nvPr/>
        </p:nvSpPr>
        <p:spPr bwMode="auto">
          <a:xfrm rot="-7282380">
            <a:off x="2336006" y="22288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89" name="Oval 81"/>
          <p:cNvSpPr>
            <a:spLocks noChangeArrowheads="1"/>
          </p:cNvSpPr>
          <p:nvPr/>
        </p:nvSpPr>
        <p:spPr bwMode="auto">
          <a:xfrm rot="-7282380">
            <a:off x="2564606" y="22288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90" name="Oval 82"/>
          <p:cNvSpPr>
            <a:spLocks noChangeArrowheads="1"/>
          </p:cNvSpPr>
          <p:nvPr/>
        </p:nvSpPr>
        <p:spPr bwMode="auto">
          <a:xfrm rot="-7282380">
            <a:off x="3193256" y="19431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91" name="Oval 83"/>
          <p:cNvSpPr>
            <a:spLocks noChangeArrowheads="1"/>
          </p:cNvSpPr>
          <p:nvPr/>
        </p:nvSpPr>
        <p:spPr bwMode="auto">
          <a:xfrm rot="-7282380">
            <a:off x="2621756" y="18859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92" name="Oval 84"/>
          <p:cNvSpPr>
            <a:spLocks noChangeArrowheads="1"/>
          </p:cNvSpPr>
          <p:nvPr/>
        </p:nvSpPr>
        <p:spPr bwMode="auto">
          <a:xfrm rot="-7282380">
            <a:off x="4286250" y="19431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93" name="Oval 85"/>
          <p:cNvSpPr>
            <a:spLocks noChangeArrowheads="1"/>
          </p:cNvSpPr>
          <p:nvPr/>
        </p:nvSpPr>
        <p:spPr bwMode="auto">
          <a:xfrm rot="-7282380">
            <a:off x="2793206" y="21717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94" name="Text Box 86"/>
          <p:cNvSpPr txBox="1">
            <a:spLocks noChangeArrowheads="1"/>
          </p:cNvSpPr>
          <p:nvPr/>
        </p:nvSpPr>
        <p:spPr bwMode="auto">
          <a:xfrm>
            <a:off x="1543050" y="1428750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015895" name="Rectangle 87"/>
          <p:cNvSpPr>
            <a:spLocks noChangeArrowheads="1"/>
          </p:cNvSpPr>
          <p:nvPr/>
        </p:nvSpPr>
        <p:spPr bwMode="auto">
          <a:xfrm>
            <a:off x="4171950" y="2743201"/>
            <a:ext cx="350044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15896" name="Line 88"/>
          <p:cNvSpPr>
            <a:spLocks noChangeShapeType="1"/>
          </p:cNvSpPr>
          <p:nvPr/>
        </p:nvSpPr>
        <p:spPr bwMode="auto">
          <a:xfrm flipH="1">
            <a:off x="4972050" y="1744266"/>
            <a:ext cx="4763" cy="117038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97" name="Line 89"/>
          <p:cNvSpPr>
            <a:spLocks noChangeShapeType="1"/>
          </p:cNvSpPr>
          <p:nvPr/>
        </p:nvSpPr>
        <p:spPr bwMode="auto">
          <a:xfrm flipV="1">
            <a:off x="4976813" y="1683544"/>
            <a:ext cx="2571750" cy="857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98" name="Oval 90"/>
          <p:cNvSpPr>
            <a:spLocks noChangeArrowheads="1"/>
          </p:cNvSpPr>
          <p:nvPr/>
        </p:nvSpPr>
        <p:spPr bwMode="auto">
          <a:xfrm rot="-7282380">
            <a:off x="5022056" y="26289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899" name="Oval 91"/>
          <p:cNvSpPr>
            <a:spLocks noChangeArrowheads="1"/>
          </p:cNvSpPr>
          <p:nvPr/>
        </p:nvSpPr>
        <p:spPr bwMode="auto">
          <a:xfrm rot="-7282380">
            <a:off x="5193506" y="24003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900" name="Oval 92"/>
          <p:cNvSpPr>
            <a:spLocks noChangeArrowheads="1"/>
          </p:cNvSpPr>
          <p:nvPr/>
        </p:nvSpPr>
        <p:spPr bwMode="auto">
          <a:xfrm rot="-7282380">
            <a:off x="6450806" y="16002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901" name="Oval 93"/>
          <p:cNvSpPr>
            <a:spLocks noChangeArrowheads="1"/>
          </p:cNvSpPr>
          <p:nvPr/>
        </p:nvSpPr>
        <p:spPr bwMode="auto">
          <a:xfrm rot="-7282380">
            <a:off x="6565106" y="18859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902" name="Oval 94"/>
          <p:cNvSpPr>
            <a:spLocks noChangeArrowheads="1"/>
          </p:cNvSpPr>
          <p:nvPr/>
        </p:nvSpPr>
        <p:spPr bwMode="auto">
          <a:xfrm rot="-7282380">
            <a:off x="7022306" y="16573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903" name="Oval 95"/>
          <p:cNvSpPr>
            <a:spLocks noChangeArrowheads="1"/>
          </p:cNvSpPr>
          <p:nvPr/>
        </p:nvSpPr>
        <p:spPr bwMode="auto">
          <a:xfrm rot="-7282380">
            <a:off x="5364956" y="25146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904" name="Oval 96"/>
          <p:cNvSpPr>
            <a:spLocks noChangeArrowheads="1"/>
          </p:cNvSpPr>
          <p:nvPr/>
        </p:nvSpPr>
        <p:spPr bwMode="auto">
          <a:xfrm rot="-7282380">
            <a:off x="6679406" y="21145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905" name="Oval 97"/>
          <p:cNvSpPr>
            <a:spLocks noChangeArrowheads="1"/>
          </p:cNvSpPr>
          <p:nvPr/>
        </p:nvSpPr>
        <p:spPr bwMode="auto">
          <a:xfrm rot="-7282380">
            <a:off x="7022306" y="18859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906" name="Oval 98"/>
          <p:cNvSpPr>
            <a:spLocks noChangeArrowheads="1"/>
          </p:cNvSpPr>
          <p:nvPr/>
        </p:nvSpPr>
        <p:spPr bwMode="auto">
          <a:xfrm rot="-7282380">
            <a:off x="7136606" y="1454944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907" name="Oval 99"/>
          <p:cNvSpPr>
            <a:spLocks noChangeArrowheads="1"/>
          </p:cNvSpPr>
          <p:nvPr/>
        </p:nvSpPr>
        <p:spPr bwMode="auto">
          <a:xfrm rot="-7282380">
            <a:off x="6793706" y="16573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908" name="Oval 100"/>
          <p:cNvSpPr>
            <a:spLocks noChangeArrowheads="1"/>
          </p:cNvSpPr>
          <p:nvPr/>
        </p:nvSpPr>
        <p:spPr bwMode="auto">
          <a:xfrm rot="-7282380">
            <a:off x="5993606" y="23431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909" name="Oval 101"/>
          <p:cNvSpPr>
            <a:spLocks noChangeArrowheads="1"/>
          </p:cNvSpPr>
          <p:nvPr/>
        </p:nvSpPr>
        <p:spPr bwMode="auto">
          <a:xfrm rot="-7282380">
            <a:off x="6050756" y="18859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910" name="Oval 102"/>
          <p:cNvSpPr>
            <a:spLocks noChangeArrowheads="1"/>
          </p:cNvSpPr>
          <p:nvPr/>
        </p:nvSpPr>
        <p:spPr bwMode="auto">
          <a:xfrm rot="-7282380">
            <a:off x="5765006" y="17716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911" name="Oval 103"/>
          <p:cNvSpPr>
            <a:spLocks noChangeArrowheads="1"/>
          </p:cNvSpPr>
          <p:nvPr/>
        </p:nvSpPr>
        <p:spPr bwMode="auto">
          <a:xfrm rot="-7282380">
            <a:off x="5079206" y="21717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912" name="Oval 104"/>
          <p:cNvSpPr>
            <a:spLocks noChangeArrowheads="1"/>
          </p:cNvSpPr>
          <p:nvPr/>
        </p:nvSpPr>
        <p:spPr bwMode="auto">
          <a:xfrm rot="-7282380">
            <a:off x="5307806" y="20574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913" name="Oval 105"/>
          <p:cNvSpPr>
            <a:spLocks noChangeArrowheads="1"/>
          </p:cNvSpPr>
          <p:nvPr/>
        </p:nvSpPr>
        <p:spPr bwMode="auto">
          <a:xfrm rot="-7282380">
            <a:off x="5536406" y="2197894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15914" name="Oval 106"/>
          <p:cNvSpPr>
            <a:spLocks noChangeArrowheads="1"/>
          </p:cNvSpPr>
          <p:nvPr/>
        </p:nvSpPr>
        <p:spPr bwMode="auto">
          <a:xfrm rot="-7282380">
            <a:off x="6222206" y="21145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915" name="Oval 107"/>
          <p:cNvSpPr>
            <a:spLocks noChangeArrowheads="1"/>
          </p:cNvSpPr>
          <p:nvPr/>
        </p:nvSpPr>
        <p:spPr bwMode="auto">
          <a:xfrm rot="-7282380">
            <a:off x="5822156" y="21717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916" name="Oval 108"/>
          <p:cNvSpPr>
            <a:spLocks noChangeArrowheads="1"/>
          </p:cNvSpPr>
          <p:nvPr/>
        </p:nvSpPr>
        <p:spPr bwMode="auto">
          <a:xfrm rot="-7282380">
            <a:off x="7308056" y="20002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917" name="Oval 109"/>
          <p:cNvSpPr>
            <a:spLocks noChangeArrowheads="1"/>
          </p:cNvSpPr>
          <p:nvPr/>
        </p:nvSpPr>
        <p:spPr bwMode="auto">
          <a:xfrm rot="-7282380">
            <a:off x="5650706" y="24003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918" name="Oval 110"/>
          <p:cNvSpPr>
            <a:spLocks noChangeArrowheads="1"/>
          </p:cNvSpPr>
          <p:nvPr/>
        </p:nvSpPr>
        <p:spPr bwMode="auto">
          <a:xfrm rot="-7282380">
            <a:off x="7422356" y="16002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919" name="Text Box 111"/>
          <p:cNvSpPr txBox="1">
            <a:spLocks noChangeArrowheads="1"/>
          </p:cNvSpPr>
          <p:nvPr/>
        </p:nvSpPr>
        <p:spPr bwMode="auto">
          <a:xfrm>
            <a:off x="4800600" y="1428750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015920" name="Rectangle 112"/>
          <p:cNvSpPr>
            <a:spLocks noChangeArrowheads="1"/>
          </p:cNvSpPr>
          <p:nvPr/>
        </p:nvSpPr>
        <p:spPr bwMode="auto">
          <a:xfrm>
            <a:off x="7429500" y="2743201"/>
            <a:ext cx="292894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15921" name="Line 113"/>
          <p:cNvSpPr>
            <a:spLocks noChangeShapeType="1"/>
          </p:cNvSpPr>
          <p:nvPr/>
        </p:nvSpPr>
        <p:spPr bwMode="auto">
          <a:xfrm>
            <a:off x="4964906" y="2914650"/>
            <a:ext cx="251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922" name="Oval 114"/>
          <p:cNvSpPr>
            <a:spLocks noChangeArrowheads="1"/>
          </p:cNvSpPr>
          <p:nvPr/>
        </p:nvSpPr>
        <p:spPr bwMode="auto">
          <a:xfrm rot="-7282380">
            <a:off x="6450806" y="21145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923" name="Rectangle 115"/>
          <p:cNvSpPr>
            <a:spLocks noChangeArrowheads="1"/>
          </p:cNvSpPr>
          <p:nvPr/>
        </p:nvSpPr>
        <p:spPr bwMode="auto">
          <a:xfrm rot="16200000">
            <a:off x="4344591" y="3654968"/>
            <a:ext cx="978694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>
                <a:solidFill>
                  <a:schemeClr val="bg1"/>
                </a:solidFill>
                <a:latin typeface="Arial" panose="020B0604020202020204" pitchFamily="34" charset="0"/>
              </a:rPr>
              <a:t>residuals</a:t>
            </a:r>
          </a:p>
        </p:txBody>
      </p:sp>
      <p:sp>
        <p:nvSpPr>
          <p:cNvPr id="1015924" name="Line 116"/>
          <p:cNvSpPr>
            <a:spLocks noChangeShapeType="1"/>
          </p:cNvSpPr>
          <p:nvPr/>
        </p:nvSpPr>
        <p:spPr bwMode="auto">
          <a:xfrm>
            <a:off x="4629150" y="1257300"/>
            <a:ext cx="0" cy="35433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5925" name="Rectangle 117"/>
          <p:cNvSpPr>
            <a:spLocks noChangeArrowheads="1"/>
          </p:cNvSpPr>
          <p:nvPr/>
        </p:nvSpPr>
        <p:spPr bwMode="auto">
          <a:xfrm>
            <a:off x="1143000" y="4882754"/>
            <a:ext cx="638508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1200">
                <a:solidFill>
                  <a:schemeClr val="bg1"/>
                </a:solidFill>
              </a:rPr>
              <a:t>Slide from: Statistics for Managers Using Microsoft® Excel  4th Edition, 2004 Prentice-Hall</a:t>
            </a:r>
          </a:p>
        </p:txBody>
      </p:sp>
      <p:pic>
        <p:nvPicPr>
          <p:cNvPr id="118" name="Google Shape;7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596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228600"/>
            <a:ext cx="5844779" cy="8001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bg1"/>
                </a:solidFill>
              </a:rPr>
              <a:t>Residual Analysis for 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Homoscedasticity </a:t>
            </a:r>
          </a:p>
        </p:txBody>
      </p:sp>
      <p:graphicFrame>
        <p:nvGraphicFramePr>
          <p:cNvPr id="1016835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2526001"/>
              </p:ext>
            </p:extLst>
          </p:nvPr>
        </p:nvGraphicFramePr>
        <p:xfrm>
          <a:off x="1482328" y="4286250"/>
          <a:ext cx="43219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Clip" r:id="rId3" imgW="1031760" imgH="988920" progId="MS_ClipArt_Gallery.5">
                  <p:embed/>
                </p:oleObj>
              </mc:Choice>
              <mc:Fallback>
                <p:oleObj name="Clip" r:id="rId3" imgW="1031760" imgH="988920" progId="MS_ClipArt_Gallery.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328" y="4286250"/>
                        <a:ext cx="43219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6836" name="Rectangle 4"/>
          <p:cNvSpPr>
            <a:spLocks noChangeArrowheads="1"/>
          </p:cNvSpPr>
          <p:nvPr/>
        </p:nvSpPr>
        <p:spPr bwMode="auto">
          <a:xfrm>
            <a:off x="1996678" y="4343401"/>
            <a:ext cx="2518172" cy="344326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Non-constant variance</a:t>
            </a:r>
          </a:p>
        </p:txBody>
      </p:sp>
      <p:sp>
        <p:nvSpPr>
          <p:cNvPr id="1016837" name="Rectangle 5"/>
          <p:cNvSpPr>
            <a:spLocks noChangeArrowheads="1"/>
          </p:cNvSpPr>
          <p:nvPr/>
        </p:nvSpPr>
        <p:spPr bwMode="auto">
          <a:xfrm>
            <a:off x="5029200" y="4174331"/>
            <a:ext cx="685800" cy="6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50">
                <a:solidFill>
                  <a:schemeClr val="bg1"/>
                </a:solidFill>
                <a:latin typeface="Wingdings" panose="05000000000000000000" pitchFamily="2" charset="2"/>
              </a:rPr>
              <a:t></a:t>
            </a:r>
          </a:p>
        </p:txBody>
      </p:sp>
      <p:sp>
        <p:nvSpPr>
          <p:cNvPr id="1016838" name="Rectangle 6"/>
          <p:cNvSpPr>
            <a:spLocks noChangeArrowheads="1"/>
          </p:cNvSpPr>
          <p:nvPr/>
        </p:nvSpPr>
        <p:spPr bwMode="auto">
          <a:xfrm>
            <a:off x="5541169" y="4299348"/>
            <a:ext cx="2231231" cy="344326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Constant variance</a:t>
            </a:r>
          </a:p>
        </p:txBody>
      </p:sp>
      <p:sp>
        <p:nvSpPr>
          <p:cNvPr id="1016839" name="Line 7"/>
          <p:cNvSpPr>
            <a:spLocks noChangeShapeType="1"/>
          </p:cNvSpPr>
          <p:nvPr/>
        </p:nvSpPr>
        <p:spPr bwMode="auto">
          <a:xfrm>
            <a:off x="1825229" y="3318273"/>
            <a:ext cx="0" cy="102512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40" name="Line 8"/>
          <p:cNvSpPr>
            <a:spLocks noChangeShapeType="1"/>
          </p:cNvSpPr>
          <p:nvPr/>
        </p:nvSpPr>
        <p:spPr bwMode="auto">
          <a:xfrm flipV="1">
            <a:off x="1828800" y="3771900"/>
            <a:ext cx="24574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41" name="Line 9"/>
          <p:cNvSpPr>
            <a:spLocks noChangeShapeType="1"/>
          </p:cNvSpPr>
          <p:nvPr/>
        </p:nvSpPr>
        <p:spPr bwMode="auto">
          <a:xfrm flipV="1">
            <a:off x="2057400" y="3086100"/>
            <a:ext cx="2053829" cy="567929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42" name="Line 10"/>
          <p:cNvSpPr>
            <a:spLocks noChangeShapeType="1"/>
          </p:cNvSpPr>
          <p:nvPr/>
        </p:nvSpPr>
        <p:spPr bwMode="auto">
          <a:xfrm>
            <a:off x="2057400" y="3943350"/>
            <a:ext cx="1996679" cy="339329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43" name="Oval 11"/>
          <p:cNvSpPr>
            <a:spLocks noChangeArrowheads="1"/>
          </p:cNvSpPr>
          <p:nvPr/>
        </p:nvSpPr>
        <p:spPr bwMode="auto">
          <a:xfrm>
            <a:off x="2110979" y="3686175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44" name="Oval 12"/>
          <p:cNvSpPr>
            <a:spLocks noChangeArrowheads="1"/>
          </p:cNvSpPr>
          <p:nvPr/>
        </p:nvSpPr>
        <p:spPr bwMode="auto">
          <a:xfrm>
            <a:off x="3025379" y="3457575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45" name="Oval 13"/>
          <p:cNvSpPr>
            <a:spLocks noChangeArrowheads="1"/>
          </p:cNvSpPr>
          <p:nvPr/>
        </p:nvSpPr>
        <p:spPr bwMode="auto">
          <a:xfrm>
            <a:off x="2282429" y="3800475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46" name="Oval 14"/>
          <p:cNvSpPr>
            <a:spLocks noChangeArrowheads="1"/>
          </p:cNvSpPr>
          <p:nvPr/>
        </p:nvSpPr>
        <p:spPr bwMode="auto">
          <a:xfrm>
            <a:off x="2396729" y="3571875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47" name="Oval 15"/>
          <p:cNvSpPr>
            <a:spLocks noChangeArrowheads="1"/>
          </p:cNvSpPr>
          <p:nvPr/>
        </p:nvSpPr>
        <p:spPr bwMode="auto">
          <a:xfrm>
            <a:off x="2682479" y="3571875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48" name="Oval 16"/>
          <p:cNvSpPr>
            <a:spLocks noChangeArrowheads="1"/>
          </p:cNvSpPr>
          <p:nvPr/>
        </p:nvSpPr>
        <p:spPr bwMode="auto">
          <a:xfrm>
            <a:off x="2739629" y="3857625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49" name="Oval 17"/>
          <p:cNvSpPr>
            <a:spLocks noChangeArrowheads="1"/>
          </p:cNvSpPr>
          <p:nvPr/>
        </p:nvSpPr>
        <p:spPr bwMode="auto">
          <a:xfrm>
            <a:off x="2968229" y="3686175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50" name="Oval 18"/>
          <p:cNvSpPr>
            <a:spLocks noChangeArrowheads="1"/>
          </p:cNvSpPr>
          <p:nvPr/>
        </p:nvSpPr>
        <p:spPr bwMode="auto">
          <a:xfrm>
            <a:off x="2511029" y="3800475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51" name="Oval 19"/>
          <p:cNvSpPr>
            <a:spLocks noChangeArrowheads="1"/>
          </p:cNvSpPr>
          <p:nvPr/>
        </p:nvSpPr>
        <p:spPr bwMode="auto">
          <a:xfrm>
            <a:off x="3939779" y="3857625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52" name="Oval 20"/>
          <p:cNvSpPr>
            <a:spLocks noChangeArrowheads="1"/>
          </p:cNvSpPr>
          <p:nvPr/>
        </p:nvSpPr>
        <p:spPr bwMode="auto">
          <a:xfrm>
            <a:off x="3425429" y="4029075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53" name="Oval 21"/>
          <p:cNvSpPr>
            <a:spLocks noChangeArrowheads="1"/>
          </p:cNvSpPr>
          <p:nvPr/>
        </p:nvSpPr>
        <p:spPr bwMode="auto">
          <a:xfrm>
            <a:off x="3539729" y="3571875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54" name="Oval 22"/>
          <p:cNvSpPr>
            <a:spLocks noChangeArrowheads="1"/>
          </p:cNvSpPr>
          <p:nvPr/>
        </p:nvSpPr>
        <p:spPr bwMode="auto">
          <a:xfrm>
            <a:off x="3368279" y="3343275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55" name="Oval 23"/>
          <p:cNvSpPr>
            <a:spLocks noChangeArrowheads="1"/>
          </p:cNvSpPr>
          <p:nvPr/>
        </p:nvSpPr>
        <p:spPr bwMode="auto">
          <a:xfrm>
            <a:off x="3253979" y="3629025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56" name="Oval 24"/>
          <p:cNvSpPr>
            <a:spLocks noChangeArrowheads="1"/>
          </p:cNvSpPr>
          <p:nvPr/>
        </p:nvSpPr>
        <p:spPr bwMode="auto">
          <a:xfrm>
            <a:off x="3196829" y="3800475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57" name="Oval 25"/>
          <p:cNvSpPr>
            <a:spLocks noChangeArrowheads="1"/>
          </p:cNvSpPr>
          <p:nvPr/>
        </p:nvSpPr>
        <p:spPr bwMode="auto">
          <a:xfrm>
            <a:off x="3025379" y="3914775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58" name="Oval 26"/>
          <p:cNvSpPr>
            <a:spLocks noChangeArrowheads="1"/>
          </p:cNvSpPr>
          <p:nvPr/>
        </p:nvSpPr>
        <p:spPr bwMode="auto">
          <a:xfrm>
            <a:off x="3714750" y="34290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59" name="Oval 27"/>
          <p:cNvSpPr>
            <a:spLocks noChangeArrowheads="1"/>
          </p:cNvSpPr>
          <p:nvPr/>
        </p:nvSpPr>
        <p:spPr bwMode="auto">
          <a:xfrm>
            <a:off x="3882629" y="3629025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60" name="Oval 28"/>
          <p:cNvSpPr>
            <a:spLocks noChangeArrowheads="1"/>
          </p:cNvSpPr>
          <p:nvPr/>
        </p:nvSpPr>
        <p:spPr bwMode="auto">
          <a:xfrm>
            <a:off x="3829050" y="32004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61" name="Oval 29"/>
          <p:cNvSpPr>
            <a:spLocks noChangeArrowheads="1"/>
          </p:cNvSpPr>
          <p:nvPr/>
        </p:nvSpPr>
        <p:spPr bwMode="auto">
          <a:xfrm>
            <a:off x="3825479" y="4086225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62" name="Oval 30"/>
          <p:cNvSpPr>
            <a:spLocks noChangeArrowheads="1"/>
          </p:cNvSpPr>
          <p:nvPr/>
        </p:nvSpPr>
        <p:spPr bwMode="auto">
          <a:xfrm>
            <a:off x="3596879" y="3857625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63" name="Rectangle 31"/>
          <p:cNvSpPr>
            <a:spLocks noChangeArrowheads="1"/>
          </p:cNvSpPr>
          <p:nvPr/>
        </p:nvSpPr>
        <p:spPr bwMode="auto">
          <a:xfrm>
            <a:off x="4229100" y="3600451"/>
            <a:ext cx="350044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16864" name="Line 32"/>
          <p:cNvSpPr>
            <a:spLocks noChangeShapeType="1"/>
          </p:cNvSpPr>
          <p:nvPr/>
        </p:nvSpPr>
        <p:spPr bwMode="auto">
          <a:xfrm>
            <a:off x="5082779" y="3771900"/>
            <a:ext cx="245387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65" name="Line 33"/>
          <p:cNvSpPr>
            <a:spLocks noChangeShapeType="1"/>
          </p:cNvSpPr>
          <p:nvPr/>
        </p:nvSpPr>
        <p:spPr bwMode="auto">
          <a:xfrm>
            <a:off x="5082779" y="3293269"/>
            <a:ext cx="0" cy="102512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66" name="Rectangle 34"/>
          <p:cNvSpPr>
            <a:spLocks noChangeArrowheads="1"/>
          </p:cNvSpPr>
          <p:nvPr/>
        </p:nvSpPr>
        <p:spPr bwMode="auto">
          <a:xfrm>
            <a:off x="7486650" y="3600451"/>
            <a:ext cx="350044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16867" name="Line 35"/>
          <p:cNvSpPr>
            <a:spLocks noChangeShapeType="1"/>
          </p:cNvSpPr>
          <p:nvPr/>
        </p:nvSpPr>
        <p:spPr bwMode="auto">
          <a:xfrm>
            <a:off x="5286375" y="3429000"/>
            <a:ext cx="2225279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68" name="Line 36"/>
          <p:cNvSpPr>
            <a:spLocks noChangeShapeType="1"/>
          </p:cNvSpPr>
          <p:nvPr/>
        </p:nvSpPr>
        <p:spPr bwMode="auto">
          <a:xfrm>
            <a:off x="5286375" y="4057650"/>
            <a:ext cx="2225279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69" name="Oval 37"/>
          <p:cNvSpPr>
            <a:spLocks noChangeArrowheads="1"/>
          </p:cNvSpPr>
          <p:nvPr/>
        </p:nvSpPr>
        <p:spPr bwMode="auto">
          <a:xfrm>
            <a:off x="5254229" y="34861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70" name="Oval 38"/>
          <p:cNvSpPr>
            <a:spLocks noChangeArrowheads="1"/>
          </p:cNvSpPr>
          <p:nvPr/>
        </p:nvSpPr>
        <p:spPr bwMode="auto">
          <a:xfrm>
            <a:off x="5711429" y="37719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71" name="Oval 39"/>
          <p:cNvSpPr>
            <a:spLocks noChangeArrowheads="1"/>
          </p:cNvSpPr>
          <p:nvPr/>
        </p:nvSpPr>
        <p:spPr bwMode="auto">
          <a:xfrm>
            <a:off x="5425679" y="37147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72" name="Oval 40"/>
          <p:cNvSpPr>
            <a:spLocks noChangeArrowheads="1"/>
          </p:cNvSpPr>
          <p:nvPr/>
        </p:nvSpPr>
        <p:spPr bwMode="auto">
          <a:xfrm>
            <a:off x="5539979" y="34861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73" name="Oval 41"/>
          <p:cNvSpPr>
            <a:spLocks noChangeArrowheads="1"/>
          </p:cNvSpPr>
          <p:nvPr/>
        </p:nvSpPr>
        <p:spPr bwMode="auto">
          <a:xfrm>
            <a:off x="5139929" y="36576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74" name="Oval 42"/>
          <p:cNvSpPr>
            <a:spLocks noChangeArrowheads="1"/>
          </p:cNvSpPr>
          <p:nvPr/>
        </p:nvSpPr>
        <p:spPr bwMode="auto">
          <a:xfrm>
            <a:off x="5254229" y="38290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75" name="Oval 43"/>
          <p:cNvSpPr>
            <a:spLocks noChangeArrowheads="1"/>
          </p:cNvSpPr>
          <p:nvPr/>
        </p:nvSpPr>
        <p:spPr bwMode="auto">
          <a:xfrm>
            <a:off x="6625829" y="34290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76" name="Oval 44"/>
          <p:cNvSpPr>
            <a:spLocks noChangeArrowheads="1"/>
          </p:cNvSpPr>
          <p:nvPr/>
        </p:nvSpPr>
        <p:spPr bwMode="auto">
          <a:xfrm>
            <a:off x="5882879" y="36004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77" name="Oval 45"/>
          <p:cNvSpPr>
            <a:spLocks noChangeArrowheads="1"/>
          </p:cNvSpPr>
          <p:nvPr/>
        </p:nvSpPr>
        <p:spPr bwMode="auto">
          <a:xfrm>
            <a:off x="5997179" y="34290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78" name="Oval 46"/>
          <p:cNvSpPr>
            <a:spLocks noChangeArrowheads="1"/>
          </p:cNvSpPr>
          <p:nvPr/>
        </p:nvSpPr>
        <p:spPr bwMode="auto">
          <a:xfrm>
            <a:off x="6168629" y="36004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79" name="Oval 47"/>
          <p:cNvSpPr>
            <a:spLocks noChangeArrowheads="1"/>
          </p:cNvSpPr>
          <p:nvPr/>
        </p:nvSpPr>
        <p:spPr bwMode="auto">
          <a:xfrm>
            <a:off x="6340079" y="38290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80" name="Oval 48"/>
          <p:cNvSpPr>
            <a:spLocks noChangeArrowheads="1"/>
          </p:cNvSpPr>
          <p:nvPr/>
        </p:nvSpPr>
        <p:spPr bwMode="auto">
          <a:xfrm>
            <a:off x="6111479" y="37719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81" name="Oval 49"/>
          <p:cNvSpPr>
            <a:spLocks noChangeArrowheads="1"/>
          </p:cNvSpPr>
          <p:nvPr/>
        </p:nvSpPr>
        <p:spPr bwMode="auto">
          <a:xfrm>
            <a:off x="6968729" y="34861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82" name="Oval 50"/>
          <p:cNvSpPr>
            <a:spLocks noChangeArrowheads="1"/>
          </p:cNvSpPr>
          <p:nvPr/>
        </p:nvSpPr>
        <p:spPr bwMode="auto">
          <a:xfrm>
            <a:off x="6397229" y="36004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83" name="Oval 51"/>
          <p:cNvSpPr>
            <a:spLocks noChangeArrowheads="1"/>
          </p:cNvSpPr>
          <p:nvPr/>
        </p:nvSpPr>
        <p:spPr bwMode="auto">
          <a:xfrm>
            <a:off x="6568679" y="38290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84" name="Oval 52"/>
          <p:cNvSpPr>
            <a:spLocks noChangeArrowheads="1"/>
          </p:cNvSpPr>
          <p:nvPr/>
        </p:nvSpPr>
        <p:spPr bwMode="auto">
          <a:xfrm>
            <a:off x="6968729" y="38290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85" name="Oval 53"/>
          <p:cNvSpPr>
            <a:spLocks noChangeArrowheads="1"/>
          </p:cNvSpPr>
          <p:nvPr/>
        </p:nvSpPr>
        <p:spPr bwMode="auto">
          <a:xfrm>
            <a:off x="6797279" y="36576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86" name="Oval 54"/>
          <p:cNvSpPr>
            <a:spLocks noChangeArrowheads="1"/>
          </p:cNvSpPr>
          <p:nvPr/>
        </p:nvSpPr>
        <p:spPr bwMode="auto">
          <a:xfrm>
            <a:off x="7311629" y="34861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87" name="Oval 55"/>
          <p:cNvSpPr>
            <a:spLocks noChangeArrowheads="1"/>
          </p:cNvSpPr>
          <p:nvPr/>
        </p:nvSpPr>
        <p:spPr bwMode="auto">
          <a:xfrm>
            <a:off x="7140179" y="37147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88" name="Oval 56"/>
          <p:cNvSpPr>
            <a:spLocks noChangeArrowheads="1"/>
          </p:cNvSpPr>
          <p:nvPr/>
        </p:nvSpPr>
        <p:spPr bwMode="auto">
          <a:xfrm>
            <a:off x="7425929" y="38290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89" name="Line 57"/>
          <p:cNvSpPr>
            <a:spLocks noChangeShapeType="1"/>
          </p:cNvSpPr>
          <p:nvPr/>
        </p:nvSpPr>
        <p:spPr bwMode="auto">
          <a:xfrm>
            <a:off x="1825229" y="1889523"/>
            <a:ext cx="0" cy="113942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90" name="Line 58"/>
          <p:cNvSpPr>
            <a:spLocks noChangeShapeType="1"/>
          </p:cNvSpPr>
          <p:nvPr/>
        </p:nvSpPr>
        <p:spPr bwMode="auto">
          <a:xfrm>
            <a:off x="1825229" y="3028950"/>
            <a:ext cx="251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91" name="Line 59"/>
          <p:cNvSpPr>
            <a:spLocks noChangeShapeType="1"/>
          </p:cNvSpPr>
          <p:nvPr/>
        </p:nvSpPr>
        <p:spPr bwMode="auto">
          <a:xfrm flipV="1">
            <a:off x="1825229" y="1828800"/>
            <a:ext cx="2571750" cy="857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92" name="Oval 60"/>
          <p:cNvSpPr>
            <a:spLocks noChangeArrowheads="1"/>
          </p:cNvSpPr>
          <p:nvPr/>
        </p:nvSpPr>
        <p:spPr bwMode="auto">
          <a:xfrm rot="-7282380">
            <a:off x="2053829" y="25146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93" name="Oval 61"/>
          <p:cNvSpPr>
            <a:spLocks noChangeArrowheads="1"/>
          </p:cNvSpPr>
          <p:nvPr/>
        </p:nvSpPr>
        <p:spPr bwMode="auto">
          <a:xfrm rot="-7282380">
            <a:off x="2339579" y="22288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94" name="Oval 62"/>
          <p:cNvSpPr>
            <a:spLocks noChangeArrowheads="1"/>
          </p:cNvSpPr>
          <p:nvPr/>
        </p:nvSpPr>
        <p:spPr bwMode="auto">
          <a:xfrm rot="-7282380">
            <a:off x="3253979" y="14859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95" name="Oval 63"/>
          <p:cNvSpPr>
            <a:spLocks noChangeArrowheads="1"/>
          </p:cNvSpPr>
          <p:nvPr/>
        </p:nvSpPr>
        <p:spPr bwMode="auto">
          <a:xfrm rot="-7282380">
            <a:off x="3482579" y="23431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96" name="Oval 64"/>
          <p:cNvSpPr>
            <a:spLocks noChangeArrowheads="1"/>
          </p:cNvSpPr>
          <p:nvPr/>
        </p:nvSpPr>
        <p:spPr bwMode="auto">
          <a:xfrm rot="-7282380">
            <a:off x="3711179" y="15430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97" name="Oval 65"/>
          <p:cNvSpPr>
            <a:spLocks noChangeArrowheads="1"/>
          </p:cNvSpPr>
          <p:nvPr/>
        </p:nvSpPr>
        <p:spPr bwMode="auto">
          <a:xfrm rot="-7282380">
            <a:off x="2625329" y="21717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98" name="Oval 66"/>
          <p:cNvSpPr>
            <a:spLocks noChangeArrowheads="1"/>
          </p:cNvSpPr>
          <p:nvPr/>
        </p:nvSpPr>
        <p:spPr bwMode="auto">
          <a:xfrm rot="-7282380">
            <a:off x="3654029" y="21145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899" name="Oval 67"/>
          <p:cNvSpPr>
            <a:spLocks noChangeArrowheads="1"/>
          </p:cNvSpPr>
          <p:nvPr/>
        </p:nvSpPr>
        <p:spPr bwMode="auto">
          <a:xfrm rot="-7282380">
            <a:off x="3882629" y="24574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900" name="Oval 68"/>
          <p:cNvSpPr>
            <a:spLocks noChangeArrowheads="1"/>
          </p:cNvSpPr>
          <p:nvPr/>
        </p:nvSpPr>
        <p:spPr bwMode="auto">
          <a:xfrm rot="-7282380">
            <a:off x="3768329" y="12573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901" name="Oval 69"/>
          <p:cNvSpPr>
            <a:spLocks noChangeArrowheads="1"/>
          </p:cNvSpPr>
          <p:nvPr/>
        </p:nvSpPr>
        <p:spPr bwMode="auto">
          <a:xfrm rot="-7282380">
            <a:off x="3882629" y="17145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902" name="Oval 70"/>
          <p:cNvSpPr>
            <a:spLocks noChangeArrowheads="1"/>
          </p:cNvSpPr>
          <p:nvPr/>
        </p:nvSpPr>
        <p:spPr bwMode="auto">
          <a:xfrm rot="-7282380">
            <a:off x="3539729" y="17716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903" name="Oval 71"/>
          <p:cNvSpPr>
            <a:spLocks noChangeArrowheads="1"/>
          </p:cNvSpPr>
          <p:nvPr/>
        </p:nvSpPr>
        <p:spPr bwMode="auto">
          <a:xfrm rot="-7282380">
            <a:off x="3025379" y="24574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904" name="Oval 72"/>
          <p:cNvSpPr>
            <a:spLocks noChangeArrowheads="1"/>
          </p:cNvSpPr>
          <p:nvPr/>
        </p:nvSpPr>
        <p:spPr bwMode="auto">
          <a:xfrm rot="-7282380">
            <a:off x="3253979" y="20002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905" name="Oval 73"/>
          <p:cNvSpPr>
            <a:spLocks noChangeArrowheads="1"/>
          </p:cNvSpPr>
          <p:nvPr/>
        </p:nvSpPr>
        <p:spPr bwMode="auto">
          <a:xfrm rot="-7282380">
            <a:off x="2968229" y="18288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906" name="Oval 74"/>
          <p:cNvSpPr>
            <a:spLocks noChangeArrowheads="1"/>
          </p:cNvSpPr>
          <p:nvPr/>
        </p:nvSpPr>
        <p:spPr bwMode="auto">
          <a:xfrm rot="-7282380">
            <a:off x="2225279" y="25146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907" name="Oval 75"/>
          <p:cNvSpPr>
            <a:spLocks noChangeArrowheads="1"/>
          </p:cNvSpPr>
          <p:nvPr/>
        </p:nvSpPr>
        <p:spPr bwMode="auto">
          <a:xfrm rot="-7282380">
            <a:off x="2453879" y="24003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908" name="Oval 76"/>
          <p:cNvSpPr>
            <a:spLocks noChangeArrowheads="1"/>
          </p:cNvSpPr>
          <p:nvPr/>
        </p:nvSpPr>
        <p:spPr bwMode="auto">
          <a:xfrm rot="-7282380">
            <a:off x="2739629" y="24574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909" name="Oval 77"/>
          <p:cNvSpPr>
            <a:spLocks noChangeArrowheads="1"/>
          </p:cNvSpPr>
          <p:nvPr/>
        </p:nvSpPr>
        <p:spPr bwMode="auto">
          <a:xfrm rot="-7282380">
            <a:off x="3196829" y="22288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910" name="Oval 78"/>
          <p:cNvSpPr>
            <a:spLocks noChangeArrowheads="1"/>
          </p:cNvSpPr>
          <p:nvPr/>
        </p:nvSpPr>
        <p:spPr bwMode="auto">
          <a:xfrm rot="-7282380">
            <a:off x="3996929" y="20574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911" name="Oval 79"/>
          <p:cNvSpPr>
            <a:spLocks noChangeArrowheads="1"/>
          </p:cNvSpPr>
          <p:nvPr/>
        </p:nvSpPr>
        <p:spPr bwMode="auto">
          <a:xfrm rot="-7282380">
            <a:off x="2911079" y="22288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912" name="Text Box 80"/>
          <p:cNvSpPr txBox="1">
            <a:spLocks noChangeArrowheads="1"/>
          </p:cNvSpPr>
          <p:nvPr/>
        </p:nvSpPr>
        <p:spPr bwMode="auto">
          <a:xfrm>
            <a:off x="1657350" y="1543050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016913" name="Line 81"/>
          <p:cNvSpPr>
            <a:spLocks noChangeShapeType="1"/>
          </p:cNvSpPr>
          <p:nvPr/>
        </p:nvSpPr>
        <p:spPr bwMode="auto">
          <a:xfrm flipV="1">
            <a:off x="2053829" y="1314450"/>
            <a:ext cx="1428750" cy="11430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914" name="Line 82"/>
          <p:cNvSpPr>
            <a:spLocks noChangeShapeType="1"/>
          </p:cNvSpPr>
          <p:nvPr/>
        </p:nvSpPr>
        <p:spPr bwMode="auto">
          <a:xfrm flipV="1">
            <a:off x="2053829" y="2743201"/>
            <a:ext cx="2057400" cy="3572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915" name="Rectangle 83"/>
          <p:cNvSpPr>
            <a:spLocks noChangeArrowheads="1"/>
          </p:cNvSpPr>
          <p:nvPr/>
        </p:nvSpPr>
        <p:spPr bwMode="auto">
          <a:xfrm>
            <a:off x="4286250" y="2857501"/>
            <a:ext cx="350044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16916" name="Rectangle 84"/>
          <p:cNvSpPr>
            <a:spLocks noChangeArrowheads="1"/>
          </p:cNvSpPr>
          <p:nvPr/>
        </p:nvSpPr>
        <p:spPr bwMode="auto">
          <a:xfrm>
            <a:off x="7543800" y="2800351"/>
            <a:ext cx="350044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16917" name="Line 85"/>
          <p:cNvSpPr>
            <a:spLocks noChangeShapeType="1"/>
          </p:cNvSpPr>
          <p:nvPr/>
        </p:nvSpPr>
        <p:spPr bwMode="auto">
          <a:xfrm flipH="1">
            <a:off x="5029200" y="1744266"/>
            <a:ext cx="8335" cy="122753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918" name="Line 86"/>
          <p:cNvSpPr>
            <a:spLocks noChangeShapeType="1"/>
          </p:cNvSpPr>
          <p:nvPr/>
        </p:nvSpPr>
        <p:spPr bwMode="auto">
          <a:xfrm flipV="1">
            <a:off x="5029200" y="2971800"/>
            <a:ext cx="25717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919" name="Line 87"/>
          <p:cNvSpPr>
            <a:spLocks noChangeShapeType="1"/>
          </p:cNvSpPr>
          <p:nvPr/>
        </p:nvSpPr>
        <p:spPr bwMode="auto">
          <a:xfrm flipV="1">
            <a:off x="5037535" y="1740694"/>
            <a:ext cx="2571750" cy="857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920" name="Oval 88"/>
          <p:cNvSpPr>
            <a:spLocks noChangeArrowheads="1"/>
          </p:cNvSpPr>
          <p:nvPr/>
        </p:nvSpPr>
        <p:spPr bwMode="auto">
          <a:xfrm rot="-7282380">
            <a:off x="5139929" y="2426494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921" name="Oval 89"/>
          <p:cNvSpPr>
            <a:spLocks noChangeArrowheads="1"/>
          </p:cNvSpPr>
          <p:nvPr/>
        </p:nvSpPr>
        <p:spPr bwMode="auto">
          <a:xfrm rot="-7282380">
            <a:off x="5254229" y="21717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922" name="Oval 90"/>
          <p:cNvSpPr>
            <a:spLocks noChangeArrowheads="1"/>
          </p:cNvSpPr>
          <p:nvPr/>
        </p:nvSpPr>
        <p:spPr bwMode="auto">
          <a:xfrm rot="-7282380">
            <a:off x="6457950" y="20002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923" name="Oval 91"/>
          <p:cNvSpPr>
            <a:spLocks noChangeArrowheads="1"/>
          </p:cNvSpPr>
          <p:nvPr/>
        </p:nvSpPr>
        <p:spPr bwMode="auto">
          <a:xfrm rot="-7282380">
            <a:off x="6968729" y="16573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924" name="Oval 92"/>
          <p:cNvSpPr>
            <a:spLocks noChangeArrowheads="1"/>
          </p:cNvSpPr>
          <p:nvPr/>
        </p:nvSpPr>
        <p:spPr bwMode="auto">
          <a:xfrm rot="-7282380">
            <a:off x="5539979" y="21145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925" name="Oval 93"/>
          <p:cNvSpPr>
            <a:spLocks noChangeArrowheads="1"/>
          </p:cNvSpPr>
          <p:nvPr/>
        </p:nvSpPr>
        <p:spPr bwMode="auto">
          <a:xfrm rot="-7282380">
            <a:off x="6797279" y="19431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926" name="Oval 94"/>
          <p:cNvSpPr>
            <a:spLocks noChangeArrowheads="1"/>
          </p:cNvSpPr>
          <p:nvPr/>
        </p:nvSpPr>
        <p:spPr bwMode="auto">
          <a:xfrm rot="-7282380">
            <a:off x="6968729" y="21145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16927" name="Oval 95"/>
          <p:cNvSpPr>
            <a:spLocks noChangeArrowheads="1"/>
          </p:cNvSpPr>
          <p:nvPr/>
        </p:nvSpPr>
        <p:spPr bwMode="auto">
          <a:xfrm rot="-7282380">
            <a:off x="7094935" y="18288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928" name="Oval 96"/>
          <p:cNvSpPr>
            <a:spLocks noChangeArrowheads="1"/>
          </p:cNvSpPr>
          <p:nvPr/>
        </p:nvSpPr>
        <p:spPr bwMode="auto">
          <a:xfrm rot="-7282380">
            <a:off x="6625829" y="16573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929" name="Oval 97"/>
          <p:cNvSpPr>
            <a:spLocks noChangeArrowheads="1"/>
          </p:cNvSpPr>
          <p:nvPr/>
        </p:nvSpPr>
        <p:spPr bwMode="auto">
          <a:xfrm rot="-7282380">
            <a:off x="6111479" y="22288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930" name="Oval 98"/>
          <p:cNvSpPr>
            <a:spLocks noChangeArrowheads="1"/>
          </p:cNvSpPr>
          <p:nvPr/>
        </p:nvSpPr>
        <p:spPr bwMode="auto">
          <a:xfrm rot="-7282380">
            <a:off x="6168629" y="20002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931" name="Oval 99"/>
          <p:cNvSpPr>
            <a:spLocks noChangeArrowheads="1"/>
          </p:cNvSpPr>
          <p:nvPr/>
        </p:nvSpPr>
        <p:spPr bwMode="auto">
          <a:xfrm rot="-7282380">
            <a:off x="5940029" y="19431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932" name="Oval 100"/>
          <p:cNvSpPr>
            <a:spLocks noChangeArrowheads="1"/>
          </p:cNvSpPr>
          <p:nvPr/>
        </p:nvSpPr>
        <p:spPr bwMode="auto">
          <a:xfrm rot="-7282380">
            <a:off x="5311379" y="25146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933" name="Oval 101"/>
          <p:cNvSpPr>
            <a:spLocks noChangeArrowheads="1"/>
          </p:cNvSpPr>
          <p:nvPr/>
        </p:nvSpPr>
        <p:spPr bwMode="auto">
          <a:xfrm rot="-7282380">
            <a:off x="5425679" y="2312194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934" name="Oval 102"/>
          <p:cNvSpPr>
            <a:spLocks noChangeArrowheads="1"/>
          </p:cNvSpPr>
          <p:nvPr/>
        </p:nvSpPr>
        <p:spPr bwMode="auto">
          <a:xfrm rot="-7282380">
            <a:off x="5711429" y="24003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935" name="Oval 103"/>
          <p:cNvSpPr>
            <a:spLocks noChangeArrowheads="1"/>
          </p:cNvSpPr>
          <p:nvPr/>
        </p:nvSpPr>
        <p:spPr bwMode="auto">
          <a:xfrm rot="-7282380">
            <a:off x="6340079" y="22288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936" name="Oval 104"/>
          <p:cNvSpPr>
            <a:spLocks noChangeArrowheads="1"/>
          </p:cNvSpPr>
          <p:nvPr/>
        </p:nvSpPr>
        <p:spPr bwMode="auto">
          <a:xfrm rot="-7282380">
            <a:off x="7311629" y="1969294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937" name="Oval 105"/>
          <p:cNvSpPr>
            <a:spLocks noChangeArrowheads="1"/>
          </p:cNvSpPr>
          <p:nvPr/>
        </p:nvSpPr>
        <p:spPr bwMode="auto">
          <a:xfrm rot="-7282380">
            <a:off x="5825729" y="21717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938" name="Text Box 106"/>
          <p:cNvSpPr txBox="1">
            <a:spLocks noChangeArrowheads="1"/>
          </p:cNvSpPr>
          <p:nvPr/>
        </p:nvSpPr>
        <p:spPr bwMode="auto">
          <a:xfrm>
            <a:off x="4869656" y="1454944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016939" name="Oval 107"/>
          <p:cNvSpPr>
            <a:spLocks noChangeArrowheads="1"/>
          </p:cNvSpPr>
          <p:nvPr/>
        </p:nvSpPr>
        <p:spPr bwMode="auto">
          <a:xfrm rot="-7282380">
            <a:off x="7197329" y="14859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940" name="Line 108"/>
          <p:cNvSpPr>
            <a:spLocks noChangeShapeType="1"/>
          </p:cNvSpPr>
          <p:nvPr/>
        </p:nvSpPr>
        <p:spPr bwMode="auto">
          <a:xfrm flipV="1">
            <a:off x="5254229" y="1428750"/>
            <a:ext cx="2000250" cy="6858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941" name="Line 109"/>
          <p:cNvSpPr>
            <a:spLocks noChangeShapeType="1"/>
          </p:cNvSpPr>
          <p:nvPr/>
        </p:nvSpPr>
        <p:spPr bwMode="auto">
          <a:xfrm flipV="1">
            <a:off x="5368529" y="2228850"/>
            <a:ext cx="2000250" cy="62865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942" name="Rectangle 110"/>
          <p:cNvSpPr>
            <a:spLocks noChangeArrowheads="1"/>
          </p:cNvSpPr>
          <p:nvPr/>
        </p:nvSpPr>
        <p:spPr bwMode="auto">
          <a:xfrm rot="16200000">
            <a:off x="1087041" y="3654968"/>
            <a:ext cx="978694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>
                <a:solidFill>
                  <a:schemeClr val="bg1"/>
                </a:solidFill>
                <a:latin typeface="Arial" panose="020B0604020202020204" pitchFamily="34" charset="0"/>
              </a:rPr>
              <a:t>residuals</a:t>
            </a:r>
          </a:p>
        </p:txBody>
      </p:sp>
      <p:sp>
        <p:nvSpPr>
          <p:cNvPr id="1016943" name="Rectangle 111"/>
          <p:cNvSpPr>
            <a:spLocks noChangeArrowheads="1"/>
          </p:cNvSpPr>
          <p:nvPr/>
        </p:nvSpPr>
        <p:spPr bwMode="auto">
          <a:xfrm rot="16200000">
            <a:off x="4401741" y="3654968"/>
            <a:ext cx="978694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>
                <a:solidFill>
                  <a:schemeClr val="bg1"/>
                </a:solidFill>
                <a:latin typeface="Arial" panose="020B0604020202020204" pitchFamily="34" charset="0"/>
              </a:rPr>
              <a:t>residuals</a:t>
            </a:r>
          </a:p>
        </p:txBody>
      </p:sp>
      <p:sp>
        <p:nvSpPr>
          <p:cNvPr id="1016944" name="Line 112"/>
          <p:cNvSpPr>
            <a:spLocks noChangeShapeType="1"/>
          </p:cNvSpPr>
          <p:nvPr/>
        </p:nvSpPr>
        <p:spPr bwMode="auto">
          <a:xfrm>
            <a:off x="4629150" y="1257300"/>
            <a:ext cx="0" cy="35433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6945" name="Rectangle 113"/>
          <p:cNvSpPr>
            <a:spLocks noChangeArrowheads="1"/>
          </p:cNvSpPr>
          <p:nvPr/>
        </p:nvSpPr>
        <p:spPr bwMode="auto">
          <a:xfrm>
            <a:off x="1143000" y="4882754"/>
            <a:ext cx="638508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1200">
                <a:solidFill>
                  <a:schemeClr val="bg1"/>
                </a:solidFill>
              </a:rPr>
              <a:t>Slide from: Statistics for Managers Using Microsoft® Excel  4th Edition, 2004 Prentice-Hall</a:t>
            </a:r>
          </a:p>
        </p:txBody>
      </p:sp>
      <p:pic>
        <p:nvPicPr>
          <p:cNvPr id="114" name="Google Shape;7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694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858" name="Rectangle 2"/>
          <p:cNvSpPr>
            <a:spLocks noChangeArrowheads="1"/>
          </p:cNvSpPr>
          <p:nvPr/>
        </p:nvSpPr>
        <p:spPr bwMode="auto">
          <a:xfrm>
            <a:off x="2114550" y="1593057"/>
            <a:ext cx="2000250" cy="344326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spcBef>
                <a:spcPct val="50000"/>
              </a:spcBef>
            </a:pPr>
            <a:endParaRPr 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17859" name="Rectangle 3"/>
          <p:cNvSpPr>
            <a:spLocks noChangeArrowheads="1"/>
          </p:cNvSpPr>
          <p:nvPr/>
        </p:nvSpPr>
        <p:spPr bwMode="auto">
          <a:xfrm>
            <a:off x="5429250" y="1885951"/>
            <a:ext cx="1771650" cy="344326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spcBef>
                <a:spcPct val="50000"/>
              </a:spcBef>
            </a:pPr>
            <a:endParaRPr 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017860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4799250"/>
              </p:ext>
            </p:extLst>
          </p:nvPr>
        </p:nvGraphicFramePr>
        <p:xfrm>
          <a:off x="1371600" y="1314450"/>
          <a:ext cx="7810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Clip" r:id="rId4" imgW="780840" imgH="752400" progId="MS_ClipArt_Gallery.2">
                  <p:embed/>
                </p:oleObj>
              </mc:Choice>
              <mc:Fallback>
                <p:oleObj name="Clip" r:id="rId4" imgW="780840" imgH="7524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314450"/>
                        <a:ext cx="78105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7861" name="Rectangle 5"/>
          <p:cNvSpPr>
            <a:spLocks noChangeArrowheads="1"/>
          </p:cNvSpPr>
          <p:nvPr/>
        </p:nvSpPr>
        <p:spPr bwMode="auto">
          <a:xfrm>
            <a:off x="2000250" y="230981"/>
            <a:ext cx="5226844" cy="80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sz="3000">
                <a:solidFill>
                  <a:schemeClr val="bg1"/>
                </a:solidFill>
                <a:latin typeface="Arial" panose="020B0604020202020204" pitchFamily="34" charset="0"/>
              </a:rPr>
              <a:t>Residual Analysis for Independence</a:t>
            </a:r>
          </a:p>
        </p:txBody>
      </p:sp>
      <p:sp>
        <p:nvSpPr>
          <p:cNvPr id="1017862" name="Rectangle 6"/>
          <p:cNvSpPr>
            <a:spLocks noChangeArrowheads="1"/>
          </p:cNvSpPr>
          <p:nvPr/>
        </p:nvSpPr>
        <p:spPr bwMode="auto">
          <a:xfrm>
            <a:off x="2101454" y="1587104"/>
            <a:ext cx="2483644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Not Independent</a:t>
            </a:r>
          </a:p>
        </p:txBody>
      </p:sp>
      <p:sp>
        <p:nvSpPr>
          <p:cNvPr id="1017863" name="Rectangle 7"/>
          <p:cNvSpPr>
            <a:spLocks noChangeArrowheads="1"/>
          </p:cNvSpPr>
          <p:nvPr/>
        </p:nvSpPr>
        <p:spPr bwMode="auto">
          <a:xfrm>
            <a:off x="5543551" y="1872854"/>
            <a:ext cx="2127647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Independent</a:t>
            </a:r>
          </a:p>
        </p:txBody>
      </p:sp>
      <p:sp>
        <p:nvSpPr>
          <p:cNvPr id="1017864" name="Line 8"/>
          <p:cNvSpPr>
            <a:spLocks noChangeShapeType="1"/>
          </p:cNvSpPr>
          <p:nvPr/>
        </p:nvSpPr>
        <p:spPr bwMode="auto">
          <a:xfrm>
            <a:off x="1943100" y="2209800"/>
            <a:ext cx="0" cy="104298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865" name="Line 9"/>
          <p:cNvSpPr>
            <a:spLocks noChangeShapeType="1"/>
          </p:cNvSpPr>
          <p:nvPr/>
        </p:nvSpPr>
        <p:spPr bwMode="auto">
          <a:xfrm>
            <a:off x="1943100" y="2681288"/>
            <a:ext cx="23050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866" name="Rectangle 10"/>
          <p:cNvSpPr>
            <a:spLocks noChangeArrowheads="1"/>
          </p:cNvSpPr>
          <p:nvPr/>
        </p:nvSpPr>
        <p:spPr bwMode="auto">
          <a:xfrm>
            <a:off x="4273154" y="2516982"/>
            <a:ext cx="369094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17867" name="Line 11"/>
          <p:cNvSpPr>
            <a:spLocks noChangeShapeType="1"/>
          </p:cNvSpPr>
          <p:nvPr/>
        </p:nvSpPr>
        <p:spPr bwMode="auto">
          <a:xfrm flipV="1">
            <a:off x="2155031" y="2171700"/>
            <a:ext cx="1919288" cy="566738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868" name="Line 12"/>
          <p:cNvSpPr>
            <a:spLocks noChangeShapeType="1"/>
          </p:cNvSpPr>
          <p:nvPr/>
        </p:nvSpPr>
        <p:spPr bwMode="auto">
          <a:xfrm flipV="1">
            <a:off x="2269331" y="2514600"/>
            <a:ext cx="1862138" cy="566738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869" name="Oval 13"/>
          <p:cNvSpPr>
            <a:spLocks noChangeArrowheads="1"/>
          </p:cNvSpPr>
          <p:nvPr/>
        </p:nvSpPr>
        <p:spPr bwMode="auto">
          <a:xfrm>
            <a:off x="2343150" y="2655094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870" name="Oval 14"/>
          <p:cNvSpPr>
            <a:spLocks noChangeArrowheads="1"/>
          </p:cNvSpPr>
          <p:nvPr/>
        </p:nvSpPr>
        <p:spPr bwMode="auto">
          <a:xfrm>
            <a:off x="2286000" y="2826544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871" name="Oval 15"/>
          <p:cNvSpPr>
            <a:spLocks noChangeArrowheads="1"/>
          </p:cNvSpPr>
          <p:nvPr/>
        </p:nvSpPr>
        <p:spPr bwMode="auto">
          <a:xfrm>
            <a:off x="2571750" y="2597944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872" name="Oval 16"/>
          <p:cNvSpPr>
            <a:spLocks noChangeArrowheads="1"/>
          </p:cNvSpPr>
          <p:nvPr/>
        </p:nvSpPr>
        <p:spPr bwMode="auto">
          <a:xfrm>
            <a:off x="2514600" y="2769394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873" name="Oval 17"/>
          <p:cNvSpPr>
            <a:spLocks noChangeArrowheads="1"/>
          </p:cNvSpPr>
          <p:nvPr/>
        </p:nvSpPr>
        <p:spPr bwMode="auto">
          <a:xfrm>
            <a:off x="2800350" y="2597944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874" name="Oval 18"/>
          <p:cNvSpPr>
            <a:spLocks noChangeArrowheads="1"/>
          </p:cNvSpPr>
          <p:nvPr/>
        </p:nvSpPr>
        <p:spPr bwMode="auto">
          <a:xfrm>
            <a:off x="2057400" y="2712244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875" name="Oval 19"/>
          <p:cNvSpPr>
            <a:spLocks noChangeArrowheads="1"/>
          </p:cNvSpPr>
          <p:nvPr/>
        </p:nvSpPr>
        <p:spPr bwMode="auto">
          <a:xfrm>
            <a:off x="3371850" y="2426494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876" name="Oval 20"/>
          <p:cNvSpPr>
            <a:spLocks noChangeArrowheads="1"/>
          </p:cNvSpPr>
          <p:nvPr/>
        </p:nvSpPr>
        <p:spPr bwMode="auto">
          <a:xfrm>
            <a:off x="3200400" y="2540794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877" name="Oval 21"/>
          <p:cNvSpPr>
            <a:spLocks noChangeArrowheads="1"/>
          </p:cNvSpPr>
          <p:nvPr/>
        </p:nvSpPr>
        <p:spPr bwMode="auto">
          <a:xfrm>
            <a:off x="3028950" y="2483644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878" name="Oval 22"/>
          <p:cNvSpPr>
            <a:spLocks noChangeArrowheads="1"/>
          </p:cNvSpPr>
          <p:nvPr/>
        </p:nvSpPr>
        <p:spPr bwMode="auto">
          <a:xfrm>
            <a:off x="3886200" y="2369344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879" name="Oval 23"/>
          <p:cNvSpPr>
            <a:spLocks noChangeArrowheads="1"/>
          </p:cNvSpPr>
          <p:nvPr/>
        </p:nvSpPr>
        <p:spPr bwMode="auto">
          <a:xfrm>
            <a:off x="3657600" y="2312194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880" name="Oval 24"/>
          <p:cNvSpPr>
            <a:spLocks noChangeArrowheads="1"/>
          </p:cNvSpPr>
          <p:nvPr/>
        </p:nvSpPr>
        <p:spPr bwMode="auto">
          <a:xfrm>
            <a:off x="3543300" y="2483644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881" name="Oval 25"/>
          <p:cNvSpPr>
            <a:spLocks noChangeArrowheads="1"/>
          </p:cNvSpPr>
          <p:nvPr/>
        </p:nvSpPr>
        <p:spPr bwMode="auto">
          <a:xfrm>
            <a:off x="4057650" y="2255044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882" name="Oval 26"/>
          <p:cNvSpPr>
            <a:spLocks noChangeArrowheads="1"/>
          </p:cNvSpPr>
          <p:nvPr/>
        </p:nvSpPr>
        <p:spPr bwMode="auto">
          <a:xfrm>
            <a:off x="5600700" y="28575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883" name="Line 27"/>
          <p:cNvSpPr>
            <a:spLocks noChangeShapeType="1"/>
          </p:cNvSpPr>
          <p:nvPr/>
        </p:nvSpPr>
        <p:spPr bwMode="auto">
          <a:xfrm>
            <a:off x="5086350" y="2671762"/>
            <a:ext cx="0" cy="104298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884" name="Line 28"/>
          <p:cNvSpPr>
            <a:spLocks noChangeShapeType="1"/>
          </p:cNvSpPr>
          <p:nvPr/>
        </p:nvSpPr>
        <p:spPr bwMode="auto">
          <a:xfrm>
            <a:off x="5086350" y="3143250"/>
            <a:ext cx="23050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885" name="Rectangle 29"/>
          <p:cNvSpPr>
            <a:spLocks noChangeArrowheads="1"/>
          </p:cNvSpPr>
          <p:nvPr/>
        </p:nvSpPr>
        <p:spPr bwMode="auto">
          <a:xfrm>
            <a:off x="7359254" y="2971801"/>
            <a:ext cx="369094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17886" name="Line 30"/>
          <p:cNvSpPr>
            <a:spLocks noChangeShapeType="1"/>
          </p:cNvSpPr>
          <p:nvPr/>
        </p:nvSpPr>
        <p:spPr bwMode="auto">
          <a:xfrm>
            <a:off x="5186362" y="2800350"/>
            <a:ext cx="209073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887" name="Line 31"/>
          <p:cNvSpPr>
            <a:spLocks noChangeShapeType="1"/>
          </p:cNvSpPr>
          <p:nvPr/>
        </p:nvSpPr>
        <p:spPr bwMode="auto">
          <a:xfrm>
            <a:off x="5186362" y="3429000"/>
            <a:ext cx="209073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888" name="Oval 32"/>
          <p:cNvSpPr>
            <a:spLocks noChangeArrowheads="1"/>
          </p:cNvSpPr>
          <p:nvPr/>
        </p:nvSpPr>
        <p:spPr bwMode="auto">
          <a:xfrm>
            <a:off x="5600700" y="32004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889" name="Oval 33"/>
          <p:cNvSpPr>
            <a:spLocks noChangeArrowheads="1"/>
          </p:cNvSpPr>
          <p:nvPr/>
        </p:nvSpPr>
        <p:spPr bwMode="auto">
          <a:xfrm>
            <a:off x="5429250" y="30861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890" name="Oval 34"/>
          <p:cNvSpPr>
            <a:spLocks noChangeArrowheads="1"/>
          </p:cNvSpPr>
          <p:nvPr/>
        </p:nvSpPr>
        <p:spPr bwMode="auto">
          <a:xfrm>
            <a:off x="5200650" y="32004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891" name="Oval 35"/>
          <p:cNvSpPr>
            <a:spLocks noChangeArrowheads="1"/>
          </p:cNvSpPr>
          <p:nvPr/>
        </p:nvSpPr>
        <p:spPr bwMode="auto">
          <a:xfrm>
            <a:off x="5086350" y="29718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892" name="Oval 36"/>
          <p:cNvSpPr>
            <a:spLocks noChangeArrowheads="1"/>
          </p:cNvSpPr>
          <p:nvPr/>
        </p:nvSpPr>
        <p:spPr bwMode="auto">
          <a:xfrm>
            <a:off x="5314950" y="28575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893" name="Oval 37"/>
          <p:cNvSpPr>
            <a:spLocks noChangeArrowheads="1"/>
          </p:cNvSpPr>
          <p:nvPr/>
        </p:nvSpPr>
        <p:spPr bwMode="auto">
          <a:xfrm>
            <a:off x="6343650" y="28575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894" name="Oval 38"/>
          <p:cNvSpPr>
            <a:spLocks noChangeArrowheads="1"/>
          </p:cNvSpPr>
          <p:nvPr/>
        </p:nvSpPr>
        <p:spPr bwMode="auto">
          <a:xfrm>
            <a:off x="6229350" y="32004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895" name="Oval 39"/>
          <p:cNvSpPr>
            <a:spLocks noChangeArrowheads="1"/>
          </p:cNvSpPr>
          <p:nvPr/>
        </p:nvSpPr>
        <p:spPr bwMode="auto">
          <a:xfrm>
            <a:off x="6115050" y="30861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896" name="Oval 40"/>
          <p:cNvSpPr>
            <a:spLocks noChangeArrowheads="1"/>
          </p:cNvSpPr>
          <p:nvPr/>
        </p:nvSpPr>
        <p:spPr bwMode="auto">
          <a:xfrm>
            <a:off x="5943600" y="32575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897" name="Oval 41"/>
          <p:cNvSpPr>
            <a:spLocks noChangeArrowheads="1"/>
          </p:cNvSpPr>
          <p:nvPr/>
        </p:nvSpPr>
        <p:spPr bwMode="auto">
          <a:xfrm>
            <a:off x="6000750" y="28575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898" name="Oval 42"/>
          <p:cNvSpPr>
            <a:spLocks noChangeArrowheads="1"/>
          </p:cNvSpPr>
          <p:nvPr/>
        </p:nvSpPr>
        <p:spPr bwMode="auto">
          <a:xfrm>
            <a:off x="5772150" y="29718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899" name="Oval 43"/>
          <p:cNvSpPr>
            <a:spLocks noChangeArrowheads="1"/>
          </p:cNvSpPr>
          <p:nvPr/>
        </p:nvSpPr>
        <p:spPr bwMode="auto">
          <a:xfrm>
            <a:off x="6800850" y="32004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900" name="Oval 44"/>
          <p:cNvSpPr>
            <a:spLocks noChangeArrowheads="1"/>
          </p:cNvSpPr>
          <p:nvPr/>
        </p:nvSpPr>
        <p:spPr bwMode="auto">
          <a:xfrm>
            <a:off x="6572250" y="30289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901" name="Oval 45"/>
          <p:cNvSpPr>
            <a:spLocks noChangeArrowheads="1"/>
          </p:cNvSpPr>
          <p:nvPr/>
        </p:nvSpPr>
        <p:spPr bwMode="auto">
          <a:xfrm>
            <a:off x="6400800" y="30861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902" name="Oval 46"/>
          <p:cNvSpPr>
            <a:spLocks noChangeArrowheads="1"/>
          </p:cNvSpPr>
          <p:nvPr/>
        </p:nvSpPr>
        <p:spPr bwMode="auto">
          <a:xfrm>
            <a:off x="7029450" y="30861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903" name="Oval 47"/>
          <p:cNvSpPr>
            <a:spLocks noChangeArrowheads="1"/>
          </p:cNvSpPr>
          <p:nvPr/>
        </p:nvSpPr>
        <p:spPr bwMode="auto">
          <a:xfrm>
            <a:off x="7143750" y="28003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904" name="Oval 48"/>
          <p:cNvSpPr>
            <a:spLocks noChangeArrowheads="1"/>
          </p:cNvSpPr>
          <p:nvPr/>
        </p:nvSpPr>
        <p:spPr bwMode="auto">
          <a:xfrm>
            <a:off x="6800850" y="29146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905" name="Oval 49"/>
          <p:cNvSpPr>
            <a:spLocks noChangeArrowheads="1"/>
          </p:cNvSpPr>
          <p:nvPr/>
        </p:nvSpPr>
        <p:spPr bwMode="auto">
          <a:xfrm>
            <a:off x="7200900" y="32004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906" name="Rectangle 50"/>
          <p:cNvSpPr>
            <a:spLocks noChangeArrowheads="1"/>
          </p:cNvSpPr>
          <p:nvPr/>
        </p:nvSpPr>
        <p:spPr bwMode="auto">
          <a:xfrm rot="16200000">
            <a:off x="1201341" y="2564355"/>
            <a:ext cx="978694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>
                <a:solidFill>
                  <a:schemeClr val="bg1"/>
                </a:solidFill>
                <a:latin typeface="Arial" panose="020B0604020202020204" pitchFamily="34" charset="0"/>
              </a:rPr>
              <a:t>residuals</a:t>
            </a:r>
          </a:p>
        </p:txBody>
      </p:sp>
      <p:sp>
        <p:nvSpPr>
          <p:cNvPr id="1017907" name="Rectangle 51"/>
          <p:cNvSpPr>
            <a:spLocks noChangeArrowheads="1"/>
          </p:cNvSpPr>
          <p:nvPr/>
        </p:nvSpPr>
        <p:spPr bwMode="auto">
          <a:xfrm rot="16200000">
            <a:off x="4401741" y="3026318"/>
            <a:ext cx="978694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>
                <a:solidFill>
                  <a:schemeClr val="bg1"/>
                </a:solidFill>
                <a:latin typeface="Arial" panose="020B0604020202020204" pitchFamily="34" charset="0"/>
              </a:rPr>
              <a:t>residuals</a:t>
            </a:r>
          </a:p>
        </p:txBody>
      </p:sp>
      <p:sp>
        <p:nvSpPr>
          <p:cNvPr id="1017908" name="Line 52"/>
          <p:cNvSpPr>
            <a:spLocks noChangeShapeType="1"/>
          </p:cNvSpPr>
          <p:nvPr/>
        </p:nvSpPr>
        <p:spPr bwMode="auto">
          <a:xfrm>
            <a:off x="1943100" y="3643312"/>
            <a:ext cx="0" cy="104298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909" name="Line 53"/>
          <p:cNvSpPr>
            <a:spLocks noChangeShapeType="1"/>
          </p:cNvSpPr>
          <p:nvPr/>
        </p:nvSpPr>
        <p:spPr bwMode="auto">
          <a:xfrm>
            <a:off x="1943100" y="4114800"/>
            <a:ext cx="23050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910" name="Rectangle 54"/>
          <p:cNvSpPr>
            <a:spLocks noChangeArrowheads="1"/>
          </p:cNvSpPr>
          <p:nvPr/>
        </p:nvSpPr>
        <p:spPr bwMode="auto">
          <a:xfrm>
            <a:off x="4273154" y="3943351"/>
            <a:ext cx="369094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17911" name="Oval 55"/>
          <p:cNvSpPr>
            <a:spLocks noChangeArrowheads="1"/>
          </p:cNvSpPr>
          <p:nvPr/>
        </p:nvSpPr>
        <p:spPr bwMode="auto">
          <a:xfrm>
            <a:off x="2457450" y="38862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912" name="Oval 56"/>
          <p:cNvSpPr>
            <a:spLocks noChangeArrowheads="1"/>
          </p:cNvSpPr>
          <p:nvPr/>
        </p:nvSpPr>
        <p:spPr bwMode="auto">
          <a:xfrm>
            <a:off x="2228850" y="39433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913" name="Oval 57"/>
          <p:cNvSpPr>
            <a:spLocks noChangeArrowheads="1"/>
          </p:cNvSpPr>
          <p:nvPr/>
        </p:nvSpPr>
        <p:spPr bwMode="auto">
          <a:xfrm>
            <a:off x="2571750" y="4031456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914" name="Oval 58"/>
          <p:cNvSpPr>
            <a:spLocks noChangeArrowheads="1"/>
          </p:cNvSpPr>
          <p:nvPr/>
        </p:nvSpPr>
        <p:spPr bwMode="auto">
          <a:xfrm>
            <a:off x="2743200" y="42291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915" name="Oval 59"/>
          <p:cNvSpPr>
            <a:spLocks noChangeArrowheads="1"/>
          </p:cNvSpPr>
          <p:nvPr/>
        </p:nvSpPr>
        <p:spPr bwMode="auto">
          <a:xfrm>
            <a:off x="2914650" y="43434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916" name="Oval 60"/>
          <p:cNvSpPr>
            <a:spLocks noChangeArrowheads="1"/>
          </p:cNvSpPr>
          <p:nvPr/>
        </p:nvSpPr>
        <p:spPr bwMode="auto">
          <a:xfrm>
            <a:off x="2057400" y="4145756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917" name="Oval 61"/>
          <p:cNvSpPr>
            <a:spLocks noChangeArrowheads="1"/>
          </p:cNvSpPr>
          <p:nvPr/>
        </p:nvSpPr>
        <p:spPr bwMode="auto">
          <a:xfrm>
            <a:off x="3371850" y="3860006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918" name="Oval 62"/>
          <p:cNvSpPr>
            <a:spLocks noChangeArrowheads="1"/>
          </p:cNvSpPr>
          <p:nvPr/>
        </p:nvSpPr>
        <p:spPr bwMode="auto">
          <a:xfrm>
            <a:off x="3200400" y="3974306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919" name="Oval 63"/>
          <p:cNvSpPr>
            <a:spLocks noChangeArrowheads="1"/>
          </p:cNvSpPr>
          <p:nvPr/>
        </p:nvSpPr>
        <p:spPr bwMode="auto">
          <a:xfrm>
            <a:off x="3086100" y="42291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920" name="Oval 64"/>
          <p:cNvSpPr>
            <a:spLocks noChangeArrowheads="1"/>
          </p:cNvSpPr>
          <p:nvPr/>
        </p:nvSpPr>
        <p:spPr bwMode="auto">
          <a:xfrm>
            <a:off x="3829050" y="42291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921" name="Oval 65"/>
          <p:cNvSpPr>
            <a:spLocks noChangeArrowheads="1"/>
          </p:cNvSpPr>
          <p:nvPr/>
        </p:nvSpPr>
        <p:spPr bwMode="auto">
          <a:xfrm>
            <a:off x="3657600" y="411480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922" name="Oval 66"/>
          <p:cNvSpPr>
            <a:spLocks noChangeArrowheads="1"/>
          </p:cNvSpPr>
          <p:nvPr/>
        </p:nvSpPr>
        <p:spPr bwMode="auto">
          <a:xfrm>
            <a:off x="3543300" y="3917156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923" name="Oval 67"/>
          <p:cNvSpPr>
            <a:spLocks noChangeArrowheads="1"/>
          </p:cNvSpPr>
          <p:nvPr/>
        </p:nvSpPr>
        <p:spPr bwMode="auto">
          <a:xfrm>
            <a:off x="4057650" y="4171950"/>
            <a:ext cx="171450" cy="17145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924" name="Rectangle 68"/>
          <p:cNvSpPr>
            <a:spLocks noChangeArrowheads="1"/>
          </p:cNvSpPr>
          <p:nvPr/>
        </p:nvSpPr>
        <p:spPr bwMode="auto">
          <a:xfrm rot="16200000">
            <a:off x="1201341" y="3997868"/>
            <a:ext cx="978694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>
                <a:solidFill>
                  <a:schemeClr val="bg1"/>
                </a:solidFill>
                <a:latin typeface="Arial" panose="020B0604020202020204" pitchFamily="34" charset="0"/>
              </a:rPr>
              <a:t>residuals</a:t>
            </a:r>
          </a:p>
        </p:txBody>
      </p:sp>
      <p:sp>
        <p:nvSpPr>
          <p:cNvPr id="1017925" name="Freeform 69"/>
          <p:cNvSpPr>
            <a:spLocks/>
          </p:cNvSpPr>
          <p:nvPr/>
        </p:nvSpPr>
        <p:spPr bwMode="auto">
          <a:xfrm>
            <a:off x="1980010" y="3752850"/>
            <a:ext cx="2477690" cy="253916"/>
          </a:xfrm>
          <a:custGeom>
            <a:avLst/>
            <a:gdLst>
              <a:gd name="T0" fmla="*/ 11 w 2081"/>
              <a:gd name="T1" fmla="*/ 388 h 414"/>
              <a:gd name="T2" fmla="*/ 65 w 2081"/>
              <a:gd name="T3" fmla="*/ 352 h 414"/>
              <a:gd name="T4" fmla="*/ 401 w 2081"/>
              <a:gd name="T5" fmla="*/ 16 h 414"/>
              <a:gd name="T6" fmla="*/ 833 w 2081"/>
              <a:gd name="T7" fmla="*/ 400 h 414"/>
              <a:gd name="T8" fmla="*/ 1217 w 2081"/>
              <a:gd name="T9" fmla="*/ 16 h 414"/>
              <a:gd name="T10" fmla="*/ 1697 w 2081"/>
              <a:gd name="T11" fmla="*/ 304 h 414"/>
              <a:gd name="T12" fmla="*/ 2081 w 2081"/>
              <a:gd name="T13" fmla="*/ 160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81" h="414">
                <a:moveTo>
                  <a:pt x="11" y="388"/>
                </a:moveTo>
                <a:cubicBezTo>
                  <a:pt x="20" y="381"/>
                  <a:pt x="0" y="414"/>
                  <a:pt x="65" y="352"/>
                </a:cubicBezTo>
                <a:cubicBezTo>
                  <a:pt x="130" y="290"/>
                  <a:pt x="273" y="8"/>
                  <a:pt x="401" y="16"/>
                </a:cubicBezTo>
                <a:cubicBezTo>
                  <a:pt x="529" y="24"/>
                  <a:pt x="697" y="400"/>
                  <a:pt x="833" y="400"/>
                </a:cubicBezTo>
                <a:cubicBezTo>
                  <a:pt x="969" y="400"/>
                  <a:pt x="1073" y="32"/>
                  <a:pt x="1217" y="16"/>
                </a:cubicBezTo>
                <a:cubicBezTo>
                  <a:pt x="1361" y="0"/>
                  <a:pt x="1553" y="280"/>
                  <a:pt x="1697" y="304"/>
                </a:cubicBezTo>
                <a:cubicBezTo>
                  <a:pt x="1841" y="328"/>
                  <a:pt x="2017" y="184"/>
                  <a:pt x="2081" y="160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926" name="Freeform 70"/>
          <p:cNvSpPr>
            <a:spLocks/>
          </p:cNvSpPr>
          <p:nvPr/>
        </p:nvSpPr>
        <p:spPr bwMode="auto">
          <a:xfrm>
            <a:off x="2037160" y="4163616"/>
            <a:ext cx="2549128" cy="253916"/>
          </a:xfrm>
          <a:custGeom>
            <a:avLst/>
            <a:gdLst>
              <a:gd name="T0" fmla="*/ 11 w 2141"/>
              <a:gd name="T1" fmla="*/ 397 h 421"/>
              <a:gd name="T2" fmla="*/ 65 w 2141"/>
              <a:gd name="T3" fmla="*/ 359 h 421"/>
              <a:gd name="T4" fmla="*/ 401 w 2141"/>
              <a:gd name="T5" fmla="*/ 23 h 421"/>
              <a:gd name="T6" fmla="*/ 833 w 2141"/>
              <a:gd name="T7" fmla="*/ 407 h 421"/>
              <a:gd name="T8" fmla="*/ 1217 w 2141"/>
              <a:gd name="T9" fmla="*/ 23 h 421"/>
              <a:gd name="T10" fmla="*/ 1703 w 2141"/>
              <a:gd name="T11" fmla="*/ 271 h 421"/>
              <a:gd name="T12" fmla="*/ 2141 w 2141"/>
              <a:gd name="T13" fmla="*/ 79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41" h="421">
                <a:moveTo>
                  <a:pt x="11" y="397"/>
                </a:moveTo>
                <a:cubicBezTo>
                  <a:pt x="20" y="392"/>
                  <a:pt x="0" y="421"/>
                  <a:pt x="65" y="359"/>
                </a:cubicBezTo>
                <a:cubicBezTo>
                  <a:pt x="130" y="297"/>
                  <a:pt x="273" y="15"/>
                  <a:pt x="401" y="23"/>
                </a:cubicBezTo>
                <a:cubicBezTo>
                  <a:pt x="529" y="31"/>
                  <a:pt x="697" y="407"/>
                  <a:pt x="833" y="407"/>
                </a:cubicBezTo>
                <a:cubicBezTo>
                  <a:pt x="969" y="407"/>
                  <a:pt x="1072" y="46"/>
                  <a:pt x="1217" y="23"/>
                </a:cubicBezTo>
                <a:cubicBezTo>
                  <a:pt x="1362" y="0"/>
                  <a:pt x="1549" y="262"/>
                  <a:pt x="1703" y="271"/>
                </a:cubicBezTo>
                <a:cubicBezTo>
                  <a:pt x="1857" y="280"/>
                  <a:pt x="2050" y="119"/>
                  <a:pt x="2141" y="79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927" name="Line 71"/>
          <p:cNvSpPr>
            <a:spLocks noChangeShapeType="1"/>
          </p:cNvSpPr>
          <p:nvPr/>
        </p:nvSpPr>
        <p:spPr bwMode="auto">
          <a:xfrm>
            <a:off x="4686300" y="1257300"/>
            <a:ext cx="0" cy="35433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017928" name="Rectangle 72"/>
          <p:cNvSpPr>
            <a:spLocks noChangeArrowheads="1"/>
          </p:cNvSpPr>
          <p:nvPr/>
        </p:nvSpPr>
        <p:spPr bwMode="auto">
          <a:xfrm>
            <a:off x="4972050" y="1714500"/>
            <a:ext cx="685800" cy="6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50">
                <a:solidFill>
                  <a:schemeClr val="bg1"/>
                </a:solidFill>
                <a:latin typeface="Wingdings" panose="05000000000000000000" pitchFamily="2" charset="2"/>
              </a:rPr>
              <a:t></a:t>
            </a:r>
          </a:p>
        </p:txBody>
      </p:sp>
      <p:sp>
        <p:nvSpPr>
          <p:cNvPr id="1017929" name="Rectangle 73"/>
          <p:cNvSpPr>
            <a:spLocks noChangeArrowheads="1"/>
          </p:cNvSpPr>
          <p:nvPr/>
        </p:nvSpPr>
        <p:spPr bwMode="auto">
          <a:xfrm>
            <a:off x="1143000" y="4882754"/>
            <a:ext cx="638508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1200">
                <a:solidFill>
                  <a:schemeClr val="bg1"/>
                </a:solidFill>
              </a:rPr>
              <a:t>Slide from: Statistics for Managers Using Microsoft® Excel  4th Edition, 2004 Prentice-Hall</a:t>
            </a:r>
          </a:p>
        </p:txBody>
      </p:sp>
      <p:pic>
        <p:nvPicPr>
          <p:cNvPr id="74" name="Google Shape;7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2876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Residual plot, dataset 4</a:t>
            </a:r>
          </a:p>
        </p:txBody>
      </p:sp>
      <p:pic>
        <p:nvPicPr>
          <p:cNvPr id="1129476" name="Picture 4" descr="residu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2" y="1281113"/>
            <a:ext cx="5311379" cy="358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7383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Goals for next meeting</a:t>
            </a:r>
            <a:endParaRPr dirty="0"/>
          </a:p>
        </p:txBody>
      </p:sp>
      <p:sp>
        <p:nvSpPr>
          <p:cNvPr id="197" name="Google Shape;197;p2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mtClean="0"/>
              <a:t>Coding example </a:t>
            </a:r>
            <a:endParaRPr dirty="0"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75" y="122575"/>
            <a:ext cx="1227674" cy="3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What is “Linear”?</a:t>
            </a:r>
          </a:p>
        </p:txBody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Remember this:</a:t>
            </a:r>
          </a:p>
          <a:p>
            <a:r>
              <a:rPr lang="en-US" i="1">
                <a:solidFill>
                  <a:schemeClr val="bg1"/>
                </a:solidFill>
              </a:rPr>
              <a:t>Y=mX+B?</a:t>
            </a:r>
          </a:p>
        </p:txBody>
      </p:sp>
      <p:grpSp>
        <p:nvGrpSpPr>
          <p:cNvPr id="972804" name="Group 4"/>
          <p:cNvGrpSpPr>
            <a:grpSpLocks/>
          </p:cNvGrpSpPr>
          <p:nvPr/>
        </p:nvGrpSpPr>
        <p:grpSpPr bwMode="auto">
          <a:xfrm>
            <a:off x="3257550" y="2171700"/>
            <a:ext cx="3600450" cy="2457450"/>
            <a:chOff x="1776" y="1824"/>
            <a:chExt cx="3024" cy="2064"/>
          </a:xfrm>
        </p:grpSpPr>
        <p:sp>
          <p:nvSpPr>
            <p:cNvPr id="972805" name="Line 5"/>
            <p:cNvSpPr>
              <a:spLocks noChangeShapeType="1"/>
            </p:cNvSpPr>
            <p:nvPr/>
          </p:nvSpPr>
          <p:spPr bwMode="auto">
            <a:xfrm>
              <a:off x="3120" y="182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050">
                <a:solidFill>
                  <a:schemeClr val="bg1"/>
                </a:solidFill>
              </a:endParaRPr>
            </a:p>
          </p:txBody>
        </p:sp>
        <p:sp>
          <p:nvSpPr>
            <p:cNvPr id="972806" name="Line 6"/>
            <p:cNvSpPr>
              <a:spLocks noChangeShapeType="1"/>
            </p:cNvSpPr>
            <p:nvPr/>
          </p:nvSpPr>
          <p:spPr bwMode="auto">
            <a:xfrm>
              <a:off x="1776" y="2832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050">
                <a:solidFill>
                  <a:schemeClr val="bg1"/>
                </a:solidFill>
              </a:endParaRPr>
            </a:p>
          </p:txBody>
        </p:sp>
        <p:sp>
          <p:nvSpPr>
            <p:cNvPr id="972807" name="Line 7"/>
            <p:cNvSpPr>
              <a:spLocks noChangeShapeType="1"/>
            </p:cNvSpPr>
            <p:nvPr/>
          </p:nvSpPr>
          <p:spPr bwMode="auto">
            <a:xfrm flipV="1">
              <a:off x="2880" y="1920"/>
              <a:ext cx="1920" cy="1632"/>
            </a:xfrm>
            <a:prstGeom prst="line">
              <a:avLst/>
            </a:prstGeom>
            <a:noFill/>
            <a:ln w="127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050">
                <a:solidFill>
                  <a:schemeClr val="bg1"/>
                </a:solidFill>
              </a:endParaRPr>
            </a:p>
          </p:txBody>
        </p:sp>
      </p:grpSp>
      <p:grpSp>
        <p:nvGrpSpPr>
          <p:cNvPr id="972808" name="Group 8"/>
          <p:cNvGrpSpPr>
            <a:grpSpLocks/>
          </p:cNvGrpSpPr>
          <p:nvPr/>
        </p:nvGrpSpPr>
        <p:grpSpPr bwMode="auto">
          <a:xfrm>
            <a:off x="2800350" y="3771899"/>
            <a:ext cx="2228850" cy="415528"/>
            <a:chOff x="1392" y="3168"/>
            <a:chExt cx="1872" cy="349"/>
          </a:xfrm>
        </p:grpSpPr>
        <p:sp>
          <p:nvSpPr>
            <p:cNvPr id="972809" name="Oval 9"/>
            <p:cNvSpPr>
              <a:spLocks noChangeArrowheads="1"/>
            </p:cNvSpPr>
            <p:nvPr/>
          </p:nvSpPr>
          <p:spPr bwMode="auto">
            <a:xfrm>
              <a:off x="2928" y="3216"/>
              <a:ext cx="336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>
                <a:solidFill>
                  <a:schemeClr val="bg1"/>
                </a:solidFill>
              </a:endParaRPr>
            </a:p>
          </p:txBody>
        </p:sp>
        <p:sp>
          <p:nvSpPr>
            <p:cNvPr id="972810" name="Text Box 10"/>
            <p:cNvSpPr txBox="1">
              <a:spLocks noChangeArrowheads="1"/>
            </p:cNvSpPr>
            <p:nvPr/>
          </p:nvSpPr>
          <p:spPr bwMode="auto">
            <a:xfrm>
              <a:off x="1392" y="3168"/>
              <a:ext cx="432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100" i="1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72811" name="Line 11"/>
            <p:cNvSpPr>
              <a:spLocks noChangeShapeType="1"/>
            </p:cNvSpPr>
            <p:nvPr/>
          </p:nvSpPr>
          <p:spPr bwMode="auto">
            <a:xfrm>
              <a:off x="1680" y="3360"/>
              <a:ext cx="13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050">
                <a:solidFill>
                  <a:schemeClr val="bg1"/>
                </a:solidFill>
              </a:endParaRPr>
            </a:p>
          </p:txBody>
        </p:sp>
      </p:grpSp>
      <p:grpSp>
        <p:nvGrpSpPr>
          <p:cNvPr id="972812" name="Group 12"/>
          <p:cNvGrpSpPr>
            <a:grpSpLocks/>
          </p:cNvGrpSpPr>
          <p:nvPr/>
        </p:nvGrpSpPr>
        <p:grpSpPr bwMode="auto">
          <a:xfrm>
            <a:off x="5886450" y="2343150"/>
            <a:ext cx="1314450" cy="815578"/>
            <a:chOff x="3984" y="1968"/>
            <a:chExt cx="1104" cy="685"/>
          </a:xfrm>
        </p:grpSpPr>
        <p:sp>
          <p:nvSpPr>
            <p:cNvPr id="972813" name="Line 13"/>
            <p:cNvSpPr>
              <a:spLocks noChangeShapeType="1"/>
            </p:cNvSpPr>
            <p:nvPr/>
          </p:nvSpPr>
          <p:spPr bwMode="auto">
            <a:xfrm flipH="1" flipV="1">
              <a:off x="3984" y="2640"/>
              <a:ext cx="816" cy="0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050">
                <a:solidFill>
                  <a:schemeClr val="bg1"/>
                </a:solidFill>
              </a:endParaRPr>
            </a:p>
          </p:txBody>
        </p:sp>
        <p:sp>
          <p:nvSpPr>
            <p:cNvPr id="972814" name="Line 14"/>
            <p:cNvSpPr>
              <a:spLocks noChangeShapeType="1"/>
            </p:cNvSpPr>
            <p:nvPr/>
          </p:nvSpPr>
          <p:spPr bwMode="auto">
            <a:xfrm>
              <a:off x="4800" y="1968"/>
              <a:ext cx="0" cy="672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050">
                <a:solidFill>
                  <a:schemeClr val="bg1"/>
                </a:solidFill>
              </a:endParaRPr>
            </a:p>
          </p:txBody>
        </p:sp>
        <p:sp>
          <p:nvSpPr>
            <p:cNvPr id="972815" name="Text Box 15"/>
            <p:cNvSpPr txBox="1">
              <a:spLocks noChangeArrowheads="1"/>
            </p:cNvSpPr>
            <p:nvPr/>
          </p:nvSpPr>
          <p:spPr bwMode="auto">
            <a:xfrm>
              <a:off x="4512" y="2304"/>
              <a:ext cx="576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100">
                  <a:solidFill>
                    <a:schemeClr val="bg1"/>
                  </a:solidFill>
                </a:rPr>
                <a:t>m</a:t>
              </a:r>
            </a:p>
          </p:txBody>
        </p:sp>
      </p:grpSp>
      <p:pic>
        <p:nvPicPr>
          <p:cNvPr id="16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052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2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2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2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2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What’s Slope?</a:t>
            </a:r>
          </a:p>
        </p:txBody>
      </p:sp>
      <p:sp>
        <p:nvSpPr>
          <p:cNvPr id="973827" name="Text Box 3"/>
          <p:cNvSpPr txBox="1">
            <a:spLocks noChangeArrowheads="1"/>
          </p:cNvSpPr>
          <p:nvPr/>
        </p:nvSpPr>
        <p:spPr bwMode="auto">
          <a:xfrm>
            <a:off x="459769" y="1638086"/>
            <a:ext cx="372181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>
                <a:solidFill>
                  <a:schemeClr val="bg1"/>
                </a:solidFill>
              </a:rPr>
              <a:t>A slope of 2 means that every 1-unit change in X yields a 2-unit change in Y.</a:t>
            </a:r>
          </a:p>
          <a:p>
            <a:pPr>
              <a:spcBef>
                <a:spcPct val="50000"/>
              </a:spcBef>
            </a:pPr>
            <a:endParaRPr lang="en-US" sz="210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sz="2100">
              <a:solidFill>
                <a:schemeClr val="bg1"/>
              </a:solidFill>
            </a:endParaRPr>
          </a:p>
        </p:txBody>
      </p:sp>
      <p:pic>
        <p:nvPicPr>
          <p:cNvPr id="4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6" name="Picture 2" descr="Linear regression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75" y="1257300"/>
            <a:ext cx="4191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1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Prediction</a:t>
            </a:r>
          </a:p>
        </p:txBody>
      </p:sp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5900" y="1414462"/>
            <a:ext cx="6515100" cy="3128963"/>
          </a:xfrm>
        </p:spPr>
        <p:txBody>
          <a:bodyPr/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sz="2100">
                <a:solidFill>
                  <a:schemeClr val="bg1"/>
                </a:solidFill>
                <a:latin typeface="Times New Roman" panose="02020603050405020304" pitchFamily="18" charset="0"/>
              </a:rPr>
              <a:t>If you know something about X, this knowledge helps you predict something about Y.  (Sound familiar?…sound like conditional probabilities?)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920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Regression equation…</a:t>
            </a:r>
          </a:p>
        </p:txBody>
      </p:sp>
      <p:graphicFrame>
        <p:nvGraphicFramePr>
          <p:cNvPr id="10997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813630"/>
              </p:ext>
            </p:extLst>
          </p:nvPr>
        </p:nvGraphicFramePr>
        <p:xfrm>
          <a:off x="1428751" y="2228851"/>
          <a:ext cx="6185297" cy="1194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1180800" imgH="228600" progId="Equation.3">
                  <p:embed/>
                </p:oleObj>
              </mc:Choice>
              <mc:Fallback>
                <p:oleObj name="Equation" r:id="rId3" imgW="1180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1" y="2228851"/>
                        <a:ext cx="6185297" cy="119419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9780" name="Text Box 4"/>
          <p:cNvSpPr txBox="1">
            <a:spLocks noChangeArrowheads="1"/>
          </p:cNvSpPr>
          <p:nvPr/>
        </p:nvSpPr>
        <p:spPr bwMode="auto">
          <a:xfrm>
            <a:off x="1828800" y="1714500"/>
            <a:ext cx="52578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>
                <a:solidFill>
                  <a:schemeClr val="bg1"/>
                </a:solidFill>
              </a:rPr>
              <a:t>Expected value of y at a given level of </a:t>
            </a:r>
            <a:r>
              <a:rPr lang="en-US" sz="1500" i="1">
                <a:solidFill>
                  <a:schemeClr val="bg1"/>
                </a:solidFill>
              </a:rPr>
              <a:t>x</a:t>
            </a:r>
            <a:r>
              <a:rPr lang="en-US" sz="1500">
                <a:solidFill>
                  <a:schemeClr val="bg1"/>
                </a:solidFill>
              </a:rPr>
              <a:t>=</a:t>
            </a:r>
          </a:p>
        </p:txBody>
      </p:sp>
      <p:pic>
        <p:nvPicPr>
          <p:cNvPr id="5" name="Google Shape;7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412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Predicted value for an individual…</a:t>
            </a:r>
          </a:p>
        </p:txBody>
      </p:sp>
      <p:sp>
        <p:nvSpPr>
          <p:cNvPr id="113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</a:rPr>
              <a:t>y</a:t>
            </a:r>
            <a:r>
              <a:rPr lang="en-US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</a:rPr>
              <a:t>=     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+ 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</a:rPr>
              <a:t>*x</a:t>
            </a:r>
            <a:r>
              <a:rPr lang="en-US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</a:rPr>
              <a:t>    +   random error</a:t>
            </a:r>
            <a:r>
              <a:rPr lang="en-US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en-US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134596" name="Group 4"/>
          <p:cNvGrpSpPr>
            <a:grpSpLocks/>
          </p:cNvGrpSpPr>
          <p:nvPr/>
        </p:nvGrpSpPr>
        <p:grpSpPr bwMode="auto">
          <a:xfrm>
            <a:off x="4629150" y="1600201"/>
            <a:ext cx="3371850" cy="1862138"/>
            <a:chOff x="2400" y="1632"/>
            <a:chExt cx="2400" cy="1564"/>
          </a:xfrm>
        </p:grpSpPr>
        <p:sp>
          <p:nvSpPr>
            <p:cNvPr id="1134597" name="Rectangle 5"/>
            <p:cNvSpPr>
              <a:spLocks noChangeArrowheads="1"/>
            </p:cNvSpPr>
            <p:nvPr/>
          </p:nvSpPr>
          <p:spPr bwMode="auto">
            <a:xfrm>
              <a:off x="2400" y="1632"/>
              <a:ext cx="1392" cy="38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>
                <a:solidFill>
                  <a:schemeClr val="bg1"/>
                </a:solidFill>
              </a:endParaRPr>
            </a:p>
          </p:txBody>
        </p:sp>
        <p:sp>
          <p:nvSpPr>
            <p:cNvPr id="1134598" name="Line 6"/>
            <p:cNvSpPr>
              <a:spLocks noChangeShapeType="1"/>
            </p:cNvSpPr>
            <p:nvPr/>
          </p:nvSpPr>
          <p:spPr bwMode="auto">
            <a:xfrm flipH="1" flipV="1">
              <a:off x="3696" y="2064"/>
              <a:ext cx="336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050">
                <a:solidFill>
                  <a:schemeClr val="bg1"/>
                </a:solidFill>
              </a:endParaRPr>
            </a:p>
          </p:txBody>
        </p:sp>
        <p:sp>
          <p:nvSpPr>
            <p:cNvPr id="1134599" name="Text Box 7"/>
            <p:cNvSpPr txBox="1">
              <a:spLocks noChangeArrowheads="1"/>
            </p:cNvSpPr>
            <p:nvPr/>
          </p:nvSpPr>
          <p:spPr bwMode="auto">
            <a:xfrm>
              <a:off x="3360" y="2304"/>
              <a:ext cx="1440" cy="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100">
                  <a:solidFill>
                    <a:schemeClr val="bg1"/>
                  </a:solidFill>
                </a:rPr>
                <a:t>Follows a normal distribution</a:t>
              </a:r>
            </a:p>
          </p:txBody>
        </p:sp>
      </p:grpSp>
      <p:grpSp>
        <p:nvGrpSpPr>
          <p:cNvPr id="1134600" name="Group 8"/>
          <p:cNvGrpSpPr>
            <a:grpSpLocks/>
          </p:cNvGrpSpPr>
          <p:nvPr/>
        </p:nvGrpSpPr>
        <p:grpSpPr bwMode="auto">
          <a:xfrm>
            <a:off x="2857500" y="1943100"/>
            <a:ext cx="1200150" cy="1787365"/>
            <a:chOff x="720" y="1968"/>
            <a:chExt cx="912" cy="1491"/>
          </a:xfrm>
        </p:grpSpPr>
        <p:sp>
          <p:nvSpPr>
            <p:cNvPr id="1134601" name="AutoShape 9"/>
            <p:cNvSpPr>
              <a:spLocks/>
            </p:cNvSpPr>
            <p:nvPr/>
          </p:nvSpPr>
          <p:spPr bwMode="auto">
            <a:xfrm rot="5400000" flipH="1">
              <a:off x="1032" y="1656"/>
              <a:ext cx="240" cy="864"/>
            </a:xfrm>
            <a:prstGeom prst="leftBrace">
              <a:avLst>
                <a:gd name="adj1" fmla="val 30000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>
                <a:solidFill>
                  <a:schemeClr val="bg1"/>
                </a:solidFill>
              </a:endParaRPr>
            </a:p>
          </p:txBody>
        </p:sp>
        <p:sp>
          <p:nvSpPr>
            <p:cNvPr id="1134602" name="Text Box 10"/>
            <p:cNvSpPr txBox="1">
              <a:spLocks noChangeArrowheads="1"/>
            </p:cNvSpPr>
            <p:nvPr/>
          </p:nvSpPr>
          <p:spPr bwMode="auto">
            <a:xfrm>
              <a:off x="816" y="2304"/>
              <a:ext cx="816" cy="1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100">
                  <a:solidFill>
                    <a:schemeClr val="bg1"/>
                  </a:solidFill>
                </a:rPr>
                <a:t>Fixed – exactly on the line</a:t>
              </a:r>
            </a:p>
          </p:txBody>
        </p:sp>
      </p:grpSp>
      <p:sp>
        <p:nvSpPr>
          <p:cNvPr id="1134603" name="Line 11"/>
          <p:cNvSpPr>
            <a:spLocks noChangeShapeType="1"/>
          </p:cNvSpPr>
          <p:nvPr/>
        </p:nvSpPr>
        <p:spPr bwMode="auto">
          <a:xfrm flipV="1">
            <a:off x="2074069" y="1546622"/>
            <a:ext cx="82154" cy="1416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050">
              <a:solidFill>
                <a:schemeClr val="bg1"/>
              </a:solidFill>
            </a:endParaRPr>
          </a:p>
        </p:txBody>
      </p:sp>
      <p:sp>
        <p:nvSpPr>
          <p:cNvPr id="1134604" name="Line 12"/>
          <p:cNvSpPr>
            <a:spLocks noChangeShapeType="1"/>
          </p:cNvSpPr>
          <p:nvPr/>
        </p:nvSpPr>
        <p:spPr bwMode="auto">
          <a:xfrm>
            <a:off x="2166937" y="1545431"/>
            <a:ext cx="61913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050">
              <a:solidFill>
                <a:schemeClr val="bg1"/>
              </a:solidFill>
            </a:endParaRPr>
          </a:p>
        </p:txBody>
      </p:sp>
      <p:pic>
        <p:nvPicPr>
          <p:cNvPr id="13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036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3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3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Assumptions (or the fine print)</a:t>
            </a:r>
          </a:p>
        </p:txBody>
      </p:sp>
      <p:sp>
        <p:nvSpPr>
          <p:cNvPr id="114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3100" y="1371600"/>
            <a:ext cx="5829300" cy="3086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100">
                <a:solidFill>
                  <a:schemeClr val="bg1"/>
                </a:solidFill>
              </a:rPr>
              <a:t>Linear regression assumes that… </a:t>
            </a:r>
          </a:p>
          <a:p>
            <a:pPr lvl="1">
              <a:lnSpc>
                <a:spcPct val="90000"/>
              </a:lnSpc>
            </a:pPr>
            <a:r>
              <a:rPr lang="en-US" sz="1800">
                <a:solidFill>
                  <a:schemeClr val="bg1"/>
                </a:solidFill>
              </a:rPr>
              <a:t>1. The relationship between X and Y is linear</a:t>
            </a:r>
          </a:p>
          <a:p>
            <a:pPr lvl="1">
              <a:lnSpc>
                <a:spcPct val="90000"/>
              </a:lnSpc>
            </a:pPr>
            <a:r>
              <a:rPr lang="en-US" sz="1800">
                <a:solidFill>
                  <a:schemeClr val="bg1"/>
                </a:solidFill>
              </a:rPr>
              <a:t>2. Y is distributed normally at each value of X</a:t>
            </a:r>
          </a:p>
          <a:p>
            <a:pPr lvl="1">
              <a:lnSpc>
                <a:spcPct val="90000"/>
              </a:lnSpc>
            </a:pPr>
            <a:r>
              <a:rPr lang="en-US" sz="1800">
                <a:solidFill>
                  <a:schemeClr val="bg1"/>
                </a:solidFill>
              </a:rPr>
              <a:t>3. The variance of Y at every value of X is the same (homogeneity of variances)</a:t>
            </a:r>
          </a:p>
          <a:p>
            <a:pPr lvl="1">
              <a:lnSpc>
                <a:spcPct val="90000"/>
              </a:lnSpc>
            </a:pPr>
            <a:r>
              <a:rPr lang="en-US" sz="1800">
                <a:solidFill>
                  <a:schemeClr val="bg1"/>
                </a:solidFill>
              </a:rPr>
              <a:t>4. The observations are independent</a:t>
            </a:r>
          </a:p>
        </p:txBody>
      </p:sp>
      <p:pic>
        <p:nvPicPr>
          <p:cNvPr id="4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8775" y="61585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691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8" name="Line 2"/>
          <p:cNvSpPr>
            <a:spLocks noChangeShapeType="1"/>
          </p:cNvSpPr>
          <p:nvPr/>
        </p:nvSpPr>
        <p:spPr bwMode="auto">
          <a:xfrm>
            <a:off x="2914650" y="1600200"/>
            <a:ext cx="0" cy="325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050">
              <a:solidFill>
                <a:schemeClr val="bg2"/>
              </a:solidFill>
            </a:endParaRPr>
          </a:p>
        </p:txBody>
      </p:sp>
      <p:sp>
        <p:nvSpPr>
          <p:cNvPr id="1135619" name="Line 3"/>
          <p:cNvSpPr>
            <a:spLocks noChangeShapeType="1"/>
          </p:cNvSpPr>
          <p:nvPr/>
        </p:nvSpPr>
        <p:spPr bwMode="auto">
          <a:xfrm flipV="1">
            <a:off x="3486150" y="1657350"/>
            <a:ext cx="2286000" cy="2114550"/>
          </a:xfrm>
          <a:prstGeom prst="line">
            <a:avLst/>
          </a:prstGeom>
          <a:noFill/>
          <a:ln w="127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050">
              <a:solidFill>
                <a:schemeClr val="bg2"/>
              </a:solidFill>
            </a:endParaRPr>
          </a:p>
        </p:txBody>
      </p:sp>
      <p:sp>
        <p:nvSpPr>
          <p:cNvPr id="1135620" name="Line 4"/>
          <p:cNvSpPr>
            <a:spLocks noChangeShapeType="1"/>
          </p:cNvSpPr>
          <p:nvPr/>
        </p:nvSpPr>
        <p:spPr bwMode="auto">
          <a:xfrm>
            <a:off x="2800350" y="4514850"/>
            <a:ext cx="3257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050">
              <a:solidFill>
                <a:schemeClr val="bg2"/>
              </a:solidFill>
            </a:endParaRPr>
          </a:p>
        </p:txBody>
      </p:sp>
      <p:sp>
        <p:nvSpPr>
          <p:cNvPr id="1135621" name="Line 5"/>
          <p:cNvSpPr>
            <a:spLocks noChangeShapeType="1"/>
          </p:cNvSpPr>
          <p:nvPr/>
        </p:nvSpPr>
        <p:spPr bwMode="auto">
          <a:xfrm>
            <a:off x="3771900" y="4400550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050">
              <a:solidFill>
                <a:schemeClr val="bg2"/>
              </a:solidFill>
            </a:endParaRPr>
          </a:p>
        </p:txBody>
      </p:sp>
      <p:sp>
        <p:nvSpPr>
          <p:cNvPr id="1135622" name="Line 6"/>
          <p:cNvSpPr>
            <a:spLocks noChangeShapeType="1"/>
          </p:cNvSpPr>
          <p:nvPr/>
        </p:nvSpPr>
        <p:spPr bwMode="auto">
          <a:xfrm>
            <a:off x="4171950" y="4400550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050">
              <a:solidFill>
                <a:schemeClr val="bg2"/>
              </a:solidFill>
            </a:endParaRPr>
          </a:p>
        </p:txBody>
      </p:sp>
      <p:sp>
        <p:nvSpPr>
          <p:cNvPr id="1135623" name="Line 7"/>
          <p:cNvSpPr>
            <a:spLocks noChangeShapeType="1"/>
          </p:cNvSpPr>
          <p:nvPr/>
        </p:nvSpPr>
        <p:spPr bwMode="auto">
          <a:xfrm>
            <a:off x="4400550" y="4400550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050">
              <a:solidFill>
                <a:schemeClr val="bg2"/>
              </a:solidFill>
            </a:endParaRPr>
          </a:p>
        </p:txBody>
      </p:sp>
      <p:sp>
        <p:nvSpPr>
          <p:cNvPr id="1135624" name="Line 8"/>
          <p:cNvSpPr>
            <a:spLocks noChangeShapeType="1"/>
          </p:cNvSpPr>
          <p:nvPr/>
        </p:nvSpPr>
        <p:spPr bwMode="auto">
          <a:xfrm>
            <a:off x="4629150" y="4400550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050">
              <a:solidFill>
                <a:schemeClr val="bg2"/>
              </a:solidFill>
            </a:endParaRPr>
          </a:p>
        </p:txBody>
      </p:sp>
      <p:sp>
        <p:nvSpPr>
          <p:cNvPr id="1135625" name="Line 9"/>
          <p:cNvSpPr>
            <a:spLocks noChangeShapeType="1"/>
          </p:cNvSpPr>
          <p:nvPr/>
        </p:nvSpPr>
        <p:spPr bwMode="auto">
          <a:xfrm>
            <a:off x="4857750" y="4400550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050">
              <a:solidFill>
                <a:schemeClr val="bg2"/>
              </a:solidFill>
            </a:endParaRPr>
          </a:p>
        </p:txBody>
      </p:sp>
      <p:sp>
        <p:nvSpPr>
          <p:cNvPr id="1135626" name="Line 10"/>
          <p:cNvSpPr>
            <a:spLocks noChangeShapeType="1"/>
          </p:cNvSpPr>
          <p:nvPr/>
        </p:nvSpPr>
        <p:spPr bwMode="auto">
          <a:xfrm>
            <a:off x="5086350" y="4400550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050">
              <a:solidFill>
                <a:schemeClr val="bg2"/>
              </a:solidFill>
            </a:endParaRPr>
          </a:p>
        </p:txBody>
      </p:sp>
      <p:sp>
        <p:nvSpPr>
          <p:cNvPr id="1135627" name="Line 11"/>
          <p:cNvSpPr>
            <a:spLocks noChangeShapeType="1"/>
          </p:cNvSpPr>
          <p:nvPr/>
        </p:nvSpPr>
        <p:spPr bwMode="auto">
          <a:xfrm>
            <a:off x="5314950" y="4400550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050">
              <a:solidFill>
                <a:schemeClr val="bg2"/>
              </a:solidFill>
            </a:endParaRPr>
          </a:p>
        </p:txBody>
      </p:sp>
      <p:sp>
        <p:nvSpPr>
          <p:cNvPr id="1135628" name="Line 12"/>
          <p:cNvSpPr>
            <a:spLocks noChangeShapeType="1"/>
          </p:cNvSpPr>
          <p:nvPr/>
        </p:nvSpPr>
        <p:spPr bwMode="auto">
          <a:xfrm>
            <a:off x="5543550" y="4400550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050">
              <a:solidFill>
                <a:schemeClr val="bg2"/>
              </a:solidFill>
            </a:endParaRPr>
          </a:p>
        </p:txBody>
      </p:sp>
      <p:sp>
        <p:nvSpPr>
          <p:cNvPr id="1135629" name="Line 13"/>
          <p:cNvSpPr>
            <a:spLocks noChangeShapeType="1"/>
          </p:cNvSpPr>
          <p:nvPr/>
        </p:nvSpPr>
        <p:spPr bwMode="auto">
          <a:xfrm>
            <a:off x="5772150" y="4400550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050">
              <a:solidFill>
                <a:schemeClr val="bg2"/>
              </a:solidFill>
            </a:endParaRPr>
          </a:p>
        </p:txBody>
      </p:sp>
      <p:sp>
        <p:nvSpPr>
          <p:cNvPr id="1135630" name="Line 14"/>
          <p:cNvSpPr>
            <a:spLocks noChangeShapeType="1"/>
          </p:cNvSpPr>
          <p:nvPr/>
        </p:nvSpPr>
        <p:spPr bwMode="auto">
          <a:xfrm>
            <a:off x="6000750" y="4400550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050">
              <a:solidFill>
                <a:schemeClr val="bg2"/>
              </a:solidFill>
            </a:endParaRPr>
          </a:p>
        </p:txBody>
      </p:sp>
      <p:sp>
        <p:nvSpPr>
          <p:cNvPr id="1135631" name="Line 15"/>
          <p:cNvSpPr>
            <a:spLocks noChangeShapeType="1"/>
          </p:cNvSpPr>
          <p:nvPr/>
        </p:nvSpPr>
        <p:spPr bwMode="auto">
          <a:xfrm>
            <a:off x="3486150" y="4400550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050">
              <a:solidFill>
                <a:schemeClr val="bg2"/>
              </a:solidFill>
            </a:endParaRPr>
          </a:p>
        </p:txBody>
      </p:sp>
      <p:grpSp>
        <p:nvGrpSpPr>
          <p:cNvPr id="1135632" name="Group 16"/>
          <p:cNvGrpSpPr>
            <a:grpSpLocks/>
          </p:cNvGrpSpPr>
          <p:nvPr/>
        </p:nvGrpSpPr>
        <p:grpSpPr bwMode="auto">
          <a:xfrm>
            <a:off x="2857500" y="1943100"/>
            <a:ext cx="228600" cy="1200150"/>
            <a:chOff x="1440" y="1632"/>
            <a:chExt cx="192" cy="1008"/>
          </a:xfrm>
        </p:grpSpPr>
        <p:sp>
          <p:nvSpPr>
            <p:cNvPr id="1135633" name="Line 17"/>
            <p:cNvSpPr>
              <a:spLocks noChangeShapeType="1"/>
            </p:cNvSpPr>
            <p:nvPr/>
          </p:nvSpPr>
          <p:spPr bwMode="auto">
            <a:xfrm>
              <a:off x="1440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050">
                <a:solidFill>
                  <a:schemeClr val="bg2"/>
                </a:solidFill>
              </a:endParaRPr>
            </a:p>
          </p:txBody>
        </p:sp>
        <p:sp>
          <p:nvSpPr>
            <p:cNvPr id="1135634" name="Line 18"/>
            <p:cNvSpPr>
              <a:spLocks noChangeShapeType="1"/>
            </p:cNvSpPr>
            <p:nvPr/>
          </p:nvSpPr>
          <p:spPr bwMode="auto">
            <a:xfrm>
              <a:off x="1440" y="249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050">
                <a:solidFill>
                  <a:schemeClr val="bg2"/>
                </a:solidFill>
              </a:endParaRPr>
            </a:p>
          </p:txBody>
        </p:sp>
        <p:sp>
          <p:nvSpPr>
            <p:cNvPr id="1135635" name="Line 19"/>
            <p:cNvSpPr>
              <a:spLocks noChangeShapeType="1"/>
            </p:cNvSpPr>
            <p:nvPr/>
          </p:nvSpPr>
          <p:spPr bwMode="auto">
            <a:xfrm>
              <a:off x="1440" y="23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050">
                <a:solidFill>
                  <a:schemeClr val="bg2"/>
                </a:solidFill>
              </a:endParaRPr>
            </a:p>
          </p:txBody>
        </p:sp>
        <p:sp>
          <p:nvSpPr>
            <p:cNvPr id="1135636" name="Line 20"/>
            <p:cNvSpPr>
              <a:spLocks noChangeShapeType="1"/>
            </p:cNvSpPr>
            <p:nvPr/>
          </p:nvSpPr>
          <p:spPr bwMode="auto">
            <a:xfrm>
              <a:off x="1440" y="21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050">
                <a:solidFill>
                  <a:schemeClr val="bg2"/>
                </a:solidFill>
              </a:endParaRPr>
            </a:p>
          </p:txBody>
        </p:sp>
        <p:sp>
          <p:nvSpPr>
            <p:cNvPr id="1135637" name="Line 21"/>
            <p:cNvSpPr>
              <a:spLocks noChangeShapeType="1"/>
            </p:cNvSpPr>
            <p:nvPr/>
          </p:nvSpPr>
          <p:spPr bwMode="auto">
            <a:xfrm>
              <a:off x="1440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050">
                <a:solidFill>
                  <a:schemeClr val="bg2"/>
                </a:solidFill>
              </a:endParaRPr>
            </a:p>
          </p:txBody>
        </p:sp>
        <p:sp>
          <p:nvSpPr>
            <p:cNvPr id="1135638" name="Line 22"/>
            <p:cNvSpPr>
              <a:spLocks noChangeShapeType="1"/>
            </p:cNvSpPr>
            <p:nvPr/>
          </p:nvSpPr>
          <p:spPr bwMode="auto">
            <a:xfrm>
              <a:off x="1440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050">
                <a:solidFill>
                  <a:schemeClr val="bg2"/>
                </a:solidFill>
              </a:endParaRPr>
            </a:p>
          </p:txBody>
        </p:sp>
        <p:sp>
          <p:nvSpPr>
            <p:cNvPr id="1135639" name="Line 23"/>
            <p:cNvSpPr>
              <a:spLocks noChangeShapeType="1"/>
            </p:cNvSpPr>
            <p:nvPr/>
          </p:nvSpPr>
          <p:spPr bwMode="auto">
            <a:xfrm>
              <a:off x="1440" y="16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050">
                <a:solidFill>
                  <a:schemeClr val="bg2"/>
                </a:solidFill>
              </a:endParaRPr>
            </a:p>
          </p:txBody>
        </p:sp>
      </p:grpSp>
      <p:sp>
        <p:nvSpPr>
          <p:cNvPr id="1135640" name="Oval 24"/>
          <p:cNvSpPr>
            <a:spLocks noChangeArrowheads="1"/>
          </p:cNvSpPr>
          <p:nvPr/>
        </p:nvSpPr>
        <p:spPr bwMode="auto">
          <a:xfrm>
            <a:off x="5543550" y="2286000"/>
            <a:ext cx="57150" cy="57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2"/>
              </a:solidFill>
            </a:endParaRPr>
          </a:p>
        </p:txBody>
      </p:sp>
      <p:sp>
        <p:nvSpPr>
          <p:cNvPr id="1135641" name="Oval 25"/>
          <p:cNvSpPr>
            <a:spLocks noChangeArrowheads="1"/>
          </p:cNvSpPr>
          <p:nvPr/>
        </p:nvSpPr>
        <p:spPr bwMode="auto">
          <a:xfrm>
            <a:off x="5543550" y="2057400"/>
            <a:ext cx="57150" cy="57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2"/>
              </a:solidFill>
            </a:endParaRPr>
          </a:p>
        </p:txBody>
      </p:sp>
      <p:sp>
        <p:nvSpPr>
          <p:cNvPr id="1135642" name="Oval 26"/>
          <p:cNvSpPr>
            <a:spLocks noChangeArrowheads="1"/>
          </p:cNvSpPr>
          <p:nvPr/>
        </p:nvSpPr>
        <p:spPr bwMode="auto">
          <a:xfrm>
            <a:off x="4171950" y="3200400"/>
            <a:ext cx="57150" cy="57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2"/>
              </a:solidFill>
            </a:endParaRPr>
          </a:p>
        </p:txBody>
      </p:sp>
      <p:sp>
        <p:nvSpPr>
          <p:cNvPr id="1135643" name="Oval 27"/>
          <p:cNvSpPr>
            <a:spLocks noChangeArrowheads="1"/>
          </p:cNvSpPr>
          <p:nvPr/>
        </p:nvSpPr>
        <p:spPr bwMode="auto">
          <a:xfrm>
            <a:off x="4171950" y="3257550"/>
            <a:ext cx="57150" cy="57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2"/>
              </a:solidFill>
            </a:endParaRPr>
          </a:p>
        </p:txBody>
      </p:sp>
      <p:sp>
        <p:nvSpPr>
          <p:cNvPr id="1135644" name="Oval 28"/>
          <p:cNvSpPr>
            <a:spLocks noChangeArrowheads="1"/>
          </p:cNvSpPr>
          <p:nvPr/>
        </p:nvSpPr>
        <p:spPr bwMode="auto">
          <a:xfrm>
            <a:off x="4171950" y="2914650"/>
            <a:ext cx="57150" cy="57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2"/>
              </a:solidFill>
            </a:endParaRPr>
          </a:p>
        </p:txBody>
      </p:sp>
      <p:sp>
        <p:nvSpPr>
          <p:cNvPr id="1135645" name="Oval 29"/>
          <p:cNvSpPr>
            <a:spLocks noChangeArrowheads="1"/>
          </p:cNvSpPr>
          <p:nvPr/>
        </p:nvSpPr>
        <p:spPr bwMode="auto">
          <a:xfrm>
            <a:off x="4800600" y="2286000"/>
            <a:ext cx="57150" cy="57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2"/>
              </a:solidFill>
            </a:endParaRPr>
          </a:p>
        </p:txBody>
      </p:sp>
      <p:sp>
        <p:nvSpPr>
          <p:cNvPr id="1135646" name="Oval 30"/>
          <p:cNvSpPr>
            <a:spLocks noChangeArrowheads="1"/>
          </p:cNvSpPr>
          <p:nvPr/>
        </p:nvSpPr>
        <p:spPr bwMode="auto">
          <a:xfrm>
            <a:off x="4800600" y="2457450"/>
            <a:ext cx="57150" cy="57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2"/>
              </a:solidFill>
            </a:endParaRPr>
          </a:p>
        </p:txBody>
      </p:sp>
      <p:sp>
        <p:nvSpPr>
          <p:cNvPr id="1135647" name="Oval 31"/>
          <p:cNvSpPr>
            <a:spLocks noChangeArrowheads="1"/>
          </p:cNvSpPr>
          <p:nvPr/>
        </p:nvSpPr>
        <p:spPr bwMode="auto">
          <a:xfrm>
            <a:off x="4800600" y="2343150"/>
            <a:ext cx="57150" cy="57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2"/>
              </a:solidFill>
            </a:endParaRPr>
          </a:p>
        </p:txBody>
      </p:sp>
      <p:sp>
        <p:nvSpPr>
          <p:cNvPr id="1135648" name="Oval 32"/>
          <p:cNvSpPr>
            <a:spLocks noChangeArrowheads="1"/>
          </p:cNvSpPr>
          <p:nvPr/>
        </p:nvSpPr>
        <p:spPr bwMode="auto">
          <a:xfrm>
            <a:off x="4800600" y="2514600"/>
            <a:ext cx="57150" cy="57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2"/>
              </a:solidFill>
            </a:endParaRPr>
          </a:p>
        </p:txBody>
      </p:sp>
      <p:grpSp>
        <p:nvGrpSpPr>
          <p:cNvPr id="1135649" name="Group 33"/>
          <p:cNvGrpSpPr>
            <a:grpSpLocks/>
          </p:cNvGrpSpPr>
          <p:nvPr/>
        </p:nvGrpSpPr>
        <p:grpSpPr bwMode="auto">
          <a:xfrm>
            <a:off x="4800600" y="2171700"/>
            <a:ext cx="57150" cy="742950"/>
            <a:chOff x="3072" y="1920"/>
            <a:chExt cx="48" cy="624"/>
          </a:xfrm>
        </p:grpSpPr>
        <p:sp>
          <p:nvSpPr>
            <p:cNvPr id="1135650" name="Oval 34"/>
            <p:cNvSpPr>
              <a:spLocks noChangeArrowheads="1"/>
            </p:cNvSpPr>
            <p:nvPr/>
          </p:nvSpPr>
          <p:spPr bwMode="auto">
            <a:xfrm>
              <a:off x="3072" y="235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>
                <a:solidFill>
                  <a:schemeClr val="bg2"/>
                </a:solidFill>
              </a:endParaRPr>
            </a:p>
          </p:txBody>
        </p:sp>
        <p:sp>
          <p:nvSpPr>
            <p:cNvPr id="1135651" name="Oval 35"/>
            <p:cNvSpPr>
              <a:spLocks noChangeArrowheads="1"/>
            </p:cNvSpPr>
            <p:nvPr/>
          </p:nvSpPr>
          <p:spPr bwMode="auto">
            <a:xfrm>
              <a:off x="3072" y="192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>
                <a:solidFill>
                  <a:schemeClr val="bg2"/>
                </a:solidFill>
              </a:endParaRPr>
            </a:p>
          </p:txBody>
        </p:sp>
        <p:sp>
          <p:nvSpPr>
            <p:cNvPr id="1135652" name="Oval 36"/>
            <p:cNvSpPr>
              <a:spLocks noChangeArrowheads="1"/>
            </p:cNvSpPr>
            <p:nvPr/>
          </p:nvSpPr>
          <p:spPr bwMode="auto">
            <a:xfrm>
              <a:off x="3072" y="206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>
                <a:solidFill>
                  <a:schemeClr val="bg2"/>
                </a:solidFill>
              </a:endParaRPr>
            </a:p>
          </p:txBody>
        </p:sp>
        <p:sp>
          <p:nvSpPr>
            <p:cNvPr id="1135653" name="Oval 37"/>
            <p:cNvSpPr>
              <a:spLocks noChangeArrowheads="1"/>
            </p:cNvSpPr>
            <p:nvPr/>
          </p:nvSpPr>
          <p:spPr bwMode="auto">
            <a:xfrm>
              <a:off x="3072" y="22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>
                <a:solidFill>
                  <a:schemeClr val="bg2"/>
                </a:solidFill>
              </a:endParaRPr>
            </a:p>
          </p:txBody>
        </p:sp>
        <p:sp>
          <p:nvSpPr>
            <p:cNvPr id="1135654" name="Oval 38"/>
            <p:cNvSpPr>
              <a:spLocks noChangeArrowheads="1"/>
            </p:cNvSpPr>
            <p:nvPr/>
          </p:nvSpPr>
          <p:spPr bwMode="auto">
            <a:xfrm>
              <a:off x="3072" y="249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>
                <a:solidFill>
                  <a:schemeClr val="bg2"/>
                </a:solidFill>
              </a:endParaRPr>
            </a:p>
          </p:txBody>
        </p:sp>
      </p:grpSp>
      <p:grpSp>
        <p:nvGrpSpPr>
          <p:cNvPr id="1135655" name="Group 39"/>
          <p:cNvGrpSpPr>
            <a:grpSpLocks/>
          </p:cNvGrpSpPr>
          <p:nvPr/>
        </p:nvGrpSpPr>
        <p:grpSpPr bwMode="auto">
          <a:xfrm>
            <a:off x="5543550" y="1600200"/>
            <a:ext cx="57150" cy="571500"/>
            <a:chOff x="3456" y="1536"/>
            <a:chExt cx="48" cy="480"/>
          </a:xfrm>
        </p:grpSpPr>
        <p:sp>
          <p:nvSpPr>
            <p:cNvPr id="1135656" name="Oval 40"/>
            <p:cNvSpPr>
              <a:spLocks noChangeArrowheads="1"/>
            </p:cNvSpPr>
            <p:nvPr/>
          </p:nvSpPr>
          <p:spPr bwMode="auto">
            <a:xfrm>
              <a:off x="345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>
                <a:solidFill>
                  <a:schemeClr val="bg2"/>
                </a:solidFill>
              </a:endParaRPr>
            </a:p>
          </p:txBody>
        </p:sp>
        <p:sp>
          <p:nvSpPr>
            <p:cNvPr id="1135657" name="Oval 41"/>
            <p:cNvSpPr>
              <a:spLocks noChangeArrowheads="1"/>
            </p:cNvSpPr>
            <p:nvPr/>
          </p:nvSpPr>
          <p:spPr bwMode="auto">
            <a:xfrm>
              <a:off x="3456" y="196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>
                <a:solidFill>
                  <a:schemeClr val="bg2"/>
                </a:solidFill>
              </a:endParaRPr>
            </a:p>
          </p:txBody>
        </p:sp>
        <p:sp>
          <p:nvSpPr>
            <p:cNvPr id="1135658" name="Oval 42"/>
            <p:cNvSpPr>
              <a:spLocks noChangeArrowheads="1"/>
            </p:cNvSpPr>
            <p:nvPr/>
          </p:nvSpPr>
          <p:spPr bwMode="auto">
            <a:xfrm>
              <a:off x="3456" y="153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>
                <a:solidFill>
                  <a:schemeClr val="bg2"/>
                </a:solidFill>
              </a:endParaRPr>
            </a:p>
          </p:txBody>
        </p:sp>
        <p:sp>
          <p:nvSpPr>
            <p:cNvPr id="1135659" name="Oval 43"/>
            <p:cNvSpPr>
              <a:spLocks noChangeArrowheads="1"/>
            </p:cNvSpPr>
            <p:nvPr/>
          </p:nvSpPr>
          <p:spPr bwMode="auto">
            <a:xfrm>
              <a:off x="3456" y="168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>
                <a:solidFill>
                  <a:schemeClr val="bg2"/>
                </a:solidFill>
              </a:endParaRPr>
            </a:p>
          </p:txBody>
        </p:sp>
        <p:sp>
          <p:nvSpPr>
            <p:cNvPr id="1135660" name="Oval 44"/>
            <p:cNvSpPr>
              <a:spLocks noChangeArrowheads="1"/>
            </p:cNvSpPr>
            <p:nvPr/>
          </p:nvSpPr>
          <p:spPr bwMode="auto">
            <a:xfrm>
              <a:off x="3456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>
                <a:solidFill>
                  <a:schemeClr val="bg2"/>
                </a:solidFill>
              </a:endParaRPr>
            </a:p>
          </p:txBody>
        </p:sp>
      </p:grpSp>
      <p:sp>
        <p:nvSpPr>
          <p:cNvPr id="1135661" name="Oval 45"/>
          <p:cNvSpPr>
            <a:spLocks noChangeArrowheads="1"/>
          </p:cNvSpPr>
          <p:nvPr/>
        </p:nvSpPr>
        <p:spPr bwMode="auto">
          <a:xfrm>
            <a:off x="4171950" y="2857500"/>
            <a:ext cx="57150" cy="57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2"/>
              </a:solidFill>
            </a:endParaRPr>
          </a:p>
        </p:txBody>
      </p:sp>
      <p:sp>
        <p:nvSpPr>
          <p:cNvPr id="1135662" name="Oval 46"/>
          <p:cNvSpPr>
            <a:spLocks noChangeArrowheads="1"/>
          </p:cNvSpPr>
          <p:nvPr/>
        </p:nvSpPr>
        <p:spPr bwMode="auto">
          <a:xfrm>
            <a:off x="4171950" y="3143250"/>
            <a:ext cx="57150" cy="57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2"/>
              </a:solidFill>
            </a:endParaRPr>
          </a:p>
        </p:txBody>
      </p:sp>
      <p:sp>
        <p:nvSpPr>
          <p:cNvPr id="1135663" name="Oval 47"/>
          <p:cNvSpPr>
            <a:spLocks noChangeArrowheads="1"/>
          </p:cNvSpPr>
          <p:nvPr/>
        </p:nvSpPr>
        <p:spPr bwMode="auto">
          <a:xfrm>
            <a:off x="4171950" y="3314700"/>
            <a:ext cx="57150" cy="57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2"/>
              </a:solidFill>
            </a:endParaRPr>
          </a:p>
        </p:txBody>
      </p:sp>
      <p:sp>
        <p:nvSpPr>
          <p:cNvPr id="1135664" name="Oval 48"/>
          <p:cNvSpPr>
            <a:spLocks noChangeArrowheads="1"/>
          </p:cNvSpPr>
          <p:nvPr/>
        </p:nvSpPr>
        <p:spPr bwMode="auto">
          <a:xfrm>
            <a:off x="4171950" y="3086100"/>
            <a:ext cx="57150" cy="57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050">
              <a:solidFill>
                <a:schemeClr val="bg2"/>
              </a:solidFill>
            </a:endParaRPr>
          </a:p>
        </p:txBody>
      </p:sp>
      <p:grpSp>
        <p:nvGrpSpPr>
          <p:cNvPr id="1135665" name="Group 49"/>
          <p:cNvGrpSpPr>
            <a:grpSpLocks/>
          </p:cNvGrpSpPr>
          <p:nvPr/>
        </p:nvGrpSpPr>
        <p:grpSpPr bwMode="auto">
          <a:xfrm>
            <a:off x="4171950" y="1543050"/>
            <a:ext cx="1885950" cy="1943100"/>
            <a:chOff x="2544" y="1296"/>
            <a:chExt cx="1584" cy="1632"/>
          </a:xfrm>
        </p:grpSpPr>
        <p:grpSp>
          <p:nvGrpSpPr>
            <p:cNvPr id="1135666" name="Group 50"/>
            <p:cNvGrpSpPr>
              <a:grpSpLocks/>
            </p:cNvGrpSpPr>
            <p:nvPr/>
          </p:nvGrpSpPr>
          <p:grpSpPr bwMode="auto">
            <a:xfrm>
              <a:off x="3744" y="1296"/>
              <a:ext cx="384" cy="672"/>
              <a:chOff x="3744" y="1104"/>
              <a:chExt cx="640" cy="1104"/>
            </a:xfrm>
          </p:grpSpPr>
          <p:sp>
            <p:nvSpPr>
              <p:cNvPr id="1135667" name="Freeform 51"/>
              <p:cNvSpPr>
                <a:spLocks/>
              </p:cNvSpPr>
              <p:nvPr/>
            </p:nvSpPr>
            <p:spPr bwMode="auto">
              <a:xfrm>
                <a:off x="3744" y="1200"/>
                <a:ext cx="640" cy="1008"/>
              </a:xfrm>
              <a:custGeom>
                <a:avLst/>
                <a:gdLst>
                  <a:gd name="T0" fmla="*/ 48 w 640"/>
                  <a:gd name="T1" fmla="*/ 0 h 1008"/>
                  <a:gd name="T2" fmla="*/ 624 w 640"/>
                  <a:gd name="T3" fmla="*/ 384 h 1008"/>
                  <a:gd name="T4" fmla="*/ 144 w 640"/>
                  <a:gd name="T5" fmla="*/ 816 h 1008"/>
                  <a:gd name="T6" fmla="*/ 0 w 640"/>
                  <a:gd name="T7" fmla="*/ 1008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0" h="1008">
                    <a:moveTo>
                      <a:pt x="48" y="0"/>
                    </a:moveTo>
                    <a:cubicBezTo>
                      <a:pt x="328" y="124"/>
                      <a:pt x="608" y="248"/>
                      <a:pt x="624" y="384"/>
                    </a:cubicBezTo>
                    <a:cubicBezTo>
                      <a:pt x="640" y="520"/>
                      <a:pt x="248" y="712"/>
                      <a:pt x="144" y="816"/>
                    </a:cubicBezTo>
                    <a:cubicBezTo>
                      <a:pt x="40" y="920"/>
                      <a:pt x="24" y="976"/>
                      <a:pt x="0" y="1008"/>
                    </a:cubicBezTo>
                  </a:path>
                </a:pathLst>
              </a:custGeom>
              <a:noFill/>
              <a:ln w="9525">
                <a:solidFill>
                  <a:srgbClr val="FF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1050">
                  <a:solidFill>
                    <a:schemeClr val="bg2"/>
                  </a:solidFill>
                </a:endParaRPr>
              </a:p>
            </p:txBody>
          </p:sp>
          <p:sp>
            <p:nvSpPr>
              <p:cNvPr id="1135668" name="Freeform 52"/>
              <p:cNvSpPr>
                <a:spLocks/>
              </p:cNvSpPr>
              <p:nvPr/>
            </p:nvSpPr>
            <p:spPr bwMode="auto">
              <a:xfrm>
                <a:off x="3744" y="1104"/>
                <a:ext cx="48" cy="96"/>
              </a:xfrm>
              <a:custGeom>
                <a:avLst/>
                <a:gdLst>
                  <a:gd name="T0" fmla="*/ 48 w 48"/>
                  <a:gd name="T1" fmla="*/ 96 h 96"/>
                  <a:gd name="T2" fmla="*/ 0 w 48"/>
                  <a:gd name="T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cubicBezTo>
                      <a:pt x="48" y="96"/>
                      <a:pt x="24" y="48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FF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105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1135669" name="Group 53"/>
            <p:cNvGrpSpPr>
              <a:grpSpLocks/>
            </p:cNvGrpSpPr>
            <p:nvPr/>
          </p:nvGrpSpPr>
          <p:grpSpPr bwMode="auto">
            <a:xfrm>
              <a:off x="2544" y="2256"/>
              <a:ext cx="384" cy="672"/>
              <a:chOff x="3744" y="1104"/>
              <a:chExt cx="640" cy="1104"/>
            </a:xfrm>
          </p:grpSpPr>
          <p:sp>
            <p:nvSpPr>
              <p:cNvPr id="1135670" name="Freeform 54"/>
              <p:cNvSpPr>
                <a:spLocks/>
              </p:cNvSpPr>
              <p:nvPr/>
            </p:nvSpPr>
            <p:spPr bwMode="auto">
              <a:xfrm>
                <a:off x="3744" y="1200"/>
                <a:ext cx="640" cy="1008"/>
              </a:xfrm>
              <a:custGeom>
                <a:avLst/>
                <a:gdLst>
                  <a:gd name="T0" fmla="*/ 48 w 640"/>
                  <a:gd name="T1" fmla="*/ 0 h 1008"/>
                  <a:gd name="T2" fmla="*/ 624 w 640"/>
                  <a:gd name="T3" fmla="*/ 384 h 1008"/>
                  <a:gd name="T4" fmla="*/ 144 w 640"/>
                  <a:gd name="T5" fmla="*/ 816 h 1008"/>
                  <a:gd name="T6" fmla="*/ 0 w 640"/>
                  <a:gd name="T7" fmla="*/ 1008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0" h="1008">
                    <a:moveTo>
                      <a:pt x="48" y="0"/>
                    </a:moveTo>
                    <a:cubicBezTo>
                      <a:pt x="328" y="124"/>
                      <a:pt x="608" y="248"/>
                      <a:pt x="624" y="384"/>
                    </a:cubicBezTo>
                    <a:cubicBezTo>
                      <a:pt x="640" y="520"/>
                      <a:pt x="248" y="712"/>
                      <a:pt x="144" y="816"/>
                    </a:cubicBezTo>
                    <a:cubicBezTo>
                      <a:pt x="40" y="920"/>
                      <a:pt x="24" y="976"/>
                      <a:pt x="0" y="1008"/>
                    </a:cubicBezTo>
                  </a:path>
                </a:pathLst>
              </a:custGeom>
              <a:noFill/>
              <a:ln w="9525">
                <a:solidFill>
                  <a:srgbClr val="FF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1050">
                  <a:solidFill>
                    <a:schemeClr val="bg2"/>
                  </a:solidFill>
                </a:endParaRPr>
              </a:p>
            </p:txBody>
          </p:sp>
          <p:sp>
            <p:nvSpPr>
              <p:cNvPr id="1135671" name="Freeform 55"/>
              <p:cNvSpPr>
                <a:spLocks/>
              </p:cNvSpPr>
              <p:nvPr/>
            </p:nvSpPr>
            <p:spPr bwMode="auto">
              <a:xfrm>
                <a:off x="3744" y="1104"/>
                <a:ext cx="48" cy="96"/>
              </a:xfrm>
              <a:custGeom>
                <a:avLst/>
                <a:gdLst>
                  <a:gd name="T0" fmla="*/ 48 w 48"/>
                  <a:gd name="T1" fmla="*/ 96 h 96"/>
                  <a:gd name="T2" fmla="*/ 0 w 48"/>
                  <a:gd name="T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cubicBezTo>
                      <a:pt x="48" y="96"/>
                      <a:pt x="24" y="48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FF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105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1135672" name="Group 56"/>
            <p:cNvGrpSpPr>
              <a:grpSpLocks/>
            </p:cNvGrpSpPr>
            <p:nvPr/>
          </p:nvGrpSpPr>
          <p:grpSpPr bwMode="auto">
            <a:xfrm>
              <a:off x="3120" y="1776"/>
              <a:ext cx="384" cy="672"/>
              <a:chOff x="3744" y="1104"/>
              <a:chExt cx="640" cy="1104"/>
            </a:xfrm>
          </p:grpSpPr>
          <p:sp>
            <p:nvSpPr>
              <p:cNvPr id="1135673" name="Freeform 57"/>
              <p:cNvSpPr>
                <a:spLocks/>
              </p:cNvSpPr>
              <p:nvPr/>
            </p:nvSpPr>
            <p:spPr bwMode="auto">
              <a:xfrm>
                <a:off x="3744" y="1200"/>
                <a:ext cx="640" cy="1008"/>
              </a:xfrm>
              <a:custGeom>
                <a:avLst/>
                <a:gdLst>
                  <a:gd name="T0" fmla="*/ 48 w 640"/>
                  <a:gd name="T1" fmla="*/ 0 h 1008"/>
                  <a:gd name="T2" fmla="*/ 624 w 640"/>
                  <a:gd name="T3" fmla="*/ 384 h 1008"/>
                  <a:gd name="T4" fmla="*/ 144 w 640"/>
                  <a:gd name="T5" fmla="*/ 816 h 1008"/>
                  <a:gd name="T6" fmla="*/ 0 w 640"/>
                  <a:gd name="T7" fmla="*/ 1008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0" h="1008">
                    <a:moveTo>
                      <a:pt x="48" y="0"/>
                    </a:moveTo>
                    <a:cubicBezTo>
                      <a:pt x="328" y="124"/>
                      <a:pt x="608" y="248"/>
                      <a:pt x="624" y="384"/>
                    </a:cubicBezTo>
                    <a:cubicBezTo>
                      <a:pt x="640" y="520"/>
                      <a:pt x="248" y="712"/>
                      <a:pt x="144" y="816"/>
                    </a:cubicBezTo>
                    <a:cubicBezTo>
                      <a:pt x="40" y="920"/>
                      <a:pt x="24" y="976"/>
                      <a:pt x="0" y="1008"/>
                    </a:cubicBezTo>
                  </a:path>
                </a:pathLst>
              </a:custGeom>
              <a:noFill/>
              <a:ln w="9525">
                <a:solidFill>
                  <a:srgbClr val="FF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1050">
                  <a:solidFill>
                    <a:schemeClr val="bg2"/>
                  </a:solidFill>
                </a:endParaRPr>
              </a:p>
            </p:txBody>
          </p:sp>
          <p:sp>
            <p:nvSpPr>
              <p:cNvPr id="1135674" name="Freeform 58"/>
              <p:cNvSpPr>
                <a:spLocks/>
              </p:cNvSpPr>
              <p:nvPr/>
            </p:nvSpPr>
            <p:spPr bwMode="auto">
              <a:xfrm>
                <a:off x="3744" y="1104"/>
                <a:ext cx="48" cy="96"/>
              </a:xfrm>
              <a:custGeom>
                <a:avLst/>
                <a:gdLst>
                  <a:gd name="T0" fmla="*/ 48 w 48"/>
                  <a:gd name="T1" fmla="*/ 96 h 96"/>
                  <a:gd name="T2" fmla="*/ 0 w 48"/>
                  <a:gd name="T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cubicBezTo>
                      <a:pt x="48" y="96"/>
                      <a:pt x="24" y="48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FF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1050">
                  <a:solidFill>
                    <a:schemeClr val="bg2"/>
                  </a:solidFill>
                </a:endParaRPr>
              </a:p>
            </p:txBody>
          </p:sp>
        </p:grpSp>
      </p:grpSp>
      <p:sp>
        <p:nvSpPr>
          <p:cNvPr id="1135675" name="Text Box 59"/>
          <p:cNvSpPr txBox="1">
            <a:spLocks noChangeArrowheads="1"/>
          </p:cNvSpPr>
          <p:nvPr/>
        </p:nvSpPr>
        <p:spPr bwMode="auto">
          <a:xfrm>
            <a:off x="2400300" y="571500"/>
            <a:ext cx="520065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>
                <a:solidFill>
                  <a:schemeClr val="bg2"/>
                </a:solidFill>
              </a:rPr>
              <a:t>The standard error of Y given X is the average variability around the regression line at any given value of X.  It is assumed to be equal at all values of X.</a:t>
            </a:r>
          </a:p>
        </p:txBody>
      </p:sp>
      <p:grpSp>
        <p:nvGrpSpPr>
          <p:cNvPr id="1135676" name="Group 60"/>
          <p:cNvGrpSpPr>
            <a:grpSpLocks/>
          </p:cNvGrpSpPr>
          <p:nvPr/>
        </p:nvGrpSpPr>
        <p:grpSpPr bwMode="auto">
          <a:xfrm>
            <a:off x="3714750" y="1600199"/>
            <a:ext cx="1943100" cy="1510903"/>
            <a:chOff x="2160" y="1344"/>
            <a:chExt cx="1632" cy="1269"/>
          </a:xfrm>
        </p:grpSpPr>
        <p:grpSp>
          <p:nvGrpSpPr>
            <p:cNvPr id="1135677" name="Group 61"/>
            <p:cNvGrpSpPr>
              <a:grpSpLocks/>
            </p:cNvGrpSpPr>
            <p:nvPr/>
          </p:nvGrpSpPr>
          <p:grpSpPr bwMode="auto">
            <a:xfrm>
              <a:off x="3312" y="1344"/>
              <a:ext cx="480" cy="261"/>
              <a:chOff x="3312" y="1344"/>
              <a:chExt cx="480" cy="261"/>
            </a:xfrm>
          </p:grpSpPr>
          <p:sp>
            <p:nvSpPr>
              <p:cNvPr id="1135678" name="Line 62"/>
              <p:cNvSpPr>
                <a:spLocks noChangeShapeType="1"/>
              </p:cNvSpPr>
              <p:nvPr/>
            </p:nvSpPr>
            <p:spPr bwMode="auto">
              <a:xfrm flipV="1">
                <a:off x="3648" y="134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1050">
                  <a:solidFill>
                    <a:schemeClr val="bg2"/>
                  </a:solidFill>
                </a:endParaRPr>
              </a:p>
            </p:txBody>
          </p:sp>
          <p:sp>
            <p:nvSpPr>
              <p:cNvPr id="1135679" name="Text Box 63"/>
              <p:cNvSpPr txBox="1">
                <a:spLocks noChangeArrowheads="1"/>
              </p:cNvSpPr>
              <p:nvPr/>
            </p:nvSpPr>
            <p:spPr bwMode="auto">
              <a:xfrm>
                <a:off x="3312" y="1392"/>
                <a:ext cx="48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50">
                    <a:solidFill>
                      <a:schemeClr val="bg2"/>
                    </a:solidFill>
                  </a:rPr>
                  <a:t>Sy/x</a:t>
                </a:r>
              </a:p>
            </p:txBody>
          </p:sp>
        </p:grpSp>
        <p:grpSp>
          <p:nvGrpSpPr>
            <p:cNvPr id="1135680" name="Group 64"/>
            <p:cNvGrpSpPr>
              <a:grpSpLocks/>
            </p:cNvGrpSpPr>
            <p:nvPr/>
          </p:nvGrpSpPr>
          <p:grpSpPr bwMode="auto">
            <a:xfrm>
              <a:off x="2688" y="1872"/>
              <a:ext cx="480" cy="261"/>
              <a:chOff x="3312" y="1344"/>
              <a:chExt cx="480" cy="261"/>
            </a:xfrm>
          </p:grpSpPr>
          <p:sp>
            <p:nvSpPr>
              <p:cNvPr id="1135681" name="Line 65"/>
              <p:cNvSpPr>
                <a:spLocks noChangeShapeType="1"/>
              </p:cNvSpPr>
              <p:nvPr/>
            </p:nvSpPr>
            <p:spPr bwMode="auto">
              <a:xfrm flipV="1">
                <a:off x="3648" y="134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1050">
                  <a:solidFill>
                    <a:schemeClr val="bg2"/>
                  </a:solidFill>
                </a:endParaRPr>
              </a:p>
            </p:txBody>
          </p:sp>
          <p:sp>
            <p:nvSpPr>
              <p:cNvPr id="1135682" name="Text Box 66"/>
              <p:cNvSpPr txBox="1">
                <a:spLocks noChangeArrowheads="1"/>
              </p:cNvSpPr>
              <p:nvPr/>
            </p:nvSpPr>
            <p:spPr bwMode="auto">
              <a:xfrm>
                <a:off x="3312" y="1392"/>
                <a:ext cx="48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50">
                    <a:solidFill>
                      <a:schemeClr val="bg2"/>
                    </a:solidFill>
                  </a:rPr>
                  <a:t>Sy/x</a:t>
                </a:r>
              </a:p>
            </p:txBody>
          </p:sp>
        </p:grpSp>
        <p:grpSp>
          <p:nvGrpSpPr>
            <p:cNvPr id="1135683" name="Group 67"/>
            <p:cNvGrpSpPr>
              <a:grpSpLocks/>
            </p:cNvGrpSpPr>
            <p:nvPr/>
          </p:nvGrpSpPr>
          <p:grpSpPr bwMode="auto">
            <a:xfrm>
              <a:off x="2160" y="2352"/>
              <a:ext cx="480" cy="261"/>
              <a:chOff x="3312" y="1344"/>
              <a:chExt cx="480" cy="261"/>
            </a:xfrm>
          </p:grpSpPr>
          <p:sp>
            <p:nvSpPr>
              <p:cNvPr id="1135684" name="Line 68"/>
              <p:cNvSpPr>
                <a:spLocks noChangeShapeType="1"/>
              </p:cNvSpPr>
              <p:nvPr/>
            </p:nvSpPr>
            <p:spPr bwMode="auto">
              <a:xfrm flipV="1">
                <a:off x="3648" y="134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1050">
                  <a:solidFill>
                    <a:schemeClr val="bg2"/>
                  </a:solidFill>
                </a:endParaRPr>
              </a:p>
            </p:txBody>
          </p:sp>
          <p:sp>
            <p:nvSpPr>
              <p:cNvPr id="1135685" name="Text Box 69"/>
              <p:cNvSpPr txBox="1">
                <a:spLocks noChangeArrowheads="1"/>
              </p:cNvSpPr>
              <p:nvPr/>
            </p:nvSpPr>
            <p:spPr bwMode="auto">
              <a:xfrm>
                <a:off x="3312" y="1392"/>
                <a:ext cx="48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50">
                    <a:solidFill>
                      <a:schemeClr val="bg2"/>
                    </a:solidFill>
                  </a:rPr>
                  <a:t>Sy/x</a:t>
                </a:r>
              </a:p>
            </p:txBody>
          </p:sp>
        </p:grpSp>
      </p:grpSp>
      <p:grpSp>
        <p:nvGrpSpPr>
          <p:cNvPr id="1135686" name="Group 70"/>
          <p:cNvGrpSpPr>
            <a:grpSpLocks/>
          </p:cNvGrpSpPr>
          <p:nvPr/>
        </p:nvGrpSpPr>
        <p:grpSpPr bwMode="auto">
          <a:xfrm>
            <a:off x="3771900" y="1943099"/>
            <a:ext cx="1943100" cy="1510903"/>
            <a:chOff x="2208" y="1632"/>
            <a:chExt cx="1632" cy="1269"/>
          </a:xfrm>
        </p:grpSpPr>
        <p:grpSp>
          <p:nvGrpSpPr>
            <p:cNvPr id="1135687" name="Group 71"/>
            <p:cNvGrpSpPr>
              <a:grpSpLocks/>
            </p:cNvGrpSpPr>
            <p:nvPr/>
          </p:nvGrpSpPr>
          <p:grpSpPr bwMode="auto">
            <a:xfrm>
              <a:off x="3360" y="1632"/>
              <a:ext cx="480" cy="261"/>
              <a:chOff x="3360" y="1632"/>
              <a:chExt cx="480" cy="261"/>
            </a:xfrm>
          </p:grpSpPr>
          <p:sp>
            <p:nvSpPr>
              <p:cNvPr id="1135688" name="Line 72"/>
              <p:cNvSpPr>
                <a:spLocks noChangeShapeType="1"/>
              </p:cNvSpPr>
              <p:nvPr/>
            </p:nvSpPr>
            <p:spPr bwMode="auto">
              <a:xfrm>
                <a:off x="3648" y="16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1050">
                  <a:solidFill>
                    <a:schemeClr val="bg2"/>
                  </a:solidFill>
                </a:endParaRPr>
              </a:p>
            </p:txBody>
          </p:sp>
          <p:sp>
            <p:nvSpPr>
              <p:cNvPr id="1135689" name="Text Box 73"/>
              <p:cNvSpPr txBox="1">
                <a:spLocks noChangeArrowheads="1"/>
              </p:cNvSpPr>
              <p:nvPr/>
            </p:nvSpPr>
            <p:spPr bwMode="auto">
              <a:xfrm>
                <a:off x="3360" y="1680"/>
                <a:ext cx="48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50">
                    <a:solidFill>
                      <a:schemeClr val="bg2"/>
                    </a:solidFill>
                  </a:rPr>
                  <a:t>Sy/x</a:t>
                </a:r>
              </a:p>
            </p:txBody>
          </p:sp>
        </p:grpSp>
        <p:grpSp>
          <p:nvGrpSpPr>
            <p:cNvPr id="1135690" name="Group 74"/>
            <p:cNvGrpSpPr>
              <a:grpSpLocks/>
            </p:cNvGrpSpPr>
            <p:nvPr/>
          </p:nvGrpSpPr>
          <p:grpSpPr bwMode="auto">
            <a:xfrm>
              <a:off x="2736" y="2160"/>
              <a:ext cx="480" cy="261"/>
              <a:chOff x="3360" y="1632"/>
              <a:chExt cx="480" cy="261"/>
            </a:xfrm>
          </p:grpSpPr>
          <p:sp>
            <p:nvSpPr>
              <p:cNvPr id="1135691" name="Line 75"/>
              <p:cNvSpPr>
                <a:spLocks noChangeShapeType="1"/>
              </p:cNvSpPr>
              <p:nvPr/>
            </p:nvSpPr>
            <p:spPr bwMode="auto">
              <a:xfrm>
                <a:off x="3648" y="16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1050">
                  <a:solidFill>
                    <a:schemeClr val="bg2"/>
                  </a:solidFill>
                </a:endParaRPr>
              </a:p>
            </p:txBody>
          </p:sp>
          <p:sp>
            <p:nvSpPr>
              <p:cNvPr id="1135692" name="Text Box 76"/>
              <p:cNvSpPr txBox="1">
                <a:spLocks noChangeArrowheads="1"/>
              </p:cNvSpPr>
              <p:nvPr/>
            </p:nvSpPr>
            <p:spPr bwMode="auto">
              <a:xfrm>
                <a:off x="3360" y="1680"/>
                <a:ext cx="48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50">
                    <a:solidFill>
                      <a:schemeClr val="bg2"/>
                    </a:solidFill>
                  </a:rPr>
                  <a:t>Sy/x</a:t>
                </a:r>
              </a:p>
            </p:txBody>
          </p:sp>
        </p:grpSp>
        <p:grpSp>
          <p:nvGrpSpPr>
            <p:cNvPr id="1135693" name="Group 77"/>
            <p:cNvGrpSpPr>
              <a:grpSpLocks/>
            </p:cNvGrpSpPr>
            <p:nvPr/>
          </p:nvGrpSpPr>
          <p:grpSpPr bwMode="auto">
            <a:xfrm>
              <a:off x="2208" y="2640"/>
              <a:ext cx="480" cy="261"/>
              <a:chOff x="3360" y="1632"/>
              <a:chExt cx="480" cy="261"/>
            </a:xfrm>
          </p:grpSpPr>
          <p:sp>
            <p:nvSpPr>
              <p:cNvPr id="1135694" name="Line 78"/>
              <p:cNvSpPr>
                <a:spLocks noChangeShapeType="1"/>
              </p:cNvSpPr>
              <p:nvPr/>
            </p:nvSpPr>
            <p:spPr bwMode="auto">
              <a:xfrm>
                <a:off x="3648" y="16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1050">
                  <a:solidFill>
                    <a:schemeClr val="bg2"/>
                  </a:solidFill>
                </a:endParaRPr>
              </a:p>
            </p:txBody>
          </p:sp>
          <p:sp>
            <p:nvSpPr>
              <p:cNvPr id="1135695" name="Text Box 79"/>
              <p:cNvSpPr txBox="1">
                <a:spLocks noChangeArrowheads="1"/>
              </p:cNvSpPr>
              <p:nvPr/>
            </p:nvSpPr>
            <p:spPr bwMode="auto">
              <a:xfrm>
                <a:off x="3360" y="1680"/>
                <a:ext cx="48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50">
                    <a:solidFill>
                      <a:schemeClr val="bg2"/>
                    </a:solidFill>
                  </a:rPr>
                  <a:t>Sy/x</a:t>
                </a:r>
              </a:p>
            </p:txBody>
          </p:sp>
        </p:grpSp>
      </p:grpSp>
      <p:grpSp>
        <p:nvGrpSpPr>
          <p:cNvPr id="1135696" name="Group 80"/>
          <p:cNvGrpSpPr>
            <a:grpSpLocks/>
          </p:cNvGrpSpPr>
          <p:nvPr/>
        </p:nvGrpSpPr>
        <p:grpSpPr bwMode="auto">
          <a:xfrm>
            <a:off x="3314700" y="1200150"/>
            <a:ext cx="1714500" cy="1714500"/>
            <a:chOff x="1824" y="1008"/>
            <a:chExt cx="1440" cy="1440"/>
          </a:xfrm>
        </p:grpSpPr>
        <p:sp>
          <p:nvSpPr>
            <p:cNvPr id="1135697" name="Line 81"/>
            <p:cNvSpPr>
              <a:spLocks noChangeShapeType="1"/>
            </p:cNvSpPr>
            <p:nvPr/>
          </p:nvSpPr>
          <p:spPr bwMode="auto">
            <a:xfrm>
              <a:off x="1824" y="1008"/>
              <a:ext cx="1440" cy="5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050">
                <a:solidFill>
                  <a:schemeClr val="bg2"/>
                </a:solidFill>
              </a:endParaRPr>
            </a:p>
          </p:txBody>
        </p:sp>
        <p:sp>
          <p:nvSpPr>
            <p:cNvPr id="1135698" name="Line 82"/>
            <p:cNvSpPr>
              <a:spLocks noChangeShapeType="1"/>
            </p:cNvSpPr>
            <p:nvPr/>
          </p:nvSpPr>
          <p:spPr bwMode="auto">
            <a:xfrm>
              <a:off x="1824" y="1008"/>
              <a:ext cx="1104" cy="91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050">
                <a:solidFill>
                  <a:schemeClr val="bg2"/>
                </a:solidFill>
              </a:endParaRPr>
            </a:p>
          </p:txBody>
        </p:sp>
        <p:sp>
          <p:nvSpPr>
            <p:cNvPr id="1135699" name="Line 83"/>
            <p:cNvSpPr>
              <a:spLocks noChangeShapeType="1"/>
            </p:cNvSpPr>
            <p:nvPr/>
          </p:nvSpPr>
          <p:spPr bwMode="auto">
            <a:xfrm>
              <a:off x="1824" y="1008"/>
              <a:ext cx="576" cy="14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05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914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5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5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3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35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3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675" grpId="0" autoUpdateAnimBg="0"/>
    </p:bld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770</Words>
  <Application>Microsoft Office PowerPoint</Application>
  <PresentationFormat>On-screen Show (16:9)</PresentationFormat>
  <Paragraphs>149</Paragraphs>
  <Slides>29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SimSun</vt:lpstr>
      <vt:lpstr>Times</vt:lpstr>
      <vt:lpstr>Wingdings</vt:lpstr>
      <vt:lpstr>Raleway</vt:lpstr>
      <vt:lpstr>Lato</vt:lpstr>
      <vt:lpstr>Times New Roman</vt:lpstr>
      <vt:lpstr>Tahoma</vt:lpstr>
      <vt:lpstr>Symbol</vt:lpstr>
      <vt:lpstr>Swiss</vt:lpstr>
      <vt:lpstr>Equation</vt:lpstr>
      <vt:lpstr>Clip</vt:lpstr>
      <vt:lpstr>Data Science &amp; Machine Learning Linear Regression</vt:lpstr>
      <vt:lpstr>Linear regression</vt:lpstr>
      <vt:lpstr>What is “Linear”?</vt:lpstr>
      <vt:lpstr>What’s Slope?</vt:lpstr>
      <vt:lpstr>Prediction</vt:lpstr>
      <vt:lpstr>Regression equation…</vt:lpstr>
      <vt:lpstr>Predicted value for an individual…</vt:lpstr>
      <vt:lpstr>Assumptions (or the fine print)</vt:lpstr>
      <vt:lpstr>PowerPoint Presentation</vt:lpstr>
      <vt:lpstr>Regression Picture</vt:lpstr>
      <vt:lpstr> Recall example: cognitive function and vitamin D </vt:lpstr>
      <vt:lpstr>Dataset 1: no relationship</vt:lpstr>
      <vt:lpstr>Dataset 2: weak relationship</vt:lpstr>
      <vt:lpstr>Dataset 3: weak to moderate relationship</vt:lpstr>
      <vt:lpstr>Dataset 4: moderate relationship</vt:lpstr>
      <vt:lpstr>The “Best fit” line</vt:lpstr>
      <vt:lpstr>The “Best fit” line</vt:lpstr>
      <vt:lpstr>The “Best fit” line</vt:lpstr>
      <vt:lpstr>The “Best fit” line</vt:lpstr>
      <vt:lpstr>Resulting formulas…</vt:lpstr>
      <vt:lpstr>Relationship with correlation</vt:lpstr>
      <vt:lpstr>Example: dataset 4</vt:lpstr>
      <vt:lpstr>Residual Analysis: check assumptions</vt:lpstr>
      <vt:lpstr>Predicted values…</vt:lpstr>
      <vt:lpstr>Residual Analysis for Linearity</vt:lpstr>
      <vt:lpstr>Residual Analysis for  Homoscedasticity </vt:lpstr>
      <vt:lpstr>PowerPoint Presentation</vt:lpstr>
      <vt:lpstr>Residual plot, dataset 4</vt:lpstr>
      <vt:lpstr>Goals for next meeting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&amp; Machine Learning</dc:title>
  <cp:lastModifiedBy>Windows User</cp:lastModifiedBy>
  <cp:revision>65</cp:revision>
  <dcterms:modified xsi:type="dcterms:W3CDTF">2022-05-23T13:11:34Z</dcterms:modified>
</cp:coreProperties>
</file>