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5" r:id="rId3"/>
    <p:sldId id="28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81" r:id="rId14"/>
    <p:sldId id="282" r:id="rId15"/>
    <p:sldId id="283" r:id="rId16"/>
    <p:sldId id="284" r:id="rId17"/>
    <p:sldId id="269" r:id="rId18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0"/>
      <p:bold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14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1" y="4876801"/>
            <a:ext cx="5076825" cy="192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2001, 2003, Andrew W. Moore</a:t>
            </a:r>
          </a:p>
        </p:txBody>
      </p:sp>
    </p:spTree>
    <p:extLst>
      <p:ext uri="{BB962C8B-B14F-4D97-AF65-F5344CB8AC3E}">
        <p14:creationId xmlns:p14="http://schemas.microsoft.com/office/powerpoint/2010/main" val="22279376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534400" cy="514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571500"/>
            <a:ext cx="421005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571500"/>
            <a:ext cx="4211638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1" y="4876801"/>
            <a:ext cx="5076825" cy="1928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2001, 2003, Andrew W. Moore</a:t>
            </a:r>
          </a:p>
        </p:txBody>
      </p:sp>
    </p:spTree>
    <p:extLst>
      <p:ext uri="{BB962C8B-B14F-4D97-AF65-F5344CB8AC3E}">
        <p14:creationId xmlns:p14="http://schemas.microsoft.com/office/powerpoint/2010/main" val="32867405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 Science </a:t>
            </a:r>
            <a:r>
              <a:rPr lang="en" sz="4900" dirty="0">
                <a:solidFill>
                  <a:schemeClr val="dk1"/>
                </a:solidFill>
              </a:rPr>
              <a:t>&amp;</a:t>
            </a:r>
            <a:r>
              <a:rPr lang="en" sz="4900" dirty="0"/>
              <a:t> Machine </a:t>
            </a:r>
            <a:r>
              <a:rPr lang="en" sz="4900" dirty="0" smtClean="0"/>
              <a:t>Learning</a:t>
            </a:r>
            <a:br>
              <a:rPr lang="en" sz="4900" dirty="0" smtClean="0"/>
            </a:b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</a:rPr>
              <a:t>Support Vector Machine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Senior Mentor-</a:t>
            </a:r>
            <a:r>
              <a:rPr lang="en" sz="1400">
                <a:solidFill>
                  <a:schemeClr val="dk1"/>
                </a:solidFill>
              </a:rPr>
              <a:t> Sachin Saxena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77" name="Line 53"/>
          <p:cNvSpPr>
            <a:spLocks noChangeShapeType="1"/>
          </p:cNvSpPr>
          <p:nvPr/>
        </p:nvSpPr>
        <p:spPr bwMode="auto">
          <a:xfrm rot="-3472419">
            <a:off x="2072879" y="3057525"/>
            <a:ext cx="405765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78" name="Line 54"/>
          <p:cNvSpPr>
            <a:spLocks noChangeShapeType="1"/>
          </p:cNvSpPr>
          <p:nvPr/>
        </p:nvSpPr>
        <p:spPr bwMode="auto">
          <a:xfrm rot="-3472419">
            <a:off x="2015729" y="3057525"/>
            <a:ext cx="417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3486150" cy="5143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Maximum Margin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5143500" y="573569"/>
            <a:ext cx="1200150" cy="50783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700" i="1">
                <a:solidFill>
                  <a:schemeClr val="bg1"/>
                </a:solidFill>
              </a:rPr>
              <a:t>f </a:t>
            </a:r>
            <a:r>
              <a:rPr lang="en-US" sz="105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641028" name="Line 4"/>
          <p:cNvSpPr>
            <a:spLocks noChangeShapeType="1"/>
          </p:cNvSpPr>
          <p:nvPr/>
        </p:nvSpPr>
        <p:spPr bwMode="auto">
          <a:xfrm>
            <a:off x="411480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3771900" y="571500"/>
            <a:ext cx="457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41030" name="Line 6"/>
          <p:cNvSpPr>
            <a:spLocks noChangeShapeType="1"/>
          </p:cNvSpPr>
          <p:nvPr/>
        </p:nvSpPr>
        <p:spPr bwMode="auto">
          <a:xfrm>
            <a:off x="5657850" y="285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31" name="Text Box 7"/>
          <p:cNvSpPr txBox="1">
            <a:spLocks noChangeArrowheads="1"/>
          </p:cNvSpPr>
          <p:nvPr/>
        </p:nvSpPr>
        <p:spPr bwMode="auto">
          <a:xfrm>
            <a:off x="5486400" y="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641032" name="Line 8"/>
          <p:cNvSpPr>
            <a:spLocks noChangeShapeType="1"/>
          </p:cNvSpPr>
          <p:nvPr/>
        </p:nvSpPr>
        <p:spPr bwMode="auto">
          <a:xfrm>
            <a:off x="634365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33" name="Text Box 9"/>
          <p:cNvSpPr txBox="1">
            <a:spLocks noChangeArrowheads="1"/>
          </p:cNvSpPr>
          <p:nvPr/>
        </p:nvSpPr>
        <p:spPr bwMode="auto">
          <a:xfrm>
            <a:off x="7372350" y="628650"/>
            <a:ext cx="62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en-US" sz="2400" baseline="30000">
                <a:solidFill>
                  <a:schemeClr val="bg1"/>
                </a:solidFill>
              </a:rPr>
              <a:t>est</a:t>
            </a:r>
          </a:p>
        </p:txBody>
      </p:sp>
      <p:sp>
        <p:nvSpPr>
          <p:cNvPr id="641034" name="Text Box 10"/>
          <p:cNvSpPr txBox="1">
            <a:spLocks noChangeArrowheads="1"/>
          </p:cNvSpPr>
          <p:nvPr/>
        </p:nvSpPr>
        <p:spPr bwMode="auto">
          <a:xfrm>
            <a:off x="1771650" y="1428750"/>
            <a:ext cx="14287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denotes +1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denotes -1</a:t>
            </a:r>
          </a:p>
        </p:txBody>
      </p:sp>
      <p:sp>
        <p:nvSpPr>
          <p:cNvPr id="641035" name="Oval 11"/>
          <p:cNvSpPr>
            <a:spLocks noChangeAspect="1" noChangeArrowheads="1"/>
          </p:cNvSpPr>
          <p:nvPr/>
        </p:nvSpPr>
        <p:spPr bwMode="auto">
          <a:xfrm rot="4777107">
            <a:off x="1829395" y="1542455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36" name="Oval 12"/>
          <p:cNvSpPr>
            <a:spLocks noChangeAspect="1" noChangeArrowheads="1"/>
          </p:cNvSpPr>
          <p:nvPr/>
        </p:nvSpPr>
        <p:spPr bwMode="auto">
          <a:xfrm rot="5895381">
            <a:off x="1829991" y="1884760"/>
            <a:ext cx="38100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37" name="Line 13"/>
          <p:cNvSpPr>
            <a:spLocks noChangeShapeType="1"/>
          </p:cNvSpPr>
          <p:nvPr/>
        </p:nvSpPr>
        <p:spPr bwMode="auto">
          <a:xfrm>
            <a:off x="3086100" y="1657350"/>
            <a:ext cx="0" cy="2628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38" name="Line 14"/>
          <p:cNvSpPr>
            <a:spLocks noChangeShapeType="1"/>
          </p:cNvSpPr>
          <p:nvPr/>
        </p:nvSpPr>
        <p:spPr bwMode="auto">
          <a:xfrm flipV="1">
            <a:off x="2971800" y="4171950"/>
            <a:ext cx="2743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39" name="Oval 15"/>
          <p:cNvSpPr>
            <a:spLocks noChangeAspect="1" noChangeArrowheads="1"/>
          </p:cNvSpPr>
          <p:nvPr/>
        </p:nvSpPr>
        <p:spPr bwMode="auto">
          <a:xfrm>
            <a:off x="3931444" y="377428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0" name="Oval 16"/>
          <p:cNvSpPr>
            <a:spLocks noChangeAspect="1" noChangeArrowheads="1"/>
          </p:cNvSpPr>
          <p:nvPr/>
        </p:nvSpPr>
        <p:spPr bwMode="auto">
          <a:xfrm>
            <a:off x="3007519" y="2927748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1" name="Oval 17"/>
          <p:cNvSpPr>
            <a:spLocks noChangeAspect="1" noChangeArrowheads="1"/>
          </p:cNvSpPr>
          <p:nvPr/>
        </p:nvSpPr>
        <p:spPr bwMode="auto">
          <a:xfrm>
            <a:off x="4398169" y="2110979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2" name="Oval 18"/>
          <p:cNvSpPr>
            <a:spLocks noChangeAspect="1" noChangeArrowheads="1"/>
          </p:cNvSpPr>
          <p:nvPr/>
        </p:nvSpPr>
        <p:spPr bwMode="auto">
          <a:xfrm>
            <a:off x="4445794" y="272653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3" name="Oval 19"/>
          <p:cNvSpPr>
            <a:spLocks noChangeAspect="1" noChangeArrowheads="1"/>
          </p:cNvSpPr>
          <p:nvPr/>
        </p:nvSpPr>
        <p:spPr bwMode="auto">
          <a:xfrm>
            <a:off x="3700463" y="1997869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4" name="Oval 20"/>
          <p:cNvSpPr>
            <a:spLocks noChangeAspect="1" noChangeArrowheads="1"/>
          </p:cNvSpPr>
          <p:nvPr/>
        </p:nvSpPr>
        <p:spPr bwMode="auto">
          <a:xfrm>
            <a:off x="4057651" y="2800350"/>
            <a:ext cx="40481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5" name="Oval 21"/>
          <p:cNvSpPr>
            <a:spLocks noChangeAspect="1" noChangeArrowheads="1"/>
          </p:cNvSpPr>
          <p:nvPr/>
        </p:nvSpPr>
        <p:spPr bwMode="auto">
          <a:xfrm>
            <a:off x="3429000" y="2343150"/>
            <a:ext cx="45244" cy="4405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6" name="Oval 22"/>
          <p:cNvSpPr>
            <a:spLocks noChangeAspect="1" noChangeArrowheads="1"/>
          </p:cNvSpPr>
          <p:nvPr/>
        </p:nvSpPr>
        <p:spPr bwMode="auto">
          <a:xfrm>
            <a:off x="4972050" y="308610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7" name="Oval 23"/>
          <p:cNvSpPr>
            <a:spLocks noChangeAspect="1" noChangeArrowheads="1"/>
          </p:cNvSpPr>
          <p:nvPr/>
        </p:nvSpPr>
        <p:spPr bwMode="auto">
          <a:xfrm rot="-1118274">
            <a:off x="4058842" y="3332560"/>
            <a:ext cx="40481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8" name="Oval 24"/>
          <p:cNvSpPr>
            <a:spLocks noChangeAspect="1" noChangeArrowheads="1"/>
          </p:cNvSpPr>
          <p:nvPr/>
        </p:nvSpPr>
        <p:spPr bwMode="auto">
          <a:xfrm rot="-1118274">
            <a:off x="5645944" y="24217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49" name="Oval 25"/>
          <p:cNvSpPr>
            <a:spLocks noChangeAspect="1" noChangeArrowheads="1"/>
          </p:cNvSpPr>
          <p:nvPr/>
        </p:nvSpPr>
        <p:spPr bwMode="auto">
          <a:xfrm rot="-1118274">
            <a:off x="5114925" y="340876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0" name="Oval 26"/>
          <p:cNvSpPr>
            <a:spLocks noChangeAspect="1" noChangeArrowheads="1"/>
          </p:cNvSpPr>
          <p:nvPr/>
        </p:nvSpPr>
        <p:spPr bwMode="auto">
          <a:xfrm rot="-1118274">
            <a:off x="3486150" y="2000250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1" name="Oval 27"/>
          <p:cNvSpPr>
            <a:spLocks noChangeAspect="1" noChangeArrowheads="1"/>
          </p:cNvSpPr>
          <p:nvPr/>
        </p:nvSpPr>
        <p:spPr bwMode="auto">
          <a:xfrm rot="-1118274">
            <a:off x="4676775" y="26884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2" name="Oval 28"/>
          <p:cNvSpPr>
            <a:spLocks noChangeAspect="1" noChangeArrowheads="1"/>
          </p:cNvSpPr>
          <p:nvPr/>
        </p:nvSpPr>
        <p:spPr bwMode="auto">
          <a:xfrm rot="-1118274">
            <a:off x="5543550" y="3371850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3" name="Oval 29"/>
          <p:cNvSpPr>
            <a:spLocks noChangeAspect="1" noChangeArrowheads="1"/>
          </p:cNvSpPr>
          <p:nvPr/>
        </p:nvSpPr>
        <p:spPr bwMode="auto">
          <a:xfrm rot="-1118274">
            <a:off x="3479007" y="2730104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4" name="Oval 30"/>
          <p:cNvSpPr>
            <a:spLocks noChangeAspect="1" noChangeArrowheads="1"/>
          </p:cNvSpPr>
          <p:nvPr/>
        </p:nvSpPr>
        <p:spPr bwMode="auto">
          <a:xfrm rot="5895381">
            <a:off x="4043363" y="2293144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5" name="Oval 31"/>
          <p:cNvSpPr>
            <a:spLocks noChangeAspect="1" noChangeArrowheads="1"/>
          </p:cNvSpPr>
          <p:nvPr/>
        </p:nvSpPr>
        <p:spPr bwMode="auto">
          <a:xfrm rot="5895381">
            <a:off x="4245174" y="3932040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6" name="Oval 32"/>
          <p:cNvSpPr>
            <a:spLocks noChangeAspect="1" noChangeArrowheads="1"/>
          </p:cNvSpPr>
          <p:nvPr/>
        </p:nvSpPr>
        <p:spPr bwMode="auto">
          <a:xfrm rot="5895381">
            <a:off x="3479007" y="307419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7" name="Oval 33"/>
          <p:cNvSpPr>
            <a:spLocks noChangeAspect="1" noChangeArrowheads="1"/>
          </p:cNvSpPr>
          <p:nvPr/>
        </p:nvSpPr>
        <p:spPr bwMode="auto">
          <a:xfrm rot="5895381">
            <a:off x="4400550" y="1795463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8" name="Oval 34"/>
          <p:cNvSpPr>
            <a:spLocks noChangeAspect="1" noChangeArrowheads="1"/>
          </p:cNvSpPr>
          <p:nvPr/>
        </p:nvSpPr>
        <p:spPr bwMode="auto">
          <a:xfrm rot="5895381">
            <a:off x="5121474" y="3108127"/>
            <a:ext cx="44053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59" name="Oval 35"/>
          <p:cNvSpPr>
            <a:spLocks noChangeAspect="1" noChangeArrowheads="1"/>
          </p:cNvSpPr>
          <p:nvPr/>
        </p:nvSpPr>
        <p:spPr bwMode="auto">
          <a:xfrm rot="5895381">
            <a:off x="4420791" y="3059907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0" name="Oval 36"/>
          <p:cNvSpPr>
            <a:spLocks noChangeAspect="1" noChangeArrowheads="1"/>
          </p:cNvSpPr>
          <p:nvPr/>
        </p:nvSpPr>
        <p:spPr bwMode="auto">
          <a:xfrm rot="5895381">
            <a:off x="5357813" y="2524126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1" name="Oval 37"/>
          <p:cNvSpPr>
            <a:spLocks noChangeAspect="1" noChangeArrowheads="1"/>
          </p:cNvSpPr>
          <p:nvPr/>
        </p:nvSpPr>
        <p:spPr bwMode="auto">
          <a:xfrm rot="5895381">
            <a:off x="3458766" y="175974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2" name="Oval 38"/>
          <p:cNvSpPr>
            <a:spLocks noChangeAspect="1" noChangeArrowheads="1"/>
          </p:cNvSpPr>
          <p:nvPr/>
        </p:nvSpPr>
        <p:spPr bwMode="auto">
          <a:xfrm rot="5895381">
            <a:off x="5088732" y="24550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3" name="Oval 39"/>
          <p:cNvSpPr>
            <a:spLocks noChangeAspect="1" noChangeArrowheads="1"/>
          </p:cNvSpPr>
          <p:nvPr/>
        </p:nvSpPr>
        <p:spPr bwMode="auto">
          <a:xfrm rot="5895381">
            <a:off x="4980981" y="3539134"/>
            <a:ext cx="44053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4" name="Oval 40"/>
          <p:cNvSpPr>
            <a:spLocks noChangeAspect="1" noChangeArrowheads="1"/>
          </p:cNvSpPr>
          <p:nvPr/>
        </p:nvSpPr>
        <p:spPr bwMode="auto">
          <a:xfrm rot="4777107">
            <a:off x="3766543" y="2650927"/>
            <a:ext cx="44053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5" name="Oval 41"/>
          <p:cNvSpPr>
            <a:spLocks noChangeAspect="1" noChangeArrowheads="1"/>
          </p:cNvSpPr>
          <p:nvPr/>
        </p:nvSpPr>
        <p:spPr bwMode="auto">
          <a:xfrm rot="4777107">
            <a:off x="4631532" y="39409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6" name="Oval 42"/>
          <p:cNvSpPr>
            <a:spLocks noChangeAspect="1" noChangeArrowheads="1"/>
          </p:cNvSpPr>
          <p:nvPr/>
        </p:nvSpPr>
        <p:spPr bwMode="auto">
          <a:xfrm rot="4777107">
            <a:off x="4402932" y="365521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7" name="Oval 43"/>
          <p:cNvSpPr>
            <a:spLocks noChangeAspect="1" noChangeArrowheads="1"/>
          </p:cNvSpPr>
          <p:nvPr/>
        </p:nvSpPr>
        <p:spPr bwMode="auto">
          <a:xfrm rot="4777107">
            <a:off x="3255764" y="2802136"/>
            <a:ext cx="44054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8" name="Oval 44"/>
          <p:cNvSpPr>
            <a:spLocks noChangeAspect="1" noChangeArrowheads="1"/>
          </p:cNvSpPr>
          <p:nvPr/>
        </p:nvSpPr>
        <p:spPr bwMode="auto">
          <a:xfrm rot="4777107">
            <a:off x="3927872" y="2082403"/>
            <a:ext cx="38100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69" name="Oval 45"/>
          <p:cNvSpPr>
            <a:spLocks noChangeAspect="1" noChangeArrowheads="1"/>
          </p:cNvSpPr>
          <p:nvPr/>
        </p:nvSpPr>
        <p:spPr bwMode="auto">
          <a:xfrm rot="4777107">
            <a:off x="4410076" y="3273028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70" name="Oval 46"/>
          <p:cNvSpPr>
            <a:spLocks noChangeAspect="1" noChangeArrowheads="1"/>
          </p:cNvSpPr>
          <p:nvPr/>
        </p:nvSpPr>
        <p:spPr bwMode="auto">
          <a:xfrm rot="4777107">
            <a:off x="3021211" y="2311599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71" name="Oval 47"/>
          <p:cNvSpPr>
            <a:spLocks noChangeAspect="1" noChangeArrowheads="1"/>
          </p:cNvSpPr>
          <p:nvPr/>
        </p:nvSpPr>
        <p:spPr bwMode="auto">
          <a:xfrm rot="4777107">
            <a:off x="4096346" y="3786783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72" name="Oval 48"/>
          <p:cNvSpPr>
            <a:spLocks noChangeAspect="1" noChangeArrowheads="1"/>
          </p:cNvSpPr>
          <p:nvPr/>
        </p:nvSpPr>
        <p:spPr bwMode="auto">
          <a:xfrm rot="4777107">
            <a:off x="5120879" y="3567113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1073" name="Text Box 49"/>
          <p:cNvSpPr txBox="1">
            <a:spLocks noChangeArrowheads="1"/>
          </p:cNvSpPr>
          <p:nvPr/>
        </p:nvSpPr>
        <p:spPr bwMode="auto">
          <a:xfrm>
            <a:off x="5257800" y="1257300"/>
            <a:ext cx="24003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f</a:t>
            </a:r>
            <a:r>
              <a:rPr lang="en-US" sz="1050" i="1">
                <a:solidFill>
                  <a:schemeClr val="bg1"/>
                </a:solidFill>
              </a:rPr>
              <a:t>(</a:t>
            </a:r>
            <a:r>
              <a:rPr lang="en-US" sz="1050" b="1" i="1">
                <a:solidFill>
                  <a:schemeClr val="bg1"/>
                </a:solidFill>
              </a:rPr>
              <a:t>x</a:t>
            </a:r>
            <a:r>
              <a:rPr lang="en-US" sz="1050" i="1">
                <a:solidFill>
                  <a:schemeClr val="bg1"/>
                </a:solidFill>
              </a:rPr>
              <a:t>,</a:t>
            </a:r>
            <a:r>
              <a:rPr lang="en-US" sz="1050" b="1" i="1">
                <a:solidFill>
                  <a:schemeClr val="bg1"/>
                </a:solidFill>
              </a:rPr>
              <a:t>w</a:t>
            </a:r>
            <a:r>
              <a:rPr lang="en-US" sz="1050" i="1">
                <a:solidFill>
                  <a:schemeClr val="bg1"/>
                </a:solidFill>
              </a:rPr>
              <a:t>,b) = sign(</a:t>
            </a:r>
            <a:r>
              <a:rPr lang="en-US" sz="1050" b="1" i="1">
                <a:solidFill>
                  <a:schemeClr val="bg1"/>
                </a:solidFill>
              </a:rPr>
              <a:t>w. x</a:t>
            </a:r>
            <a:r>
              <a:rPr lang="en-US" sz="1050" i="1">
                <a:solidFill>
                  <a:schemeClr val="bg1"/>
                </a:solidFill>
              </a:rPr>
              <a:t> - b)</a:t>
            </a:r>
          </a:p>
        </p:txBody>
      </p:sp>
      <p:sp>
        <p:nvSpPr>
          <p:cNvPr id="641074" name="Text Box 50"/>
          <p:cNvSpPr txBox="1">
            <a:spLocks noChangeArrowheads="1"/>
          </p:cNvSpPr>
          <p:nvPr/>
        </p:nvSpPr>
        <p:spPr bwMode="auto">
          <a:xfrm>
            <a:off x="5829300" y="2400300"/>
            <a:ext cx="18288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41075" name="Text Box 51"/>
          <p:cNvSpPr txBox="1">
            <a:spLocks noChangeArrowheads="1"/>
          </p:cNvSpPr>
          <p:nvPr/>
        </p:nvSpPr>
        <p:spPr bwMode="auto">
          <a:xfrm>
            <a:off x="5943600" y="1714500"/>
            <a:ext cx="2057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 maximum margin linear classifier is the linear classifier with the, um, maximum margin.</a:t>
            </a:r>
          </a:p>
          <a:p>
            <a:r>
              <a:rPr lang="en-US" sz="1800">
                <a:solidFill>
                  <a:schemeClr val="bg1"/>
                </a:solidFill>
              </a:rPr>
              <a:t>This is the simplest kind of SVM (Called an LSVM)</a:t>
            </a:r>
          </a:p>
        </p:txBody>
      </p:sp>
      <p:sp>
        <p:nvSpPr>
          <p:cNvPr id="641080" name="AutoShape 56"/>
          <p:cNvSpPr>
            <a:spLocks noChangeArrowheads="1"/>
          </p:cNvSpPr>
          <p:nvPr/>
        </p:nvSpPr>
        <p:spPr bwMode="auto">
          <a:xfrm>
            <a:off x="4474369" y="4573191"/>
            <a:ext cx="1319213" cy="28575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Linear SVM</a:t>
            </a:r>
          </a:p>
        </p:txBody>
      </p:sp>
      <p:pic>
        <p:nvPicPr>
          <p:cNvPr id="55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51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Line 2050"/>
          <p:cNvSpPr>
            <a:spLocks noChangeShapeType="1"/>
          </p:cNvSpPr>
          <p:nvPr/>
        </p:nvSpPr>
        <p:spPr bwMode="auto">
          <a:xfrm rot="-3472419">
            <a:off x="2072879" y="3057525"/>
            <a:ext cx="405765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51" name="Line 2051"/>
          <p:cNvSpPr>
            <a:spLocks noChangeShapeType="1"/>
          </p:cNvSpPr>
          <p:nvPr/>
        </p:nvSpPr>
        <p:spPr bwMode="auto">
          <a:xfrm rot="-3472419">
            <a:off x="2015729" y="3057525"/>
            <a:ext cx="417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52" name="Rectangle 205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3486150" cy="51435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Maximum Margin</a:t>
            </a:r>
          </a:p>
        </p:txBody>
      </p:sp>
      <p:sp>
        <p:nvSpPr>
          <p:cNvPr id="642053" name="Rectangle 2053"/>
          <p:cNvSpPr>
            <a:spLocks noChangeArrowheads="1"/>
          </p:cNvSpPr>
          <p:nvPr/>
        </p:nvSpPr>
        <p:spPr bwMode="auto">
          <a:xfrm>
            <a:off x="5143500" y="573569"/>
            <a:ext cx="1200150" cy="50783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700" i="1">
                <a:solidFill>
                  <a:schemeClr val="bg2"/>
                </a:solidFill>
              </a:rPr>
              <a:t>f </a:t>
            </a:r>
            <a:r>
              <a:rPr lang="en-US" sz="1050">
                <a:solidFill>
                  <a:schemeClr val="bg2"/>
                </a:solidFill>
              </a:rPr>
              <a:t>        </a:t>
            </a:r>
          </a:p>
        </p:txBody>
      </p:sp>
      <p:sp>
        <p:nvSpPr>
          <p:cNvPr id="642054" name="Line 2054"/>
          <p:cNvSpPr>
            <a:spLocks noChangeShapeType="1"/>
          </p:cNvSpPr>
          <p:nvPr/>
        </p:nvSpPr>
        <p:spPr bwMode="auto">
          <a:xfrm>
            <a:off x="411480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55" name="Text Box 2055"/>
          <p:cNvSpPr txBox="1">
            <a:spLocks noChangeArrowheads="1"/>
          </p:cNvSpPr>
          <p:nvPr/>
        </p:nvSpPr>
        <p:spPr bwMode="auto">
          <a:xfrm>
            <a:off x="3771900" y="571500"/>
            <a:ext cx="457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42056" name="Line 2056"/>
          <p:cNvSpPr>
            <a:spLocks noChangeShapeType="1"/>
          </p:cNvSpPr>
          <p:nvPr/>
        </p:nvSpPr>
        <p:spPr bwMode="auto">
          <a:xfrm>
            <a:off x="5657850" y="285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57" name="Text Box 2057"/>
          <p:cNvSpPr txBox="1">
            <a:spLocks noChangeArrowheads="1"/>
          </p:cNvSpPr>
          <p:nvPr/>
        </p:nvSpPr>
        <p:spPr bwMode="auto">
          <a:xfrm>
            <a:off x="5486400" y="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642058" name="Line 2058"/>
          <p:cNvSpPr>
            <a:spLocks noChangeShapeType="1"/>
          </p:cNvSpPr>
          <p:nvPr/>
        </p:nvSpPr>
        <p:spPr bwMode="auto">
          <a:xfrm>
            <a:off x="634365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59" name="Text Box 2059"/>
          <p:cNvSpPr txBox="1">
            <a:spLocks noChangeArrowheads="1"/>
          </p:cNvSpPr>
          <p:nvPr/>
        </p:nvSpPr>
        <p:spPr bwMode="auto">
          <a:xfrm>
            <a:off x="7372350" y="628650"/>
            <a:ext cx="62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en-US" sz="2400" baseline="30000">
                <a:solidFill>
                  <a:schemeClr val="bg1"/>
                </a:solidFill>
              </a:rPr>
              <a:t>est</a:t>
            </a:r>
          </a:p>
        </p:txBody>
      </p:sp>
      <p:sp>
        <p:nvSpPr>
          <p:cNvPr id="642060" name="Text Box 2060"/>
          <p:cNvSpPr txBox="1">
            <a:spLocks noChangeArrowheads="1"/>
          </p:cNvSpPr>
          <p:nvPr/>
        </p:nvSpPr>
        <p:spPr bwMode="auto">
          <a:xfrm>
            <a:off x="1771650" y="1428750"/>
            <a:ext cx="14287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denotes +1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denotes -1</a:t>
            </a:r>
          </a:p>
        </p:txBody>
      </p:sp>
      <p:sp>
        <p:nvSpPr>
          <p:cNvPr id="642061" name="Oval 2061"/>
          <p:cNvSpPr>
            <a:spLocks noChangeAspect="1" noChangeArrowheads="1"/>
          </p:cNvSpPr>
          <p:nvPr/>
        </p:nvSpPr>
        <p:spPr bwMode="auto">
          <a:xfrm rot="4777107">
            <a:off x="1829395" y="1542455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62" name="Oval 2062"/>
          <p:cNvSpPr>
            <a:spLocks noChangeAspect="1" noChangeArrowheads="1"/>
          </p:cNvSpPr>
          <p:nvPr/>
        </p:nvSpPr>
        <p:spPr bwMode="auto">
          <a:xfrm rot="5895381">
            <a:off x="1829991" y="1884760"/>
            <a:ext cx="38100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63" name="Line 2063"/>
          <p:cNvSpPr>
            <a:spLocks noChangeShapeType="1"/>
          </p:cNvSpPr>
          <p:nvPr/>
        </p:nvSpPr>
        <p:spPr bwMode="auto">
          <a:xfrm>
            <a:off x="3086100" y="1657350"/>
            <a:ext cx="0" cy="2628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64" name="Line 2064"/>
          <p:cNvSpPr>
            <a:spLocks noChangeShapeType="1"/>
          </p:cNvSpPr>
          <p:nvPr/>
        </p:nvSpPr>
        <p:spPr bwMode="auto">
          <a:xfrm flipV="1">
            <a:off x="2971800" y="4171950"/>
            <a:ext cx="2743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65" name="Oval 2065"/>
          <p:cNvSpPr>
            <a:spLocks noChangeAspect="1" noChangeArrowheads="1"/>
          </p:cNvSpPr>
          <p:nvPr/>
        </p:nvSpPr>
        <p:spPr bwMode="auto">
          <a:xfrm>
            <a:off x="3931444" y="377428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66" name="Oval 2066"/>
          <p:cNvSpPr>
            <a:spLocks noChangeAspect="1" noChangeArrowheads="1"/>
          </p:cNvSpPr>
          <p:nvPr/>
        </p:nvSpPr>
        <p:spPr bwMode="auto">
          <a:xfrm>
            <a:off x="3007519" y="2927748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67" name="Oval 2067"/>
          <p:cNvSpPr>
            <a:spLocks noChangeAspect="1" noChangeArrowheads="1"/>
          </p:cNvSpPr>
          <p:nvPr/>
        </p:nvSpPr>
        <p:spPr bwMode="auto">
          <a:xfrm>
            <a:off x="4398169" y="2110979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68" name="Oval 2068"/>
          <p:cNvSpPr>
            <a:spLocks noChangeAspect="1" noChangeArrowheads="1"/>
          </p:cNvSpPr>
          <p:nvPr/>
        </p:nvSpPr>
        <p:spPr bwMode="auto">
          <a:xfrm>
            <a:off x="4445794" y="272653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69" name="Oval 2069"/>
          <p:cNvSpPr>
            <a:spLocks noChangeAspect="1" noChangeArrowheads="1"/>
          </p:cNvSpPr>
          <p:nvPr/>
        </p:nvSpPr>
        <p:spPr bwMode="auto">
          <a:xfrm>
            <a:off x="3700463" y="1997869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0" name="Oval 2070"/>
          <p:cNvSpPr>
            <a:spLocks noChangeAspect="1" noChangeArrowheads="1"/>
          </p:cNvSpPr>
          <p:nvPr/>
        </p:nvSpPr>
        <p:spPr bwMode="auto">
          <a:xfrm>
            <a:off x="4057651" y="2800350"/>
            <a:ext cx="40481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1" name="Oval 2071"/>
          <p:cNvSpPr>
            <a:spLocks noChangeAspect="1" noChangeArrowheads="1"/>
          </p:cNvSpPr>
          <p:nvPr/>
        </p:nvSpPr>
        <p:spPr bwMode="auto">
          <a:xfrm>
            <a:off x="3429000" y="2343150"/>
            <a:ext cx="45244" cy="4405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2" name="Oval 2072"/>
          <p:cNvSpPr>
            <a:spLocks noChangeAspect="1" noChangeArrowheads="1"/>
          </p:cNvSpPr>
          <p:nvPr/>
        </p:nvSpPr>
        <p:spPr bwMode="auto">
          <a:xfrm>
            <a:off x="4972050" y="308610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3" name="Oval 2073"/>
          <p:cNvSpPr>
            <a:spLocks noChangeAspect="1" noChangeArrowheads="1"/>
          </p:cNvSpPr>
          <p:nvPr/>
        </p:nvSpPr>
        <p:spPr bwMode="auto">
          <a:xfrm rot="-1118274">
            <a:off x="4058842" y="3332560"/>
            <a:ext cx="40481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4" name="Oval 2074"/>
          <p:cNvSpPr>
            <a:spLocks noChangeAspect="1" noChangeArrowheads="1"/>
          </p:cNvSpPr>
          <p:nvPr/>
        </p:nvSpPr>
        <p:spPr bwMode="auto">
          <a:xfrm rot="-1118274">
            <a:off x="5645944" y="24217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5" name="Oval 2075"/>
          <p:cNvSpPr>
            <a:spLocks noChangeAspect="1" noChangeArrowheads="1"/>
          </p:cNvSpPr>
          <p:nvPr/>
        </p:nvSpPr>
        <p:spPr bwMode="auto">
          <a:xfrm rot="-1118274">
            <a:off x="5114925" y="340876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6" name="Oval 2076"/>
          <p:cNvSpPr>
            <a:spLocks noChangeAspect="1" noChangeArrowheads="1"/>
          </p:cNvSpPr>
          <p:nvPr/>
        </p:nvSpPr>
        <p:spPr bwMode="auto">
          <a:xfrm rot="-1118274">
            <a:off x="3486150" y="2000250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7" name="Oval 2077"/>
          <p:cNvSpPr>
            <a:spLocks noChangeAspect="1" noChangeArrowheads="1"/>
          </p:cNvSpPr>
          <p:nvPr/>
        </p:nvSpPr>
        <p:spPr bwMode="auto">
          <a:xfrm rot="-1118274">
            <a:off x="4676775" y="26884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8" name="Oval 2078"/>
          <p:cNvSpPr>
            <a:spLocks noChangeAspect="1" noChangeArrowheads="1"/>
          </p:cNvSpPr>
          <p:nvPr/>
        </p:nvSpPr>
        <p:spPr bwMode="auto">
          <a:xfrm rot="-1118274">
            <a:off x="5543550" y="3371850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79" name="Oval 2079"/>
          <p:cNvSpPr>
            <a:spLocks noChangeAspect="1" noChangeArrowheads="1"/>
          </p:cNvSpPr>
          <p:nvPr/>
        </p:nvSpPr>
        <p:spPr bwMode="auto">
          <a:xfrm rot="-1118274">
            <a:off x="3479007" y="2730104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0" name="Oval 2080"/>
          <p:cNvSpPr>
            <a:spLocks noChangeAspect="1" noChangeArrowheads="1"/>
          </p:cNvSpPr>
          <p:nvPr/>
        </p:nvSpPr>
        <p:spPr bwMode="auto">
          <a:xfrm rot="5895381">
            <a:off x="4043363" y="2293144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1" name="Oval 2081"/>
          <p:cNvSpPr>
            <a:spLocks noChangeAspect="1" noChangeArrowheads="1"/>
          </p:cNvSpPr>
          <p:nvPr/>
        </p:nvSpPr>
        <p:spPr bwMode="auto">
          <a:xfrm rot="5895381">
            <a:off x="4245174" y="3932040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2" name="Oval 2082"/>
          <p:cNvSpPr>
            <a:spLocks noChangeAspect="1" noChangeArrowheads="1"/>
          </p:cNvSpPr>
          <p:nvPr/>
        </p:nvSpPr>
        <p:spPr bwMode="auto">
          <a:xfrm rot="5895381">
            <a:off x="3479007" y="307419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3" name="Oval 2083"/>
          <p:cNvSpPr>
            <a:spLocks noChangeAspect="1" noChangeArrowheads="1"/>
          </p:cNvSpPr>
          <p:nvPr/>
        </p:nvSpPr>
        <p:spPr bwMode="auto">
          <a:xfrm rot="5895381">
            <a:off x="4400550" y="1795463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4" name="Oval 2084"/>
          <p:cNvSpPr>
            <a:spLocks noChangeAspect="1" noChangeArrowheads="1"/>
          </p:cNvSpPr>
          <p:nvPr/>
        </p:nvSpPr>
        <p:spPr bwMode="auto">
          <a:xfrm rot="5895381">
            <a:off x="5121474" y="3108127"/>
            <a:ext cx="44053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5" name="Oval 2085"/>
          <p:cNvSpPr>
            <a:spLocks noChangeAspect="1" noChangeArrowheads="1"/>
          </p:cNvSpPr>
          <p:nvPr/>
        </p:nvSpPr>
        <p:spPr bwMode="auto">
          <a:xfrm rot="5895381">
            <a:off x="4420791" y="3059907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6" name="Oval 2086"/>
          <p:cNvSpPr>
            <a:spLocks noChangeAspect="1" noChangeArrowheads="1"/>
          </p:cNvSpPr>
          <p:nvPr/>
        </p:nvSpPr>
        <p:spPr bwMode="auto">
          <a:xfrm rot="5895381">
            <a:off x="5357813" y="2524126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7" name="Oval 2087"/>
          <p:cNvSpPr>
            <a:spLocks noChangeAspect="1" noChangeArrowheads="1"/>
          </p:cNvSpPr>
          <p:nvPr/>
        </p:nvSpPr>
        <p:spPr bwMode="auto">
          <a:xfrm rot="5895381">
            <a:off x="3458766" y="175974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8" name="Oval 2088"/>
          <p:cNvSpPr>
            <a:spLocks noChangeAspect="1" noChangeArrowheads="1"/>
          </p:cNvSpPr>
          <p:nvPr/>
        </p:nvSpPr>
        <p:spPr bwMode="auto">
          <a:xfrm rot="5895381">
            <a:off x="5088732" y="24550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89" name="Oval 2089"/>
          <p:cNvSpPr>
            <a:spLocks noChangeAspect="1" noChangeArrowheads="1"/>
          </p:cNvSpPr>
          <p:nvPr/>
        </p:nvSpPr>
        <p:spPr bwMode="auto">
          <a:xfrm rot="5895381">
            <a:off x="4980981" y="3539134"/>
            <a:ext cx="44053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0" name="Oval 2090"/>
          <p:cNvSpPr>
            <a:spLocks noChangeAspect="1" noChangeArrowheads="1"/>
          </p:cNvSpPr>
          <p:nvPr/>
        </p:nvSpPr>
        <p:spPr bwMode="auto">
          <a:xfrm rot="4777107">
            <a:off x="3766543" y="2650927"/>
            <a:ext cx="44053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1" name="Oval 2091"/>
          <p:cNvSpPr>
            <a:spLocks noChangeAspect="1" noChangeArrowheads="1"/>
          </p:cNvSpPr>
          <p:nvPr/>
        </p:nvSpPr>
        <p:spPr bwMode="auto">
          <a:xfrm rot="4777107">
            <a:off x="4631532" y="39409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2" name="Oval 2092"/>
          <p:cNvSpPr>
            <a:spLocks noChangeAspect="1" noChangeArrowheads="1"/>
          </p:cNvSpPr>
          <p:nvPr/>
        </p:nvSpPr>
        <p:spPr bwMode="auto">
          <a:xfrm rot="4777107">
            <a:off x="4402932" y="365521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3" name="Oval 2093"/>
          <p:cNvSpPr>
            <a:spLocks noChangeAspect="1" noChangeArrowheads="1"/>
          </p:cNvSpPr>
          <p:nvPr/>
        </p:nvSpPr>
        <p:spPr bwMode="auto">
          <a:xfrm rot="4777107">
            <a:off x="3255764" y="2802136"/>
            <a:ext cx="44054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4" name="Oval 2094"/>
          <p:cNvSpPr>
            <a:spLocks noChangeAspect="1" noChangeArrowheads="1"/>
          </p:cNvSpPr>
          <p:nvPr/>
        </p:nvSpPr>
        <p:spPr bwMode="auto">
          <a:xfrm rot="4777107">
            <a:off x="3927872" y="2082403"/>
            <a:ext cx="38100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5" name="Oval 2095"/>
          <p:cNvSpPr>
            <a:spLocks noChangeAspect="1" noChangeArrowheads="1"/>
          </p:cNvSpPr>
          <p:nvPr/>
        </p:nvSpPr>
        <p:spPr bwMode="auto">
          <a:xfrm rot="4777107">
            <a:off x="4410076" y="3273028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6" name="Oval 2096"/>
          <p:cNvSpPr>
            <a:spLocks noChangeAspect="1" noChangeArrowheads="1"/>
          </p:cNvSpPr>
          <p:nvPr/>
        </p:nvSpPr>
        <p:spPr bwMode="auto">
          <a:xfrm rot="4777107">
            <a:off x="3021211" y="2311599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7" name="Oval 2097"/>
          <p:cNvSpPr>
            <a:spLocks noChangeAspect="1" noChangeArrowheads="1"/>
          </p:cNvSpPr>
          <p:nvPr/>
        </p:nvSpPr>
        <p:spPr bwMode="auto">
          <a:xfrm rot="4777107">
            <a:off x="4096346" y="3786783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8" name="Oval 2098"/>
          <p:cNvSpPr>
            <a:spLocks noChangeAspect="1" noChangeArrowheads="1"/>
          </p:cNvSpPr>
          <p:nvPr/>
        </p:nvSpPr>
        <p:spPr bwMode="auto">
          <a:xfrm rot="4777107">
            <a:off x="5120879" y="3567113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099" name="Text Box 2099"/>
          <p:cNvSpPr txBox="1">
            <a:spLocks noChangeArrowheads="1"/>
          </p:cNvSpPr>
          <p:nvPr/>
        </p:nvSpPr>
        <p:spPr bwMode="auto">
          <a:xfrm>
            <a:off x="5257800" y="1257300"/>
            <a:ext cx="24003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f</a:t>
            </a:r>
            <a:r>
              <a:rPr lang="en-US" sz="1050" i="1">
                <a:solidFill>
                  <a:schemeClr val="bg1"/>
                </a:solidFill>
              </a:rPr>
              <a:t>(</a:t>
            </a:r>
            <a:r>
              <a:rPr lang="en-US" sz="1050" b="1" i="1">
                <a:solidFill>
                  <a:schemeClr val="bg1"/>
                </a:solidFill>
              </a:rPr>
              <a:t>x</a:t>
            </a:r>
            <a:r>
              <a:rPr lang="en-US" sz="1050" i="1">
                <a:solidFill>
                  <a:schemeClr val="bg1"/>
                </a:solidFill>
              </a:rPr>
              <a:t>,</a:t>
            </a:r>
            <a:r>
              <a:rPr lang="en-US" sz="1050" b="1" i="1">
                <a:solidFill>
                  <a:schemeClr val="bg1"/>
                </a:solidFill>
              </a:rPr>
              <a:t>w</a:t>
            </a:r>
            <a:r>
              <a:rPr lang="en-US" sz="1050" i="1">
                <a:solidFill>
                  <a:schemeClr val="bg1"/>
                </a:solidFill>
              </a:rPr>
              <a:t>,b) = sign(</a:t>
            </a:r>
            <a:r>
              <a:rPr lang="en-US" sz="1050" b="1" i="1">
                <a:solidFill>
                  <a:schemeClr val="bg1"/>
                </a:solidFill>
              </a:rPr>
              <a:t>w. x</a:t>
            </a:r>
            <a:r>
              <a:rPr lang="en-US" sz="1050" i="1">
                <a:solidFill>
                  <a:schemeClr val="bg1"/>
                </a:solidFill>
              </a:rPr>
              <a:t> - b)</a:t>
            </a:r>
          </a:p>
        </p:txBody>
      </p:sp>
      <p:sp>
        <p:nvSpPr>
          <p:cNvPr id="642100" name="Text Box 2100"/>
          <p:cNvSpPr txBox="1">
            <a:spLocks noChangeArrowheads="1"/>
          </p:cNvSpPr>
          <p:nvPr/>
        </p:nvSpPr>
        <p:spPr bwMode="auto">
          <a:xfrm>
            <a:off x="5829300" y="2400300"/>
            <a:ext cx="18288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42101" name="Text Box 2101"/>
          <p:cNvSpPr txBox="1">
            <a:spLocks noChangeArrowheads="1"/>
          </p:cNvSpPr>
          <p:nvPr/>
        </p:nvSpPr>
        <p:spPr bwMode="auto">
          <a:xfrm>
            <a:off x="5943600" y="1714500"/>
            <a:ext cx="2057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 maximum margin linear classifier is the linear classifier with the, um, maximum margin.</a:t>
            </a:r>
          </a:p>
          <a:p>
            <a:r>
              <a:rPr lang="en-US" sz="1800">
                <a:solidFill>
                  <a:schemeClr val="bg1"/>
                </a:solidFill>
              </a:rPr>
              <a:t>This is the simplest kind of SVM (Called an LSVM)</a:t>
            </a:r>
          </a:p>
        </p:txBody>
      </p:sp>
      <p:sp>
        <p:nvSpPr>
          <p:cNvPr id="642103" name="Text Box 2103"/>
          <p:cNvSpPr txBox="1">
            <a:spLocks noChangeArrowheads="1"/>
          </p:cNvSpPr>
          <p:nvPr/>
        </p:nvSpPr>
        <p:spPr bwMode="auto">
          <a:xfrm>
            <a:off x="1272779" y="2756298"/>
            <a:ext cx="15906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Support Vectors are those datapoints that the margin pushes up against</a:t>
            </a:r>
          </a:p>
        </p:txBody>
      </p:sp>
      <p:sp>
        <p:nvSpPr>
          <p:cNvPr id="642107" name="Freeform 2107"/>
          <p:cNvSpPr>
            <a:spLocks/>
          </p:cNvSpPr>
          <p:nvPr/>
        </p:nvSpPr>
        <p:spPr bwMode="auto">
          <a:xfrm>
            <a:off x="2727722" y="2794397"/>
            <a:ext cx="1281113" cy="253916"/>
          </a:xfrm>
          <a:custGeom>
            <a:avLst/>
            <a:gdLst>
              <a:gd name="T0" fmla="*/ 0 w 1076"/>
              <a:gd name="T1" fmla="*/ 98 h 98"/>
              <a:gd name="T2" fmla="*/ 104 w 1076"/>
              <a:gd name="T3" fmla="*/ 39 h 98"/>
              <a:gd name="T4" fmla="*/ 212 w 1076"/>
              <a:gd name="T5" fmla="*/ 0 h 98"/>
              <a:gd name="T6" fmla="*/ 326 w 1076"/>
              <a:gd name="T7" fmla="*/ 11 h 98"/>
              <a:gd name="T8" fmla="*/ 386 w 1076"/>
              <a:gd name="T9" fmla="*/ 39 h 98"/>
              <a:gd name="T10" fmla="*/ 386 w 1076"/>
              <a:gd name="T11" fmla="*/ 39 h 98"/>
              <a:gd name="T12" fmla="*/ 511 w 1076"/>
              <a:gd name="T13" fmla="*/ 82 h 98"/>
              <a:gd name="T14" fmla="*/ 989 w 1076"/>
              <a:gd name="T15" fmla="*/ 55 h 98"/>
              <a:gd name="T16" fmla="*/ 1076 w 1076"/>
              <a:gd name="T17" fmla="*/ 4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108" name="Freeform 2108"/>
          <p:cNvSpPr>
            <a:spLocks/>
          </p:cNvSpPr>
          <p:nvPr/>
        </p:nvSpPr>
        <p:spPr bwMode="auto">
          <a:xfrm>
            <a:off x="2702719" y="2488406"/>
            <a:ext cx="1720454" cy="253916"/>
          </a:xfrm>
          <a:custGeom>
            <a:avLst/>
            <a:gdLst>
              <a:gd name="T0" fmla="*/ 0 w 1445"/>
              <a:gd name="T1" fmla="*/ 306 h 306"/>
              <a:gd name="T2" fmla="*/ 16 w 1445"/>
              <a:gd name="T3" fmla="*/ 301 h 306"/>
              <a:gd name="T4" fmla="*/ 27 w 1445"/>
              <a:gd name="T5" fmla="*/ 268 h 306"/>
              <a:gd name="T6" fmla="*/ 48 w 1445"/>
              <a:gd name="T7" fmla="*/ 236 h 306"/>
              <a:gd name="T8" fmla="*/ 125 w 1445"/>
              <a:gd name="T9" fmla="*/ 171 h 306"/>
              <a:gd name="T10" fmla="*/ 228 w 1445"/>
              <a:gd name="T11" fmla="*/ 105 h 306"/>
              <a:gd name="T12" fmla="*/ 298 w 1445"/>
              <a:gd name="T13" fmla="*/ 73 h 306"/>
              <a:gd name="T14" fmla="*/ 635 w 1445"/>
              <a:gd name="T15" fmla="*/ 2 h 306"/>
              <a:gd name="T16" fmla="*/ 1043 w 1445"/>
              <a:gd name="T17" fmla="*/ 18 h 306"/>
              <a:gd name="T18" fmla="*/ 1119 w 1445"/>
              <a:gd name="T19" fmla="*/ 40 h 306"/>
              <a:gd name="T20" fmla="*/ 1217 w 1445"/>
              <a:gd name="T21" fmla="*/ 84 h 306"/>
              <a:gd name="T22" fmla="*/ 1336 w 1445"/>
              <a:gd name="T23" fmla="*/ 132 h 306"/>
              <a:gd name="T24" fmla="*/ 1445 w 1445"/>
              <a:gd name="T25" fmla="*/ 16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109" name="Freeform 2109"/>
          <p:cNvSpPr>
            <a:spLocks/>
          </p:cNvSpPr>
          <p:nvPr/>
        </p:nvSpPr>
        <p:spPr bwMode="auto">
          <a:xfrm>
            <a:off x="2721769" y="2995613"/>
            <a:ext cx="1300163" cy="253916"/>
          </a:xfrm>
          <a:custGeom>
            <a:avLst/>
            <a:gdLst>
              <a:gd name="T0" fmla="*/ 0 w 1092"/>
              <a:gd name="T1" fmla="*/ 0 h 283"/>
              <a:gd name="T2" fmla="*/ 130 w 1092"/>
              <a:gd name="T3" fmla="*/ 54 h 283"/>
              <a:gd name="T4" fmla="*/ 326 w 1092"/>
              <a:gd name="T5" fmla="*/ 147 h 283"/>
              <a:gd name="T6" fmla="*/ 397 w 1092"/>
              <a:gd name="T7" fmla="*/ 174 h 283"/>
              <a:gd name="T8" fmla="*/ 527 w 1092"/>
              <a:gd name="T9" fmla="*/ 217 h 283"/>
              <a:gd name="T10" fmla="*/ 1092 w 1092"/>
              <a:gd name="T11" fmla="*/ 27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110" name="Oval 2110"/>
          <p:cNvSpPr>
            <a:spLocks noChangeArrowheads="1"/>
          </p:cNvSpPr>
          <p:nvPr/>
        </p:nvSpPr>
        <p:spPr bwMode="auto">
          <a:xfrm>
            <a:off x="4399360" y="2563483"/>
            <a:ext cx="259766" cy="357054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111" name="Oval 2111"/>
          <p:cNvSpPr>
            <a:spLocks noChangeArrowheads="1"/>
          </p:cNvSpPr>
          <p:nvPr/>
        </p:nvSpPr>
        <p:spPr bwMode="auto">
          <a:xfrm>
            <a:off x="4026694" y="2645636"/>
            <a:ext cx="259766" cy="357054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112" name="Oval 2112"/>
          <p:cNvSpPr>
            <a:spLocks noChangeArrowheads="1"/>
          </p:cNvSpPr>
          <p:nvPr/>
        </p:nvSpPr>
        <p:spPr bwMode="auto">
          <a:xfrm>
            <a:off x="4018360" y="3167130"/>
            <a:ext cx="259766" cy="357054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2113" name="AutoShape 2113"/>
          <p:cNvSpPr>
            <a:spLocks noChangeArrowheads="1"/>
          </p:cNvSpPr>
          <p:nvPr/>
        </p:nvSpPr>
        <p:spPr bwMode="auto">
          <a:xfrm>
            <a:off x="4474369" y="4573191"/>
            <a:ext cx="1319213" cy="28575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50" dirty="0">
                <a:solidFill>
                  <a:schemeClr val="bg2"/>
                </a:solidFill>
              </a:rPr>
              <a:t>Linear SVM</a:t>
            </a:r>
          </a:p>
        </p:txBody>
      </p:sp>
      <p:pic>
        <p:nvPicPr>
          <p:cNvPr id="6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514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Specifying a line and margin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2571750"/>
            <a:ext cx="6172200" cy="7429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Plus-plane   = 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+1 }</a:t>
            </a:r>
          </a:p>
          <a:p>
            <a:r>
              <a:rPr lang="en-US">
                <a:solidFill>
                  <a:schemeClr val="bg1"/>
                </a:solidFill>
              </a:rPr>
              <a:t>Minus-plane =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-1 }</a:t>
            </a:r>
          </a:p>
          <a:p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646148" name="Line 4"/>
          <p:cNvSpPr>
            <a:spLocks noChangeShapeType="1"/>
          </p:cNvSpPr>
          <p:nvPr/>
        </p:nvSpPr>
        <p:spPr bwMode="auto">
          <a:xfrm rot="-23199335">
            <a:off x="2862263" y="1282304"/>
            <a:ext cx="2228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6149" name="Line 5"/>
          <p:cNvSpPr>
            <a:spLocks noChangeShapeType="1"/>
          </p:cNvSpPr>
          <p:nvPr/>
        </p:nvSpPr>
        <p:spPr bwMode="auto">
          <a:xfrm rot="-23199335">
            <a:off x="2971800" y="1500188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6150" name="Line 6"/>
          <p:cNvSpPr>
            <a:spLocks noChangeShapeType="1"/>
          </p:cNvSpPr>
          <p:nvPr/>
        </p:nvSpPr>
        <p:spPr bwMode="auto">
          <a:xfrm rot="-23199335">
            <a:off x="3080147" y="1716881"/>
            <a:ext cx="222885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5314950" y="628650"/>
            <a:ext cx="10858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Plus-Plane</a:t>
            </a:r>
          </a:p>
        </p:txBody>
      </p:sp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5829300" y="1200150"/>
            <a:ext cx="14859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Minus-Plane</a:t>
            </a:r>
          </a:p>
        </p:txBody>
      </p:sp>
      <p:sp>
        <p:nvSpPr>
          <p:cNvPr id="646153" name="Freeform 9"/>
          <p:cNvSpPr>
            <a:spLocks/>
          </p:cNvSpPr>
          <p:nvPr/>
        </p:nvSpPr>
        <p:spPr bwMode="auto">
          <a:xfrm>
            <a:off x="5081588" y="1265635"/>
            <a:ext cx="791766" cy="253916"/>
          </a:xfrm>
          <a:custGeom>
            <a:avLst/>
            <a:gdLst>
              <a:gd name="T0" fmla="*/ 665 w 665"/>
              <a:gd name="T1" fmla="*/ 74 h 95"/>
              <a:gd name="T2" fmla="*/ 155 w 665"/>
              <a:gd name="T3" fmla="*/ 82 h 95"/>
              <a:gd name="T4" fmla="*/ 52 w 665"/>
              <a:gd name="T5" fmla="*/ 52 h 95"/>
              <a:gd name="T6" fmla="*/ 8 w 665"/>
              <a:gd name="T7" fmla="*/ 23 h 95"/>
              <a:gd name="T8" fmla="*/ 0 w 665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95">
                <a:moveTo>
                  <a:pt x="665" y="74"/>
                </a:moveTo>
                <a:cubicBezTo>
                  <a:pt x="347" y="95"/>
                  <a:pt x="517" y="91"/>
                  <a:pt x="155" y="82"/>
                </a:cubicBezTo>
                <a:cubicBezTo>
                  <a:pt x="119" y="74"/>
                  <a:pt x="87" y="63"/>
                  <a:pt x="52" y="52"/>
                </a:cubicBezTo>
                <a:cubicBezTo>
                  <a:pt x="37" y="42"/>
                  <a:pt x="14" y="40"/>
                  <a:pt x="8" y="23"/>
                </a:cubicBezTo>
                <a:cubicBezTo>
                  <a:pt x="5" y="15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6154" name="Freeform 10"/>
          <p:cNvSpPr>
            <a:spLocks/>
          </p:cNvSpPr>
          <p:nvPr/>
        </p:nvSpPr>
        <p:spPr bwMode="auto">
          <a:xfrm>
            <a:off x="4844653" y="817960"/>
            <a:ext cx="519113" cy="253916"/>
          </a:xfrm>
          <a:custGeom>
            <a:avLst/>
            <a:gdLst>
              <a:gd name="T0" fmla="*/ 436 w 436"/>
              <a:gd name="T1" fmla="*/ 0 h 81"/>
              <a:gd name="T2" fmla="*/ 369 w 436"/>
              <a:gd name="T3" fmla="*/ 29 h 81"/>
              <a:gd name="T4" fmla="*/ 273 w 436"/>
              <a:gd name="T5" fmla="*/ 66 h 81"/>
              <a:gd name="T6" fmla="*/ 192 w 436"/>
              <a:gd name="T7" fmla="*/ 81 h 81"/>
              <a:gd name="T8" fmla="*/ 59 w 436"/>
              <a:gd name="T9" fmla="*/ 59 h 81"/>
              <a:gd name="T10" fmla="*/ 0 w 436"/>
              <a:gd name="T11" fmla="*/ 1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6" h="81">
                <a:moveTo>
                  <a:pt x="436" y="0"/>
                </a:moveTo>
                <a:cubicBezTo>
                  <a:pt x="411" y="8"/>
                  <a:pt x="394" y="21"/>
                  <a:pt x="369" y="29"/>
                </a:cubicBezTo>
                <a:cubicBezTo>
                  <a:pt x="340" y="49"/>
                  <a:pt x="308" y="59"/>
                  <a:pt x="273" y="66"/>
                </a:cubicBezTo>
                <a:cubicBezTo>
                  <a:pt x="246" y="71"/>
                  <a:pt x="192" y="81"/>
                  <a:pt x="192" y="81"/>
                </a:cubicBezTo>
                <a:cubicBezTo>
                  <a:pt x="127" y="76"/>
                  <a:pt x="110" y="75"/>
                  <a:pt x="59" y="59"/>
                </a:cubicBezTo>
                <a:cubicBezTo>
                  <a:pt x="38" y="45"/>
                  <a:pt x="23" y="26"/>
                  <a:pt x="0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6000750" y="914400"/>
            <a:ext cx="18288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Classifier Boundary</a:t>
            </a:r>
          </a:p>
        </p:txBody>
      </p:sp>
      <p:sp>
        <p:nvSpPr>
          <p:cNvPr id="646156" name="Freeform 12"/>
          <p:cNvSpPr>
            <a:spLocks/>
          </p:cNvSpPr>
          <p:nvPr/>
        </p:nvSpPr>
        <p:spPr bwMode="auto">
          <a:xfrm>
            <a:off x="4941094" y="1072754"/>
            <a:ext cx="1098947" cy="253916"/>
          </a:xfrm>
          <a:custGeom>
            <a:avLst/>
            <a:gdLst>
              <a:gd name="T0" fmla="*/ 923 w 923"/>
              <a:gd name="T1" fmla="*/ 0 h 44"/>
              <a:gd name="T2" fmla="*/ 709 w 923"/>
              <a:gd name="T3" fmla="*/ 44 h 44"/>
              <a:gd name="T4" fmla="*/ 362 w 923"/>
              <a:gd name="T5" fmla="*/ 37 h 44"/>
              <a:gd name="T6" fmla="*/ 0 w 923"/>
              <a:gd name="T7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3" h="44">
                <a:moveTo>
                  <a:pt x="923" y="0"/>
                </a:moveTo>
                <a:cubicBezTo>
                  <a:pt x="857" y="34"/>
                  <a:pt x="782" y="37"/>
                  <a:pt x="709" y="44"/>
                </a:cubicBezTo>
                <a:cubicBezTo>
                  <a:pt x="593" y="42"/>
                  <a:pt x="478" y="42"/>
                  <a:pt x="362" y="37"/>
                </a:cubicBezTo>
                <a:cubicBezTo>
                  <a:pt x="241" y="32"/>
                  <a:pt x="122" y="7"/>
                  <a:pt x="0" y="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6157" name="Text Box 13"/>
          <p:cNvSpPr txBox="1">
            <a:spLocks noChangeArrowheads="1"/>
          </p:cNvSpPr>
          <p:nvPr/>
        </p:nvSpPr>
        <p:spPr bwMode="auto">
          <a:xfrm rot="-1586986">
            <a:off x="2457450" y="90053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+1” zone</a:t>
            </a:r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 rot="-1586986">
            <a:off x="3263503" y="1668483"/>
            <a:ext cx="21657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-1” zone</a:t>
            </a:r>
          </a:p>
        </p:txBody>
      </p:sp>
      <p:graphicFrame>
        <p:nvGraphicFramePr>
          <p:cNvPr id="646254" name="Group 1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996024"/>
              </p:ext>
            </p:extLst>
          </p:nvPr>
        </p:nvGraphicFramePr>
        <p:xfrm>
          <a:off x="1714500" y="3371850"/>
          <a:ext cx="5459016" cy="1455420"/>
        </p:xfrm>
        <a:graphic>
          <a:graphicData uri="http://schemas.openxmlformats.org/drawingml/2006/table">
            <a:tbl>
              <a:tblPr/>
              <a:tblGrid>
                <a:gridCol w="1364456"/>
                <a:gridCol w="1365647"/>
                <a:gridCol w="470297"/>
                <a:gridCol w="2258616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Classify as..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+1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if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 .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 + b &gt;= 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</a:rPr>
                        <a:t>if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</a:rPr>
                        <a:t> .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</a:rPr>
                        <a:t> + b &lt;= -1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Universe explodes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if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 &lt;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.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+ b &lt; 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6255" name="Text Box 111"/>
          <p:cNvSpPr txBox="1">
            <a:spLocks noChangeArrowheads="1"/>
          </p:cNvSpPr>
          <p:nvPr/>
        </p:nvSpPr>
        <p:spPr bwMode="auto">
          <a:xfrm rot="-1777892">
            <a:off x="2343150" y="1816143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wx+b=1</a:t>
            </a:r>
          </a:p>
        </p:txBody>
      </p:sp>
      <p:sp>
        <p:nvSpPr>
          <p:cNvPr id="646256" name="Text Box 112"/>
          <p:cNvSpPr txBox="1">
            <a:spLocks noChangeArrowheads="1"/>
          </p:cNvSpPr>
          <p:nvPr/>
        </p:nvSpPr>
        <p:spPr bwMode="auto">
          <a:xfrm rot="-1777892">
            <a:off x="2458641" y="2018549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wx+b=0</a:t>
            </a:r>
          </a:p>
        </p:txBody>
      </p:sp>
      <p:sp>
        <p:nvSpPr>
          <p:cNvPr id="646257" name="Text Box 113"/>
          <p:cNvSpPr txBox="1">
            <a:spLocks noChangeArrowheads="1"/>
          </p:cNvSpPr>
          <p:nvPr/>
        </p:nvSpPr>
        <p:spPr bwMode="auto">
          <a:xfrm rot="-1777892">
            <a:off x="2571750" y="2201905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wx+b=-1</a:t>
            </a:r>
          </a:p>
        </p:txBody>
      </p:sp>
      <p:pic>
        <p:nvPicPr>
          <p:cNvPr id="19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26" y="4586417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959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Computing the margin width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2571750"/>
            <a:ext cx="6515100" cy="22860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Plus-plane   = 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+1 }</a:t>
            </a:r>
          </a:p>
          <a:p>
            <a:r>
              <a:rPr lang="en-US">
                <a:solidFill>
                  <a:schemeClr val="bg1"/>
                </a:solidFill>
              </a:rPr>
              <a:t>Minus-plane =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-1 }</a:t>
            </a:r>
          </a:p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Claim: The vector </a:t>
            </a:r>
            <a:r>
              <a:rPr lang="en-US" b="1">
                <a:solidFill>
                  <a:schemeClr val="bg1"/>
                </a:solidFill>
              </a:rPr>
              <a:t>w</a:t>
            </a:r>
            <a:r>
              <a:rPr lang="en-US">
                <a:solidFill>
                  <a:schemeClr val="bg1"/>
                </a:solidFill>
              </a:rPr>
              <a:t> is perpendicular to the Plus Plane. Why?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85060" name="Line 4"/>
          <p:cNvSpPr>
            <a:spLocks noChangeShapeType="1"/>
          </p:cNvSpPr>
          <p:nvPr/>
        </p:nvSpPr>
        <p:spPr bwMode="auto">
          <a:xfrm rot="-23199335">
            <a:off x="2862263" y="1282304"/>
            <a:ext cx="2228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5061" name="Line 5"/>
          <p:cNvSpPr>
            <a:spLocks noChangeShapeType="1"/>
          </p:cNvSpPr>
          <p:nvPr/>
        </p:nvSpPr>
        <p:spPr bwMode="auto">
          <a:xfrm rot="-23199335">
            <a:off x="2971800" y="1500188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 rot="-23199335">
            <a:off x="3080147" y="1716881"/>
            <a:ext cx="222885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 rot="-1586986">
            <a:off x="2457450" y="90053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+1” zone</a:t>
            </a: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 rot="-1586986">
            <a:off x="3263503" y="1668483"/>
            <a:ext cx="21657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-1” zone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 rot="-1777892">
            <a:off x="2343150" y="1816143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wx+b=1</a:t>
            </a:r>
          </a:p>
        </p:txBody>
      </p:sp>
      <p:sp>
        <p:nvSpPr>
          <p:cNvPr id="685066" name="Text Box 10"/>
          <p:cNvSpPr txBox="1">
            <a:spLocks noChangeArrowheads="1"/>
          </p:cNvSpPr>
          <p:nvPr/>
        </p:nvSpPr>
        <p:spPr bwMode="auto">
          <a:xfrm rot="-1777892">
            <a:off x="2458641" y="2018549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wx+b=0</a:t>
            </a:r>
          </a:p>
        </p:txBody>
      </p:sp>
      <p:sp>
        <p:nvSpPr>
          <p:cNvPr id="685067" name="Text Box 11"/>
          <p:cNvSpPr txBox="1">
            <a:spLocks noChangeArrowheads="1"/>
          </p:cNvSpPr>
          <p:nvPr/>
        </p:nvSpPr>
        <p:spPr bwMode="auto">
          <a:xfrm rot="-1777892">
            <a:off x="2571750" y="2201905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wx+b=-1</a:t>
            </a:r>
          </a:p>
        </p:txBody>
      </p:sp>
      <p:sp>
        <p:nvSpPr>
          <p:cNvPr id="685068" name="Line 12"/>
          <p:cNvSpPr>
            <a:spLocks noChangeShapeType="1"/>
          </p:cNvSpPr>
          <p:nvPr/>
        </p:nvSpPr>
        <p:spPr bwMode="auto">
          <a:xfrm>
            <a:off x="5020866" y="764381"/>
            <a:ext cx="245269" cy="448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5069" name="Text Box 13"/>
          <p:cNvSpPr txBox="1">
            <a:spLocks noChangeArrowheads="1"/>
          </p:cNvSpPr>
          <p:nvPr/>
        </p:nvSpPr>
        <p:spPr bwMode="auto">
          <a:xfrm>
            <a:off x="5107781" y="729854"/>
            <a:ext cx="194429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i="1">
                <a:solidFill>
                  <a:schemeClr val="bg1"/>
                </a:solidFill>
              </a:rPr>
              <a:t>M =</a:t>
            </a:r>
            <a:r>
              <a:rPr lang="en-US" sz="1500">
                <a:solidFill>
                  <a:schemeClr val="bg1"/>
                </a:solidFill>
              </a:rPr>
              <a:t> Margin Width</a:t>
            </a:r>
          </a:p>
        </p:txBody>
      </p:sp>
      <p:sp>
        <p:nvSpPr>
          <p:cNvPr id="685070" name="Text Box 14"/>
          <p:cNvSpPr txBox="1">
            <a:spLocks noChangeArrowheads="1"/>
          </p:cNvSpPr>
          <p:nvPr/>
        </p:nvSpPr>
        <p:spPr bwMode="auto">
          <a:xfrm>
            <a:off x="5179219" y="1319213"/>
            <a:ext cx="271581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100">
                <a:solidFill>
                  <a:schemeClr val="bg1"/>
                </a:solidFill>
              </a:rPr>
              <a:t>How do we compute </a:t>
            </a:r>
            <a:r>
              <a:rPr lang="en-US" sz="2100" i="1">
                <a:solidFill>
                  <a:schemeClr val="bg1"/>
                </a:solidFill>
              </a:rPr>
              <a:t>M</a:t>
            </a:r>
            <a:r>
              <a:rPr lang="en-US" sz="2100">
                <a:solidFill>
                  <a:schemeClr val="bg1"/>
                </a:solidFill>
              </a:rPr>
              <a:t> in terms of </a:t>
            </a:r>
            <a:r>
              <a:rPr lang="en-US" sz="2100" b="1" i="1">
                <a:solidFill>
                  <a:schemeClr val="bg1"/>
                </a:solidFill>
              </a:rPr>
              <a:t>w</a:t>
            </a:r>
            <a:r>
              <a:rPr lang="en-US" sz="2100">
                <a:solidFill>
                  <a:schemeClr val="bg1"/>
                </a:solidFill>
              </a:rPr>
              <a:t> and </a:t>
            </a:r>
            <a:r>
              <a:rPr lang="en-US" sz="2100" i="1">
                <a:solidFill>
                  <a:schemeClr val="bg1"/>
                </a:solidFill>
              </a:rPr>
              <a:t>b</a:t>
            </a:r>
            <a:r>
              <a:rPr lang="en-US" sz="210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5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26" y="4586417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37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Computing the margin width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2571750"/>
            <a:ext cx="6515100" cy="22860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Plus-plane   = 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+1 }</a:t>
            </a:r>
          </a:p>
          <a:p>
            <a:r>
              <a:rPr lang="en-US">
                <a:solidFill>
                  <a:schemeClr val="bg1"/>
                </a:solidFill>
              </a:rPr>
              <a:t>Minus-plane =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-1 }</a:t>
            </a:r>
          </a:p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Claim: The vector </a:t>
            </a:r>
            <a:r>
              <a:rPr lang="en-US" b="1">
                <a:solidFill>
                  <a:schemeClr val="bg1"/>
                </a:solidFill>
              </a:rPr>
              <a:t>w</a:t>
            </a:r>
            <a:r>
              <a:rPr lang="en-US">
                <a:solidFill>
                  <a:schemeClr val="bg1"/>
                </a:solidFill>
              </a:rPr>
              <a:t> is perpendicular to the Plus Plane. Why?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rot="-23199335">
            <a:off x="2862263" y="1282304"/>
            <a:ext cx="2228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 rot="-23199335">
            <a:off x="2971800" y="1500188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 rot="-23199335">
            <a:off x="3080147" y="1716881"/>
            <a:ext cx="222885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8205" name="Text Box 13"/>
          <p:cNvSpPr txBox="1">
            <a:spLocks noChangeArrowheads="1"/>
          </p:cNvSpPr>
          <p:nvPr/>
        </p:nvSpPr>
        <p:spPr bwMode="auto">
          <a:xfrm rot="-1586986">
            <a:off x="2457450" y="90053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+1” zone</a:t>
            </a:r>
          </a:p>
        </p:txBody>
      </p:sp>
      <p:sp>
        <p:nvSpPr>
          <p:cNvPr id="648206" name="Text Box 14"/>
          <p:cNvSpPr txBox="1">
            <a:spLocks noChangeArrowheads="1"/>
          </p:cNvSpPr>
          <p:nvPr/>
        </p:nvSpPr>
        <p:spPr bwMode="auto">
          <a:xfrm rot="-1586986">
            <a:off x="3263503" y="1668483"/>
            <a:ext cx="21657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-1” zone</a:t>
            </a:r>
          </a:p>
        </p:txBody>
      </p:sp>
      <p:sp>
        <p:nvSpPr>
          <p:cNvPr id="648234" name="Text Box 42"/>
          <p:cNvSpPr txBox="1">
            <a:spLocks noChangeArrowheads="1"/>
          </p:cNvSpPr>
          <p:nvPr/>
        </p:nvSpPr>
        <p:spPr bwMode="auto">
          <a:xfrm rot="-1777892">
            <a:off x="2343150" y="1816143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wx+b=1</a:t>
            </a:r>
          </a:p>
        </p:txBody>
      </p:sp>
      <p:sp>
        <p:nvSpPr>
          <p:cNvPr id="648235" name="Text Box 43"/>
          <p:cNvSpPr txBox="1">
            <a:spLocks noChangeArrowheads="1"/>
          </p:cNvSpPr>
          <p:nvPr/>
        </p:nvSpPr>
        <p:spPr bwMode="auto">
          <a:xfrm rot="-1777892">
            <a:off x="2458641" y="2018549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wx+b=0</a:t>
            </a:r>
          </a:p>
        </p:txBody>
      </p:sp>
      <p:sp>
        <p:nvSpPr>
          <p:cNvPr id="648236" name="Text Box 44"/>
          <p:cNvSpPr txBox="1">
            <a:spLocks noChangeArrowheads="1"/>
          </p:cNvSpPr>
          <p:nvPr/>
        </p:nvSpPr>
        <p:spPr bwMode="auto">
          <a:xfrm rot="-1777892">
            <a:off x="2571750" y="2201905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wx+b=-1</a:t>
            </a:r>
          </a:p>
        </p:txBody>
      </p:sp>
      <p:sp>
        <p:nvSpPr>
          <p:cNvPr id="648237" name="Line 45"/>
          <p:cNvSpPr>
            <a:spLocks noChangeShapeType="1"/>
          </p:cNvSpPr>
          <p:nvPr/>
        </p:nvSpPr>
        <p:spPr bwMode="auto">
          <a:xfrm>
            <a:off x="5020866" y="764381"/>
            <a:ext cx="245269" cy="448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8238" name="Text Box 46"/>
          <p:cNvSpPr txBox="1">
            <a:spLocks noChangeArrowheads="1"/>
          </p:cNvSpPr>
          <p:nvPr/>
        </p:nvSpPr>
        <p:spPr bwMode="auto">
          <a:xfrm>
            <a:off x="5107781" y="729854"/>
            <a:ext cx="194429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i="1">
                <a:solidFill>
                  <a:schemeClr val="bg1"/>
                </a:solidFill>
              </a:rPr>
              <a:t>M =</a:t>
            </a:r>
            <a:r>
              <a:rPr lang="en-US" sz="1500">
                <a:solidFill>
                  <a:schemeClr val="bg1"/>
                </a:solidFill>
              </a:rPr>
              <a:t> Margin Width</a:t>
            </a:r>
          </a:p>
        </p:txBody>
      </p:sp>
      <p:sp>
        <p:nvSpPr>
          <p:cNvPr id="648239" name="Text Box 47"/>
          <p:cNvSpPr txBox="1">
            <a:spLocks noChangeArrowheads="1"/>
          </p:cNvSpPr>
          <p:nvPr/>
        </p:nvSpPr>
        <p:spPr bwMode="auto">
          <a:xfrm>
            <a:off x="5179219" y="1319213"/>
            <a:ext cx="271581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100">
                <a:solidFill>
                  <a:schemeClr val="bg1"/>
                </a:solidFill>
              </a:rPr>
              <a:t>How do we compute </a:t>
            </a:r>
            <a:r>
              <a:rPr lang="en-US" sz="2100" i="1">
                <a:solidFill>
                  <a:schemeClr val="bg1"/>
                </a:solidFill>
              </a:rPr>
              <a:t>M</a:t>
            </a:r>
            <a:r>
              <a:rPr lang="en-US" sz="2100">
                <a:solidFill>
                  <a:schemeClr val="bg1"/>
                </a:solidFill>
              </a:rPr>
              <a:t> in terms of </a:t>
            </a:r>
            <a:r>
              <a:rPr lang="en-US" sz="2100" b="1" i="1">
                <a:solidFill>
                  <a:schemeClr val="bg1"/>
                </a:solidFill>
              </a:rPr>
              <a:t>w</a:t>
            </a:r>
            <a:r>
              <a:rPr lang="en-US" sz="2100">
                <a:solidFill>
                  <a:schemeClr val="bg1"/>
                </a:solidFill>
              </a:rPr>
              <a:t> and </a:t>
            </a:r>
            <a:r>
              <a:rPr lang="en-US" sz="2100" i="1">
                <a:solidFill>
                  <a:schemeClr val="bg1"/>
                </a:solidFill>
              </a:rPr>
              <a:t>b</a:t>
            </a:r>
            <a:r>
              <a:rPr lang="en-US" sz="21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48241" name="AutoShape 49"/>
          <p:cNvSpPr>
            <a:spLocks noChangeArrowheads="1"/>
          </p:cNvSpPr>
          <p:nvPr/>
        </p:nvSpPr>
        <p:spPr bwMode="auto">
          <a:xfrm>
            <a:off x="4114800" y="3657600"/>
            <a:ext cx="3314700" cy="571500"/>
          </a:xfrm>
          <a:prstGeom prst="wedgeRectCallout">
            <a:avLst>
              <a:gd name="adj1" fmla="val 43069"/>
              <a:gd name="adj2" fmla="val -73958"/>
            </a:avLst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500">
                <a:solidFill>
                  <a:schemeClr val="bg2"/>
                </a:solidFill>
              </a:rPr>
              <a:t>Let </a:t>
            </a:r>
            <a:r>
              <a:rPr lang="en-US" sz="1500" b="1">
                <a:solidFill>
                  <a:schemeClr val="bg2"/>
                </a:solidFill>
              </a:rPr>
              <a:t>u</a:t>
            </a:r>
            <a:r>
              <a:rPr lang="en-US" sz="1500">
                <a:solidFill>
                  <a:schemeClr val="bg2"/>
                </a:solidFill>
              </a:rPr>
              <a:t> and </a:t>
            </a:r>
            <a:r>
              <a:rPr lang="en-US" sz="1500" b="1">
                <a:solidFill>
                  <a:schemeClr val="bg2"/>
                </a:solidFill>
              </a:rPr>
              <a:t>v</a:t>
            </a:r>
            <a:r>
              <a:rPr lang="en-US" sz="1500">
                <a:solidFill>
                  <a:schemeClr val="bg2"/>
                </a:solidFill>
              </a:rPr>
              <a:t> be two vectors on the Plus Plane. What is </a:t>
            </a:r>
            <a:r>
              <a:rPr lang="en-US" sz="1500" b="1" i="1">
                <a:solidFill>
                  <a:schemeClr val="bg2"/>
                </a:solidFill>
              </a:rPr>
              <a:t>w</a:t>
            </a:r>
            <a:r>
              <a:rPr lang="en-US" sz="1500" i="1">
                <a:solidFill>
                  <a:schemeClr val="bg2"/>
                </a:solidFill>
              </a:rPr>
              <a:t> . ( </a:t>
            </a:r>
            <a:r>
              <a:rPr lang="en-US" sz="1500" b="1" i="1">
                <a:solidFill>
                  <a:schemeClr val="bg2"/>
                </a:solidFill>
              </a:rPr>
              <a:t>u</a:t>
            </a:r>
            <a:r>
              <a:rPr lang="en-US" sz="1500" i="1">
                <a:solidFill>
                  <a:schemeClr val="bg2"/>
                </a:solidFill>
              </a:rPr>
              <a:t> – </a:t>
            </a:r>
            <a:r>
              <a:rPr lang="en-US" sz="1500" b="1" i="1">
                <a:solidFill>
                  <a:schemeClr val="bg2"/>
                </a:solidFill>
              </a:rPr>
              <a:t>v</a:t>
            </a:r>
            <a:r>
              <a:rPr lang="en-US" sz="1500" i="1">
                <a:solidFill>
                  <a:schemeClr val="bg2"/>
                </a:solidFill>
              </a:rPr>
              <a:t> ) </a:t>
            </a:r>
            <a:r>
              <a:rPr lang="en-US" sz="1500">
                <a:solidFill>
                  <a:schemeClr val="bg2"/>
                </a:solidFill>
              </a:rPr>
              <a:t>?</a:t>
            </a:r>
          </a:p>
          <a:p>
            <a:pPr algn="ctr">
              <a:spcBef>
                <a:spcPct val="50000"/>
              </a:spcBef>
            </a:pPr>
            <a:endParaRPr lang="en-US" sz="1500">
              <a:solidFill>
                <a:schemeClr val="bg2"/>
              </a:solidFill>
            </a:endParaRPr>
          </a:p>
        </p:txBody>
      </p:sp>
      <p:sp>
        <p:nvSpPr>
          <p:cNvPr id="648242" name="AutoShape 50"/>
          <p:cNvSpPr>
            <a:spLocks noChangeArrowheads="1"/>
          </p:cNvSpPr>
          <p:nvPr/>
        </p:nvSpPr>
        <p:spPr bwMode="auto">
          <a:xfrm>
            <a:off x="1257300" y="4286250"/>
            <a:ext cx="3314700" cy="571500"/>
          </a:xfrm>
          <a:prstGeom prst="wedgeRectCallout">
            <a:avLst>
              <a:gd name="adj1" fmla="val -1472"/>
              <a:gd name="adj2" fmla="val -91458"/>
            </a:avLst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dirty="0">
                <a:solidFill>
                  <a:schemeClr val="bg2"/>
                </a:solidFill>
              </a:rPr>
              <a:t>And so of course the vector </a:t>
            </a:r>
            <a:r>
              <a:rPr lang="en-US" sz="1500" b="1" dirty="0">
                <a:solidFill>
                  <a:schemeClr val="bg2"/>
                </a:solidFill>
              </a:rPr>
              <a:t>w</a:t>
            </a:r>
            <a:r>
              <a:rPr lang="en-US" sz="1500" dirty="0">
                <a:solidFill>
                  <a:schemeClr val="bg2"/>
                </a:solidFill>
              </a:rPr>
              <a:t> is also perpendicular to the Minus Plane</a:t>
            </a:r>
          </a:p>
        </p:txBody>
      </p:sp>
    </p:spTree>
    <p:extLst>
      <p:ext uri="{BB962C8B-B14F-4D97-AF65-F5344CB8AC3E}">
        <p14:creationId xmlns:p14="http://schemas.microsoft.com/office/powerpoint/2010/main" val="3045900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Computing the margin width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2571750"/>
            <a:ext cx="6515100" cy="22860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Plus-plane   = 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+1 }</a:t>
            </a:r>
          </a:p>
          <a:p>
            <a:r>
              <a:rPr lang="en-US">
                <a:solidFill>
                  <a:schemeClr val="bg1"/>
                </a:solidFill>
              </a:rPr>
              <a:t>Minus-plane =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-1 }</a:t>
            </a:r>
          </a:p>
          <a:p>
            <a:r>
              <a:rPr lang="en-US">
                <a:solidFill>
                  <a:schemeClr val="bg1"/>
                </a:solidFill>
              </a:rPr>
              <a:t>The vector </a:t>
            </a:r>
            <a:r>
              <a:rPr lang="en-US" b="1">
                <a:solidFill>
                  <a:schemeClr val="bg1"/>
                </a:solidFill>
              </a:rPr>
              <a:t>w</a:t>
            </a:r>
            <a:r>
              <a:rPr lang="en-US">
                <a:solidFill>
                  <a:schemeClr val="bg1"/>
                </a:solidFill>
              </a:rPr>
              <a:t> is perpendicular to the Plus Plane</a:t>
            </a:r>
          </a:p>
          <a:p>
            <a:r>
              <a:rPr lang="en-US">
                <a:solidFill>
                  <a:schemeClr val="bg1"/>
                </a:solidFill>
              </a:rPr>
              <a:t>Let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b="1" i="1" baseline="30000">
                <a:solidFill>
                  <a:schemeClr val="bg1"/>
                </a:solidFill>
              </a:rPr>
              <a:t>-</a:t>
            </a:r>
            <a:r>
              <a:rPr lang="en-US">
                <a:solidFill>
                  <a:schemeClr val="bg1"/>
                </a:solidFill>
              </a:rPr>
              <a:t> be any point on the minus plane</a:t>
            </a:r>
          </a:p>
          <a:p>
            <a:r>
              <a:rPr lang="en-US">
                <a:solidFill>
                  <a:schemeClr val="bg1"/>
                </a:solidFill>
              </a:rPr>
              <a:t>Let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b="1" i="1" baseline="30000">
                <a:solidFill>
                  <a:schemeClr val="bg1"/>
                </a:solidFill>
              </a:rPr>
              <a:t>+</a:t>
            </a:r>
            <a:r>
              <a:rPr lang="en-US">
                <a:solidFill>
                  <a:schemeClr val="bg1"/>
                </a:solidFill>
              </a:rPr>
              <a:t> be the closest plus-plane-point to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b="1" i="1" baseline="30000">
                <a:solidFill>
                  <a:schemeClr val="bg1"/>
                </a:solidFill>
              </a:rPr>
              <a:t>-</a:t>
            </a: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49220" name="Line 4"/>
          <p:cNvSpPr>
            <a:spLocks noChangeShapeType="1"/>
          </p:cNvSpPr>
          <p:nvPr/>
        </p:nvSpPr>
        <p:spPr bwMode="auto">
          <a:xfrm rot="-23199335">
            <a:off x="2862263" y="1282304"/>
            <a:ext cx="2228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9221" name="Line 5"/>
          <p:cNvSpPr>
            <a:spLocks noChangeShapeType="1"/>
          </p:cNvSpPr>
          <p:nvPr/>
        </p:nvSpPr>
        <p:spPr bwMode="auto">
          <a:xfrm rot="-23199335">
            <a:off x="2971800" y="1500188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9222" name="Line 6"/>
          <p:cNvSpPr>
            <a:spLocks noChangeShapeType="1"/>
          </p:cNvSpPr>
          <p:nvPr/>
        </p:nvSpPr>
        <p:spPr bwMode="auto">
          <a:xfrm rot="-23199335">
            <a:off x="3080147" y="1716881"/>
            <a:ext cx="222885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 rot="-1586986">
            <a:off x="2457450" y="90053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+1” zone</a:t>
            </a:r>
          </a:p>
        </p:txBody>
      </p:sp>
      <p:sp>
        <p:nvSpPr>
          <p:cNvPr id="649224" name="Text Box 8"/>
          <p:cNvSpPr txBox="1">
            <a:spLocks noChangeArrowheads="1"/>
          </p:cNvSpPr>
          <p:nvPr/>
        </p:nvSpPr>
        <p:spPr bwMode="auto">
          <a:xfrm rot="-1586986">
            <a:off x="3263503" y="1668483"/>
            <a:ext cx="21657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-1” zone</a:t>
            </a:r>
          </a:p>
        </p:txBody>
      </p:sp>
      <p:sp>
        <p:nvSpPr>
          <p:cNvPr id="649225" name="Text Box 9"/>
          <p:cNvSpPr txBox="1">
            <a:spLocks noChangeArrowheads="1"/>
          </p:cNvSpPr>
          <p:nvPr/>
        </p:nvSpPr>
        <p:spPr bwMode="auto">
          <a:xfrm rot="-1777892">
            <a:off x="2343150" y="1816143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wx+b=1</a:t>
            </a:r>
          </a:p>
        </p:txBody>
      </p:sp>
      <p:sp>
        <p:nvSpPr>
          <p:cNvPr id="649226" name="Text Box 10"/>
          <p:cNvSpPr txBox="1">
            <a:spLocks noChangeArrowheads="1"/>
          </p:cNvSpPr>
          <p:nvPr/>
        </p:nvSpPr>
        <p:spPr bwMode="auto">
          <a:xfrm rot="-1777892">
            <a:off x="2458641" y="2018549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wx+b=0</a:t>
            </a:r>
          </a:p>
        </p:txBody>
      </p:sp>
      <p:sp>
        <p:nvSpPr>
          <p:cNvPr id="649227" name="Text Box 11"/>
          <p:cNvSpPr txBox="1">
            <a:spLocks noChangeArrowheads="1"/>
          </p:cNvSpPr>
          <p:nvPr/>
        </p:nvSpPr>
        <p:spPr bwMode="auto">
          <a:xfrm rot="-1777892">
            <a:off x="2571750" y="2201905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wx+b=-1</a:t>
            </a:r>
          </a:p>
        </p:txBody>
      </p:sp>
      <p:sp>
        <p:nvSpPr>
          <p:cNvPr id="649228" name="Line 12"/>
          <p:cNvSpPr>
            <a:spLocks noChangeShapeType="1"/>
          </p:cNvSpPr>
          <p:nvPr/>
        </p:nvSpPr>
        <p:spPr bwMode="auto">
          <a:xfrm>
            <a:off x="5020866" y="764381"/>
            <a:ext cx="245269" cy="448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9229" name="Text Box 13"/>
          <p:cNvSpPr txBox="1">
            <a:spLocks noChangeArrowheads="1"/>
          </p:cNvSpPr>
          <p:nvPr/>
        </p:nvSpPr>
        <p:spPr bwMode="auto">
          <a:xfrm>
            <a:off x="5107781" y="729854"/>
            <a:ext cx="194429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i="1">
                <a:solidFill>
                  <a:schemeClr val="bg1"/>
                </a:solidFill>
              </a:rPr>
              <a:t>M =</a:t>
            </a:r>
            <a:r>
              <a:rPr lang="en-US" sz="1500">
                <a:solidFill>
                  <a:schemeClr val="bg1"/>
                </a:solidFill>
              </a:rPr>
              <a:t> Margin Width</a:t>
            </a:r>
          </a:p>
        </p:txBody>
      </p: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5179219" y="1319213"/>
            <a:ext cx="271581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100">
                <a:solidFill>
                  <a:schemeClr val="bg1"/>
                </a:solidFill>
              </a:rPr>
              <a:t>How do we compute </a:t>
            </a:r>
            <a:r>
              <a:rPr lang="en-US" sz="2100" i="1">
                <a:solidFill>
                  <a:schemeClr val="bg1"/>
                </a:solidFill>
              </a:rPr>
              <a:t>M</a:t>
            </a:r>
            <a:r>
              <a:rPr lang="en-US" sz="2100">
                <a:solidFill>
                  <a:schemeClr val="bg1"/>
                </a:solidFill>
              </a:rPr>
              <a:t> in terms of </a:t>
            </a:r>
            <a:r>
              <a:rPr lang="en-US" sz="2100" b="1" i="1">
                <a:solidFill>
                  <a:schemeClr val="bg1"/>
                </a:solidFill>
              </a:rPr>
              <a:t>w</a:t>
            </a:r>
            <a:r>
              <a:rPr lang="en-US" sz="2100">
                <a:solidFill>
                  <a:schemeClr val="bg1"/>
                </a:solidFill>
              </a:rPr>
              <a:t> and </a:t>
            </a:r>
            <a:r>
              <a:rPr lang="en-US" sz="2100" i="1">
                <a:solidFill>
                  <a:schemeClr val="bg1"/>
                </a:solidFill>
              </a:rPr>
              <a:t>b</a:t>
            </a:r>
            <a:r>
              <a:rPr lang="en-US" sz="21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49233" name="Oval 17"/>
          <p:cNvSpPr>
            <a:spLocks noChangeArrowheads="1"/>
          </p:cNvSpPr>
          <p:nvPr/>
        </p:nvSpPr>
        <p:spPr bwMode="auto">
          <a:xfrm>
            <a:off x="4505325" y="1366905"/>
            <a:ext cx="259766" cy="357054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9235" name="Text Box 19"/>
          <p:cNvSpPr txBox="1">
            <a:spLocks noChangeArrowheads="1"/>
          </p:cNvSpPr>
          <p:nvPr/>
        </p:nvSpPr>
        <p:spPr bwMode="auto">
          <a:xfrm>
            <a:off x="4580335" y="1504950"/>
            <a:ext cx="386953" cy="32316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b="1" i="1">
                <a:solidFill>
                  <a:schemeClr val="bg2"/>
                </a:solidFill>
              </a:rPr>
              <a:t>x</a:t>
            </a:r>
            <a:r>
              <a:rPr lang="en-US" sz="1800" i="1" baseline="30000">
                <a:solidFill>
                  <a:schemeClr val="bg2"/>
                </a:solidFill>
              </a:rPr>
              <a:t>-</a:t>
            </a:r>
          </a:p>
        </p:txBody>
      </p:sp>
      <p:sp>
        <p:nvSpPr>
          <p:cNvPr id="649236" name="Oval 20"/>
          <p:cNvSpPr>
            <a:spLocks noChangeArrowheads="1"/>
          </p:cNvSpPr>
          <p:nvPr/>
        </p:nvSpPr>
        <p:spPr bwMode="auto">
          <a:xfrm>
            <a:off x="4285060" y="945424"/>
            <a:ext cx="259766" cy="357054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9237" name="Text Box 21"/>
          <p:cNvSpPr txBox="1">
            <a:spLocks noChangeArrowheads="1"/>
          </p:cNvSpPr>
          <p:nvPr/>
        </p:nvSpPr>
        <p:spPr bwMode="auto">
          <a:xfrm>
            <a:off x="4368404" y="766763"/>
            <a:ext cx="386953" cy="50783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b="1" i="1">
                <a:solidFill>
                  <a:schemeClr val="bg2"/>
                </a:solidFill>
              </a:rPr>
              <a:t>x</a:t>
            </a:r>
            <a:r>
              <a:rPr lang="en-US" sz="1800" i="1" baseline="30000">
                <a:solidFill>
                  <a:schemeClr val="bg2"/>
                </a:solidFill>
              </a:rPr>
              <a:t>+</a:t>
            </a:r>
          </a:p>
        </p:txBody>
      </p:sp>
      <p:grpSp>
        <p:nvGrpSpPr>
          <p:cNvPr id="649241" name="Group 25"/>
          <p:cNvGrpSpPr>
            <a:grpSpLocks/>
          </p:cNvGrpSpPr>
          <p:nvPr/>
        </p:nvGrpSpPr>
        <p:grpSpPr bwMode="auto">
          <a:xfrm>
            <a:off x="6686550" y="3429000"/>
            <a:ext cx="1195388" cy="798910"/>
            <a:chOff x="4656" y="2880"/>
            <a:chExt cx="1004" cy="671"/>
          </a:xfrm>
        </p:grpSpPr>
        <p:sp>
          <p:nvSpPr>
            <p:cNvPr id="649239" name="AutoShape 23"/>
            <p:cNvSpPr>
              <a:spLocks noChangeArrowheads="1"/>
            </p:cNvSpPr>
            <p:nvPr/>
          </p:nvSpPr>
          <p:spPr bwMode="auto">
            <a:xfrm>
              <a:off x="4656" y="2880"/>
              <a:ext cx="1004" cy="671"/>
            </a:xfrm>
            <a:prstGeom prst="wedgeRectCallout">
              <a:avLst>
                <a:gd name="adj1" fmla="val -131972"/>
                <a:gd name="adj2" fmla="val -8718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200">
                  <a:solidFill>
                    <a:schemeClr val="bg2"/>
                  </a:solidFill>
                </a:rPr>
                <a:t>Any location in </a:t>
              </a:r>
              <a:r>
                <a:rPr lang="en-US" sz="1200">
                  <a:solidFill>
                    <a:schemeClr val="bg2"/>
                  </a:solidFill>
                  <a:sym typeface="Math1" pitchFamily="2" charset="2"/>
                </a:rPr>
                <a:t></a:t>
              </a:r>
              <a:r>
                <a:rPr lang="en-US" sz="1200" baseline="30000">
                  <a:solidFill>
                    <a:schemeClr val="bg2"/>
                  </a:solidFill>
                  <a:sym typeface="Math1" pitchFamily="2" charset="2"/>
                </a:rPr>
                <a:t>m</a:t>
              </a:r>
              <a:r>
                <a:rPr lang="en-US" sz="1200">
                  <a:solidFill>
                    <a:schemeClr val="bg2"/>
                  </a:solidFill>
                  <a:sym typeface="Math1" pitchFamily="2" charset="2"/>
                </a:rPr>
                <a:t>: not necessarily a datapoint</a:t>
              </a:r>
              <a:endParaRPr lang="en-US" sz="1200">
                <a:solidFill>
                  <a:schemeClr val="bg2"/>
                </a:solidFill>
              </a:endParaRPr>
            </a:p>
          </p:txBody>
        </p:sp>
        <p:sp>
          <p:nvSpPr>
            <p:cNvPr id="649240" name="AutoShape 24"/>
            <p:cNvSpPr>
              <a:spLocks noChangeArrowheads="1"/>
            </p:cNvSpPr>
            <p:nvPr/>
          </p:nvSpPr>
          <p:spPr bwMode="auto">
            <a:xfrm>
              <a:off x="4656" y="2880"/>
              <a:ext cx="1004" cy="671"/>
            </a:xfrm>
            <a:prstGeom prst="wedgeRectCallout">
              <a:avLst>
                <a:gd name="adj1" fmla="val -94523"/>
                <a:gd name="adj2" fmla="val 31222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200">
                  <a:solidFill>
                    <a:schemeClr val="bg2"/>
                  </a:solidFill>
                </a:rPr>
                <a:t>Any location in </a:t>
              </a:r>
              <a:r>
                <a:rPr lang="en-US" sz="1200">
                  <a:solidFill>
                    <a:schemeClr val="bg2"/>
                  </a:solidFill>
                  <a:sym typeface="Math1" pitchFamily="2" charset="2"/>
                </a:rPr>
                <a:t>R</a:t>
              </a:r>
              <a:r>
                <a:rPr lang="en-US" sz="1200" baseline="30000">
                  <a:solidFill>
                    <a:schemeClr val="bg2"/>
                  </a:solidFill>
                  <a:sym typeface="Math1" pitchFamily="2" charset="2"/>
                </a:rPr>
                <a:t>m</a:t>
              </a:r>
              <a:r>
                <a:rPr lang="en-US" sz="1200">
                  <a:solidFill>
                    <a:schemeClr val="bg2"/>
                  </a:solidFill>
                  <a:sym typeface="Math1" pitchFamily="2" charset="2"/>
                </a:rPr>
                <a:t>: not necessarily a datapoint</a:t>
              </a:r>
              <a:endParaRPr lang="en-US" sz="1200">
                <a:solidFill>
                  <a:schemeClr val="bg2"/>
                </a:solidFill>
              </a:endParaRPr>
            </a:p>
          </p:txBody>
        </p:sp>
      </p:grpSp>
      <p:pic>
        <p:nvPicPr>
          <p:cNvPr id="2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26" y="4586417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96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Computing the margin width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2571750"/>
            <a:ext cx="6515100" cy="22860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Plus-plane   = 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+1 }</a:t>
            </a:r>
          </a:p>
          <a:p>
            <a:r>
              <a:rPr lang="en-US">
                <a:solidFill>
                  <a:schemeClr val="bg1"/>
                </a:solidFill>
              </a:rPr>
              <a:t>Minus-plane =   </a:t>
            </a:r>
            <a:r>
              <a:rPr lang="en-US" i="1">
                <a:solidFill>
                  <a:schemeClr val="bg1"/>
                </a:solidFill>
              </a:rPr>
              <a:t>{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: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 i="1">
                <a:solidFill>
                  <a:schemeClr val="bg1"/>
                </a:solidFill>
              </a:rPr>
              <a:t> .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i="1">
                <a:solidFill>
                  <a:schemeClr val="bg1"/>
                </a:solidFill>
              </a:rPr>
              <a:t> + b = -1 }</a:t>
            </a:r>
          </a:p>
          <a:p>
            <a:r>
              <a:rPr lang="en-US">
                <a:solidFill>
                  <a:schemeClr val="bg1"/>
                </a:solidFill>
              </a:rPr>
              <a:t>The vector </a:t>
            </a:r>
            <a:r>
              <a:rPr lang="en-US" b="1">
                <a:solidFill>
                  <a:schemeClr val="bg1"/>
                </a:solidFill>
              </a:rPr>
              <a:t>w</a:t>
            </a:r>
            <a:r>
              <a:rPr lang="en-US">
                <a:solidFill>
                  <a:schemeClr val="bg1"/>
                </a:solidFill>
              </a:rPr>
              <a:t> is perpendicular to the Plus Plane</a:t>
            </a:r>
          </a:p>
          <a:p>
            <a:r>
              <a:rPr lang="en-US">
                <a:solidFill>
                  <a:schemeClr val="bg1"/>
                </a:solidFill>
              </a:rPr>
              <a:t>Let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b="1" i="1" baseline="30000">
                <a:solidFill>
                  <a:schemeClr val="bg1"/>
                </a:solidFill>
              </a:rPr>
              <a:t>-</a:t>
            </a:r>
            <a:r>
              <a:rPr lang="en-US">
                <a:solidFill>
                  <a:schemeClr val="bg1"/>
                </a:solidFill>
              </a:rPr>
              <a:t> be any point on the minus plane</a:t>
            </a:r>
          </a:p>
          <a:p>
            <a:r>
              <a:rPr lang="en-US">
                <a:solidFill>
                  <a:schemeClr val="bg1"/>
                </a:solidFill>
              </a:rPr>
              <a:t>Let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b="1" i="1" baseline="30000">
                <a:solidFill>
                  <a:schemeClr val="bg1"/>
                </a:solidFill>
              </a:rPr>
              <a:t>+</a:t>
            </a:r>
            <a:r>
              <a:rPr lang="en-US">
                <a:solidFill>
                  <a:schemeClr val="bg1"/>
                </a:solidFill>
              </a:rPr>
              <a:t> be the closest plus-plane-point to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b="1" i="1" baseline="30000">
                <a:solidFill>
                  <a:schemeClr val="bg1"/>
                </a:solidFill>
              </a:rPr>
              <a:t>-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r>
              <a:rPr lang="en-US">
                <a:solidFill>
                  <a:schemeClr val="bg1"/>
                </a:solidFill>
              </a:rPr>
              <a:t>Claim: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b="1" i="1" baseline="30000">
                <a:solidFill>
                  <a:schemeClr val="bg1"/>
                </a:solidFill>
              </a:rPr>
              <a:t>+</a:t>
            </a:r>
            <a:r>
              <a:rPr lang="en-US">
                <a:solidFill>
                  <a:schemeClr val="bg1"/>
                </a:solidFill>
              </a:rPr>
              <a:t> = </a:t>
            </a:r>
            <a:r>
              <a:rPr lang="en-US" b="1" i="1">
                <a:solidFill>
                  <a:schemeClr val="bg1"/>
                </a:solidFill>
              </a:rPr>
              <a:t>x</a:t>
            </a:r>
            <a:r>
              <a:rPr lang="en-US" b="1" i="1" baseline="30000">
                <a:solidFill>
                  <a:schemeClr val="bg1"/>
                </a:solidFill>
              </a:rPr>
              <a:t>-</a:t>
            </a:r>
            <a:r>
              <a:rPr lang="en-US">
                <a:solidFill>
                  <a:schemeClr val="bg1"/>
                </a:solidFill>
              </a:rPr>
              <a:t> + </a:t>
            </a:r>
            <a:r>
              <a:rPr lang="en-US" i="1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b="1" i="1">
                <a:solidFill>
                  <a:schemeClr val="bg1"/>
                </a:solidFill>
              </a:rPr>
              <a:t>w</a:t>
            </a:r>
            <a:r>
              <a:rPr lang="en-US">
                <a:solidFill>
                  <a:schemeClr val="bg1"/>
                </a:solidFill>
              </a:rPr>
              <a:t>  for some value of </a:t>
            </a:r>
            <a:r>
              <a:rPr lang="en-US" i="1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en-US">
                <a:solidFill>
                  <a:schemeClr val="bg1"/>
                </a:solidFill>
              </a:rPr>
              <a:t>. Why?</a:t>
            </a:r>
          </a:p>
        </p:txBody>
      </p:sp>
      <p:sp>
        <p:nvSpPr>
          <p:cNvPr id="687108" name="Line 4"/>
          <p:cNvSpPr>
            <a:spLocks noChangeShapeType="1"/>
          </p:cNvSpPr>
          <p:nvPr/>
        </p:nvSpPr>
        <p:spPr bwMode="auto">
          <a:xfrm rot="-23199335">
            <a:off x="2862263" y="1282304"/>
            <a:ext cx="22288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7109" name="Line 5"/>
          <p:cNvSpPr>
            <a:spLocks noChangeShapeType="1"/>
          </p:cNvSpPr>
          <p:nvPr/>
        </p:nvSpPr>
        <p:spPr bwMode="auto">
          <a:xfrm rot="-23199335">
            <a:off x="2971800" y="1500188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7110" name="Line 6"/>
          <p:cNvSpPr>
            <a:spLocks noChangeShapeType="1"/>
          </p:cNvSpPr>
          <p:nvPr/>
        </p:nvSpPr>
        <p:spPr bwMode="auto">
          <a:xfrm rot="-23199335">
            <a:off x="3080147" y="1716881"/>
            <a:ext cx="222885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7111" name="Text Box 7"/>
          <p:cNvSpPr txBox="1">
            <a:spLocks noChangeArrowheads="1"/>
          </p:cNvSpPr>
          <p:nvPr/>
        </p:nvSpPr>
        <p:spPr bwMode="auto">
          <a:xfrm rot="-1586986">
            <a:off x="2457450" y="90053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+1” zone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 rot="-1586986">
            <a:off x="3263503" y="1668483"/>
            <a:ext cx="21657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“Predict Class = -1” zone</a:t>
            </a:r>
          </a:p>
        </p:txBody>
      </p:sp>
      <p:sp>
        <p:nvSpPr>
          <p:cNvPr id="687113" name="Text Box 9"/>
          <p:cNvSpPr txBox="1">
            <a:spLocks noChangeArrowheads="1"/>
          </p:cNvSpPr>
          <p:nvPr/>
        </p:nvSpPr>
        <p:spPr bwMode="auto">
          <a:xfrm rot="-1777892">
            <a:off x="2343150" y="1816143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wx+b=1</a:t>
            </a:r>
          </a:p>
        </p:txBody>
      </p:sp>
      <p:sp>
        <p:nvSpPr>
          <p:cNvPr id="687114" name="Text Box 10"/>
          <p:cNvSpPr txBox="1">
            <a:spLocks noChangeArrowheads="1"/>
          </p:cNvSpPr>
          <p:nvPr/>
        </p:nvSpPr>
        <p:spPr bwMode="auto">
          <a:xfrm rot="-1777892">
            <a:off x="2458641" y="2018549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wx+b=0</a:t>
            </a: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 rot="-1777892">
            <a:off x="2571750" y="2201905"/>
            <a:ext cx="7429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50">
                <a:solidFill>
                  <a:schemeClr val="bg1"/>
                </a:solidFill>
              </a:rPr>
              <a:t>wx+b=-1</a:t>
            </a:r>
          </a:p>
        </p:txBody>
      </p:sp>
      <p:sp>
        <p:nvSpPr>
          <p:cNvPr id="687116" name="Line 12"/>
          <p:cNvSpPr>
            <a:spLocks noChangeShapeType="1"/>
          </p:cNvSpPr>
          <p:nvPr/>
        </p:nvSpPr>
        <p:spPr bwMode="auto">
          <a:xfrm>
            <a:off x="5020866" y="764381"/>
            <a:ext cx="245269" cy="448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7117" name="Text Box 13"/>
          <p:cNvSpPr txBox="1">
            <a:spLocks noChangeArrowheads="1"/>
          </p:cNvSpPr>
          <p:nvPr/>
        </p:nvSpPr>
        <p:spPr bwMode="auto">
          <a:xfrm>
            <a:off x="5107781" y="729854"/>
            <a:ext cx="194429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i="1">
                <a:solidFill>
                  <a:schemeClr val="bg1"/>
                </a:solidFill>
              </a:rPr>
              <a:t>M =</a:t>
            </a:r>
            <a:r>
              <a:rPr lang="en-US" sz="1500">
                <a:solidFill>
                  <a:schemeClr val="bg1"/>
                </a:solidFill>
              </a:rPr>
              <a:t> Margin Width</a:t>
            </a:r>
          </a:p>
        </p:txBody>
      </p:sp>
      <p:sp>
        <p:nvSpPr>
          <p:cNvPr id="687118" name="Text Box 14"/>
          <p:cNvSpPr txBox="1">
            <a:spLocks noChangeArrowheads="1"/>
          </p:cNvSpPr>
          <p:nvPr/>
        </p:nvSpPr>
        <p:spPr bwMode="auto">
          <a:xfrm>
            <a:off x="5179219" y="1319213"/>
            <a:ext cx="271581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100">
                <a:solidFill>
                  <a:schemeClr val="bg1"/>
                </a:solidFill>
              </a:rPr>
              <a:t>How do we compute </a:t>
            </a:r>
            <a:r>
              <a:rPr lang="en-US" sz="2100" i="1">
                <a:solidFill>
                  <a:schemeClr val="bg1"/>
                </a:solidFill>
              </a:rPr>
              <a:t>M</a:t>
            </a:r>
            <a:r>
              <a:rPr lang="en-US" sz="2100">
                <a:solidFill>
                  <a:schemeClr val="bg1"/>
                </a:solidFill>
              </a:rPr>
              <a:t> in terms of </a:t>
            </a:r>
            <a:r>
              <a:rPr lang="en-US" sz="2100" b="1" i="1">
                <a:solidFill>
                  <a:schemeClr val="bg1"/>
                </a:solidFill>
              </a:rPr>
              <a:t>w</a:t>
            </a:r>
            <a:r>
              <a:rPr lang="en-US" sz="2100">
                <a:solidFill>
                  <a:schemeClr val="bg1"/>
                </a:solidFill>
              </a:rPr>
              <a:t> and </a:t>
            </a:r>
            <a:r>
              <a:rPr lang="en-US" sz="2100" i="1">
                <a:solidFill>
                  <a:schemeClr val="bg1"/>
                </a:solidFill>
              </a:rPr>
              <a:t>b</a:t>
            </a:r>
            <a:r>
              <a:rPr lang="en-US" sz="21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87119" name="Oval 15"/>
          <p:cNvSpPr>
            <a:spLocks noChangeArrowheads="1"/>
          </p:cNvSpPr>
          <p:nvPr/>
        </p:nvSpPr>
        <p:spPr bwMode="auto">
          <a:xfrm>
            <a:off x="4505325" y="1366905"/>
            <a:ext cx="259766" cy="357054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7120" name="Text Box 16"/>
          <p:cNvSpPr txBox="1">
            <a:spLocks noChangeArrowheads="1"/>
          </p:cNvSpPr>
          <p:nvPr/>
        </p:nvSpPr>
        <p:spPr bwMode="auto">
          <a:xfrm>
            <a:off x="4580335" y="1504950"/>
            <a:ext cx="386953" cy="32316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b="1" i="1">
                <a:solidFill>
                  <a:schemeClr val="bg2"/>
                </a:solidFill>
              </a:rPr>
              <a:t>x</a:t>
            </a:r>
            <a:r>
              <a:rPr lang="en-US" sz="1800" i="1" baseline="30000">
                <a:solidFill>
                  <a:schemeClr val="bg2"/>
                </a:solidFill>
              </a:rPr>
              <a:t>-</a:t>
            </a:r>
          </a:p>
        </p:txBody>
      </p:sp>
      <p:sp>
        <p:nvSpPr>
          <p:cNvPr id="687121" name="Oval 17"/>
          <p:cNvSpPr>
            <a:spLocks noChangeArrowheads="1"/>
          </p:cNvSpPr>
          <p:nvPr/>
        </p:nvSpPr>
        <p:spPr bwMode="auto">
          <a:xfrm>
            <a:off x="4285060" y="945424"/>
            <a:ext cx="259766" cy="357054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7122" name="Text Box 18"/>
          <p:cNvSpPr txBox="1">
            <a:spLocks noChangeArrowheads="1"/>
          </p:cNvSpPr>
          <p:nvPr/>
        </p:nvSpPr>
        <p:spPr bwMode="auto">
          <a:xfrm>
            <a:off x="4368404" y="766763"/>
            <a:ext cx="386953" cy="50783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b="1" i="1">
                <a:solidFill>
                  <a:schemeClr val="bg2"/>
                </a:solidFill>
              </a:rPr>
              <a:t>x</a:t>
            </a:r>
            <a:r>
              <a:rPr lang="en-US" sz="1800" i="1" baseline="30000">
                <a:solidFill>
                  <a:schemeClr val="bg2"/>
                </a:solidFill>
              </a:rPr>
              <a:t>+</a:t>
            </a:r>
          </a:p>
        </p:txBody>
      </p:sp>
      <p:pic>
        <p:nvPicPr>
          <p:cNvPr id="19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26" y="4586417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828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SVM Regression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VM: Feature Selection and Kernels | by Pier Paolo Ippolito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50" y="667619"/>
            <a:ext cx="7200000" cy="36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9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Support Vector Machine (SVM)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30" y="93064"/>
            <a:ext cx="6480000" cy="49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9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3486150" cy="51435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Linear Classifiers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5143500" y="573569"/>
            <a:ext cx="1200150" cy="50783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700" i="1">
                <a:solidFill>
                  <a:schemeClr val="bg1"/>
                </a:solidFill>
              </a:rPr>
              <a:t>f </a:t>
            </a:r>
            <a:r>
              <a:rPr lang="en-US" sz="105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593924" name="Line 4"/>
          <p:cNvSpPr>
            <a:spLocks noChangeShapeType="1"/>
          </p:cNvSpPr>
          <p:nvPr/>
        </p:nvSpPr>
        <p:spPr bwMode="auto">
          <a:xfrm>
            <a:off x="411480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771900" y="571500"/>
            <a:ext cx="457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93926" name="Line 6"/>
          <p:cNvSpPr>
            <a:spLocks noChangeShapeType="1"/>
          </p:cNvSpPr>
          <p:nvPr/>
        </p:nvSpPr>
        <p:spPr bwMode="auto">
          <a:xfrm>
            <a:off x="5657850" y="285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27" name="Text Box 7"/>
          <p:cNvSpPr txBox="1">
            <a:spLocks noChangeArrowheads="1"/>
          </p:cNvSpPr>
          <p:nvPr/>
        </p:nvSpPr>
        <p:spPr bwMode="auto">
          <a:xfrm>
            <a:off x="5486400" y="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593928" name="Line 8"/>
          <p:cNvSpPr>
            <a:spLocks noChangeShapeType="1"/>
          </p:cNvSpPr>
          <p:nvPr/>
        </p:nvSpPr>
        <p:spPr bwMode="auto">
          <a:xfrm>
            <a:off x="634365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29" name="Text Box 9"/>
          <p:cNvSpPr txBox="1">
            <a:spLocks noChangeArrowheads="1"/>
          </p:cNvSpPr>
          <p:nvPr/>
        </p:nvSpPr>
        <p:spPr bwMode="auto">
          <a:xfrm>
            <a:off x="7372350" y="628650"/>
            <a:ext cx="62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en-US" sz="2400" baseline="30000">
                <a:solidFill>
                  <a:schemeClr val="bg1"/>
                </a:solidFill>
              </a:rPr>
              <a:t>est</a:t>
            </a:r>
          </a:p>
        </p:txBody>
      </p:sp>
      <p:sp>
        <p:nvSpPr>
          <p:cNvPr id="593986" name="Text Box 66"/>
          <p:cNvSpPr txBox="1">
            <a:spLocks noChangeArrowheads="1"/>
          </p:cNvSpPr>
          <p:nvPr/>
        </p:nvSpPr>
        <p:spPr bwMode="auto">
          <a:xfrm>
            <a:off x="1771650" y="1428750"/>
            <a:ext cx="14287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denotes +1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denotes -1</a:t>
            </a:r>
          </a:p>
        </p:txBody>
      </p:sp>
      <p:sp>
        <p:nvSpPr>
          <p:cNvPr id="593987" name="Oval 67"/>
          <p:cNvSpPr>
            <a:spLocks noChangeAspect="1" noChangeArrowheads="1"/>
          </p:cNvSpPr>
          <p:nvPr/>
        </p:nvSpPr>
        <p:spPr bwMode="auto">
          <a:xfrm rot="4777107">
            <a:off x="1829395" y="1542455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88" name="Oval 68"/>
          <p:cNvSpPr>
            <a:spLocks noChangeAspect="1" noChangeArrowheads="1"/>
          </p:cNvSpPr>
          <p:nvPr/>
        </p:nvSpPr>
        <p:spPr bwMode="auto">
          <a:xfrm rot="5895381">
            <a:off x="1829991" y="1884760"/>
            <a:ext cx="38100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3086100" y="1657350"/>
            <a:ext cx="0" cy="2628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971800" y="4171950"/>
            <a:ext cx="2743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3931444" y="377428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37" name="Oval 17"/>
          <p:cNvSpPr>
            <a:spLocks noChangeAspect="1" noChangeArrowheads="1"/>
          </p:cNvSpPr>
          <p:nvPr/>
        </p:nvSpPr>
        <p:spPr bwMode="auto">
          <a:xfrm>
            <a:off x="3007519" y="2927748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4398169" y="2110979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4445794" y="272653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3700463" y="1997869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4057651" y="2800350"/>
            <a:ext cx="40481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3429000" y="2343150"/>
            <a:ext cx="45244" cy="4405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4972050" y="308610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4058842" y="3332560"/>
            <a:ext cx="40481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5645944" y="24217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5114925" y="340876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3486150" y="2000250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4676775" y="26884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5543550" y="3371850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3479007" y="2730104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4043363" y="2293144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4245174" y="3932040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3479007" y="307419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4400550" y="1795463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5121474" y="3108127"/>
            <a:ext cx="44053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4420791" y="3059907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5357813" y="2524126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3458766" y="175974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5088732" y="24550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4980981" y="3539134"/>
            <a:ext cx="44053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3766543" y="2650927"/>
            <a:ext cx="44053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4631532" y="39409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4402932" y="365521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3255764" y="2802136"/>
            <a:ext cx="44054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3927872" y="2082403"/>
            <a:ext cx="38100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4410076" y="3273028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80" name="Oval 60"/>
          <p:cNvSpPr>
            <a:spLocks noChangeAspect="1" noChangeArrowheads="1"/>
          </p:cNvSpPr>
          <p:nvPr/>
        </p:nvSpPr>
        <p:spPr bwMode="auto">
          <a:xfrm rot="4777107">
            <a:off x="3021211" y="2311599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4096346" y="3786783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5120879" y="3567113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593984" name="Text Box 64"/>
          <p:cNvSpPr txBox="1">
            <a:spLocks noChangeArrowheads="1"/>
          </p:cNvSpPr>
          <p:nvPr/>
        </p:nvSpPr>
        <p:spPr bwMode="auto">
          <a:xfrm>
            <a:off x="5257800" y="1257300"/>
            <a:ext cx="24003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f</a:t>
            </a:r>
            <a:r>
              <a:rPr lang="en-US" sz="1050" i="1">
                <a:solidFill>
                  <a:schemeClr val="bg1"/>
                </a:solidFill>
              </a:rPr>
              <a:t>(</a:t>
            </a:r>
            <a:r>
              <a:rPr lang="en-US" sz="1050" b="1" i="1">
                <a:solidFill>
                  <a:schemeClr val="bg1"/>
                </a:solidFill>
              </a:rPr>
              <a:t>x</a:t>
            </a:r>
            <a:r>
              <a:rPr lang="en-US" sz="1050" i="1">
                <a:solidFill>
                  <a:schemeClr val="bg1"/>
                </a:solidFill>
              </a:rPr>
              <a:t>,</a:t>
            </a:r>
            <a:r>
              <a:rPr lang="en-US" sz="1050" b="1" i="1">
                <a:solidFill>
                  <a:schemeClr val="bg1"/>
                </a:solidFill>
              </a:rPr>
              <a:t>w</a:t>
            </a:r>
            <a:r>
              <a:rPr lang="en-US" sz="1050" i="1">
                <a:solidFill>
                  <a:schemeClr val="bg1"/>
                </a:solidFill>
              </a:rPr>
              <a:t>,b) = sign(</a:t>
            </a:r>
            <a:r>
              <a:rPr lang="en-US" sz="1050" b="1" i="1">
                <a:solidFill>
                  <a:schemeClr val="bg1"/>
                </a:solidFill>
              </a:rPr>
              <a:t>w. x</a:t>
            </a:r>
            <a:r>
              <a:rPr lang="en-US" sz="1050" i="1">
                <a:solidFill>
                  <a:schemeClr val="bg1"/>
                </a:solidFill>
              </a:rPr>
              <a:t> - b)</a:t>
            </a:r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5829300" y="2400300"/>
            <a:ext cx="18288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5943600" y="2514600"/>
            <a:ext cx="16573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How would you classify this data?</a:t>
            </a:r>
          </a:p>
        </p:txBody>
      </p:sp>
      <p:pic>
        <p:nvPicPr>
          <p:cNvPr id="5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85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3486150" cy="51435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Linear Classifiers</a:t>
            </a: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5143500" y="573569"/>
            <a:ext cx="1200150" cy="50783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700" i="1">
                <a:solidFill>
                  <a:schemeClr val="bg1"/>
                </a:solidFill>
              </a:rPr>
              <a:t>f </a:t>
            </a:r>
            <a:r>
              <a:rPr lang="en-US" sz="105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684036" name="Line 4"/>
          <p:cNvSpPr>
            <a:spLocks noChangeShapeType="1"/>
          </p:cNvSpPr>
          <p:nvPr/>
        </p:nvSpPr>
        <p:spPr bwMode="auto">
          <a:xfrm>
            <a:off x="411480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771900" y="571500"/>
            <a:ext cx="457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84038" name="Line 6"/>
          <p:cNvSpPr>
            <a:spLocks noChangeShapeType="1"/>
          </p:cNvSpPr>
          <p:nvPr/>
        </p:nvSpPr>
        <p:spPr bwMode="auto">
          <a:xfrm>
            <a:off x="5657850" y="285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5486400" y="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684040" name="Line 8"/>
          <p:cNvSpPr>
            <a:spLocks noChangeShapeType="1"/>
          </p:cNvSpPr>
          <p:nvPr/>
        </p:nvSpPr>
        <p:spPr bwMode="auto">
          <a:xfrm>
            <a:off x="634365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41" name="Text Box 9"/>
          <p:cNvSpPr txBox="1">
            <a:spLocks noChangeArrowheads="1"/>
          </p:cNvSpPr>
          <p:nvPr/>
        </p:nvSpPr>
        <p:spPr bwMode="auto">
          <a:xfrm>
            <a:off x="7372350" y="628650"/>
            <a:ext cx="62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en-US" sz="2400" baseline="30000">
                <a:solidFill>
                  <a:schemeClr val="bg1"/>
                </a:solidFill>
              </a:rPr>
              <a:t>est</a:t>
            </a:r>
          </a:p>
        </p:txBody>
      </p:sp>
      <p:sp>
        <p:nvSpPr>
          <p:cNvPr id="684042" name="Text Box 10"/>
          <p:cNvSpPr txBox="1">
            <a:spLocks noChangeArrowheads="1"/>
          </p:cNvSpPr>
          <p:nvPr/>
        </p:nvSpPr>
        <p:spPr bwMode="auto">
          <a:xfrm>
            <a:off x="1771650" y="1428750"/>
            <a:ext cx="14287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denotes +1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denotes -1</a:t>
            </a:r>
          </a:p>
        </p:txBody>
      </p:sp>
      <p:sp>
        <p:nvSpPr>
          <p:cNvPr id="684043" name="Oval 11"/>
          <p:cNvSpPr>
            <a:spLocks noChangeAspect="1" noChangeArrowheads="1"/>
          </p:cNvSpPr>
          <p:nvPr/>
        </p:nvSpPr>
        <p:spPr bwMode="auto">
          <a:xfrm rot="4777107">
            <a:off x="1829395" y="1542455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44" name="Oval 12"/>
          <p:cNvSpPr>
            <a:spLocks noChangeAspect="1" noChangeArrowheads="1"/>
          </p:cNvSpPr>
          <p:nvPr/>
        </p:nvSpPr>
        <p:spPr bwMode="auto">
          <a:xfrm rot="5895381">
            <a:off x="1829991" y="1884760"/>
            <a:ext cx="38100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45" name="Line 13"/>
          <p:cNvSpPr>
            <a:spLocks noChangeShapeType="1"/>
          </p:cNvSpPr>
          <p:nvPr/>
        </p:nvSpPr>
        <p:spPr bwMode="auto">
          <a:xfrm>
            <a:off x="3086100" y="1657350"/>
            <a:ext cx="0" cy="2628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46" name="Line 14"/>
          <p:cNvSpPr>
            <a:spLocks noChangeShapeType="1"/>
          </p:cNvSpPr>
          <p:nvPr/>
        </p:nvSpPr>
        <p:spPr bwMode="auto">
          <a:xfrm flipV="1">
            <a:off x="2971800" y="4171950"/>
            <a:ext cx="2743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47" name="Oval 15"/>
          <p:cNvSpPr>
            <a:spLocks noChangeAspect="1" noChangeArrowheads="1"/>
          </p:cNvSpPr>
          <p:nvPr/>
        </p:nvSpPr>
        <p:spPr bwMode="auto">
          <a:xfrm>
            <a:off x="3931444" y="377428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48" name="Oval 16"/>
          <p:cNvSpPr>
            <a:spLocks noChangeAspect="1" noChangeArrowheads="1"/>
          </p:cNvSpPr>
          <p:nvPr/>
        </p:nvSpPr>
        <p:spPr bwMode="auto">
          <a:xfrm>
            <a:off x="3007519" y="2927748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49" name="Oval 17"/>
          <p:cNvSpPr>
            <a:spLocks noChangeAspect="1" noChangeArrowheads="1"/>
          </p:cNvSpPr>
          <p:nvPr/>
        </p:nvSpPr>
        <p:spPr bwMode="auto">
          <a:xfrm>
            <a:off x="4398169" y="2110979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0" name="Oval 18"/>
          <p:cNvSpPr>
            <a:spLocks noChangeAspect="1" noChangeArrowheads="1"/>
          </p:cNvSpPr>
          <p:nvPr/>
        </p:nvSpPr>
        <p:spPr bwMode="auto">
          <a:xfrm>
            <a:off x="4445794" y="272653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1" name="Oval 19"/>
          <p:cNvSpPr>
            <a:spLocks noChangeAspect="1" noChangeArrowheads="1"/>
          </p:cNvSpPr>
          <p:nvPr/>
        </p:nvSpPr>
        <p:spPr bwMode="auto">
          <a:xfrm>
            <a:off x="3700463" y="1997869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2" name="Oval 20"/>
          <p:cNvSpPr>
            <a:spLocks noChangeAspect="1" noChangeArrowheads="1"/>
          </p:cNvSpPr>
          <p:nvPr/>
        </p:nvSpPr>
        <p:spPr bwMode="auto">
          <a:xfrm>
            <a:off x="4057651" y="2800350"/>
            <a:ext cx="40481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3" name="Oval 21"/>
          <p:cNvSpPr>
            <a:spLocks noChangeAspect="1" noChangeArrowheads="1"/>
          </p:cNvSpPr>
          <p:nvPr/>
        </p:nvSpPr>
        <p:spPr bwMode="auto">
          <a:xfrm>
            <a:off x="3429000" y="2343150"/>
            <a:ext cx="45244" cy="4405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4" name="Oval 22"/>
          <p:cNvSpPr>
            <a:spLocks noChangeAspect="1" noChangeArrowheads="1"/>
          </p:cNvSpPr>
          <p:nvPr/>
        </p:nvSpPr>
        <p:spPr bwMode="auto">
          <a:xfrm>
            <a:off x="4972050" y="308610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5" name="Oval 23"/>
          <p:cNvSpPr>
            <a:spLocks noChangeAspect="1" noChangeArrowheads="1"/>
          </p:cNvSpPr>
          <p:nvPr/>
        </p:nvSpPr>
        <p:spPr bwMode="auto">
          <a:xfrm rot="-1118274">
            <a:off x="4058842" y="3332560"/>
            <a:ext cx="40481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6" name="Oval 24"/>
          <p:cNvSpPr>
            <a:spLocks noChangeAspect="1" noChangeArrowheads="1"/>
          </p:cNvSpPr>
          <p:nvPr/>
        </p:nvSpPr>
        <p:spPr bwMode="auto">
          <a:xfrm rot="-1118274">
            <a:off x="5645944" y="24217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7" name="Oval 25"/>
          <p:cNvSpPr>
            <a:spLocks noChangeAspect="1" noChangeArrowheads="1"/>
          </p:cNvSpPr>
          <p:nvPr/>
        </p:nvSpPr>
        <p:spPr bwMode="auto">
          <a:xfrm rot="-1118274">
            <a:off x="5114925" y="340876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8" name="Oval 26"/>
          <p:cNvSpPr>
            <a:spLocks noChangeAspect="1" noChangeArrowheads="1"/>
          </p:cNvSpPr>
          <p:nvPr/>
        </p:nvSpPr>
        <p:spPr bwMode="auto">
          <a:xfrm rot="-1118274">
            <a:off x="3486150" y="2000250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59" name="Oval 27"/>
          <p:cNvSpPr>
            <a:spLocks noChangeAspect="1" noChangeArrowheads="1"/>
          </p:cNvSpPr>
          <p:nvPr/>
        </p:nvSpPr>
        <p:spPr bwMode="auto">
          <a:xfrm rot="-1118274">
            <a:off x="4676775" y="26884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0" name="Oval 28"/>
          <p:cNvSpPr>
            <a:spLocks noChangeAspect="1" noChangeArrowheads="1"/>
          </p:cNvSpPr>
          <p:nvPr/>
        </p:nvSpPr>
        <p:spPr bwMode="auto">
          <a:xfrm rot="-1118274">
            <a:off x="5543550" y="3371850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1" name="Oval 29"/>
          <p:cNvSpPr>
            <a:spLocks noChangeAspect="1" noChangeArrowheads="1"/>
          </p:cNvSpPr>
          <p:nvPr/>
        </p:nvSpPr>
        <p:spPr bwMode="auto">
          <a:xfrm rot="-1118274">
            <a:off x="3479007" y="2730104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2" name="Oval 30"/>
          <p:cNvSpPr>
            <a:spLocks noChangeAspect="1" noChangeArrowheads="1"/>
          </p:cNvSpPr>
          <p:nvPr/>
        </p:nvSpPr>
        <p:spPr bwMode="auto">
          <a:xfrm rot="5895381">
            <a:off x="4043363" y="2293144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3" name="Oval 31"/>
          <p:cNvSpPr>
            <a:spLocks noChangeAspect="1" noChangeArrowheads="1"/>
          </p:cNvSpPr>
          <p:nvPr/>
        </p:nvSpPr>
        <p:spPr bwMode="auto">
          <a:xfrm rot="5895381">
            <a:off x="4245174" y="3932040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4" name="Oval 32"/>
          <p:cNvSpPr>
            <a:spLocks noChangeAspect="1" noChangeArrowheads="1"/>
          </p:cNvSpPr>
          <p:nvPr/>
        </p:nvSpPr>
        <p:spPr bwMode="auto">
          <a:xfrm rot="5895381">
            <a:off x="3479007" y="307419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5" name="Oval 33"/>
          <p:cNvSpPr>
            <a:spLocks noChangeAspect="1" noChangeArrowheads="1"/>
          </p:cNvSpPr>
          <p:nvPr/>
        </p:nvSpPr>
        <p:spPr bwMode="auto">
          <a:xfrm rot="5895381">
            <a:off x="4400550" y="1795463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6" name="Oval 34"/>
          <p:cNvSpPr>
            <a:spLocks noChangeAspect="1" noChangeArrowheads="1"/>
          </p:cNvSpPr>
          <p:nvPr/>
        </p:nvSpPr>
        <p:spPr bwMode="auto">
          <a:xfrm rot="5895381">
            <a:off x="5121474" y="3108127"/>
            <a:ext cx="44053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7" name="Oval 35"/>
          <p:cNvSpPr>
            <a:spLocks noChangeAspect="1" noChangeArrowheads="1"/>
          </p:cNvSpPr>
          <p:nvPr/>
        </p:nvSpPr>
        <p:spPr bwMode="auto">
          <a:xfrm rot="5895381">
            <a:off x="4420791" y="3059907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8" name="Oval 36"/>
          <p:cNvSpPr>
            <a:spLocks noChangeAspect="1" noChangeArrowheads="1"/>
          </p:cNvSpPr>
          <p:nvPr/>
        </p:nvSpPr>
        <p:spPr bwMode="auto">
          <a:xfrm rot="5895381">
            <a:off x="5357813" y="2524126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69" name="Oval 37"/>
          <p:cNvSpPr>
            <a:spLocks noChangeAspect="1" noChangeArrowheads="1"/>
          </p:cNvSpPr>
          <p:nvPr/>
        </p:nvSpPr>
        <p:spPr bwMode="auto">
          <a:xfrm rot="5895381">
            <a:off x="3458766" y="175974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0" name="Oval 38"/>
          <p:cNvSpPr>
            <a:spLocks noChangeAspect="1" noChangeArrowheads="1"/>
          </p:cNvSpPr>
          <p:nvPr/>
        </p:nvSpPr>
        <p:spPr bwMode="auto">
          <a:xfrm rot="5895381">
            <a:off x="5088732" y="24550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1" name="Oval 39"/>
          <p:cNvSpPr>
            <a:spLocks noChangeAspect="1" noChangeArrowheads="1"/>
          </p:cNvSpPr>
          <p:nvPr/>
        </p:nvSpPr>
        <p:spPr bwMode="auto">
          <a:xfrm rot="5895381">
            <a:off x="4980981" y="3539134"/>
            <a:ext cx="44053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2" name="Oval 40"/>
          <p:cNvSpPr>
            <a:spLocks noChangeAspect="1" noChangeArrowheads="1"/>
          </p:cNvSpPr>
          <p:nvPr/>
        </p:nvSpPr>
        <p:spPr bwMode="auto">
          <a:xfrm rot="4777107">
            <a:off x="3766543" y="2650927"/>
            <a:ext cx="44053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3" name="Oval 41"/>
          <p:cNvSpPr>
            <a:spLocks noChangeAspect="1" noChangeArrowheads="1"/>
          </p:cNvSpPr>
          <p:nvPr/>
        </p:nvSpPr>
        <p:spPr bwMode="auto">
          <a:xfrm rot="4777107">
            <a:off x="4631532" y="39409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4" name="Oval 42"/>
          <p:cNvSpPr>
            <a:spLocks noChangeAspect="1" noChangeArrowheads="1"/>
          </p:cNvSpPr>
          <p:nvPr/>
        </p:nvSpPr>
        <p:spPr bwMode="auto">
          <a:xfrm rot="4777107">
            <a:off x="4402932" y="365521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5" name="Oval 43"/>
          <p:cNvSpPr>
            <a:spLocks noChangeAspect="1" noChangeArrowheads="1"/>
          </p:cNvSpPr>
          <p:nvPr/>
        </p:nvSpPr>
        <p:spPr bwMode="auto">
          <a:xfrm rot="4777107">
            <a:off x="3255764" y="2802136"/>
            <a:ext cx="44054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6" name="Oval 44"/>
          <p:cNvSpPr>
            <a:spLocks noChangeAspect="1" noChangeArrowheads="1"/>
          </p:cNvSpPr>
          <p:nvPr/>
        </p:nvSpPr>
        <p:spPr bwMode="auto">
          <a:xfrm rot="4777107">
            <a:off x="3927872" y="2082403"/>
            <a:ext cx="38100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7" name="Oval 45"/>
          <p:cNvSpPr>
            <a:spLocks noChangeAspect="1" noChangeArrowheads="1"/>
          </p:cNvSpPr>
          <p:nvPr/>
        </p:nvSpPr>
        <p:spPr bwMode="auto">
          <a:xfrm rot="4777107">
            <a:off x="4410076" y="3273028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8" name="Oval 46"/>
          <p:cNvSpPr>
            <a:spLocks noChangeAspect="1" noChangeArrowheads="1"/>
          </p:cNvSpPr>
          <p:nvPr/>
        </p:nvSpPr>
        <p:spPr bwMode="auto">
          <a:xfrm rot="4777107">
            <a:off x="3021211" y="2311599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79" name="Oval 47"/>
          <p:cNvSpPr>
            <a:spLocks noChangeAspect="1" noChangeArrowheads="1"/>
          </p:cNvSpPr>
          <p:nvPr/>
        </p:nvSpPr>
        <p:spPr bwMode="auto">
          <a:xfrm rot="4777107">
            <a:off x="4096346" y="3786783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80" name="Oval 48"/>
          <p:cNvSpPr>
            <a:spLocks noChangeAspect="1" noChangeArrowheads="1"/>
          </p:cNvSpPr>
          <p:nvPr/>
        </p:nvSpPr>
        <p:spPr bwMode="auto">
          <a:xfrm rot="4777107">
            <a:off x="5120879" y="3567113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81" name="Text Box 49"/>
          <p:cNvSpPr txBox="1">
            <a:spLocks noChangeArrowheads="1"/>
          </p:cNvSpPr>
          <p:nvPr/>
        </p:nvSpPr>
        <p:spPr bwMode="auto">
          <a:xfrm>
            <a:off x="5257800" y="1257300"/>
            <a:ext cx="24003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f</a:t>
            </a:r>
            <a:r>
              <a:rPr lang="en-US" sz="1050" i="1">
                <a:solidFill>
                  <a:schemeClr val="bg1"/>
                </a:solidFill>
              </a:rPr>
              <a:t>(</a:t>
            </a:r>
            <a:r>
              <a:rPr lang="en-US" sz="1050" b="1" i="1">
                <a:solidFill>
                  <a:schemeClr val="bg1"/>
                </a:solidFill>
              </a:rPr>
              <a:t>x</a:t>
            </a:r>
            <a:r>
              <a:rPr lang="en-US" sz="1050" i="1">
                <a:solidFill>
                  <a:schemeClr val="bg1"/>
                </a:solidFill>
              </a:rPr>
              <a:t>,</a:t>
            </a:r>
            <a:r>
              <a:rPr lang="en-US" sz="1050" b="1" i="1">
                <a:solidFill>
                  <a:schemeClr val="bg1"/>
                </a:solidFill>
              </a:rPr>
              <a:t>w</a:t>
            </a:r>
            <a:r>
              <a:rPr lang="en-US" sz="1050" i="1">
                <a:solidFill>
                  <a:schemeClr val="bg1"/>
                </a:solidFill>
              </a:rPr>
              <a:t>,b) = sign(</a:t>
            </a:r>
            <a:r>
              <a:rPr lang="en-US" sz="1050" b="1" i="1">
                <a:solidFill>
                  <a:schemeClr val="bg1"/>
                </a:solidFill>
              </a:rPr>
              <a:t>w. x</a:t>
            </a:r>
            <a:r>
              <a:rPr lang="en-US" sz="1050" i="1">
                <a:solidFill>
                  <a:schemeClr val="bg1"/>
                </a:solidFill>
              </a:rPr>
              <a:t> - b)</a:t>
            </a:r>
          </a:p>
        </p:txBody>
      </p:sp>
      <p:sp>
        <p:nvSpPr>
          <p:cNvPr id="684082" name="Line 50"/>
          <p:cNvSpPr>
            <a:spLocks noChangeShapeType="1"/>
          </p:cNvSpPr>
          <p:nvPr/>
        </p:nvSpPr>
        <p:spPr bwMode="auto">
          <a:xfrm flipV="1">
            <a:off x="3086100" y="1657350"/>
            <a:ext cx="234315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5829300" y="2400300"/>
            <a:ext cx="18288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84084" name="Text Box 52"/>
          <p:cNvSpPr txBox="1">
            <a:spLocks noChangeArrowheads="1"/>
          </p:cNvSpPr>
          <p:nvPr/>
        </p:nvSpPr>
        <p:spPr bwMode="auto">
          <a:xfrm>
            <a:off x="5943600" y="2514600"/>
            <a:ext cx="16573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How would you classify this data?</a:t>
            </a:r>
          </a:p>
        </p:txBody>
      </p:sp>
      <p:pic>
        <p:nvPicPr>
          <p:cNvPr id="53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87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3486150" cy="5143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Linear Classifiers</a:t>
            </a: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5143500" y="573569"/>
            <a:ext cx="1200150" cy="50783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700" i="1">
                <a:solidFill>
                  <a:schemeClr val="bg1"/>
                </a:solidFill>
              </a:rPr>
              <a:t>f </a:t>
            </a:r>
            <a:r>
              <a:rPr lang="en-US" sz="105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634884" name="Line 4"/>
          <p:cNvSpPr>
            <a:spLocks noChangeShapeType="1"/>
          </p:cNvSpPr>
          <p:nvPr/>
        </p:nvSpPr>
        <p:spPr bwMode="auto">
          <a:xfrm>
            <a:off x="411480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85" name="Text Box 5"/>
          <p:cNvSpPr txBox="1">
            <a:spLocks noChangeArrowheads="1"/>
          </p:cNvSpPr>
          <p:nvPr/>
        </p:nvSpPr>
        <p:spPr bwMode="auto">
          <a:xfrm>
            <a:off x="3771900" y="571500"/>
            <a:ext cx="457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34886" name="Line 6"/>
          <p:cNvSpPr>
            <a:spLocks noChangeShapeType="1"/>
          </p:cNvSpPr>
          <p:nvPr/>
        </p:nvSpPr>
        <p:spPr bwMode="auto">
          <a:xfrm>
            <a:off x="5657850" y="285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87" name="Text Box 7"/>
          <p:cNvSpPr txBox="1">
            <a:spLocks noChangeArrowheads="1"/>
          </p:cNvSpPr>
          <p:nvPr/>
        </p:nvSpPr>
        <p:spPr bwMode="auto">
          <a:xfrm>
            <a:off x="5486400" y="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634888" name="Line 8"/>
          <p:cNvSpPr>
            <a:spLocks noChangeShapeType="1"/>
          </p:cNvSpPr>
          <p:nvPr/>
        </p:nvSpPr>
        <p:spPr bwMode="auto">
          <a:xfrm>
            <a:off x="634365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7372350" y="628650"/>
            <a:ext cx="62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en-US" sz="2400" baseline="30000">
                <a:solidFill>
                  <a:schemeClr val="bg1"/>
                </a:solidFill>
              </a:rPr>
              <a:t>est</a:t>
            </a:r>
          </a:p>
        </p:txBody>
      </p:sp>
      <p:sp>
        <p:nvSpPr>
          <p:cNvPr id="634890" name="Text Box 10"/>
          <p:cNvSpPr txBox="1">
            <a:spLocks noChangeArrowheads="1"/>
          </p:cNvSpPr>
          <p:nvPr/>
        </p:nvSpPr>
        <p:spPr bwMode="auto">
          <a:xfrm>
            <a:off x="1771650" y="1428750"/>
            <a:ext cx="14287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denotes +1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denotes -1</a:t>
            </a:r>
          </a:p>
        </p:txBody>
      </p:sp>
      <p:sp>
        <p:nvSpPr>
          <p:cNvPr id="634891" name="Oval 11"/>
          <p:cNvSpPr>
            <a:spLocks noChangeAspect="1" noChangeArrowheads="1"/>
          </p:cNvSpPr>
          <p:nvPr/>
        </p:nvSpPr>
        <p:spPr bwMode="auto">
          <a:xfrm rot="4777107">
            <a:off x="1829395" y="1542455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92" name="Oval 12"/>
          <p:cNvSpPr>
            <a:spLocks noChangeAspect="1" noChangeArrowheads="1"/>
          </p:cNvSpPr>
          <p:nvPr/>
        </p:nvSpPr>
        <p:spPr bwMode="auto">
          <a:xfrm rot="5895381">
            <a:off x="1829991" y="1884760"/>
            <a:ext cx="38100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93" name="Line 13"/>
          <p:cNvSpPr>
            <a:spLocks noChangeShapeType="1"/>
          </p:cNvSpPr>
          <p:nvPr/>
        </p:nvSpPr>
        <p:spPr bwMode="auto">
          <a:xfrm>
            <a:off x="3086100" y="1657350"/>
            <a:ext cx="0" cy="2628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94" name="Line 14"/>
          <p:cNvSpPr>
            <a:spLocks noChangeShapeType="1"/>
          </p:cNvSpPr>
          <p:nvPr/>
        </p:nvSpPr>
        <p:spPr bwMode="auto">
          <a:xfrm flipV="1">
            <a:off x="2971800" y="4171950"/>
            <a:ext cx="2743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95" name="Oval 15"/>
          <p:cNvSpPr>
            <a:spLocks noChangeAspect="1" noChangeArrowheads="1"/>
          </p:cNvSpPr>
          <p:nvPr/>
        </p:nvSpPr>
        <p:spPr bwMode="auto">
          <a:xfrm>
            <a:off x="3931444" y="377428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96" name="Oval 16"/>
          <p:cNvSpPr>
            <a:spLocks noChangeAspect="1" noChangeArrowheads="1"/>
          </p:cNvSpPr>
          <p:nvPr/>
        </p:nvSpPr>
        <p:spPr bwMode="auto">
          <a:xfrm>
            <a:off x="3007519" y="2927748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97" name="Oval 17"/>
          <p:cNvSpPr>
            <a:spLocks noChangeAspect="1" noChangeArrowheads="1"/>
          </p:cNvSpPr>
          <p:nvPr/>
        </p:nvSpPr>
        <p:spPr bwMode="auto">
          <a:xfrm>
            <a:off x="4398169" y="2110979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98" name="Oval 18"/>
          <p:cNvSpPr>
            <a:spLocks noChangeAspect="1" noChangeArrowheads="1"/>
          </p:cNvSpPr>
          <p:nvPr/>
        </p:nvSpPr>
        <p:spPr bwMode="auto">
          <a:xfrm>
            <a:off x="4445794" y="272653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899" name="Oval 19"/>
          <p:cNvSpPr>
            <a:spLocks noChangeAspect="1" noChangeArrowheads="1"/>
          </p:cNvSpPr>
          <p:nvPr/>
        </p:nvSpPr>
        <p:spPr bwMode="auto">
          <a:xfrm>
            <a:off x="3700463" y="1997869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0" name="Oval 20"/>
          <p:cNvSpPr>
            <a:spLocks noChangeAspect="1" noChangeArrowheads="1"/>
          </p:cNvSpPr>
          <p:nvPr/>
        </p:nvSpPr>
        <p:spPr bwMode="auto">
          <a:xfrm>
            <a:off x="4057651" y="2800350"/>
            <a:ext cx="40481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1" name="Oval 21"/>
          <p:cNvSpPr>
            <a:spLocks noChangeAspect="1" noChangeArrowheads="1"/>
          </p:cNvSpPr>
          <p:nvPr/>
        </p:nvSpPr>
        <p:spPr bwMode="auto">
          <a:xfrm>
            <a:off x="3429000" y="2343150"/>
            <a:ext cx="45244" cy="4405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2" name="Oval 22"/>
          <p:cNvSpPr>
            <a:spLocks noChangeAspect="1" noChangeArrowheads="1"/>
          </p:cNvSpPr>
          <p:nvPr/>
        </p:nvSpPr>
        <p:spPr bwMode="auto">
          <a:xfrm>
            <a:off x="4972050" y="308610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3" name="Oval 23"/>
          <p:cNvSpPr>
            <a:spLocks noChangeAspect="1" noChangeArrowheads="1"/>
          </p:cNvSpPr>
          <p:nvPr/>
        </p:nvSpPr>
        <p:spPr bwMode="auto">
          <a:xfrm rot="-1118274">
            <a:off x="4058842" y="3332560"/>
            <a:ext cx="40481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4" name="Oval 24"/>
          <p:cNvSpPr>
            <a:spLocks noChangeAspect="1" noChangeArrowheads="1"/>
          </p:cNvSpPr>
          <p:nvPr/>
        </p:nvSpPr>
        <p:spPr bwMode="auto">
          <a:xfrm rot="-1118274">
            <a:off x="5645944" y="24217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5" name="Oval 25"/>
          <p:cNvSpPr>
            <a:spLocks noChangeAspect="1" noChangeArrowheads="1"/>
          </p:cNvSpPr>
          <p:nvPr/>
        </p:nvSpPr>
        <p:spPr bwMode="auto">
          <a:xfrm rot="-1118274">
            <a:off x="5114925" y="340876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6" name="Oval 26"/>
          <p:cNvSpPr>
            <a:spLocks noChangeAspect="1" noChangeArrowheads="1"/>
          </p:cNvSpPr>
          <p:nvPr/>
        </p:nvSpPr>
        <p:spPr bwMode="auto">
          <a:xfrm rot="-1118274">
            <a:off x="3486150" y="2000250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7" name="Oval 27"/>
          <p:cNvSpPr>
            <a:spLocks noChangeAspect="1" noChangeArrowheads="1"/>
          </p:cNvSpPr>
          <p:nvPr/>
        </p:nvSpPr>
        <p:spPr bwMode="auto">
          <a:xfrm rot="-1118274">
            <a:off x="4676775" y="26884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8" name="Oval 28"/>
          <p:cNvSpPr>
            <a:spLocks noChangeAspect="1" noChangeArrowheads="1"/>
          </p:cNvSpPr>
          <p:nvPr/>
        </p:nvSpPr>
        <p:spPr bwMode="auto">
          <a:xfrm rot="-1118274">
            <a:off x="5543550" y="3371850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09" name="Oval 29"/>
          <p:cNvSpPr>
            <a:spLocks noChangeAspect="1" noChangeArrowheads="1"/>
          </p:cNvSpPr>
          <p:nvPr/>
        </p:nvSpPr>
        <p:spPr bwMode="auto">
          <a:xfrm rot="-1118274">
            <a:off x="3479007" y="2730104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0" name="Oval 30"/>
          <p:cNvSpPr>
            <a:spLocks noChangeAspect="1" noChangeArrowheads="1"/>
          </p:cNvSpPr>
          <p:nvPr/>
        </p:nvSpPr>
        <p:spPr bwMode="auto">
          <a:xfrm rot="5895381">
            <a:off x="4043363" y="2293144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1" name="Oval 31"/>
          <p:cNvSpPr>
            <a:spLocks noChangeAspect="1" noChangeArrowheads="1"/>
          </p:cNvSpPr>
          <p:nvPr/>
        </p:nvSpPr>
        <p:spPr bwMode="auto">
          <a:xfrm rot="5895381">
            <a:off x="4245174" y="3932040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2" name="Oval 32"/>
          <p:cNvSpPr>
            <a:spLocks noChangeAspect="1" noChangeArrowheads="1"/>
          </p:cNvSpPr>
          <p:nvPr/>
        </p:nvSpPr>
        <p:spPr bwMode="auto">
          <a:xfrm rot="5895381">
            <a:off x="3479007" y="307419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3" name="Oval 33"/>
          <p:cNvSpPr>
            <a:spLocks noChangeAspect="1" noChangeArrowheads="1"/>
          </p:cNvSpPr>
          <p:nvPr/>
        </p:nvSpPr>
        <p:spPr bwMode="auto">
          <a:xfrm rot="5895381">
            <a:off x="4400550" y="1795463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4" name="Oval 34"/>
          <p:cNvSpPr>
            <a:spLocks noChangeAspect="1" noChangeArrowheads="1"/>
          </p:cNvSpPr>
          <p:nvPr/>
        </p:nvSpPr>
        <p:spPr bwMode="auto">
          <a:xfrm rot="5895381">
            <a:off x="5121474" y="3108127"/>
            <a:ext cx="44053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5" name="Oval 35"/>
          <p:cNvSpPr>
            <a:spLocks noChangeAspect="1" noChangeArrowheads="1"/>
          </p:cNvSpPr>
          <p:nvPr/>
        </p:nvSpPr>
        <p:spPr bwMode="auto">
          <a:xfrm rot="5895381">
            <a:off x="4420791" y="3059907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6" name="Oval 36"/>
          <p:cNvSpPr>
            <a:spLocks noChangeAspect="1" noChangeArrowheads="1"/>
          </p:cNvSpPr>
          <p:nvPr/>
        </p:nvSpPr>
        <p:spPr bwMode="auto">
          <a:xfrm rot="5895381">
            <a:off x="5357813" y="2524126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7" name="Oval 37"/>
          <p:cNvSpPr>
            <a:spLocks noChangeAspect="1" noChangeArrowheads="1"/>
          </p:cNvSpPr>
          <p:nvPr/>
        </p:nvSpPr>
        <p:spPr bwMode="auto">
          <a:xfrm rot="5895381">
            <a:off x="3458766" y="175974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8" name="Oval 38"/>
          <p:cNvSpPr>
            <a:spLocks noChangeAspect="1" noChangeArrowheads="1"/>
          </p:cNvSpPr>
          <p:nvPr/>
        </p:nvSpPr>
        <p:spPr bwMode="auto">
          <a:xfrm rot="5895381">
            <a:off x="5088732" y="24550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19" name="Oval 39"/>
          <p:cNvSpPr>
            <a:spLocks noChangeAspect="1" noChangeArrowheads="1"/>
          </p:cNvSpPr>
          <p:nvPr/>
        </p:nvSpPr>
        <p:spPr bwMode="auto">
          <a:xfrm rot="5895381">
            <a:off x="4980981" y="3539134"/>
            <a:ext cx="44053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0" name="Oval 40"/>
          <p:cNvSpPr>
            <a:spLocks noChangeAspect="1" noChangeArrowheads="1"/>
          </p:cNvSpPr>
          <p:nvPr/>
        </p:nvSpPr>
        <p:spPr bwMode="auto">
          <a:xfrm rot="4777107">
            <a:off x="3766543" y="2650927"/>
            <a:ext cx="44053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1" name="Oval 41"/>
          <p:cNvSpPr>
            <a:spLocks noChangeAspect="1" noChangeArrowheads="1"/>
          </p:cNvSpPr>
          <p:nvPr/>
        </p:nvSpPr>
        <p:spPr bwMode="auto">
          <a:xfrm rot="4777107">
            <a:off x="4631532" y="39409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2" name="Oval 42"/>
          <p:cNvSpPr>
            <a:spLocks noChangeAspect="1" noChangeArrowheads="1"/>
          </p:cNvSpPr>
          <p:nvPr/>
        </p:nvSpPr>
        <p:spPr bwMode="auto">
          <a:xfrm rot="4777107">
            <a:off x="4402932" y="365521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3" name="Oval 43"/>
          <p:cNvSpPr>
            <a:spLocks noChangeAspect="1" noChangeArrowheads="1"/>
          </p:cNvSpPr>
          <p:nvPr/>
        </p:nvSpPr>
        <p:spPr bwMode="auto">
          <a:xfrm rot="4777107">
            <a:off x="3255764" y="2802136"/>
            <a:ext cx="44054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4" name="Oval 44"/>
          <p:cNvSpPr>
            <a:spLocks noChangeAspect="1" noChangeArrowheads="1"/>
          </p:cNvSpPr>
          <p:nvPr/>
        </p:nvSpPr>
        <p:spPr bwMode="auto">
          <a:xfrm rot="4777107">
            <a:off x="3927872" y="2082403"/>
            <a:ext cx="38100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5" name="Oval 45"/>
          <p:cNvSpPr>
            <a:spLocks noChangeAspect="1" noChangeArrowheads="1"/>
          </p:cNvSpPr>
          <p:nvPr/>
        </p:nvSpPr>
        <p:spPr bwMode="auto">
          <a:xfrm rot="4777107">
            <a:off x="4410076" y="3273028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6" name="Oval 46"/>
          <p:cNvSpPr>
            <a:spLocks noChangeAspect="1" noChangeArrowheads="1"/>
          </p:cNvSpPr>
          <p:nvPr/>
        </p:nvSpPr>
        <p:spPr bwMode="auto">
          <a:xfrm rot="4777107">
            <a:off x="3021211" y="2311599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7" name="Oval 47"/>
          <p:cNvSpPr>
            <a:spLocks noChangeAspect="1" noChangeArrowheads="1"/>
          </p:cNvSpPr>
          <p:nvPr/>
        </p:nvSpPr>
        <p:spPr bwMode="auto">
          <a:xfrm rot="4777107">
            <a:off x="4096346" y="3786783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8" name="Oval 48"/>
          <p:cNvSpPr>
            <a:spLocks noChangeAspect="1" noChangeArrowheads="1"/>
          </p:cNvSpPr>
          <p:nvPr/>
        </p:nvSpPr>
        <p:spPr bwMode="auto">
          <a:xfrm rot="4777107">
            <a:off x="5120879" y="3567113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29" name="Text Box 49"/>
          <p:cNvSpPr txBox="1">
            <a:spLocks noChangeArrowheads="1"/>
          </p:cNvSpPr>
          <p:nvPr/>
        </p:nvSpPr>
        <p:spPr bwMode="auto">
          <a:xfrm>
            <a:off x="5257800" y="1257300"/>
            <a:ext cx="24003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f</a:t>
            </a:r>
            <a:r>
              <a:rPr lang="en-US" sz="1050" i="1">
                <a:solidFill>
                  <a:schemeClr val="bg1"/>
                </a:solidFill>
              </a:rPr>
              <a:t>(</a:t>
            </a:r>
            <a:r>
              <a:rPr lang="en-US" sz="1050" b="1" i="1">
                <a:solidFill>
                  <a:schemeClr val="bg1"/>
                </a:solidFill>
              </a:rPr>
              <a:t>x</a:t>
            </a:r>
            <a:r>
              <a:rPr lang="en-US" sz="1050" i="1">
                <a:solidFill>
                  <a:schemeClr val="bg1"/>
                </a:solidFill>
              </a:rPr>
              <a:t>,</a:t>
            </a:r>
            <a:r>
              <a:rPr lang="en-US" sz="1050" b="1" i="1">
                <a:solidFill>
                  <a:schemeClr val="bg1"/>
                </a:solidFill>
              </a:rPr>
              <a:t>w</a:t>
            </a:r>
            <a:r>
              <a:rPr lang="en-US" sz="1050" i="1">
                <a:solidFill>
                  <a:schemeClr val="bg1"/>
                </a:solidFill>
              </a:rPr>
              <a:t>,b) = sign(</a:t>
            </a:r>
            <a:r>
              <a:rPr lang="en-US" sz="1050" b="1" i="1">
                <a:solidFill>
                  <a:schemeClr val="bg1"/>
                </a:solidFill>
              </a:rPr>
              <a:t>w. x</a:t>
            </a:r>
            <a:r>
              <a:rPr lang="en-US" sz="1050" i="1">
                <a:solidFill>
                  <a:schemeClr val="bg1"/>
                </a:solidFill>
              </a:rPr>
              <a:t> - b)</a:t>
            </a:r>
          </a:p>
        </p:txBody>
      </p:sp>
      <p:sp>
        <p:nvSpPr>
          <p:cNvPr id="634930" name="Line 50"/>
          <p:cNvSpPr>
            <a:spLocks noChangeShapeType="1"/>
          </p:cNvSpPr>
          <p:nvPr/>
        </p:nvSpPr>
        <p:spPr bwMode="auto">
          <a:xfrm flipV="1">
            <a:off x="2857500" y="1771650"/>
            <a:ext cx="3028950" cy="194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4931" name="Text Box 51"/>
          <p:cNvSpPr txBox="1">
            <a:spLocks noChangeArrowheads="1"/>
          </p:cNvSpPr>
          <p:nvPr/>
        </p:nvSpPr>
        <p:spPr bwMode="auto">
          <a:xfrm>
            <a:off x="5829300" y="2400300"/>
            <a:ext cx="18288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34932" name="Text Box 52"/>
          <p:cNvSpPr txBox="1">
            <a:spLocks noChangeArrowheads="1"/>
          </p:cNvSpPr>
          <p:nvPr/>
        </p:nvSpPr>
        <p:spPr bwMode="auto">
          <a:xfrm>
            <a:off x="5943600" y="2514600"/>
            <a:ext cx="16573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How would you classify this data?</a:t>
            </a:r>
          </a:p>
        </p:txBody>
      </p:sp>
      <p:pic>
        <p:nvPicPr>
          <p:cNvPr id="53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556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3486150" cy="51435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Linear Classifiers</a:t>
            </a: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5143500" y="573569"/>
            <a:ext cx="1200150" cy="50783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700" i="1">
                <a:solidFill>
                  <a:schemeClr val="bg1"/>
                </a:solidFill>
              </a:rPr>
              <a:t>f </a:t>
            </a:r>
            <a:r>
              <a:rPr lang="en-US" sz="105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635908" name="Line 4"/>
          <p:cNvSpPr>
            <a:spLocks noChangeShapeType="1"/>
          </p:cNvSpPr>
          <p:nvPr/>
        </p:nvSpPr>
        <p:spPr bwMode="auto">
          <a:xfrm>
            <a:off x="411480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3771900" y="571500"/>
            <a:ext cx="457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35910" name="Line 6"/>
          <p:cNvSpPr>
            <a:spLocks noChangeShapeType="1"/>
          </p:cNvSpPr>
          <p:nvPr/>
        </p:nvSpPr>
        <p:spPr bwMode="auto">
          <a:xfrm>
            <a:off x="5657850" y="285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11" name="Text Box 7"/>
          <p:cNvSpPr txBox="1">
            <a:spLocks noChangeArrowheads="1"/>
          </p:cNvSpPr>
          <p:nvPr/>
        </p:nvSpPr>
        <p:spPr bwMode="auto">
          <a:xfrm>
            <a:off x="5486400" y="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635912" name="Line 8"/>
          <p:cNvSpPr>
            <a:spLocks noChangeShapeType="1"/>
          </p:cNvSpPr>
          <p:nvPr/>
        </p:nvSpPr>
        <p:spPr bwMode="auto">
          <a:xfrm>
            <a:off x="634365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7372350" y="628650"/>
            <a:ext cx="62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en-US" sz="2400" baseline="30000">
                <a:solidFill>
                  <a:schemeClr val="bg1"/>
                </a:solidFill>
              </a:rPr>
              <a:t>est</a:t>
            </a:r>
          </a:p>
        </p:txBody>
      </p:sp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1771650" y="1428750"/>
            <a:ext cx="14287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denotes +1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denotes -1</a:t>
            </a:r>
          </a:p>
        </p:txBody>
      </p:sp>
      <p:sp>
        <p:nvSpPr>
          <p:cNvPr id="635915" name="Oval 11"/>
          <p:cNvSpPr>
            <a:spLocks noChangeAspect="1" noChangeArrowheads="1"/>
          </p:cNvSpPr>
          <p:nvPr/>
        </p:nvSpPr>
        <p:spPr bwMode="auto">
          <a:xfrm rot="4777107">
            <a:off x="1829395" y="1542455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16" name="Oval 12"/>
          <p:cNvSpPr>
            <a:spLocks noChangeAspect="1" noChangeArrowheads="1"/>
          </p:cNvSpPr>
          <p:nvPr/>
        </p:nvSpPr>
        <p:spPr bwMode="auto">
          <a:xfrm rot="5895381">
            <a:off x="1829991" y="1884760"/>
            <a:ext cx="38100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17" name="Line 13"/>
          <p:cNvSpPr>
            <a:spLocks noChangeShapeType="1"/>
          </p:cNvSpPr>
          <p:nvPr/>
        </p:nvSpPr>
        <p:spPr bwMode="auto">
          <a:xfrm>
            <a:off x="3086100" y="1657350"/>
            <a:ext cx="0" cy="2628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18" name="Line 14"/>
          <p:cNvSpPr>
            <a:spLocks noChangeShapeType="1"/>
          </p:cNvSpPr>
          <p:nvPr/>
        </p:nvSpPr>
        <p:spPr bwMode="auto">
          <a:xfrm flipV="1">
            <a:off x="2971800" y="4171950"/>
            <a:ext cx="2743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19" name="Oval 15"/>
          <p:cNvSpPr>
            <a:spLocks noChangeAspect="1" noChangeArrowheads="1"/>
          </p:cNvSpPr>
          <p:nvPr/>
        </p:nvSpPr>
        <p:spPr bwMode="auto">
          <a:xfrm>
            <a:off x="3931444" y="377428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0" name="Oval 16"/>
          <p:cNvSpPr>
            <a:spLocks noChangeAspect="1" noChangeArrowheads="1"/>
          </p:cNvSpPr>
          <p:nvPr/>
        </p:nvSpPr>
        <p:spPr bwMode="auto">
          <a:xfrm>
            <a:off x="3007519" y="2927748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1" name="Oval 17"/>
          <p:cNvSpPr>
            <a:spLocks noChangeAspect="1" noChangeArrowheads="1"/>
          </p:cNvSpPr>
          <p:nvPr/>
        </p:nvSpPr>
        <p:spPr bwMode="auto">
          <a:xfrm>
            <a:off x="4398169" y="2110979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2" name="Oval 18"/>
          <p:cNvSpPr>
            <a:spLocks noChangeAspect="1" noChangeArrowheads="1"/>
          </p:cNvSpPr>
          <p:nvPr/>
        </p:nvSpPr>
        <p:spPr bwMode="auto">
          <a:xfrm>
            <a:off x="4445794" y="272653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3" name="Oval 19"/>
          <p:cNvSpPr>
            <a:spLocks noChangeAspect="1" noChangeArrowheads="1"/>
          </p:cNvSpPr>
          <p:nvPr/>
        </p:nvSpPr>
        <p:spPr bwMode="auto">
          <a:xfrm>
            <a:off x="3700463" y="1997869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4" name="Oval 20"/>
          <p:cNvSpPr>
            <a:spLocks noChangeAspect="1" noChangeArrowheads="1"/>
          </p:cNvSpPr>
          <p:nvPr/>
        </p:nvSpPr>
        <p:spPr bwMode="auto">
          <a:xfrm>
            <a:off x="4057651" y="2800350"/>
            <a:ext cx="40481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5" name="Oval 21"/>
          <p:cNvSpPr>
            <a:spLocks noChangeAspect="1" noChangeArrowheads="1"/>
          </p:cNvSpPr>
          <p:nvPr/>
        </p:nvSpPr>
        <p:spPr bwMode="auto">
          <a:xfrm>
            <a:off x="3429000" y="2343150"/>
            <a:ext cx="45244" cy="4405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6" name="Oval 22"/>
          <p:cNvSpPr>
            <a:spLocks noChangeAspect="1" noChangeArrowheads="1"/>
          </p:cNvSpPr>
          <p:nvPr/>
        </p:nvSpPr>
        <p:spPr bwMode="auto">
          <a:xfrm>
            <a:off x="4972050" y="308610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7" name="Oval 23"/>
          <p:cNvSpPr>
            <a:spLocks noChangeAspect="1" noChangeArrowheads="1"/>
          </p:cNvSpPr>
          <p:nvPr/>
        </p:nvSpPr>
        <p:spPr bwMode="auto">
          <a:xfrm rot="-1118274">
            <a:off x="4058842" y="3332560"/>
            <a:ext cx="40481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8" name="Oval 24"/>
          <p:cNvSpPr>
            <a:spLocks noChangeAspect="1" noChangeArrowheads="1"/>
          </p:cNvSpPr>
          <p:nvPr/>
        </p:nvSpPr>
        <p:spPr bwMode="auto">
          <a:xfrm rot="-1118274">
            <a:off x="5645944" y="24217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29" name="Oval 25"/>
          <p:cNvSpPr>
            <a:spLocks noChangeAspect="1" noChangeArrowheads="1"/>
          </p:cNvSpPr>
          <p:nvPr/>
        </p:nvSpPr>
        <p:spPr bwMode="auto">
          <a:xfrm rot="-1118274">
            <a:off x="5114925" y="340876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0" name="Oval 26"/>
          <p:cNvSpPr>
            <a:spLocks noChangeAspect="1" noChangeArrowheads="1"/>
          </p:cNvSpPr>
          <p:nvPr/>
        </p:nvSpPr>
        <p:spPr bwMode="auto">
          <a:xfrm rot="-1118274">
            <a:off x="3486150" y="2000250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1" name="Oval 27"/>
          <p:cNvSpPr>
            <a:spLocks noChangeAspect="1" noChangeArrowheads="1"/>
          </p:cNvSpPr>
          <p:nvPr/>
        </p:nvSpPr>
        <p:spPr bwMode="auto">
          <a:xfrm rot="-1118274">
            <a:off x="4676775" y="26884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2" name="Oval 28"/>
          <p:cNvSpPr>
            <a:spLocks noChangeAspect="1" noChangeArrowheads="1"/>
          </p:cNvSpPr>
          <p:nvPr/>
        </p:nvSpPr>
        <p:spPr bwMode="auto">
          <a:xfrm rot="-1118274">
            <a:off x="5543550" y="3371850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3" name="Oval 29"/>
          <p:cNvSpPr>
            <a:spLocks noChangeAspect="1" noChangeArrowheads="1"/>
          </p:cNvSpPr>
          <p:nvPr/>
        </p:nvSpPr>
        <p:spPr bwMode="auto">
          <a:xfrm rot="-1118274">
            <a:off x="3479007" y="2730104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4" name="Oval 30"/>
          <p:cNvSpPr>
            <a:spLocks noChangeAspect="1" noChangeArrowheads="1"/>
          </p:cNvSpPr>
          <p:nvPr/>
        </p:nvSpPr>
        <p:spPr bwMode="auto">
          <a:xfrm rot="5895381">
            <a:off x="4043363" y="2293144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5" name="Oval 31"/>
          <p:cNvSpPr>
            <a:spLocks noChangeAspect="1" noChangeArrowheads="1"/>
          </p:cNvSpPr>
          <p:nvPr/>
        </p:nvSpPr>
        <p:spPr bwMode="auto">
          <a:xfrm rot="5895381">
            <a:off x="4245174" y="3932040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6" name="Oval 32"/>
          <p:cNvSpPr>
            <a:spLocks noChangeAspect="1" noChangeArrowheads="1"/>
          </p:cNvSpPr>
          <p:nvPr/>
        </p:nvSpPr>
        <p:spPr bwMode="auto">
          <a:xfrm rot="5895381">
            <a:off x="3479007" y="307419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7" name="Oval 33"/>
          <p:cNvSpPr>
            <a:spLocks noChangeAspect="1" noChangeArrowheads="1"/>
          </p:cNvSpPr>
          <p:nvPr/>
        </p:nvSpPr>
        <p:spPr bwMode="auto">
          <a:xfrm rot="5895381">
            <a:off x="4400550" y="1795463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8" name="Oval 34"/>
          <p:cNvSpPr>
            <a:spLocks noChangeAspect="1" noChangeArrowheads="1"/>
          </p:cNvSpPr>
          <p:nvPr/>
        </p:nvSpPr>
        <p:spPr bwMode="auto">
          <a:xfrm rot="5895381">
            <a:off x="5121474" y="3108127"/>
            <a:ext cx="44053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39" name="Oval 35"/>
          <p:cNvSpPr>
            <a:spLocks noChangeAspect="1" noChangeArrowheads="1"/>
          </p:cNvSpPr>
          <p:nvPr/>
        </p:nvSpPr>
        <p:spPr bwMode="auto">
          <a:xfrm rot="5895381">
            <a:off x="4420791" y="3059907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0" name="Oval 36"/>
          <p:cNvSpPr>
            <a:spLocks noChangeAspect="1" noChangeArrowheads="1"/>
          </p:cNvSpPr>
          <p:nvPr/>
        </p:nvSpPr>
        <p:spPr bwMode="auto">
          <a:xfrm rot="5895381">
            <a:off x="5357813" y="2524126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1" name="Oval 37"/>
          <p:cNvSpPr>
            <a:spLocks noChangeAspect="1" noChangeArrowheads="1"/>
          </p:cNvSpPr>
          <p:nvPr/>
        </p:nvSpPr>
        <p:spPr bwMode="auto">
          <a:xfrm rot="5895381">
            <a:off x="3458766" y="175974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2" name="Oval 38"/>
          <p:cNvSpPr>
            <a:spLocks noChangeAspect="1" noChangeArrowheads="1"/>
          </p:cNvSpPr>
          <p:nvPr/>
        </p:nvSpPr>
        <p:spPr bwMode="auto">
          <a:xfrm rot="5895381">
            <a:off x="5088732" y="24550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3" name="Oval 39"/>
          <p:cNvSpPr>
            <a:spLocks noChangeAspect="1" noChangeArrowheads="1"/>
          </p:cNvSpPr>
          <p:nvPr/>
        </p:nvSpPr>
        <p:spPr bwMode="auto">
          <a:xfrm rot="5895381">
            <a:off x="4980981" y="3539134"/>
            <a:ext cx="44053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4" name="Oval 40"/>
          <p:cNvSpPr>
            <a:spLocks noChangeAspect="1" noChangeArrowheads="1"/>
          </p:cNvSpPr>
          <p:nvPr/>
        </p:nvSpPr>
        <p:spPr bwMode="auto">
          <a:xfrm rot="4777107">
            <a:off x="3766543" y="2650927"/>
            <a:ext cx="44053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5" name="Oval 41"/>
          <p:cNvSpPr>
            <a:spLocks noChangeAspect="1" noChangeArrowheads="1"/>
          </p:cNvSpPr>
          <p:nvPr/>
        </p:nvSpPr>
        <p:spPr bwMode="auto">
          <a:xfrm rot="4777107">
            <a:off x="4631532" y="39409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6" name="Oval 42"/>
          <p:cNvSpPr>
            <a:spLocks noChangeAspect="1" noChangeArrowheads="1"/>
          </p:cNvSpPr>
          <p:nvPr/>
        </p:nvSpPr>
        <p:spPr bwMode="auto">
          <a:xfrm rot="4777107">
            <a:off x="4402932" y="365521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7" name="Oval 43"/>
          <p:cNvSpPr>
            <a:spLocks noChangeAspect="1" noChangeArrowheads="1"/>
          </p:cNvSpPr>
          <p:nvPr/>
        </p:nvSpPr>
        <p:spPr bwMode="auto">
          <a:xfrm rot="4777107">
            <a:off x="3255764" y="2802136"/>
            <a:ext cx="44054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8" name="Oval 44"/>
          <p:cNvSpPr>
            <a:spLocks noChangeAspect="1" noChangeArrowheads="1"/>
          </p:cNvSpPr>
          <p:nvPr/>
        </p:nvSpPr>
        <p:spPr bwMode="auto">
          <a:xfrm rot="4777107">
            <a:off x="3927872" y="2082403"/>
            <a:ext cx="38100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49" name="Oval 45"/>
          <p:cNvSpPr>
            <a:spLocks noChangeAspect="1" noChangeArrowheads="1"/>
          </p:cNvSpPr>
          <p:nvPr/>
        </p:nvSpPr>
        <p:spPr bwMode="auto">
          <a:xfrm rot="4777107">
            <a:off x="4410076" y="3273028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50" name="Oval 46"/>
          <p:cNvSpPr>
            <a:spLocks noChangeAspect="1" noChangeArrowheads="1"/>
          </p:cNvSpPr>
          <p:nvPr/>
        </p:nvSpPr>
        <p:spPr bwMode="auto">
          <a:xfrm rot="4777107">
            <a:off x="3021211" y="2311599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51" name="Oval 47"/>
          <p:cNvSpPr>
            <a:spLocks noChangeAspect="1" noChangeArrowheads="1"/>
          </p:cNvSpPr>
          <p:nvPr/>
        </p:nvSpPr>
        <p:spPr bwMode="auto">
          <a:xfrm rot="4777107">
            <a:off x="4096346" y="3786783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52" name="Oval 48"/>
          <p:cNvSpPr>
            <a:spLocks noChangeAspect="1" noChangeArrowheads="1"/>
          </p:cNvSpPr>
          <p:nvPr/>
        </p:nvSpPr>
        <p:spPr bwMode="auto">
          <a:xfrm rot="4777107">
            <a:off x="5120879" y="3567113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53" name="Text Box 49"/>
          <p:cNvSpPr txBox="1">
            <a:spLocks noChangeArrowheads="1"/>
          </p:cNvSpPr>
          <p:nvPr/>
        </p:nvSpPr>
        <p:spPr bwMode="auto">
          <a:xfrm>
            <a:off x="5257800" y="1257300"/>
            <a:ext cx="24003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f</a:t>
            </a:r>
            <a:r>
              <a:rPr lang="en-US" sz="1050" i="1">
                <a:solidFill>
                  <a:schemeClr val="bg1"/>
                </a:solidFill>
              </a:rPr>
              <a:t>(</a:t>
            </a:r>
            <a:r>
              <a:rPr lang="en-US" sz="1050" b="1" i="1">
                <a:solidFill>
                  <a:schemeClr val="bg1"/>
                </a:solidFill>
              </a:rPr>
              <a:t>x</a:t>
            </a:r>
            <a:r>
              <a:rPr lang="en-US" sz="1050" i="1">
                <a:solidFill>
                  <a:schemeClr val="bg1"/>
                </a:solidFill>
              </a:rPr>
              <a:t>,</a:t>
            </a:r>
            <a:r>
              <a:rPr lang="en-US" sz="1050" b="1" i="1">
                <a:solidFill>
                  <a:schemeClr val="bg1"/>
                </a:solidFill>
              </a:rPr>
              <a:t>w</a:t>
            </a:r>
            <a:r>
              <a:rPr lang="en-US" sz="1050" i="1">
                <a:solidFill>
                  <a:schemeClr val="bg1"/>
                </a:solidFill>
              </a:rPr>
              <a:t>,b) = sign(</a:t>
            </a:r>
            <a:r>
              <a:rPr lang="en-US" sz="1050" b="1" i="1">
                <a:solidFill>
                  <a:schemeClr val="bg1"/>
                </a:solidFill>
              </a:rPr>
              <a:t>w. x</a:t>
            </a:r>
            <a:r>
              <a:rPr lang="en-US" sz="1050" i="1">
                <a:solidFill>
                  <a:schemeClr val="bg1"/>
                </a:solidFill>
              </a:rPr>
              <a:t> - b)</a:t>
            </a:r>
          </a:p>
        </p:txBody>
      </p:sp>
      <p:sp>
        <p:nvSpPr>
          <p:cNvPr id="635954" name="Line 50"/>
          <p:cNvSpPr>
            <a:spLocks noChangeShapeType="1"/>
          </p:cNvSpPr>
          <p:nvPr/>
        </p:nvSpPr>
        <p:spPr bwMode="auto">
          <a:xfrm flipV="1">
            <a:off x="3714750" y="1257300"/>
            <a:ext cx="1085850" cy="302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5829300" y="2400300"/>
            <a:ext cx="18288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35956" name="Text Box 52"/>
          <p:cNvSpPr txBox="1">
            <a:spLocks noChangeArrowheads="1"/>
          </p:cNvSpPr>
          <p:nvPr/>
        </p:nvSpPr>
        <p:spPr bwMode="auto">
          <a:xfrm>
            <a:off x="5943600" y="2514600"/>
            <a:ext cx="16573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How would you classify this data?</a:t>
            </a:r>
          </a:p>
        </p:txBody>
      </p:sp>
      <p:pic>
        <p:nvPicPr>
          <p:cNvPr id="53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11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3486150" cy="5143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Linear Classifiers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5143500" y="573569"/>
            <a:ext cx="1200150" cy="50783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700" i="1">
                <a:solidFill>
                  <a:schemeClr val="bg1"/>
                </a:solidFill>
              </a:rPr>
              <a:t>f </a:t>
            </a:r>
            <a:r>
              <a:rPr lang="en-US" sz="105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636932" name="Line 4"/>
          <p:cNvSpPr>
            <a:spLocks noChangeShapeType="1"/>
          </p:cNvSpPr>
          <p:nvPr/>
        </p:nvSpPr>
        <p:spPr bwMode="auto">
          <a:xfrm>
            <a:off x="411480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3771900" y="571500"/>
            <a:ext cx="457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36934" name="Line 6"/>
          <p:cNvSpPr>
            <a:spLocks noChangeShapeType="1"/>
          </p:cNvSpPr>
          <p:nvPr/>
        </p:nvSpPr>
        <p:spPr bwMode="auto">
          <a:xfrm>
            <a:off x="5657850" y="285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35" name="Text Box 7"/>
          <p:cNvSpPr txBox="1">
            <a:spLocks noChangeArrowheads="1"/>
          </p:cNvSpPr>
          <p:nvPr/>
        </p:nvSpPr>
        <p:spPr bwMode="auto">
          <a:xfrm>
            <a:off x="5486400" y="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636936" name="Line 8"/>
          <p:cNvSpPr>
            <a:spLocks noChangeShapeType="1"/>
          </p:cNvSpPr>
          <p:nvPr/>
        </p:nvSpPr>
        <p:spPr bwMode="auto">
          <a:xfrm>
            <a:off x="634365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37" name="Text Box 9"/>
          <p:cNvSpPr txBox="1">
            <a:spLocks noChangeArrowheads="1"/>
          </p:cNvSpPr>
          <p:nvPr/>
        </p:nvSpPr>
        <p:spPr bwMode="auto">
          <a:xfrm>
            <a:off x="7372350" y="628650"/>
            <a:ext cx="62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en-US" sz="2400" baseline="30000">
                <a:solidFill>
                  <a:schemeClr val="bg1"/>
                </a:solidFill>
              </a:rPr>
              <a:t>est</a:t>
            </a:r>
          </a:p>
        </p:txBody>
      </p:sp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1771650" y="1428750"/>
            <a:ext cx="14287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denotes +1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denotes -1</a:t>
            </a:r>
          </a:p>
        </p:txBody>
      </p:sp>
      <p:sp>
        <p:nvSpPr>
          <p:cNvPr id="636939" name="Oval 11"/>
          <p:cNvSpPr>
            <a:spLocks noChangeAspect="1" noChangeArrowheads="1"/>
          </p:cNvSpPr>
          <p:nvPr/>
        </p:nvSpPr>
        <p:spPr bwMode="auto">
          <a:xfrm rot="4777107">
            <a:off x="1829395" y="1542455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0" name="Oval 12"/>
          <p:cNvSpPr>
            <a:spLocks noChangeAspect="1" noChangeArrowheads="1"/>
          </p:cNvSpPr>
          <p:nvPr/>
        </p:nvSpPr>
        <p:spPr bwMode="auto">
          <a:xfrm rot="5895381">
            <a:off x="1829991" y="1884760"/>
            <a:ext cx="38100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1" name="Line 13"/>
          <p:cNvSpPr>
            <a:spLocks noChangeShapeType="1"/>
          </p:cNvSpPr>
          <p:nvPr/>
        </p:nvSpPr>
        <p:spPr bwMode="auto">
          <a:xfrm>
            <a:off x="3086100" y="1657350"/>
            <a:ext cx="0" cy="2628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 flipV="1">
            <a:off x="2971800" y="4171950"/>
            <a:ext cx="2743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3" name="Oval 15"/>
          <p:cNvSpPr>
            <a:spLocks noChangeAspect="1" noChangeArrowheads="1"/>
          </p:cNvSpPr>
          <p:nvPr/>
        </p:nvSpPr>
        <p:spPr bwMode="auto">
          <a:xfrm>
            <a:off x="3931444" y="377428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4" name="Oval 16"/>
          <p:cNvSpPr>
            <a:spLocks noChangeAspect="1" noChangeArrowheads="1"/>
          </p:cNvSpPr>
          <p:nvPr/>
        </p:nvSpPr>
        <p:spPr bwMode="auto">
          <a:xfrm>
            <a:off x="3007519" y="2927748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5" name="Oval 17"/>
          <p:cNvSpPr>
            <a:spLocks noChangeAspect="1" noChangeArrowheads="1"/>
          </p:cNvSpPr>
          <p:nvPr/>
        </p:nvSpPr>
        <p:spPr bwMode="auto">
          <a:xfrm>
            <a:off x="4398169" y="2110979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6" name="Oval 18"/>
          <p:cNvSpPr>
            <a:spLocks noChangeAspect="1" noChangeArrowheads="1"/>
          </p:cNvSpPr>
          <p:nvPr/>
        </p:nvSpPr>
        <p:spPr bwMode="auto">
          <a:xfrm>
            <a:off x="4445794" y="272653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7" name="Oval 19"/>
          <p:cNvSpPr>
            <a:spLocks noChangeAspect="1" noChangeArrowheads="1"/>
          </p:cNvSpPr>
          <p:nvPr/>
        </p:nvSpPr>
        <p:spPr bwMode="auto">
          <a:xfrm>
            <a:off x="3700463" y="1997869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8" name="Oval 20"/>
          <p:cNvSpPr>
            <a:spLocks noChangeAspect="1" noChangeArrowheads="1"/>
          </p:cNvSpPr>
          <p:nvPr/>
        </p:nvSpPr>
        <p:spPr bwMode="auto">
          <a:xfrm>
            <a:off x="4057651" y="2800350"/>
            <a:ext cx="40481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49" name="Oval 21"/>
          <p:cNvSpPr>
            <a:spLocks noChangeAspect="1" noChangeArrowheads="1"/>
          </p:cNvSpPr>
          <p:nvPr/>
        </p:nvSpPr>
        <p:spPr bwMode="auto">
          <a:xfrm>
            <a:off x="3429000" y="2343150"/>
            <a:ext cx="45244" cy="4405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0" name="Oval 22"/>
          <p:cNvSpPr>
            <a:spLocks noChangeAspect="1" noChangeArrowheads="1"/>
          </p:cNvSpPr>
          <p:nvPr/>
        </p:nvSpPr>
        <p:spPr bwMode="auto">
          <a:xfrm>
            <a:off x="4972050" y="308610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1" name="Oval 23"/>
          <p:cNvSpPr>
            <a:spLocks noChangeAspect="1" noChangeArrowheads="1"/>
          </p:cNvSpPr>
          <p:nvPr/>
        </p:nvSpPr>
        <p:spPr bwMode="auto">
          <a:xfrm rot="-1118274">
            <a:off x="4058842" y="3332560"/>
            <a:ext cx="40481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2" name="Oval 24"/>
          <p:cNvSpPr>
            <a:spLocks noChangeAspect="1" noChangeArrowheads="1"/>
          </p:cNvSpPr>
          <p:nvPr/>
        </p:nvSpPr>
        <p:spPr bwMode="auto">
          <a:xfrm rot="-1118274">
            <a:off x="5645944" y="24217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3" name="Oval 25"/>
          <p:cNvSpPr>
            <a:spLocks noChangeAspect="1" noChangeArrowheads="1"/>
          </p:cNvSpPr>
          <p:nvPr/>
        </p:nvSpPr>
        <p:spPr bwMode="auto">
          <a:xfrm rot="-1118274">
            <a:off x="5114925" y="340876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4" name="Oval 26"/>
          <p:cNvSpPr>
            <a:spLocks noChangeAspect="1" noChangeArrowheads="1"/>
          </p:cNvSpPr>
          <p:nvPr/>
        </p:nvSpPr>
        <p:spPr bwMode="auto">
          <a:xfrm rot="-1118274">
            <a:off x="3486150" y="2000250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5" name="Oval 27"/>
          <p:cNvSpPr>
            <a:spLocks noChangeAspect="1" noChangeArrowheads="1"/>
          </p:cNvSpPr>
          <p:nvPr/>
        </p:nvSpPr>
        <p:spPr bwMode="auto">
          <a:xfrm rot="-1118274">
            <a:off x="4676775" y="26884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6" name="Oval 28"/>
          <p:cNvSpPr>
            <a:spLocks noChangeAspect="1" noChangeArrowheads="1"/>
          </p:cNvSpPr>
          <p:nvPr/>
        </p:nvSpPr>
        <p:spPr bwMode="auto">
          <a:xfrm rot="-1118274">
            <a:off x="5543550" y="3371850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7" name="Oval 29"/>
          <p:cNvSpPr>
            <a:spLocks noChangeAspect="1" noChangeArrowheads="1"/>
          </p:cNvSpPr>
          <p:nvPr/>
        </p:nvSpPr>
        <p:spPr bwMode="auto">
          <a:xfrm rot="-1118274">
            <a:off x="3479007" y="2730104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8" name="Oval 30"/>
          <p:cNvSpPr>
            <a:spLocks noChangeAspect="1" noChangeArrowheads="1"/>
          </p:cNvSpPr>
          <p:nvPr/>
        </p:nvSpPr>
        <p:spPr bwMode="auto">
          <a:xfrm rot="5895381">
            <a:off x="4043363" y="2293144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59" name="Oval 31"/>
          <p:cNvSpPr>
            <a:spLocks noChangeAspect="1" noChangeArrowheads="1"/>
          </p:cNvSpPr>
          <p:nvPr/>
        </p:nvSpPr>
        <p:spPr bwMode="auto">
          <a:xfrm rot="5895381">
            <a:off x="4245174" y="3932040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0" name="Oval 32"/>
          <p:cNvSpPr>
            <a:spLocks noChangeAspect="1" noChangeArrowheads="1"/>
          </p:cNvSpPr>
          <p:nvPr/>
        </p:nvSpPr>
        <p:spPr bwMode="auto">
          <a:xfrm rot="5895381">
            <a:off x="3479007" y="307419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1" name="Oval 33"/>
          <p:cNvSpPr>
            <a:spLocks noChangeAspect="1" noChangeArrowheads="1"/>
          </p:cNvSpPr>
          <p:nvPr/>
        </p:nvSpPr>
        <p:spPr bwMode="auto">
          <a:xfrm rot="5895381">
            <a:off x="4400550" y="1795463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2" name="Oval 34"/>
          <p:cNvSpPr>
            <a:spLocks noChangeAspect="1" noChangeArrowheads="1"/>
          </p:cNvSpPr>
          <p:nvPr/>
        </p:nvSpPr>
        <p:spPr bwMode="auto">
          <a:xfrm rot="5895381">
            <a:off x="5121474" y="3108127"/>
            <a:ext cx="44053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3" name="Oval 35"/>
          <p:cNvSpPr>
            <a:spLocks noChangeAspect="1" noChangeArrowheads="1"/>
          </p:cNvSpPr>
          <p:nvPr/>
        </p:nvSpPr>
        <p:spPr bwMode="auto">
          <a:xfrm rot="5895381">
            <a:off x="4420791" y="3059907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4" name="Oval 36"/>
          <p:cNvSpPr>
            <a:spLocks noChangeAspect="1" noChangeArrowheads="1"/>
          </p:cNvSpPr>
          <p:nvPr/>
        </p:nvSpPr>
        <p:spPr bwMode="auto">
          <a:xfrm rot="5895381">
            <a:off x="5357813" y="2524126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5" name="Oval 37"/>
          <p:cNvSpPr>
            <a:spLocks noChangeAspect="1" noChangeArrowheads="1"/>
          </p:cNvSpPr>
          <p:nvPr/>
        </p:nvSpPr>
        <p:spPr bwMode="auto">
          <a:xfrm rot="5895381">
            <a:off x="3458766" y="175974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6" name="Oval 38"/>
          <p:cNvSpPr>
            <a:spLocks noChangeAspect="1" noChangeArrowheads="1"/>
          </p:cNvSpPr>
          <p:nvPr/>
        </p:nvSpPr>
        <p:spPr bwMode="auto">
          <a:xfrm rot="5895381">
            <a:off x="5088732" y="24550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7" name="Oval 39"/>
          <p:cNvSpPr>
            <a:spLocks noChangeAspect="1" noChangeArrowheads="1"/>
          </p:cNvSpPr>
          <p:nvPr/>
        </p:nvSpPr>
        <p:spPr bwMode="auto">
          <a:xfrm rot="5895381">
            <a:off x="4980981" y="3539134"/>
            <a:ext cx="44053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8" name="Oval 40"/>
          <p:cNvSpPr>
            <a:spLocks noChangeAspect="1" noChangeArrowheads="1"/>
          </p:cNvSpPr>
          <p:nvPr/>
        </p:nvSpPr>
        <p:spPr bwMode="auto">
          <a:xfrm rot="4777107">
            <a:off x="3766543" y="2650927"/>
            <a:ext cx="44053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69" name="Oval 41"/>
          <p:cNvSpPr>
            <a:spLocks noChangeAspect="1" noChangeArrowheads="1"/>
          </p:cNvSpPr>
          <p:nvPr/>
        </p:nvSpPr>
        <p:spPr bwMode="auto">
          <a:xfrm rot="4777107">
            <a:off x="4631532" y="39409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70" name="Oval 42"/>
          <p:cNvSpPr>
            <a:spLocks noChangeAspect="1" noChangeArrowheads="1"/>
          </p:cNvSpPr>
          <p:nvPr/>
        </p:nvSpPr>
        <p:spPr bwMode="auto">
          <a:xfrm rot="4777107">
            <a:off x="4402932" y="365521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71" name="Oval 43"/>
          <p:cNvSpPr>
            <a:spLocks noChangeAspect="1" noChangeArrowheads="1"/>
          </p:cNvSpPr>
          <p:nvPr/>
        </p:nvSpPr>
        <p:spPr bwMode="auto">
          <a:xfrm rot="4777107">
            <a:off x="3255764" y="2802136"/>
            <a:ext cx="44054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72" name="Oval 44"/>
          <p:cNvSpPr>
            <a:spLocks noChangeAspect="1" noChangeArrowheads="1"/>
          </p:cNvSpPr>
          <p:nvPr/>
        </p:nvSpPr>
        <p:spPr bwMode="auto">
          <a:xfrm rot="4777107">
            <a:off x="3927872" y="2082403"/>
            <a:ext cx="38100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73" name="Oval 45"/>
          <p:cNvSpPr>
            <a:spLocks noChangeAspect="1" noChangeArrowheads="1"/>
          </p:cNvSpPr>
          <p:nvPr/>
        </p:nvSpPr>
        <p:spPr bwMode="auto">
          <a:xfrm rot="4777107">
            <a:off x="4410076" y="3273028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74" name="Oval 46"/>
          <p:cNvSpPr>
            <a:spLocks noChangeAspect="1" noChangeArrowheads="1"/>
          </p:cNvSpPr>
          <p:nvPr/>
        </p:nvSpPr>
        <p:spPr bwMode="auto">
          <a:xfrm rot="4777107">
            <a:off x="3021211" y="2311599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75" name="Oval 47"/>
          <p:cNvSpPr>
            <a:spLocks noChangeAspect="1" noChangeArrowheads="1"/>
          </p:cNvSpPr>
          <p:nvPr/>
        </p:nvSpPr>
        <p:spPr bwMode="auto">
          <a:xfrm rot="4777107">
            <a:off x="4096346" y="3786783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76" name="Oval 48"/>
          <p:cNvSpPr>
            <a:spLocks noChangeAspect="1" noChangeArrowheads="1"/>
          </p:cNvSpPr>
          <p:nvPr/>
        </p:nvSpPr>
        <p:spPr bwMode="auto">
          <a:xfrm rot="4777107">
            <a:off x="5120879" y="3567113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77" name="Text Box 49"/>
          <p:cNvSpPr txBox="1">
            <a:spLocks noChangeArrowheads="1"/>
          </p:cNvSpPr>
          <p:nvPr/>
        </p:nvSpPr>
        <p:spPr bwMode="auto">
          <a:xfrm>
            <a:off x="5257800" y="1257300"/>
            <a:ext cx="24003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f</a:t>
            </a:r>
            <a:r>
              <a:rPr lang="en-US" sz="1050" i="1">
                <a:solidFill>
                  <a:schemeClr val="bg1"/>
                </a:solidFill>
              </a:rPr>
              <a:t>(</a:t>
            </a:r>
            <a:r>
              <a:rPr lang="en-US" sz="1050" b="1" i="1">
                <a:solidFill>
                  <a:schemeClr val="bg1"/>
                </a:solidFill>
              </a:rPr>
              <a:t>x</a:t>
            </a:r>
            <a:r>
              <a:rPr lang="en-US" sz="1050" i="1">
                <a:solidFill>
                  <a:schemeClr val="bg1"/>
                </a:solidFill>
              </a:rPr>
              <a:t>,</a:t>
            </a:r>
            <a:r>
              <a:rPr lang="en-US" sz="1050" b="1" i="1">
                <a:solidFill>
                  <a:schemeClr val="bg1"/>
                </a:solidFill>
              </a:rPr>
              <a:t>w</a:t>
            </a:r>
            <a:r>
              <a:rPr lang="en-US" sz="1050" i="1">
                <a:solidFill>
                  <a:schemeClr val="bg1"/>
                </a:solidFill>
              </a:rPr>
              <a:t>,b) = sign(</a:t>
            </a:r>
            <a:r>
              <a:rPr lang="en-US" sz="1050" b="1" i="1">
                <a:solidFill>
                  <a:schemeClr val="bg1"/>
                </a:solidFill>
              </a:rPr>
              <a:t>w. x</a:t>
            </a:r>
            <a:r>
              <a:rPr lang="en-US" sz="1050" i="1">
                <a:solidFill>
                  <a:schemeClr val="bg1"/>
                </a:solidFill>
              </a:rPr>
              <a:t> - b)</a:t>
            </a:r>
          </a:p>
        </p:txBody>
      </p:sp>
      <p:sp>
        <p:nvSpPr>
          <p:cNvPr id="636978" name="Line 50"/>
          <p:cNvSpPr>
            <a:spLocks noChangeShapeType="1"/>
          </p:cNvSpPr>
          <p:nvPr/>
        </p:nvSpPr>
        <p:spPr bwMode="auto">
          <a:xfrm flipV="1">
            <a:off x="3714750" y="1257300"/>
            <a:ext cx="1085850" cy="302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79" name="Text Box 51"/>
          <p:cNvSpPr txBox="1">
            <a:spLocks noChangeArrowheads="1"/>
          </p:cNvSpPr>
          <p:nvPr/>
        </p:nvSpPr>
        <p:spPr bwMode="auto">
          <a:xfrm>
            <a:off x="5829300" y="2400300"/>
            <a:ext cx="18288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36980" name="Text Box 52"/>
          <p:cNvSpPr txBox="1">
            <a:spLocks noChangeArrowheads="1"/>
          </p:cNvSpPr>
          <p:nvPr/>
        </p:nvSpPr>
        <p:spPr bwMode="auto">
          <a:xfrm>
            <a:off x="5943600" y="2514600"/>
            <a:ext cx="16573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Any of these would be fine..</a:t>
            </a:r>
          </a:p>
          <a:p>
            <a:endParaRPr lang="en-US" sz="1050">
              <a:solidFill>
                <a:schemeClr val="bg1"/>
              </a:solidFill>
            </a:endParaRPr>
          </a:p>
          <a:p>
            <a:r>
              <a:rPr lang="en-US" sz="1050">
                <a:solidFill>
                  <a:schemeClr val="bg1"/>
                </a:solidFill>
              </a:rPr>
              <a:t>..but which is best?</a:t>
            </a:r>
          </a:p>
        </p:txBody>
      </p:sp>
      <p:sp>
        <p:nvSpPr>
          <p:cNvPr id="636981" name="Line 53"/>
          <p:cNvSpPr>
            <a:spLocks noChangeShapeType="1"/>
          </p:cNvSpPr>
          <p:nvPr/>
        </p:nvSpPr>
        <p:spPr bwMode="auto">
          <a:xfrm flipV="1">
            <a:off x="2857500" y="1771650"/>
            <a:ext cx="3028950" cy="194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82" name="Line 54"/>
          <p:cNvSpPr>
            <a:spLocks noChangeShapeType="1"/>
          </p:cNvSpPr>
          <p:nvPr/>
        </p:nvSpPr>
        <p:spPr bwMode="auto">
          <a:xfrm flipV="1">
            <a:off x="3086100" y="1657350"/>
            <a:ext cx="234315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83" name="Line 55"/>
          <p:cNvSpPr>
            <a:spLocks noChangeShapeType="1"/>
          </p:cNvSpPr>
          <p:nvPr/>
        </p:nvSpPr>
        <p:spPr bwMode="auto">
          <a:xfrm flipV="1">
            <a:off x="2686050" y="1828800"/>
            <a:ext cx="3600450" cy="165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84" name="Line 56"/>
          <p:cNvSpPr>
            <a:spLocks noChangeShapeType="1"/>
          </p:cNvSpPr>
          <p:nvPr/>
        </p:nvSpPr>
        <p:spPr bwMode="auto">
          <a:xfrm flipV="1">
            <a:off x="2971800" y="1657350"/>
            <a:ext cx="2857500" cy="211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85" name="Line 57"/>
          <p:cNvSpPr>
            <a:spLocks noChangeShapeType="1"/>
          </p:cNvSpPr>
          <p:nvPr/>
        </p:nvSpPr>
        <p:spPr bwMode="auto">
          <a:xfrm flipV="1">
            <a:off x="2914650" y="1428750"/>
            <a:ext cx="291465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86" name="Line 58"/>
          <p:cNvSpPr>
            <a:spLocks noChangeShapeType="1"/>
          </p:cNvSpPr>
          <p:nvPr/>
        </p:nvSpPr>
        <p:spPr bwMode="auto">
          <a:xfrm flipV="1">
            <a:off x="3086100" y="1314450"/>
            <a:ext cx="257175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87" name="Line 59"/>
          <p:cNvSpPr>
            <a:spLocks noChangeShapeType="1"/>
          </p:cNvSpPr>
          <p:nvPr/>
        </p:nvSpPr>
        <p:spPr bwMode="auto">
          <a:xfrm flipV="1">
            <a:off x="3257550" y="1600200"/>
            <a:ext cx="205740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36988" name="Line 60"/>
          <p:cNvSpPr>
            <a:spLocks noChangeShapeType="1"/>
          </p:cNvSpPr>
          <p:nvPr/>
        </p:nvSpPr>
        <p:spPr bwMode="auto">
          <a:xfrm flipV="1">
            <a:off x="2914650" y="1657350"/>
            <a:ext cx="3086100" cy="211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pic>
        <p:nvPicPr>
          <p:cNvPr id="61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42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065" name="Group 65"/>
          <p:cNvGrpSpPr>
            <a:grpSpLocks/>
          </p:cNvGrpSpPr>
          <p:nvPr/>
        </p:nvGrpSpPr>
        <p:grpSpPr bwMode="auto">
          <a:xfrm rot="-4217956">
            <a:off x="2047280" y="3056930"/>
            <a:ext cx="4171950" cy="1190"/>
            <a:chOff x="960" y="3888"/>
            <a:chExt cx="3504" cy="0"/>
          </a:xfrm>
        </p:grpSpPr>
        <p:sp>
          <p:nvSpPr>
            <p:cNvPr id="640064" name="Line 64"/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640063" name="Line 63"/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</p:grp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3486150" cy="5143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Classifier Margin</a:t>
            </a:r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5143500" y="573569"/>
            <a:ext cx="1200150" cy="50783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700" i="1">
                <a:solidFill>
                  <a:schemeClr val="bg1"/>
                </a:solidFill>
              </a:rPr>
              <a:t>f </a:t>
            </a:r>
            <a:r>
              <a:rPr lang="en-US" sz="105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640004" name="Line 4"/>
          <p:cNvSpPr>
            <a:spLocks noChangeShapeType="1"/>
          </p:cNvSpPr>
          <p:nvPr/>
        </p:nvSpPr>
        <p:spPr bwMode="auto">
          <a:xfrm>
            <a:off x="411480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3771900" y="571500"/>
            <a:ext cx="457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40006" name="Line 6"/>
          <p:cNvSpPr>
            <a:spLocks noChangeShapeType="1"/>
          </p:cNvSpPr>
          <p:nvPr/>
        </p:nvSpPr>
        <p:spPr bwMode="auto">
          <a:xfrm>
            <a:off x="5657850" y="285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5486400" y="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640008" name="Line 8"/>
          <p:cNvSpPr>
            <a:spLocks noChangeShapeType="1"/>
          </p:cNvSpPr>
          <p:nvPr/>
        </p:nvSpPr>
        <p:spPr bwMode="auto">
          <a:xfrm>
            <a:off x="6343650" y="8001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7372350" y="628650"/>
            <a:ext cx="62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en-US" sz="2400" baseline="30000">
                <a:solidFill>
                  <a:schemeClr val="bg1"/>
                </a:solidFill>
              </a:rPr>
              <a:t>est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1771650" y="1428750"/>
            <a:ext cx="14287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denotes +1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denotes -1</a:t>
            </a:r>
          </a:p>
        </p:txBody>
      </p:sp>
      <p:sp>
        <p:nvSpPr>
          <p:cNvPr id="640011" name="Oval 11"/>
          <p:cNvSpPr>
            <a:spLocks noChangeAspect="1" noChangeArrowheads="1"/>
          </p:cNvSpPr>
          <p:nvPr/>
        </p:nvSpPr>
        <p:spPr bwMode="auto">
          <a:xfrm rot="4777107">
            <a:off x="1829395" y="1542455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12" name="Oval 12"/>
          <p:cNvSpPr>
            <a:spLocks noChangeAspect="1" noChangeArrowheads="1"/>
          </p:cNvSpPr>
          <p:nvPr/>
        </p:nvSpPr>
        <p:spPr bwMode="auto">
          <a:xfrm rot="5895381">
            <a:off x="1829991" y="1884760"/>
            <a:ext cx="38100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3086100" y="1657350"/>
            <a:ext cx="0" cy="2628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2971800" y="4171950"/>
            <a:ext cx="2743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3931444" y="377428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16" name="Oval 16"/>
          <p:cNvSpPr>
            <a:spLocks noChangeAspect="1" noChangeArrowheads="1"/>
          </p:cNvSpPr>
          <p:nvPr/>
        </p:nvSpPr>
        <p:spPr bwMode="auto">
          <a:xfrm>
            <a:off x="3007519" y="2927748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4398169" y="2110979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4445794" y="2726532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3700463" y="1997869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4057651" y="2800350"/>
            <a:ext cx="40481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3429000" y="2343150"/>
            <a:ext cx="45244" cy="4405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4972050" y="308610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4058842" y="3332560"/>
            <a:ext cx="40481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5645944" y="24217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5114925" y="3408760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3486150" y="2000250"/>
            <a:ext cx="45244" cy="38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4676775" y="2688431"/>
            <a:ext cx="45244" cy="38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5543550" y="3371850"/>
            <a:ext cx="45244" cy="3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3479007" y="2730104"/>
            <a:ext cx="45244" cy="3571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4043363" y="2293144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4245174" y="3932040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3479007" y="307419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4400550" y="1795463"/>
            <a:ext cx="35719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5121474" y="3108127"/>
            <a:ext cx="44053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4420791" y="3059907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5357813" y="2524126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3458766" y="1759744"/>
            <a:ext cx="35719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5088732" y="24550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4980981" y="3539134"/>
            <a:ext cx="44053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3766543" y="2650927"/>
            <a:ext cx="44053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4631532" y="394096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4402932" y="3655219"/>
            <a:ext cx="35719" cy="404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3255764" y="2802136"/>
            <a:ext cx="44054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3927872" y="2082403"/>
            <a:ext cx="38100" cy="40481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4410076" y="3273028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6" name="Oval 46"/>
          <p:cNvSpPr>
            <a:spLocks noChangeAspect="1" noChangeArrowheads="1"/>
          </p:cNvSpPr>
          <p:nvPr/>
        </p:nvSpPr>
        <p:spPr bwMode="auto">
          <a:xfrm rot="4777107">
            <a:off x="3021211" y="2311599"/>
            <a:ext cx="44054" cy="4524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4096346" y="3786783"/>
            <a:ext cx="41672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5120879" y="3567113"/>
            <a:ext cx="38100" cy="452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640049" name="Text Box 49"/>
          <p:cNvSpPr txBox="1">
            <a:spLocks noChangeArrowheads="1"/>
          </p:cNvSpPr>
          <p:nvPr/>
        </p:nvSpPr>
        <p:spPr bwMode="auto">
          <a:xfrm>
            <a:off x="5257800" y="1257300"/>
            <a:ext cx="24003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f</a:t>
            </a:r>
            <a:r>
              <a:rPr lang="en-US" sz="1050" i="1">
                <a:solidFill>
                  <a:schemeClr val="bg1"/>
                </a:solidFill>
              </a:rPr>
              <a:t>(</a:t>
            </a:r>
            <a:r>
              <a:rPr lang="en-US" sz="1050" b="1" i="1">
                <a:solidFill>
                  <a:schemeClr val="bg1"/>
                </a:solidFill>
              </a:rPr>
              <a:t>x</a:t>
            </a:r>
            <a:r>
              <a:rPr lang="en-US" sz="1050" i="1">
                <a:solidFill>
                  <a:schemeClr val="bg1"/>
                </a:solidFill>
              </a:rPr>
              <a:t>,</a:t>
            </a:r>
            <a:r>
              <a:rPr lang="en-US" sz="1050" b="1" i="1">
                <a:solidFill>
                  <a:schemeClr val="bg1"/>
                </a:solidFill>
              </a:rPr>
              <a:t>w</a:t>
            </a:r>
            <a:r>
              <a:rPr lang="en-US" sz="1050" i="1">
                <a:solidFill>
                  <a:schemeClr val="bg1"/>
                </a:solidFill>
              </a:rPr>
              <a:t>,b) = sign(</a:t>
            </a:r>
            <a:r>
              <a:rPr lang="en-US" sz="1050" b="1" i="1">
                <a:solidFill>
                  <a:schemeClr val="bg1"/>
                </a:solidFill>
              </a:rPr>
              <a:t>w. x</a:t>
            </a:r>
            <a:r>
              <a:rPr lang="en-US" sz="1050" i="1">
                <a:solidFill>
                  <a:schemeClr val="bg1"/>
                </a:solidFill>
              </a:rPr>
              <a:t> - b)</a:t>
            </a:r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5829300" y="2400300"/>
            <a:ext cx="18288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40052" name="Text Box 52"/>
          <p:cNvSpPr txBox="1">
            <a:spLocks noChangeArrowheads="1"/>
          </p:cNvSpPr>
          <p:nvPr/>
        </p:nvSpPr>
        <p:spPr bwMode="auto">
          <a:xfrm>
            <a:off x="5943600" y="1714500"/>
            <a:ext cx="2057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Define the margin of a linear classifier as the width that the boundary could be increased by before hitting a datapoint.</a:t>
            </a:r>
          </a:p>
        </p:txBody>
      </p:sp>
    </p:spTree>
    <p:extLst>
      <p:ext uri="{BB962C8B-B14F-4D97-AF65-F5344CB8AC3E}">
        <p14:creationId xmlns:p14="http://schemas.microsoft.com/office/powerpoint/2010/main" val="162230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857</Words>
  <Application>Microsoft Office PowerPoint</Application>
  <PresentationFormat>On-screen Show (16:9)</PresentationFormat>
  <Paragraphs>161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Symbol</vt:lpstr>
      <vt:lpstr>Tahoma</vt:lpstr>
      <vt:lpstr>Lato</vt:lpstr>
      <vt:lpstr>Raleway</vt:lpstr>
      <vt:lpstr>Math1</vt:lpstr>
      <vt:lpstr>Swiss</vt:lpstr>
      <vt:lpstr>Data Science &amp; Machine Learning Support Vector Machine</vt:lpstr>
      <vt:lpstr>PowerPoint Presentation</vt:lpstr>
      <vt:lpstr>PowerPoint Presentation</vt:lpstr>
      <vt:lpstr> Linear Classifiers</vt:lpstr>
      <vt:lpstr> Linear Classifiers</vt:lpstr>
      <vt:lpstr> Linear Classifiers</vt:lpstr>
      <vt:lpstr> Linear Classifiers</vt:lpstr>
      <vt:lpstr> Linear Classifiers</vt:lpstr>
      <vt:lpstr>Classifier Margin</vt:lpstr>
      <vt:lpstr>Maximum Margin</vt:lpstr>
      <vt:lpstr>Maximum Margin</vt:lpstr>
      <vt:lpstr>Specifying a line and margin</vt:lpstr>
      <vt:lpstr>Computing the margin width</vt:lpstr>
      <vt:lpstr>Computing the margin width</vt:lpstr>
      <vt:lpstr>Computing the margin width</vt:lpstr>
      <vt:lpstr>Computing the margin width</vt:lpstr>
      <vt:lpstr>Goals for next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47</cp:revision>
  <dcterms:modified xsi:type="dcterms:W3CDTF">2022-05-06T10:11:22Z</dcterms:modified>
</cp:coreProperties>
</file>