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7"/>
  </p:notesMasterIdLst>
  <p:sldIdLst>
    <p:sldId id="493" r:id="rId2"/>
    <p:sldId id="494" r:id="rId3"/>
    <p:sldId id="495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</p:sldIdLst>
  <p:sldSz cx="9144000" cy="5143500" type="screen16x9"/>
  <p:notesSz cx="6858000" cy="9144000"/>
  <p:embeddedFontLst>
    <p:embeddedFont>
      <p:font typeface="Nunito" charset="0"/>
      <p:regular r:id="rId28"/>
      <p:bold r:id="rId29"/>
      <p:italic r:id="rId30"/>
      <p:bold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Georgia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6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78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14009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  <a:latin typeface="Georgia" panose="020405020504050203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Georgia" panose="02040502050405020303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2000">
                <a:latin typeface="Georgia" panose="02040502050405020303" pitchFamily="18" charset="0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800">
                <a:solidFill>
                  <a:schemeClr val="bg2"/>
                </a:solidFill>
                <a:latin typeface="Georgia" panose="02040502050405020303" pitchFamily="18" charset="0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lang="en-US" dirty="0" smtClean="0"/>
          </a:p>
          <a:p>
            <a:pPr lvl="1"/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Georgia" panose="02040502050405020303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 panose="02040502050405020303" pitchFamily="18" charset="0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Georgia" panose="02040502050405020303" pitchFamily="18" charset="0"/>
              </a:defRPr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Georgia" panose="02040502050405020303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26" name="Google Shape;12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</p:grpSp>
      <p:sp>
        <p:nvSpPr>
          <p:cNvPr id="144" name="Google Shape;14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Georgia" panose="02040502050405020303" pitchFamily="18" charset="0"/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Georgia" panose="02040502050405020303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i-for-sdgs.academ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eachablemachine.with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Scoping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10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Problem Scoping Template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2566987"/>
            <a:ext cx="9525" cy="9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27" y="1599399"/>
            <a:ext cx="3733800" cy="2676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227" y="1622071"/>
            <a:ext cx="4193584" cy="2676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 based projects for SDGs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https://ai-for-sdgs.academy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</a:p>
          <a:p>
            <a:r>
              <a:rPr lang="en-US" dirty="0" smtClean="0"/>
              <a:t>100s of live projects mentioned for each SDG</a:t>
            </a:r>
          </a:p>
          <a:p>
            <a:r>
              <a:rPr lang="en-US" dirty="0" smtClean="0"/>
              <a:t>Projects are bringing changes to people’s life</a:t>
            </a:r>
          </a:p>
          <a:p>
            <a:r>
              <a:rPr lang="en-US" dirty="0" smtClean="0"/>
              <a:t>Projects sponsored by government and private agencies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7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12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Mr. X example (Data Acquisition)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Now, as you interact with the authorities, you get to know that some people are allowed </a:t>
            </a:r>
            <a:r>
              <a:rPr lang="en-US" dirty="0" smtClean="0"/>
              <a:t>to enter </a:t>
            </a:r>
            <a:r>
              <a:rPr lang="en-US" dirty="0"/>
              <a:t>the area where the diamond is kept. Some of them being - the maintenance </a:t>
            </a:r>
            <a:r>
              <a:rPr lang="en-US" dirty="0" smtClean="0"/>
              <a:t>people; officials</a:t>
            </a:r>
            <a:r>
              <a:rPr lang="en-US" dirty="0"/>
              <a:t>; VIPs, etc. Now, your challenge is to make sure that no </a:t>
            </a:r>
            <a:r>
              <a:rPr lang="en-US" dirty="0" err="1"/>
              <a:t>unauthorised</a:t>
            </a:r>
            <a:r>
              <a:rPr lang="en-US" dirty="0"/>
              <a:t> person </a:t>
            </a:r>
            <a:r>
              <a:rPr lang="en-US" dirty="0" smtClean="0"/>
              <a:t>enters the </a:t>
            </a:r>
            <a:r>
              <a:rPr lang="en-US" dirty="0"/>
              <a:t>premises. For this, you: (choose one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/>
              <a:t>. Get photographs of all the </a:t>
            </a:r>
            <a:r>
              <a:rPr lang="en-US" dirty="0" err="1"/>
              <a:t>authorised</a:t>
            </a:r>
            <a:r>
              <a:rPr lang="en-US" dirty="0"/>
              <a:t> </a:t>
            </a:r>
            <a:r>
              <a:rPr lang="en-US" dirty="0" smtClean="0"/>
              <a:t>people.</a:t>
            </a:r>
          </a:p>
          <a:p>
            <a:pPr lvl="1"/>
            <a:r>
              <a:rPr lang="en-US" dirty="0" smtClean="0"/>
              <a:t>b</a:t>
            </a:r>
            <a:r>
              <a:rPr lang="en-US" dirty="0"/>
              <a:t>. Get photographs of all the </a:t>
            </a:r>
            <a:r>
              <a:rPr lang="en-US" dirty="0" err="1"/>
              <a:t>unauthorised</a:t>
            </a:r>
            <a:r>
              <a:rPr lang="en-US" dirty="0"/>
              <a:t> </a:t>
            </a:r>
            <a:r>
              <a:rPr lang="en-US" dirty="0" smtClean="0"/>
              <a:t>people.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. Get photographs of the premises in which the diamond has been </a:t>
            </a:r>
            <a:r>
              <a:rPr lang="en-US" dirty="0" smtClean="0"/>
              <a:t>kept.</a:t>
            </a:r>
          </a:p>
          <a:p>
            <a:pPr lvl="1"/>
            <a:r>
              <a:rPr lang="en-US" dirty="0" smtClean="0"/>
              <a:t>d</a:t>
            </a:r>
            <a:r>
              <a:rPr lang="en-US" dirty="0"/>
              <a:t>. Get photographs of all the visitors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9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data 	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1026" name="Picture 2" descr="Data Types From A Machine Learning Perspective With Examples | by Alina  Zhang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667030"/>
            <a:ext cx="2676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Types in Machine Learning Artificial Intelligence - AI ML &amp; Deep  Learning Complete Course 2020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389" y="1790292"/>
            <a:ext cx="4320000" cy="2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4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Features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/>
              <a:t>Data features refer to the type of data you want to </a:t>
            </a:r>
            <a:r>
              <a:rPr lang="en-US" dirty="0" smtClean="0"/>
              <a:t>collect. </a:t>
            </a:r>
          </a:p>
          <a:p>
            <a:r>
              <a:rPr lang="en-US" dirty="0" smtClean="0"/>
              <a:t>It should be relevant to the problem statement. </a:t>
            </a:r>
          </a:p>
          <a:p>
            <a:r>
              <a:rPr lang="en-US" dirty="0" smtClean="0"/>
              <a:t>For example, while analyzing the weakness of a batsman, you will have data features such as </a:t>
            </a:r>
          </a:p>
          <a:p>
            <a:pPr lvl="1"/>
            <a:r>
              <a:rPr lang="en-US" dirty="0" smtClean="0"/>
              <a:t>Speed of ball, type of dismissal, type of bowler, Type of swing, Type of spin, number of balls faced, and many other similar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8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of data acquisition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1571861"/>
            <a:ext cx="7200000" cy="29936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53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IN" dirty="0"/>
              <a:t>Open-Source Datasets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IN" dirty="0"/>
              <a:t>Lionbridge AI</a:t>
            </a:r>
          </a:p>
          <a:p>
            <a:r>
              <a:rPr lang="en-IN" dirty="0"/>
              <a:t>Amazon Mechanical Turk</a:t>
            </a:r>
          </a:p>
          <a:p>
            <a:r>
              <a:rPr lang="en-IN" dirty="0" err="1"/>
              <a:t>LabelBox</a:t>
            </a:r>
            <a:endParaRPr lang="en-IN" dirty="0"/>
          </a:p>
          <a:p>
            <a:r>
              <a:rPr lang="en-IN" dirty="0"/>
              <a:t>Figure Eight</a:t>
            </a:r>
          </a:p>
          <a:p>
            <a:r>
              <a:rPr lang="en-IN" dirty="0" err="1"/>
              <a:t>Kaggle</a:t>
            </a:r>
            <a:r>
              <a:rPr lang="en-IN" dirty="0"/>
              <a:t> </a:t>
            </a:r>
          </a:p>
          <a:p>
            <a:r>
              <a:rPr lang="en-IN" dirty="0"/>
              <a:t>http://mospi.nic.in/data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8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Data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/>
          </a:bodyPr>
          <a:lstStyle/>
          <a:p>
            <a:r>
              <a:rPr lang="en-US" dirty="0"/>
              <a:t>Big Data is a collection of data that is huge in volume, yet growing exponentially with time.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 data with so large size and complexity that none of traditional data management tools can store it or process it efficiently.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0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 of Big Data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/>
              <a:t>The New York Stock Exchange generates about one terabyte of new trade data per day.</a:t>
            </a:r>
          </a:p>
          <a:p>
            <a:r>
              <a:rPr lang="en-US" dirty="0"/>
              <a:t>The statistic shows that 500+terabytes of new data get ingested into the databases of social media site Facebook, every day. </a:t>
            </a:r>
          </a:p>
          <a:p>
            <a:r>
              <a:rPr lang="en-US" dirty="0"/>
              <a:t>A single Jet engine can generate 10+terabytes of data in 30 minutes of flight time. 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7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Scoping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/>
              <a:t>Problem scoping is the process by which student designers “figure out” the problem that </a:t>
            </a:r>
            <a:r>
              <a:rPr lang="en-US" dirty="0" smtClean="0"/>
              <a:t>they </a:t>
            </a:r>
            <a:r>
              <a:rPr lang="en-US" dirty="0"/>
              <a:t>need to </a:t>
            </a:r>
            <a:r>
              <a:rPr lang="en-US" dirty="0" smtClean="0"/>
              <a:t>solve. </a:t>
            </a:r>
          </a:p>
          <a:p>
            <a:r>
              <a:rPr lang="en-US" dirty="0" smtClean="0"/>
              <a:t>Whenever we start a project, we should know the problem statement with clarity.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9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Big Data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0" y="1388242"/>
            <a:ext cx="7560000" cy="37465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44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Structured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6" y="1571861"/>
            <a:ext cx="7791450" cy="2609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864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Unstructured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399392"/>
            <a:ext cx="7400925" cy="3429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4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Testing and Validation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pPr fontAlgn="base"/>
            <a:r>
              <a:rPr lang="en-US" b="1" dirty="0"/>
              <a:t>Training set:</a:t>
            </a:r>
            <a:r>
              <a:rPr lang="en-US" dirty="0"/>
              <a:t> The data where the model is trained on</a:t>
            </a:r>
          </a:p>
          <a:p>
            <a:pPr fontAlgn="base"/>
            <a:r>
              <a:rPr lang="en-US" b="1" dirty="0"/>
              <a:t>Validation set:</a:t>
            </a:r>
            <a:r>
              <a:rPr lang="en-US" dirty="0"/>
              <a:t> Data the model has not been trained on and used to tune </a:t>
            </a:r>
            <a:r>
              <a:rPr lang="en-US" dirty="0" err="1"/>
              <a:t>hyperparameters</a:t>
            </a:r>
            <a:endParaRPr lang="en-US" dirty="0"/>
          </a:p>
          <a:p>
            <a:pPr fontAlgn="base"/>
            <a:r>
              <a:rPr lang="en-US" b="1" dirty="0"/>
              <a:t>Test set:</a:t>
            </a:r>
            <a:r>
              <a:rPr lang="en-US" dirty="0"/>
              <a:t> In principle the same like the validation set.. just used at the final end after the model has been tailored.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04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  <p:pic>
        <p:nvPicPr>
          <p:cNvPr id="3074" name="Picture 2" descr="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70" y="845600"/>
            <a:ext cx="7560000" cy="407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8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acquisition demo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https://teachablemachine.withgoogle.com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</a:p>
          <a:p>
            <a:r>
              <a:rPr lang="en-US" dirty="0" smtClean="0"/>
              <a:t>Click on Get started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00" y="2504281"/>
            <a:ext cx="6480000" cy="22361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2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32265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world’s largest diamond, is in danger as Mr. X has threatened to steal it. 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one is able </a:t>
            </a:r>
            <a:r>
              <a:rPr lang="en-US" dirty="0" smtClean="0"/>
              <a:t>to track </a:t>
            </a:r>
            <a:r>
              <a:rPr lang="en-US" dirty="0"/>
              <a:t>Mr. X and so the situation is critical.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been appointed as the Chief </a:t>
            </a:r>
            <a:r>
              <a:rPr lang="en-US" dirty="0" smtClean="0"/>
              <a:t>Security Officer </a:t>
            </a:r>
            <a:r>
              <a:rPr lang="en-US" dirty="0"/>
              <a:t>and your job is to enhance the security of the diamond to make the area </a:t>
            </a:r>
            <a:r>
              <a:rPr lang="en-US" dirty="0" smtClean="0"/>
              <a:t>impossible for </a:t>
            </a:r>
            <a:r>
              <a:rPr lang="en-US" dirty="0" err="1"/>
              <a:t>Mr</a:t>
            </a:r>
            <a:r>
              <a:rPr lang="en-US" dirty="0"/>
              <a:t> X to break into and steal the diamond. 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that you are aware of AI concepts, plan </a:t>
            </a:r>
            <a:r>
              <a:rPr lang="en-US" dirty="0" smtClean="0"/>
              <a:t>to use </a:t>
            </a:r>
            <a:r>
              <a:rPr lang="en-US" dirty="0"/>
              <a:t>them in accomplishing your task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Start </a:t>
            </a:r>
            <a:r>
              <a:rPr lang="en-US" dirty="0"/>
              <a:t>with listing down all the factors which you need to consider </a:t>
            </a:r>
            <a:r>
              <a:rPr lang="en-US" dirty="0" smtClean="0"/>
              <a:t>while framing </a:t>
            </a:r>
            <a:r>
              <a:rPr lang="en-US" dirty="0"/>
              <a:t>a </a:t>
            </a:r>
            <a:r>
              <a:rPr lang="en-US" dirty="0" smtClean="0"/>
              <a:t>security system</a:t>
            </a:r>
            <a:r>
              <a:rPr lang="en-US" dirty="0"/>
              <a:t>.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88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Aim of system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aim of this system is to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Mr</a:t>
            </a:r>
            <a:r>
              <a:rPr lang="en-US" dirty="0" smtClean="0"/>
              <a:t> X</a:t>
            </a:r>
          </a:p>
          <a:p>
            <a:pPr lvl="1"/>
            <a:r>
              <a:rPr lang="en-US" dirty="0" smtClean="0"/>
              <a:t>Track Mr. X </a:t>
            </a:r>
          </a:p>
          <a:p>
            <a:pPr lvl="1"/>
            <a:r>
              <a:rPr lang="en-US" dirty="0" smtClean="0"/>
              <a:t>Secure the area. </a:t>
            </a:r>
          </a:p>
          <a:p>
            <a:endParaRPr lang="en-US" i="1" dirty="0" smtClean="0"/>
          </a:p>
          <a:p>
            <a:r>
              <a:rPr lang="en-US" i="1" dirty="0" smtClean="0"/>
              <a:t>While </a:t>
            </a:r>
            <a:r>
              <a:rPr lang="en-US" i="1" dirty="0" err="1"/>
              <a:t>finalising</a:t>
            </a:r>
            <a:r>
              <a:rPr lang="en-US" i="1" dirty="0"/>
              <a:t> the aim of this system, you scope the problem which you wish to solve </a:t>
            </a:r>
            <a:r>
              <a:rPr lang="en-US" i="1" dirty="0" smtClean="0"/>
              <a:t>with the </a:t>
            </a:r>
            <a:r>
              <a:rPr lang="en-US" i="1" dirty="0"/>
              <a:t>help of your project. This is </a:t>
            </a:r>
            <a:r>
              <a:rPr lang="en-US" b="1" i="1" dirty="0"/>
              <a:t>Problem Scoping</a:t>
            </a:r>
            <a:r>
              <a:rPr lang="en-US" i="1" dirty="0"/>
              <a:t>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226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Look around you and select a theme which interests you</a:t>
            </a:r>
            <a:br>
              <a:rPr lang="en-US" dirty="0"/>
            </a:br>
            <a:r>
              <a:rPr lang="en-US" dirty="0"/>
              <a:t>the most. </a:t>
            </a:r>
            <a:endParaRPr lang="en-US" dirty="0" smtClean="0"/>
          </a:p>
          <a:p>
            <a:r>
              <a:rPr lang="en-US" dirty="0" smtClean="0"/>
              <a:t>Themes can be: </a:t>
            </a:r>
          </a:p>
          <a:p>
            <a:pPr lvl="1"/>
            <a:r>
              <a:rPr lang="en-US" dirty="0" smtClean="0"/>
              <a:t>Agriculture </a:t>
            </a:r>
          </a:p>
          <a:p>
            <a:pPr lvl="1"/>
            <a:r>
              <a:rPr lang="en-US" dirty="0" smtClean="0"/>
              <a:t>Education </a:t>
            </a:r>
          </a:p>
          <a:p>
            <a:pPr lvl="1"/>
            <a:r>
              <a:rPr lang="en-US" dirty="0" smtClean="0"/>
              <a:t>Banking </a:t>
            </a:r>
          </a:p>
          <a:p>
            <a:pPr lvl="1"/>
            <a:r>
              <a:rPr lang="en-US" dirty="0" smtClean="0"/>
              <a:t>Health </a:t>
            </a:r>
          </a:p>
          <a:p>
            <a:pPr lvl="1"/>
            <a:r>
              <a:rPr lang="en-US" dirty="0" smtClean="0"/>
              <a:t>Security </a:t>
            </a:r>
          </a:p>
          <a:p>
            <a:pPr lvl="1"/>
            <a:r>
              <a:rPr lang="en-US" dirty="0" smtClean="0"/>
              <a:t>Infrastructure </a:t>
            </a:r>
          </a:p>
          <a:p>
            <a:pPr lvl="1"/>
            <a:r>
              <a:rPr lang="en-US" dirty="0" smtClean="0"/>
              <a:t>Transportation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0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Agriculture, there are pest issues, yield rates, sowing </a:t>
            </a:r>
            <a:r>
              <a:rPr lang="en-US" dirty="0" smtClean="0"/>
              <a:t>and harvesting </a:t>
            </a:r>
            <a:r>
              <a:rPr lang="en-US" dirty="0"/>
              <a:t>patterns, etc. all </a:t>
            </a:r>
            <a:r>
              <a:rPr lang="en-US" dirty="0" smtClean="0"/>
              <a:t>being very </a:t>
            </a:r>
            <a:r>
              <a:rPr lang="en-US" dirty="0"/>
              <a:t>different from each other but still a part of the Agriculture theme.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to </a:t>
            </a:r>
            <a:r>
              <a:rPr lang="en-US" dirty="0" smtClean="0"/>
              <a:t>effectively understand </a:t>
            </a:r>
            <a:r>
              <a:rPr lang="en-US" dirty="0"/>
              <a:t>the problem and elaborate it, we need to select one topic under the theme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example, crop disease detection.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40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4 </a:t>
            </a:r>
            <a:r>
              <a:rPr lang="en-US" dirty="0" err="1" smtClean="0"/>
              <a:t>Ws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 smtClean="0"/>
              <a:t>What: </a:t>
            </a:r>
          </a:p>
          <a:p>
            <a:pPr lvl="1"/>
            <a:r>
              <a:rPr lang="en-US" dirty="0" smtClean="0"/>
              <a:t>What is the problem statement </a:t>
            </a:r>
          </a:p>
          <a:p>
            <a:pPr lvl="1"/>
            <a:r>
              <a:rPr lang="en-US" dirty="0" smtClean="0"/>
              <a:t>Evidences to support the problem </a:t>
            </a:r>
          </a:p>
          <a:p>
            <a:pPr lvl="1"/>
            <a:r>
              <a:rPr lang="en-US" dirty="0" smtClean="0"/>
              <a:t>Scale of the problem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</a:t>
            </a:r>
          </a:p>
          <a:p>
            <a:pPr lvl="1"/>
            <a:r>
              <a:rPr lang="en-US" dirty="0" smtClean="0"/>
              <a:t>Where is the problem located </a:t>
            </a:r>
          </a:p>
          <a:p>
            <a:pPr lvl="1"/>
            <a:r>
              <a:rPr lang="en-US" dirty="0" smtClean="0"/>
              <a:t>What is the context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43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r>
              <a:rPr lang="en-US" dirty="0" smtClean="0"/>
              <a:t>Why </a:t>
            </a:r>
          </a:p>
          <a:p>
            <a:pPr lvl="1"/>
            <a:r>
              <a:rPr lang="en-US" dirty="0" smtClean="0"/>
              <a:t>Why is the solution required </a:t>
            </a:r>
          </a:p>
          <a:p>
            <a:pPr lvl="1"/>
            <a:r>
              <a:rPr lang="en-US" dirty="0" smtClean="0"/>
              <a:t>Why will the solution add value to the stakeholder </a:t>
            </a:r>
          </a:p>
          <a:p>
            <a:pPr marL="615950" lvl="1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2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355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4 </a:t>
            </a:r>
            <a:r>
              <a:rPr lang="en-US" dirty="0" err="1" smtClean="0"/>
              <a:t>Ws</a:t>
            </a:r>
            <a:r>
              <a:rPr lang="en-US" dirty="0" smtClean="0"/>
              <a:t> of problem scoping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71861"/>
            <a:ext cx="7505700" cy="2866864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Who: </a:t>
            </a:r>
          </a:p>
          <a:p>
            <a:pPr lvl="1"/>
            <a:r>
              <a:rPr lang="en-US" dirty="0" smtClean="0"/>
              <a:t>Who are the stakeholders </a:t>
            </a:r>
          </a:p>
          <a:p>
            <a:pPr lvl="1"/>
            <a:r>
              <a:rPr lang="en-US" dirty="0" smtClean="0"/>
              <a:t>What do you know about them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36" y="1571861"/>
            <a:ext cx="6840000" cy="8389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744" y="292013"/>
            <a:ext cx="1303586" cy="488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4" y="382720"/>
            <a:ext cx="1252525" cy="30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1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1981</TotalTime>
  <Words>607</Words>
  <Application>Microsoft Office PowerPoint</Application>
  <PresentationFormat>On-screen Show (16:9)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Nunito</vt:lpstr>
      <vt:lpstr>Calibri</vt:lpstr>
      <vt:lpstr>Georgia</vt:lpstr>
      <vt:lpstr>Shift</vt:lpstr>
      <vt:lpstr>Problem Scoping</vt:lpstr>
      <vt:lpstr>Problem Scoping</vt:lpstr>
      <vt:lpstr>Example 1</vt:lpstr>
      <vt:lpstr>Aim of system </vt:lpstr>
      <vt:lpstr>Example 2 </vt:lpstr>
      <vt:lpstr>Example 3 </vt:lpstr>
      <vt:lpstr>The 4 Ws</vt:lpstr>
      <vt:lpstr>PowerPoint Presentation</vt:lpstr>
      <vt:lpstr>The 4 Ws of problem scoping </vt:lpstr>
      <vt:lpstr>Problem Scoping Template</vt:lpstr>
      <vt:lpstr>AI based projects for SDGs</vt:lpstr>
      <vt:lpstr>Data Acquisition</vt:lpstr>
      <vt:lpstr>Mr. X example (Data Acquisition)</vt:lpstr>
      <vt:lpstr>Types of data  </vt:lpstr>
      <vt:lpstr>Data Features </vt:lpstr>
      <vt:lpstr>Methods of data acquisition</vt:lpstr>
      <vt:lpstr>Open-Source Datasets  </vt:lpstr>
      <vt:lpstr>Big Data </vt:lpstr>
      <vt:lpstr>Examples of Big Data </vt:lpstr>
      <vt:lpstr>Types of Big Data </vt:lpstr>
      <vt:lpstr>Structured </vt:lpstr>
      <vt:lpstr>Unstructured</vt:lpstr>
      <vt:lpstr>Training Testing and Validation</vt:lpstr>
      <vt:lpstr>PowerPoint Presentation</vt:lpstr>
      <vt:lpstr>Data acquisition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  For CBSE Teachers</dc:title>
  <dc:creator>Sandeep Saini</dc:creator>
  <cp:lastModifiedBy>Windows User</cp:lastModifiedBy>
  <cp:revision>105</cp:revision>
  <dcterms:modified xsi:type="dcterms:W3CDTF">2022-05-18T16:49:13Z</dcterms:modified>
</cp:coreProperties>
</file>