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29"/>
  </p:notesMasterIdLst>
  <p:sldIdLst>
    <p:sldId id="518" r:id="rId2"/>
    <p:sldId id="519" r:id="rId3"/>
    <p:sldId id="520" r:id="rId4"/>
    <p:sldId id="521" r:id="rId5"/>
    <p:sldId id="522" r:id="rId6"/>
    <p:sldId id="523" r:id="rId7"/>
    <p:sldId id="524" r:id="rId8"/>
    <p:sldId id="525" r:id="rId9"/>
    <p:sldId id="526" r:id="rId10"/>
    <p:sldId id="527" r:id="rId11"/>
    <p:sldId id="528" r:id="rId12"/>
    <p:sldId id="529" r:id="rId13"/>
    <p:sldId id="530" r:id="rId14"/>
    <p:sldId id="531" r:id="rId15"/>
    <p:sldId id="532" r:id="rId16"/>
    <p:sldId id="533" r:id="rId17"/>
    <p:sldId id="534" r:id="rId18"/>
    <p:sldId id="535" r:id="rId19"/>
    <p:sldId id="536" r:id="rId20"/>
    <p:sldId id="537" r:id="rId21"/>
    <p:sldId id="538" r:id="rId22"/>
    <p:sldId id="539" r:id="rId23"/>
    <p:sldId id="540" r:id="rId24"/>
    <p:sldId id="541" r:id="rId25"/>
    <p:sldId id="542" r:id="rId26"/>
    <p:sldId id="543" r:id="rId27"/>
    <p:sldId id="544" r:id="rId28"/>
  </p:sldIdLst>
  <p:sldSz cx="9144000" cy="5143500" type="screen16x9"/>
  <p:notesSz cx="6858000" cy="9144000"/>
  <p:embeddedFontLst>
    <p:embeddedFont>
      <p:font typeface="Nunito" panose="020B0604020202020204" charset="0"/>
      <p:regular r:id="rId30"/>
      <p:bold r:id="rId31"/>
      <p:italic r:id="rId32"/>
      <p:boldItalic r:id="rId33"/>
    </p:embeddedFont>
    <p:embeddedFont>
      <p:font typeface="Georgia" panose="02040502050405020303" pitchFamily="18" charset="0"/>
      <p:regular r:id="rId34"/>
      <p:bold r:id="rId35"/>
      <p:italic r:id="rId36"/>
      <p:boldItalic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162" autoAdjust="0"/>
    <p:restoredTop sz="94660"/>
  </p:normalViewPr>
  <p:slideViewPr>
    <p:cSldViewPr snapToGrid="0">
      <p:cViewPr varScale="1">
        <p:scale>
          <a:sx n="97" d="100"/>
          <a:sy n="97" d="100"/>
        </p:scale>
        <p:origin x="90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14009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eorgia" panose="02040502050405020303" pitchFamily="18" charset="0"/>
            </a:endParaRPr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  <a:latin typeface="Georgia" panose="02040502050405020303" pitchFamily="18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latin typeface="Georgia" panose="02040502050405020303" pitchFamily="18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Georgia" panose="02040502050405020303" pitchFamily="18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 dirty="0"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2000">
                <a:latin typeface="Georgia" panose="02040502050405020303" pitchFamily="18" charset="0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800">
                <a:solidFill>
                  <a:schemeClr val="bg2"/>
                </a:solidFill>
                <a:latin typeface="Georgia" panose="02040502050405020303" pitchFamily="18" charset="0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 lang="en-US" dirty="0" smtClean="0"/>
          </a:p>
          <a:p>
            <a:pPr lvl="1"/>
            <a:endParaRPr dirty="0"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eorgia" panose="02040502050405020303" pitchFamily="18" charset="0"/>
            </a:endParaRPr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eorgia" panose="02040502050405020303" pitchFamily="18" charset="0"/>
            </a:endParaRPr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eorgia" panose="02040502050405020303" pitchFamily="18" charset="0"/>
            </a:endParaRPr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latin typeface="Georgia" panose="02040502050405020303" pitchFamily="18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latin typeface="Georgia" panose="02040502050405020303" pitchFamily="18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eorgia" panose="02040502050405020303" pitchFamily="18" charset="0"/>
            </a:endParaRPr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eorgia" panose="02040502050405020303" pitchFamily="18" charset="0"/>
            </a:endParaRPr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eorgia" panose="02040502050405020303" pitchFamily="18" charset="0"/>
            </a:endParaRPr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latin typeface="Georgia" panose="02040502050405020303" pitchFamily="18" charset="0"/>
              </a:defRPr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latin typeface="Georgia" panose="02040502050405020303" pitchFamily="18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C">
  <p:cSld name="SECTION_HEADER_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1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26" name="Google Shape;126;p1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27" name="Google Shape;127;p1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28" name="Google Shape;128;p1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29" name="Google Shape;129;p1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30" name="Google Shape;130;p1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31" name="Google Shape;131;p1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43" name="Google Shape;143;p1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</p:grpSp>
      <p:sp>
        <p:nvSpPr>
          <p:cNvPr id="144" name="Google Shape;14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latin typeface="Georgia" panose="02040502050405020303" pitchFamily="18" charset="0"/>
              </a:defRPr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5" name="Google Shape;145;p1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Georgia" panose="02040502050405020303" pitchFamily="18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6" r:id="rId4"/>
    <p:sldLayoutId id="2147483657" r:id="rId5"/>
    <p:sldLayoutId id="2147483658" r:id="rId6"/>
    <p:sldLayoutId id="2147483659" r:id="rId7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Georgia" panose="02040502050405020303" pitchFamily="18" charset="0"/>
          <a:ea typeface="Georgia" panose="02040502050405020303" pitchFamily="18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000" b="0" i="0" u="none" strike="noStrike" cap="none">
          <a:solidFill>
            <a:srgbClr val="000000"/>
          </a:solidFill>
          <a:latin typeface="Georgia" panose="02040502050405020303" pitchFamily="18" charset="0"/>
          <a:ea typeface="Georgia" panose="02040502050405020303" pitchFamily="18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atavizcatalogu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projector.tensorflow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16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AI, ML and DL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571861"/>
            <a:ext cx="7505700" cy="2866864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Artificial </a:t>
            </a:r>
            <a:r>
              <a:rPr lang="en-US" b="1" dirty="0"/>
              <a:t>Intelligence</a:t>
            </a:r>
            <a:r>
              <a:rPr lang="en-US" dirty="0"/>
              <a:t>, or AI, refers to any technique that enables computers to </a:t>
            </a:r>
            <a:r>
              <a:rPr lang="en-US" dirty="0" smtClean="0"/>
              <a:t>mimic human </a:t>
            </a:r>
            <a:r>
              <a:rPr lang="en-US" dirty="0"/>
              <a:t>intelligence. </a:t>
            </a:r>
            <a:endParaRPr lang="en-US" dirty="0" smtClean="0"/>
          </a:p>
          <a:p>
            <a:r>
              <a:rPr lang="en-US" b="1" dirty="0" smtClean="0"/>
              <a:t>Machine </a:t>
            </a:r>
            <a:r>
              <a:rPr lang="en-US" b="1" dirty="0"/>
              <a:t>Learning</a:t>
            </a:r>
            <a:r>
              <a:rPr lang="en-US" dirty="0"/>
              <a:t>, or ML, enables machines to improve at tasks with experience. </a:t>
            </a:r>
            <a:r>
              <a:rPr lang="en-US" dirty="0" smtClean="0"/>
              <a:t>The machine </a:t>
            </a:r>
            <a:r>
              <a:rPr lang="en-US" dirty="0"/>
              <a:t>learns from its mistakes and takes them into consideration in the next execution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Deep </a:t>
            </a:r>
            <a:r>
              <a:rPr lang="en-US" b="1" dirty="0"/>
              <a:t>Learning</a:t>
            </a:r>
            <a:r>
              <a:rPr lang="en-US" dirty="0"/>
              <a:t>, or DL, enables software to train itself to perform tasks with vast </a:t>
            </a:r>
            <a:r>
              <a:rPr lang="en-US" dirty="0" smtClean="0"/>
              <a:t>amounts of </a:t>
            </a:r>
            <a:r>
              <a:rPr lang="en-US" dirty="0"/>
              <a:t>data. In deep learning, the machine is trained with huge amounts of data which helps it</a:t>
            </a:r>
            <a:br>
              <a:rPr lang="en-US" dirty="0"/>
            </a:br>
            <a:r>
              <a:rPr lang="en-US" dirty="0"/>
              <a:t>into training itself around the data.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66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Modeling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571861"/>
            <a:ext cx="7505700" cy="2866864"/>
          </a:xfrm>
        </p:spPr>
        <p:txBody>
          <a:bodyPr/>
          <a:lstStyle/>
          <a:p>
            <a:r>
              <a:rPr lang="en-US" dirty="0"/>
              <a:t>AI Modelling refers to developing algorithms, also called models which can be trained to </a:t>
            </a:r>
            <a:r>
              <a:rPr lang="en-US" dirty="0" smtClean="0"/>
              <a:t>get intelligent </a:t>
            </a:r>
            <a:r>
              <a:rPr lang="en-US" dirty="0"/>
              <a:t>outputs. </a:t>
            </a:r>
            <a:endParaRPr lang="en-US" dirty="0" smtClean="0"/>
          </a:p>
          <a:p>
            <a:r>
              <a:rPr lang="en-US" dirty="0" smtClean="0"/>
              <a:t>That </a:t>
            </a:r>
            <a:r>
              <a:rPr lang="en-US" dirty="0"/>
              <a:t>is, writing codes to make a machine artificially intelligent. </a:t>
            </a:r>
            <a:br>
              <a:rPr lang="en-US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19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Types of AI models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571861"/>
            <a:ext cx="7505700" cy="286686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12</a:t>
            </a:fld>
            <a:endParaRPr lang="en-GB"/>
          </a:p>
        </p:txBody>
      </p:sp>
      <p:sp>
        <p:nvSpPr>
          <p:cNvPr id="7" name="Flowchart: Process 6"/>
          <p:cNvSpPr/>
          <p:nvPr/>
        </p:nvSpPr>
        <p:spPr>
          <a:xfrm>
            <a:off x="3587931" y="1481177"/>
            <a:ext cx="1541418" cy="748937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AI Models</a:t>
            </a:r>
            <a:endParaRPr lang="en-IN" dirty="0"/>
          </a:p>
        </p:txBody>
      </p:sp>
      <p:sp>
        <p:nvSpPr>
          <p:cNvPr id="8" name="Flowchart: Process 7"/>
          <p:cNvSpPr/>
          <p:nvPr/>
        </p:nvSpPr>
        <p:spPr>
          <a:xfrm>
            <a:off x="2046513" y="2630824"/>
            <a:ext cx="1541418" cy="748937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Rule based</a:t>
            </a:r>
            <a:endParaRPr lang="en-IN" dirty="0"/>
          </a:p>
        </p:txBody>
      </p:sp>
      <p:sp>
        <p:nvSpPr>
          <p:cNvPr id="10" name="Flowchart: Process 9"/>
          <p:cNvSpPr/>
          <p:nvPr/>
        </p:nvSpPr>
        <p:spPr>
          <a:xfrm>
            <a:off x="5129349" y="2630824"/>
            <a:ext cx="1541418" cy="748937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Learning based</a:t>
            </a:r>
            <a:endParaRPr lang="en-IN" dirty="0"/>
          </a:p>
        </p:txBody>
      </p:sp>
      <p:sp>
        <p:nvSpPr>
          <p:cNvPr id="11" name="Flowchart: Process 10"/>
          <p:cNvSpPr/>
          <p:nvPr/>
        </p:nvSpPr>
        <p:spPr>
          <a:xfrm>
            <a:off x="4053840" y="3844801"/>
            <a:ext cx="1541418" cy="748937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Learning </a:t>
            </a:r>
            <a:endParaRPr lang="en-IN" dirty="0"/>
          </a:p>
        </p:txBody>
      </p:sp>
      <p:sp>
        <p:nvSpPr>
          <p:cNvPr id="12" name="Flowchart: Process 11"/>
          <p:cNvSpPr/>
          <p:nvPr/>
        </p:nvSpPr>
        <p:spPr>
          <a:xfrm>
            <a:off x="6189345" y="3844801"/>
            <a:ext cx="1541418" cy="748937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Deep Learning</a:t>
            </a:r>
            <a:endParaRPr lang="en-IN" dirty="0"/>
          </a:p>
        </p:txBody>
      </p:sp>
      <p:cxnSp>
        <p:nvCxnSpPr>
          <p:cNvPr id="14" name="Straight Arrow Connector 13"/>
          <p:cNvCxnSpPr>
            <a:stCxn id="7" idx="2"/>
            <a:endCxn id="8" idx="0"/>
          </p:cNvCxnSpPr>
          <p:nvPr/>
        </p:nvCxnSpPr>
        <p:spPr>
          <a:xfrm flipH="1">
            <a:off x="2817222" y="2230114"/>
            <a:ext cx="1541418" cy="4007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</p:cxnSp>
      <p:cxnSp>
        <p:nvCxnSpPr>
          <p:cNvPr id="16" name="Straight Arrow Connector 15"/>
          <p:cNvCxnSpPr>
            <a:stCxn id="7" idx="2"/>
            <a:endCxn id="10" idx="0"/>
          </p:cNvCxnSpPr>
          <p:nvPr/>
        </p:nvCxnSpPr>
        <p:spPr>
          <a:xfrm>
            <a:off x="4358640" y="2230114"/>
            <a:ext cx="1541418" cy="4007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</p:cxnSp>
      <p:cxnSp>
        <p:nvCxnSpPr>
          <p:cNvPr id="18" name="Straight Arrow Connector 17"/>
          <p:cNvCxnSpPr>
            <a:stCxn id="10" idx="2"/>
            <a:endCxn id="11" idx="0"/>
          </p:cNvCxnSpPr>
          <p:nvPr/>
        </p:nvCxnSpPr>
        <p:spPr>
          <a:xfrm flipH="1">
            <a:off x="4824549" y="3379761"/>
            <a:ext cx="1075509" cy="465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</p:cxnSp>
      <p:cxnSp>
        <p:nvCxnSpPr>
          <p:cNvPr id="20" name="Straight Arrow Connector 19"/>
          <p:cNvCxnSpPr>
            <a:endCxn id="12" idx="0"/>
          </p:cNvCxnSpPr>
          <p:nvPr/>
        </p:nvCxnSpPr>
        <p:spPr>
          <a:xfrm>
            <a:off x="5900058" y="3379761"/>
            <a:ext cx="1059996" cy="465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00296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Rule based model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571861"/>
            <a:ext cx="7505700" cy="286686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13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988" y="1333613"/>
            <a:ext cx="4107316" cy="360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8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Learning based model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571861"/>
            <a:ext cx="3604395" cy="286686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For example, suppose you have a dataset of 1000 images of </a:t>
            </a:r>
            <a:r>
              <a:rPr lang="en-US" dirty="0" smtClean="0"/>
              <a:t>random stray </a:t>
            </a:r>
            <a:r>
              <a:rPr lang="en-US" dirty="0"/>
              <a:t>dogs of your area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Thus</a:t>
            </a:r>
            <a:r>
              <a:rPr lang="en-US" dirty="0"/>
              <a:t>, you would put this into a </a:t>
            </a:r>
            <a:r>
              <a:rPr lang="en-US" dirty="0" smtClean="0"/>
              <a:t>learning approach </a:t>
            </a:r>
            <a:r>
              <a:rPr lang="en-US" dirty="0"/>
              <a:t>based AI </a:t>
            </a:r>
            <a:r>
              <a:rPr lang="en-US" dirty="0" smtClean="0"/>
              <a:t>machine. </a:t>
            </a:r>
          </a:p>
          <a:p>
            <a:r>
              <a:rPr lang="en-US" dirty="0" smtClean="0"/>
              <a:t>It </a:t>
            </a:r>
            <a:r>
              <a:rPr lang="en-US" dirty="0"/>
              <a:t>might cluster the data on the basis of </a:t>
            </a:r>
            <a:r>
              <a:rPr lang="en-US" dirty="0" err="1" smtClean="0"/>
              <a:t>colour</a:t>
            </a:r>
            <a:r>
              <a:rPr lang="en-US" dirty="0" smtClean="0"/>
              <a:t>, size</a:t>
            </a:r>
            <a:r>
              <a:rPr lang="en-US" dirty="0"/>
              <a:t>, fur style, etc. </a:t>
            </a:r>
            <a:br>
              <a:rPr lang="en-US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14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545" y="912535"/>
            <a:ext cx="4320000" cy="37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4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Decision tree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571861"/>
            <a:ext cx="7505700" cy="2866864"/>
          </a:xfrm>
        </p:spPr>
        <p:txBody>
          <a:bodyPr/>
          <a:lstStyle/>
          <a:p>
            <a:r>
              <a:rPr lang="en-US" dirty="0"/>
              <a:t>Decision tree builds classification or regression models in the form of a tree structure.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breaks down a dataset into smaller and smaller subsets while at the same time an associated decision tree is incrementally developed.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final result is a tree with </a:t>
            </a:r>
            <a:r>
              <a:rPr lang="en-US" b="1" dirty="0"/>
              <a:t>decision nodes</a:t>
            </a:r>
            <a:r>
              <a:rPr lang="en-US" dirty="0"/>
              <a:t> and </a:t>
            </a:r>
            <a:r>
              <a:rPr lang="en-US" b="1" dirty="0"/>
              <a:t>leaf nodes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54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571861"/>
            <a:ext cx="7505700" cy="286686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16</a:t>
            </a:fld>
            <a:endParaRPr lang="en-GB"/>
          </a:p>
        </p:txBody>
      </p:sp>
      <p:pic>
        <p:nvPicPr>
          <p:cNvPr id="6146" name="Picture 2" descr="https://www.saedsayad.com/images/Decision_Tree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01" y="1302565"/>
            <a:ext cx="8358875" cy="313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88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Types of learnings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571861"/>
            <a:ext cx="7505700" cy="286686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17</a:t>
            </a:fld>
            <a:endParaRPr lang="en-GB"/>
          </a:p>
        </p:txBody>
      </p:sp>
      <p:sp>
        <p:nvSpPr>
          <p:cNvPr id="10" name="Flowchart: Process 9"/>
          <p:cNvSpPr/>
          <p:nvPr/>
        </p:nvSpPr>
        <p:spPr>
          <a:xfrm>
            <a:off x="3688080" y="1691880"/>
            <a:ext cx="1541418" cy="748937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Learning based</a:t>
            </a:r>
            <a:endParaRPr lang="en-IN" dirty="0"/>
          </a:p>
        </p:txBody>
      </p:sp>
      <p:sp>
        <p:nvSpPr>
          <p:cNvPr id="11" name="Flowchart: Process 10"/>
          <p:cNvSpPr/>
          <p:nvPr/>
        </p:nvSpPr>
        <p:spPr>
          <a:xfrm>
            <a:off x="3688080" y="3479041"/>
            <a:ext cx="1541418" cy="748937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Unsupervised Learning </a:t>
            </a:r>
            <a:endParaRPr lang="en-IN" dirty="0"/>
          </a:p>
        </p:txBody>
      </p:sp>
      <p:sp>
        <p:nvSpPr>
          <p:cNvPr id="12" name="Flowchart: Process 11"/>
          <p:cNvSpPr/>
          <p:nvPr/>
        </p:nvSpPr>
        <p:spPr>
          <a:xfrm>
            <a:off x="5823585" y="3479041"/>
            <a:ext cx="1541418" cy="748937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Reinforcement Learning </a:t>
            </a:r>
            <a:endParaRPr lang="en-IN" dirty="0"/>
          </a:p>
        </p:txBody>
      </p:sp>
      <p:cxnSp>
        <p:nvCxnSpPr>
          <p:cNvPr id="18" name="Straight Arrow Connector 17"/>
          <p:cNvCxnSpPr>
            <a:stCxn id="10" idx="2"/>
            <a:endCxn id="11" idx="0"/>
          </p:cNvCxnSpPr>
          <p:nvPr/>
        </p:nvCxnSpPr>
        <p:spPr>
          <a:xfrm>
            <a:off x="4458789" y="2440817"/>
            <a:ext cx="0" cy="1038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</p:cxnSp>
      <p:cxnSp>
        <p:nvCxnSpPr>
          <p:cNvPr id="20" name="Straight Arrow Connector 19"/>
          <p:cNvCxnSpPr>
            <a:endCxn id="12" idx="0"/>
          </p:cNvCxnSpPr>
          <p:nvPr/>
        </p:nvCxnSpPr>
        <p:spPr>
          <a:xfrm>
            <a:off x="4454436" y="2440817"/>
            <a:ext cx="2139858" cy="1038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</p:cxnSp>
      <p:sp>
        <p:nvSpPr>
          <p:cNvPr id="17" name="Flowchart: Process 16"/>
          <p:cNvSpPr/>
          <p:nvPr/>
        </p:nvSpPr>
        <p:spPr>
          <a:xfrm>
            <a:off x="1608908" y="3479041"/>
            <a:ext cx="1541418" cy="748937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Supervised Learning </a:t>
            </a:r>
            <a:endParaRPr lang="en-IN" dirty="0"/>
          </a:p>
        </p:txBody>
      </p:sp>
      <p:cxnSp>
        <p:nvCxnSpPr>
          <p:cNvPr id="19" name="Straight Arrow Connector 18"/>
          <p:cNvCxnSpPr>
            <a:stCxn id="10" idx="2"/>
            <a:endCxn id="17" idx="0"/>
          </p:cNvCxnSpPr>
          <p:nvPr/>
        </p:nvCxnSpPr>
        <p:spPr>
          <a:xfrm flipH="1">
            <a:off x="2379617" y="2440817"/>
            <a:ext cx="2079172" cy="1038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64262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Supervised Learning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571861"/>
            <a:ext cx="7505700" cy="286686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 a supervised learning model, the </a:t>
            </a:r>
            <a:r>
              <a:rPr lang="en-US" dirty="0" smtClean="0"/>
              <a:t>dataset which </a:t>
            </a:r>
            <a:r>
              <a:rPr lang="en-US" dirty="0"/>
              <a:t>is fed to the machine is labelled.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label is some information which </a:t>
            </a:r>
            <a:r>
              <a:rPr lang="en-US" dirty="0" smtClean="0"/>
              <a:t>can be </a:t>
            </a:r>
            <a:r>
              <a:rPr lang="en-US" dirty="0"/>
              <a:t>used as a tag for data. </a:t>
            </a:r>
            <a:endParaRPr lang="en-US" dirty="0" smtClean="0"/>
          </a:p>
          <a:p>
            <a:r>
              <a:rPr lang="en-US" dirty="0" smtClean="0"/>
              <a:t>For example, students </a:t>
            </a:r>
            <a:r>
              <a:rPr lang="en-US" dirty="0"/>
              <a:t>get grades according to the </a:t>
            </a:r>
            <a:r>
              <a:rPr lang="en-US" dirty="0" smtClean="0"/>
              <a:t>marks they </a:t>
            </a:r>
            <a:r>
              <a:rPr lang="en-US" dirty="0"/>
              <a:t>secure in examinations. </a:t>
            </a:r>
            <a:endParaRPr lang="en-US" dirty="0" smtClean="0"/>
          </a:p>
          <a:p>
            <a:r>
              <a:rPr lang="en-US" dirty="0" smtClean="0"/>
              <a:t>These grades are </a:t>
            </a:r>
            <a:r>
              <a:rPr lang="en-US" dirty="0"/>
              <a:t>labels which </a:t>
            </a:r>
            <a:r>
              <a:rPr lang="en-US" dirty="0" err="1"/>
              <a:t>categorise</a:t>
            </a:r>
            <a:r>
              <a:rPr lang="en-US" dirty="0"/>
              <a:t> the students</a:t>
            </a:r>
            <a:br>
              <a:rPr lang="en-US" dirty="0"/>
            </a:br>
            <a:r>
              <a:rPr lang="en-US" dirty="0"/>
              <a:t>according to their marks.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Classification </a:t>
            </a:r>
          </a:p>
          <a:p>
            <a:r>
              <a:rPr lang="en-US" dirty="0" smtClean="0"/>
              <a:t>Regression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29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Classification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571861"/>
            <a:ext cx="4066359" cy="2866864"/>
          </a:xfrm>
        </p:spPr>
        <p:txBody>
          <a:bodyPr>
            <a:normAutofit/>
          </a:bodyPr>
          <a:lstStyle/>
          <a:p>
            <a:r>
              <a:rPr lang="en-US" dirty="0"/>
              <a:t>Where the data is </a:t>
            </a:r>
            <a:r>
              <a:rPr lang="en-US" dirty="0" smtClean="0"/>
              <a:t>classified according </a:t>
            </a:r>
            <a:r>
              <a:rPr lang="en-US" dirty="0"/>
              <a:t>to the labels. </a:t>
            </a:r>
            <a:endParaRPr lang="en-US" dirty="0" smtClean="0"/>
          </a:p>
          <a:p>
            <a:r>
              <a:rPr lang="en-US" dirty="0" smtClean="0"/>
              <a:t>The entries are divided in two classes normally.</a:t>
            </a:r>
          </a:p>
          <a:p>
            <a:r>
              <a:rPr lang="en-US" dirty="0" smtClean="0"/>
              <a:t>The boundary condition is defined to classify.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19</a:t>
            </a:fld>
            <a:endParaRPr lang="en-GB"/>
          </a:p>
        </p:txBody>
      </p:sp>
      <p:pic>
        <p:nvPicPr>
          <p:cNvPr id="7170" name="Picture 2" descr="Classification - H2o.a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525" y="1422064"/>
            <a:ext cx="3587424" cy="271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00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visualization tools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571861"/>
            <a:ext cx="7505700" cy="2866864"/>
          </a:xfrm>
        </p:spPr>
        <p:txBody>
          <a:bodyPr/>
          <a:lstStyle/>
          <a:p>
            <a:r>
              <a:rPr lang="en-US" dirty="0" smtClean="0"/>
              <a:t>Microsoft Excel</a:t>
            </a:r>
          </a:p>
          <a:p>
            <a:r>
              <a:rPr lang="en-US" dirty="0" smtClean="0"/>
              <a:t>Tableau </a:t>
            </a:r>
          </a:p>
          <a:p>
            <a:r>
              <a:rPr lang="en-US" dirty="0" err="1" smtClean="0"/>
              <a:t>Qlikview</a:t>
            </a:r>
            <a:endParaRPr lang="en-US" dirty="0" smtClean="0"/>
          </a:p>
          <a:p>
            <a:r>
              <a:rPr lang="en-US" dirty="0" err="1" smtClean="0"/>
              <a:t>Datawrapper</a:t>
            </a:r>
            <a:endParaRPr lang="en-US" dirty="0" smtClean="0"/>
          </a:p>
          <a:p>
            <a:r>
              <a:rPr lang="en-US" dirty="0" smtClean="0"/>
              <a:t>Google Data Studio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22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Regression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571861"/>
            <a:ext cx="4196987" cy="286686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Regression deals with continuous data. </a:t>
            </a:r>
          </a:p>
          <a:p>
            <a:r>
              <a:rPr lang="en-US" dirty="0" smtClean="0"/>
              <a:t>For example, if we know the growth rate, we can predict the salary of someone after a certain number of years. </a:t>
            </a:r>
          </a:p>
          <a:p>
            <a:r>
              <a:rPr lang="en-US" dirty="0" smtClean="0"/>
              <a:t>Regression is linear as well as non-linear.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20</a:t>
            </a:fld>
            <a:endParaRPr lang="en-GB"/>
          </a:p>
        </p:txBody>
      </p:sp>
      <p:pic>
        <p:nvPicPr>
          <p:cNvPr id="8196" name="Picture 4" descr="Linear Regression VS Logistic Regression in Machine Learning | Laptrinh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015" y="1645919"/>
            <a:ext cx="3074941" cy="245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63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Unsupervised Learning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571861"/>
            <a:ext cx="7505700" cy="286686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 unsupervised learning model works on </a:t>
            </a:r>
            <a:r>
              <a:rPr lang="en-US" dirty="0" err="1"/>
              <a:t>unlabelled</a:t>
            </a:r>
            <a:r>
              <a:rPr lang="en-US" dirty="0"/>
              <a:t> dataset.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means that the data which is </a:t>
            </a:r>
            <a:r>
              <a:rPr lang="en-US" dirty="0" smtClean="0"/>
              <a:t>fed to </a:t>
            </a:r>
            <a:r>
              <a:rPr lang="en-US" dirty="0"/>
              <a:t>the machine is random </a:t>
            </a:r>
            <a:r>
              <a:rPr lang="en-US" dirty="0" smtClean="0"/>
              <a:t>and there </a:t>
            </a:r>
            <a:r>
              <a:rPr lang="en-US" dirty="0"/>
              <a:t>is a possibility that the person who is training the model does </a:t>
            </a:r>
            <a:r>
              <a:rPr lang="en-US" dirty="0" smtClean="0"/>
              <a:t>not have </a:t>
            </a:r>
            <a:r>
              <a:rPr lang="en-US" dirty="0"/>
              <a:t>any information regarding it.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unsupervised learning models are used to </a:t>
            </a:r>
            <a:r>
              <a:rPr lang="en-US" dirty="0" smtClean="0"/>
              <a:t>identify relationships</a:t>
            </a:r>
            <a:r>
              <a:rPr lang="en-US" dirty="0"/>
              <a:t>, patterns and trends out of the data which is fed into it.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helps the user in </a:t>
            </a:r>
            <a:r>
              <a:rPr lang="en-US" dirty="0" smtClean="0"/>
              <a:t>understanding what </a:t>
            </a:r>
            <a:r>
              <a:rPr lang="en-US" dirty="0"/>
              <a:t>the data is about and what are the major features identified by the machine in </a:t>
            </a:r>
            <a:r>
              <a:rPr lang="en-US" dirty="0" smtClean="0"/>
              <a:t>it.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16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571861"/>
            <a:ext cx="7505700" cy="286686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22</a:t>
            </a:fld>
            <a:endParaRPr lang="en-GB"/>
          </a:p>
        </p:txBody>
      </p:sp>
      <p:pic>
        <p:nvPicPr>
          <p:cNvPr id="9218" name="Picture 2" descr="Why Unsupervised Machine Learning is the Future of Cybersecurity –  TechNati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52" y="756113"/>
            <a:ext cx="7307671" cy="418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91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Clustering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1" y="1571861"/>
            <a:ext cx="4083776" cy="326139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Refers to the unsupervised </a:t>
            </a:r>
            <a:r>
              <a:rPr lang="en-US" dirty="0" smtClean="0"/>
              <a:t>learning algorithm </a:t>
            </a:r>
            <a:r>
              <a:rPr lang="en-US" dirty="0"/>
              <a:t>which can cluster the unknown </a:t>
            </a:r>
            <a:r>
              <a:rPr lang="en-US" dirty="0" smtClean="0"/>
              <a:t>data according </a:t>
            </a:r>
            <a:r>
              <a:rPr lang="en-US" dirty="0"/>
              <a:t>to the patterns or trends identified out </a:t>
            </a:r>
            <a:r>
              <a:rPr lang="en-US" dirty="0" smtClean="0"/>
              <a:t>of it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patterns observed might be the ones </a:t>
            </a:r>
            <a:r>
              <a:rPr lang="en-US" dirty="0" smtClean="0"/>
              <a:t>which are </a:t>
            </a:r>
            <a:r>
              <a:rPr lang="en-US" dirty="0"/>
              <a:t>known to the developer or it might even </a:t>
            </a:r>
            <a:r>
              <a:rPr lang="en-US" dirty="0" smtClean="0"/>
              <a:t>come up </a:t>
            </a:r>
            <a:r>
              <a:rPr lang="en-US" dirty="0"/>
              <a:t>with some unique patterns out of it.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23</a:t>
            </a:fld>
            <a:endParaRPr lang="en-GB"/>
          </a:p>
        </p:txBody>
      </p:sp>
      <p:pic>
        <p:nvPicPr>
          <p:cNvPr id="10242" name="Picture 2" descr="Clustering Into an Unknown Number of Clusters | Baeldung on Computer Sc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138" y="1422064"/>
            <a:ext cx="3700946" cy="293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46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Dimensionality reduction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571860"/>
            <a:ext cx="3718016" cy="336540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 humans are able to </a:t>
            </a:r>
            <a:r>
              <a:rPr lang="en-US" dirty="0" err="1"/>
              <a:t>visualise</a:t>
            </a:r>
            <a:r>
              <a:rPr lang="en-US" dirty="0"/>
              <a:t> </a:t>
            </a:r>
            <a:r>
              <a:rPr lang="en-US" dirty="0" err="1"/>
              <a:t>upto</a:t>
            </a:r>
            <a:r>
              <a:rPr lang="en-US" dirty="0"/>
              <a:t> 3-Dimensions </a:t>
            </a:r>
            <a:r>
              <a:rPr lang="en-US" dirty="0" smtClean="0"/>
              <a:t>only. </a:t>
            </a:r>
          </a:p>
          <a:p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we have a ball in our hand, it is 3-Dimensions right </a:t>
            </a:r>
            <a:r>
              <a:rPr lang="en-US" dirty="0" smtClean="0"/>
              <a:t>now. </a:t>
            </a:r>
          </a:p>
          <a:p>
            <a:r>
              <a:rPr lang="en-US" dirty="0" smtClean="0"/>
              <a:t>But </a:t>
            </a:r>
            <a:r>
              <a:rPr lang="en-US" dirty="0"/>
              <a:t>if we click its picture, </a:t>
            </a:r>
            <a:r>
              <a:rPr lang="en-US" dirty="0" smtClean="0"/>
              <a:t>the data </a:t>
            </a:r>
            <a:r>
              <a:rPr lang="en-US" dirty="0"/>
              <a:t>transforms to </a:t>
            </a:r>
            <a:r>
              <a:rPr lang="en-US" dirty="0" smtClean="0"/>
              <a:t>2-D.</a:t>
            </a:r>
          </a:p>
          <a:p>
            <a:endParaRPr lang="en-US" dirty="0" smtClean="0"/>
          </a:p>
          <a:p>
            <a:r>
              <a:rPr lang="en-US" dirty="0" smtClean="0"/>
              <a:t>Hence</a:t>
            </a:r>
            <a:r>
              <a:rPr lang="en-US" dirty="0"/>
              <a:t>, to reduce the dimensions and still be able to make sense out of the data, we use </a:t>
            </a:r>
            <a:r>
              <a:rPr lang="en-US" dirty="0" smtClean="0"/>
              <a:t>Dimensionality Reduction</a:t>
            </a:r>
            <a:r>
              <a:rPr lang="en-US" dirty="0"/>
              <a:t>. </a:t>
            </a:r>
            <a:br>
              <a:rPr lang="en-US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24</a:t>
            </a:fld>
            <a:endParaRPr lang="en-GB"/>
          </a:p>
        </p:txBody>
      </p:sp>
      <p:pic>
        <p:nvPicPr>
          <p:cNvPr id="11266" name="Picture 2" descr="Introduction to Dimensionality Reduction - GeeksforGee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734" y="1481177"/>
            <a:ext cx="3600000" cy="2675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76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Reinforcement Learning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571861"/>
            <a:ext cx="3718016" cy="286686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Reinforcement Learning is defined as a Machine Learning method that is concerned with how software agents should take actions in an environment. </a:t>
            </a:r>
            <a:endParaRPr lang="en-US" dirty="0" smtClean="0"/>
          </a:p>
          <a:p>
            <a:r>
              <a:rPr lang="en-US" dirty="0" smtClean="0"/>
              <a:t>Reinforcement </a:t>
            </a:r>
            <a:r>
              <a:rPr lang="en-US" dirty="0"/>
              <a:t>Learning is a part of the deep learning method that helps you to maximize some portion of the cumulative reward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25</a:t>
            </a:fld>
            <a:endParaRPr lang="en-GB"/>
          </a:p>
        </p:txBody>
      </p:sp>
      <p:pic>
        <p:nvPicPr>
          <p:cNvPr id="12290" name="Picture 2" descr="https://www.guru99.com/images/1/082319_0514_Reinforcem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956" y="1835332"/>
            <a:ext cx="3600000" cy="2082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37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Evaluation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571861"/>
            <a:ext cx="7505700" cy="2866864"/>
          </a:xfrm>
        </p:spPr>
        <p:txBody>
          <a:bodyPr/>
          <a:lstStyle/>
          <a:p>
            <a:r>
              <a:rPr lang="en-US" dirty="0" smtClean="0"/>
              <a:t>We’ll discuss these in details in the last unit.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26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28" y="2314166"/>
            <a:ext cx="7200000" cy="94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4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Game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571861"/>
            <a:ext cx="7505700" cy="2866864"/>
          </a:xfrm>
        </p:spPr>
        <p:txBody>
          <a:bodyPr/>
          <a:lstStyle/>
          <a:p>
            <a:r>
              <a:rPr lang="en-US" dirty="0" smtClean="0"/>
              <a:t>Let us continue the Teachable Machine game now. </a:t>
            </a:r>
          </a:p>
          <a:p>
            <a:r>
              <a:rPr lang="en-US" dirty="0" smtClean="0"/>
              <a:t>We will train our model on visual data </a:t>
            </a:r>
          </a:p>
          <a:p>
            <a:r>
              <a:rPr lang="en-US" dirty="0" smtClean="0"/>
              <a:t>Then, we will test it using live webcam data.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97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do we need to visualize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571861"/>
            <a:ext cx="7505700" cy="2866864"/>
          </a:xfrm>
        </p:spPr>
        <p:txBody>
          <a:bodyPr/>
          <a:lstStyle/>
          <a:p>
            <a:r>
              <a:rPr lang="en-US" dirty="0"/>
              <a:t>Quickly get a sense of the trends, relationships and patterns contained within the </a:t>
            </a:r>
            <a:r>
              <a:rPr lang="en-US" dirty="0" smtClean="0"/>
              <a:t>data.</a:t>
            </a:r>
          </a:p>
          <a:p>
            <a:r>
              <a:rPr lang="en-US" dirty="0" smtClean="0"/>
              <a:t>Define </a:t>
            </a:r>
            <a:r>
              <a:rPr lang="en-US" dirty="0"/>
              <a:t>strategy for which model to use at a later </a:t>
            </a:r>
            <a:r>
              <a:rPr lang="en-US" dirty="0" smtClean="0"/>
              <a:t>stage. </a:t>
            </a:r>
          </a:p>
          <a:p>
            <a:r>
              <a:rPr lang="en-US" dirty="0" smtClean="0"/>
              <a:t>Communicate </a:t>
            </a:r>
            <a:r>
              <a:rPr lang="en-US" dirty="0"/>
              <a:t>the same to others effectively.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 err="1"/>
              <a:t>visualise</a:t>
            </a:r>
            <a:r>
              <a:rPr lang="en-US" dirty="0"/>
              <a:t> data, we can use </a:t>
            </a:r>
            <a:r>
              <a:rPr lang="en-US" dirty="0" smtClean="0"/>
              <a:t>various types </a:t>
            </a:r>
            <a:r>
              <a:rPr lang="en-US" dirty="0"/>
              <a:t>of visual representations. </a:t>
            </a:r>
            <a:br>
              <a:rPr lang="en-US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85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Visualization methods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208730"/>
            <a:ext cx="6078039" cy="2866864"/>
          </a:xfrm>
        </p:spPr>
        <p:txBody>
          <a:bodyPr/>
          <a:lstStyle/>
          <a:p>
            <a:r>
              <a:rPr lang="en-IN" dirty="0">
                <a:hlinkClick r:id="rId2"/>
              </a:rPr>
              <a:t>https://datavizcatalogue.com</a:t>
            </a:r>
            <a:r>
              <a:rPr lang="en-IN" dirty="0" smtClean="0">
                <a:hlinkClick r:id="rId2"/>
              </a:rPr>
              <a:t>/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000" y="1638075"/>
            <a:ext cx="5040000" cy="329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03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Student worksheet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571861"/>
            <a:ext cx="7505700" cy="286686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807" y="1481177"/>
            <a:ext cx="5177382" cy="342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18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in Excel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</a:t>
            </a:fld>
            <a:endParaRPr lang="en-GB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96389" y="1965823"/>
          <a:ext cx="1219200" cy="1868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9900915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17069761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accent5"/>
                          </a:solidFill>
                          <a:effectLst/>
                        </a:rPr>
                        <a:t>Grade </a:t>
                      </a:r>
                      <a:endParaRPr lang="en-IN" sz="1100" b="0" i="0" u="none" strike="noStrike">
                        <a:solidFill>
                          <a:schemeClr val="accent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accent5"/>
                          </a:solidFill>
                          <a:effectLst/>
                        </a:rPr>
                        <a:t>No. of grades </a:t>
                      </a:r>
                      <a:endParaRPr lang="en-IN" sz="1100" b="0" i="0" u="none" strike="noStrike">
                        <a:solidFill>
                          <a:schemeClr val="accent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4467573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A</a:t>
                      </a:r>
                      <a:endParaRPr lang="en-IN" sz="1100" b="0" i="0" u="none" strike="noStrike" dirty="0">
                        <a:solidFill>
                          <a:schemeClr val="accent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accent5"/>
                          </a:solidFill>
                          <a:effectLst/>
                        </a:rPr>
                        <a:t>20</a:t>
                      </a:r>
                      <a:endParaRPr lang="en-IN" sz="1100" b="0" i="0" u="none" strike="noStrike">
                        <a:solidFill>
                          <a:schemeClr val="accent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6774351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accent5"/>
                          </a:solidFill>
                          <a:effectLst/>
                        </a:rPr>
                        <a:t>AB</a:t>
                      </a:r>
                      <a:endParaRPr lang="en-IN" sz="1100" b="0" i="0" u="none" strike="noStrike">
                        <a:solidFill>
                          <a:schemeClr val="accent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accent5"/>
                          </a:solidFill>
                          <a:effectLst/>
                        </a:rPr>
                        <a:t>28</a:t>
                      </a:r>
                      <a:endParaRPr lang="en-IN" sz="1100" b="0" i="0" u="none" strike="noStrike">
                        <a:solidFill>
                          <a:schemeClr val="accent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9317185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accent5"/>
                          </a:solidFill>
                          <a:effectLst/>
                        </a:rPr>
                        <a:t>B</a:t>
                      </a:r>
                      <a:endParaRPr lang="en-IN" sz="1100" b="0" i="0" u="none" strike="noStrike">
                        <a:solidFill>
                          <a:schemeClr val="accent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accent5"/>
                          </a:solidFill>
                          <a:effectLst/>
                        </a:rPr>
                        <a:t>50</a:t>
                      </a:r>
                      <a:endParaRPr lang="en-IN" sz="1100" b="0" i="0" u="none" strike="noStrike">
                        <a:solidFill>
                          <a:schemeClr val="accent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0657136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accent5"/>
                          </a:solidFill>
                          <a:effectLst/>
                        </a:rPr>
                        <a:t>BC</a:t>
                      </a:r>
                      <a:endParaRPr lang="en-IN" sz="1100" b="0" i="0" u="none" strike="noStrike">
                        <a:solidFill>
                          <a:schemeClr val="accent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accent5"/>
                          </a:solidFill>
                          <a:effectLst/>
                        </a:rPr>
                        <a:t>70</a:t>
                      </a:r>
                      <a:endParaRPr lang="en-IN" sz="1100" b="0" i="0" u="none" strike="noStrike">
                        <a:solidFill>
                          <a:schemeClr val="accent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6222081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accent5"/>
                          </a:solidFill>
                          <a:effectLst/>
                        </a:rPr>
                        <a:t>C</a:t>
                      </a:r>
                      <a:endParaRPr lang="en-IN" sz="1100" b="0" i="0" u="none" strike="noStrike">
                        <a:solidFill>
                          <a:schemeClr val="accent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accent5"/>
                          </a:solidFill>
                          <a:effectLst/>
                        </a:rPr>
                        <a:t>63</a:t>
                      </a:r>
                      <a:endParaRPr lang="en-IN" sz="1100" b="0" i="0" u="none" strike="noStrike">
                        <a:solidFill>
                          <a:schemeClr val="accent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9796794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accent5"/>
                          </a:solidFill>
                          <a:effectLst/>
                        </a:rPr>
                        <a:t>CD</a:t>
                      </a:r>
                      <a:endParaRPr lang="en-IN" sz="1100" b="0" i="0" u="none" strike="noStrike">
                        <a:solidFill>
                          <a:schemeClr val="accent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accent5"/>
                          </a:solidFill>
                          <a:effectLst/>
                        </a:rPr>
                        <a:t>40</a:t>
                      </a:r>
                      <a:endParaRPr lang="en-IN" sz="1100" b="0" i="0" u="none" strike="noStrike">
                        <a:solidFill>
                          <a:schemeClr val="accent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1149017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accent5"/>
                          </a:solidFill>
                          <a:effectLst/>
                        </a:rPr>
                        <a:t>D</a:t>
                      </a:r>
                      <a:endParaRPr lang="en-IN" sz="1100" b="0" i="0" u="none" strike="noStrike">
                        <a:solidFill>
                          <a:schemeClr val="accent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accent5"/>
                          </a:solidFill>
                          <a:effectLst/>
                        </a:rPr>
                        <a:t>30</a:t>
                      </a:r>
                      <a:endParaRPr lang="en-IN" sz="1100" b="0" i="0" u="none" strike="noStrike">
                        <a:solidFill>
                          <a:schemeClr val="accent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9645037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chemeClr val="accent5"/>
                          </a:solidFill>
                          <a:effectLst/>
                        </a:rPr>
                        <a:t>F</a:t>
                      </a:r>
                      <a:endParaRPr lang="en-IN" sz="1100" b="0" i="0" u="none" strike="noStrike">
                        <a:solidFill>
                          <a:schemeClr val="accent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2</a:t>
                      </a:r>
                      <a:endParaRPr lang="en-IN" sz="1100" b="0" i="0" u="none" strike="noStrike" dirty="0">
                        <a:solidFill>
                          <a:schemeClr val="accent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771725495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696" y="1357183"/>
            <a:ext cx="5623253" cy="338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6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Multidimensional data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571861"/>
            <a:ext cx="7505700" cy="2866864"/>
          </a:xfrm>
        </p:spPr>
        <p:txBody>
          <a:bodyPr/>
          <a:lstStyle/>
          <a:p>
            <a:r>
              <a:rPr lang="en-IN" dirty="0">
                <a:hlinkClick r:id="rId2"/>
              </a:rPr>
              <a:t>http://projector.tensorflow.org</a:t>
            </a:r>
            <a:r>
              <a:rPr lang="en-IN" dirty="0" smtClean="0">
                <a:hlinkClick r:id="rId2"/>
              </a:rPr>
              <a:t>/</a:t>
            </a:r>
            <a:endParaRPr lang="en-IN" dirty="0" smtClean="0"/>
          </a:p>
          <a:p>
            <a:r>
              <a:rPr lang="en-US" dirty="0" smtClean="0"/>
              <a:t>Visualize a 200 dimensional data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51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79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AI ML and DL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9</a:t>
            </a:fld>
            <a:endParaRPr lang="en-GB"/>
          </a:p>
        </p:txBody>
      </p:sp>
      <p:pic>
        <p:nvPicPr>
          <p:cNvPr id="5122" name="Picture 2" descr="Cousins of Artificial Intelligence | by Seema Singh | Towards Data Sc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716" y="291808"/>
            <a:ext cx="4320000" cy="4456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03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1981</TotalTime>
  <Words>812</Words>
  <Application>Microsoft Office PowerPoint</Application>
  <PresentationFormat>On-screen Show (16:9)</PresentationFormat>
  <Paragraphs>133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Nunito</vt:lpstr>
      <vt:lpstr>Arial</vt:lpstr>
      <vt:lpstr>Georgia</vt:lpstr>
      <vt:lpstr>Calibri</vt:lpstr>
      <vt:lpstr>Shift</vt:lpstr>
      <vt:lpstr>Data Exploration</vt:lpstr>
      <vt:lpstr>Data visualization tools</vt:lpstr>
      <vt:lpstr>Why do we need to visualize</vt:lpstr>
      <vt:lpstr>Data Visualization methods </vt:lpstr>
      <vt:lpstr>Student worksheet</vt:lpstr>
      <vt:lpstr>Example in Excel </vt:lpstr>
      <vt:lpstr>Multidimensional data</vt:lpstr>
      <vt:lpstr>Modeling</vt:lpstr>
      <vt:lpstr>AI ML and DL</vt:lpstr>
      <vt:lpstr>AI, ML and DL</vt:lpstr>
      <vt:lpstr>Modeling</vt:lpstr>
      <vt:lpstr>Types of AI models </vt:lpstr>
      <vt:lpstr>Rule based model</vt:lpstr>
      <vt:lpstr>Learning based model</vt:lpstr>
      <vt:lpstr>Decision tree</vt:lpstr>
      <vt:lpstr>Example </vt:lpstr>
      <vt:lpstr>Types of learnings</vt:lpstr>
      <vt:lpstr>Supervised Learning </vt:lpstr>
      <vt:lpstr>Classification</vt:lpstr>
      <vt:lpstr>Regression </vt:lpstr>
      <vt:lpstr>Unsupervised Learning </vt:lpstr>
      <vt:lpstr>PowerPoint Presentation</vt:lpstr>
      <vt:lpstr>Clustering </vt:lpstr>
      <vt:lpstr>Dimensionality reduction</vt:lpstr>
      <vt:lpstr>Reinforcement Learning </vt:lpstr>
      <vt:lpstr>Evaluation </vt:lpstr>
      <vt:lpstr>Game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  For CBSE Teachers</dc:title>
  <dc:creator>Sandeep Saini</dc:creator>
  <cp:lastModifiedBy>net</cp:lastModifiedBy>
  <cp:revision>105</cp:revision>
  <dcterms:modified xsi:type="dcterms:W3CDTF">2022-05-06T10:57:08Z</dcterms:modified>
</cp:coreProperties>
</file>