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61" r:id="rId3"/>
    <p:sldId id="258" r:id="rId4"/>
    <p:sldId id="259" r:id="rId5"/>
    <p:sldId id="260" r:id="rId6"/>
    <p:sldId id="262" r:id="rId7"/>
    <p:sldId id="264" r:id="rId8"/>
    <p:sldId id="273" r:id="rId9"/>
    <p:sldId id="288" r:id="rId10"/>
    <p:sldId id="268" r:id="rId11"/>
    <p:sldId id="281" r:id="rId12"/>
    <p:sldId id="276" r:id="rId13"/>
    <p:sldId id="291" r:id="rId14"/>
    <p:sldId id="326" r:id="rId15"/>
    <p:sldId id="327" r:id="rId16"/>
    <p:sldId id="328" r:id="rId17"/>
    <p:sldId id="292" r:id="rId18"/>
    <p:sldId id="277" r:id="rId19"/>
    <p:sldId id="286" r:id="rId20"/>
    <p:sldId id="289" r:id="rId21"/>
    <p:sldId id="279" r:id="rId22"/>
    <p:sldId id="285" r:id="rId23"/>
    <p:sldId id="280" r:id="rId24"/>
    <p:sldId id="282" r:id="rId25"/>
    <p:sldId id="287" r:id="rId26"/>
    <p:sldId id="297" r:id="rId27"/>
    <p:sldId id="298" r:id="rId28"/>
    <p:sldId id="293" r:id="rId29"/>
    <p:sldId id="303" r:id="rId30"/>
    <p:sldId id="304" r:id="rId31"/>
    <p:sldId id="316" r:id="rId32"/>
    <p:sldId id="305" r:id="rId33"/>
    <p:sldId id="307" r:id="rId34"/>
    <p:sldId id="317" r:id="rId35"/>
    <p:sldId id="318" r:id="rId36"/>
    <p:sldId id="319" r:id="rId37"/>
    <p:sldId id="320" r:id="rId38"/>
    <p:sldId id="321" r:id="rId39"/>
    <p:sldId id="323" r:id="rId40"/>
    <p:sldId id="325" r:id="rId41"/>
    <p:sldId id="308" r:id="rId42"/>
    <p:sldId id="301" r:id="rId43"/>
    <p:sldId id="302" r:id="rId44"/>
    <p:sldId id="309" r:id="rId45"/>
    <p:sldId id="310" r:id="rId46"/>
    <p:sldId id="311" r:id="rId47"/>
    <p:sldId id="312" r:id="rId48"/>
    <p:sldId id="313" r:id="rId49"/>
    <p:sldId id="314" r:id="rId50"/>
    <p:sldId id="315" r:id="rId51"/>
    <p:sldId id="274" r:id="rId52"/>
    <p:sldId id="275" r:id="rId53"/>
    <p:sldId id="269" r:id="rId54"/>
    <p:sldId id="257" r:id="rId55"/>
    <p:sldId id="29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4660"/>
  </p:normalViewPr>
  <p:slideViewPr>
    <p:cSldViewPr snapToGrid="0">
      <p:cViewPr varScale="1">
        <p:scale>
          <a:sx n="66" d="100"/>
          <a:sy n="66" d="100"/>
        </p:scale>
        <p:origin x="62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49E51B-8F2A-4E5E-9FB1-D180ECE0333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8DD980F0-E39C-4704-BCDB-8D2916C4ABEC}">
      <dgm:prSet phldrT="[Text]"/>
      <dgm:spPr/>
      <dgm:t>
        <a:bodyPr/>
        <a:lstStyle/>
        <a:p>
          <a:pPr algn="ctr"/>
          <a:r>
            <a:rPr lang="en-IN"/>
            <a:t>Brain Tumor</a:t>
          </a:r>
        </a:p>
      </dgm:t>
    </dgm:pt>
    <dgm:pt modelId="{3A5B6930-5AB1-4326-80BB-89239617C294}" type="parTrans" cxnId="{36C96178-5E69-461C-B418-80E7DC59D85C}">
      <dgm:prSet/>
      <dgm:spPr/>
      <dgm:t>
        <a:bodyPr/>
        <a:lstStyle/>
        <a:p>
          <a:pPr algn="ctr"/>
          <a:endParaRPr lang="en-IN"/>
        </a:p>
      </dgm:t>
    </dgm:pt>
    <dgm:pt modelId="{034C3BF4-6FAE-4043-90E9-407DA11286DA}" type="sibTrans" cxnId="{36C96178-5E69-461C-B418-80E7DC59D85C}">
      <dgm:prSet/>
      <dgm:spPr/>
      <dgm:t>
        <a:bodyPr/>
        <a:lstStyle/>
        <a:p>
          <a:pPr algn="ctr"/>
          <a:endParaRPr lang="en-IN"/>
        </a:p>
      </dgm:t>
    </dgm:pt>
    <dgm:pt modelId="{58871071-9659-41F2-A10A-76E1CD601263}">
      <dgm:prSet phldrT="[Text]"/>
      <dgm:spPr/>
      <dgm:t>
        <a:bodyPr/>
        <a:lstStyle/>
        <a:p>
          <a:pPr algn="ctr"/>
          <a:r>
            <a:rPr lang="en-IN"/>
            <a:t>Benign</a:t>
          </a:r>
        </a:p>
      </dgm:t>
    </dgm:pt>
    <dgm:pt modelId="{AB9AB697-3C5C-415B-9B3E-0C9BA25A2E0D}" type="parTrans" cxnId="{8B944A13-8922-43D1-8A2D-0FF5235BDB27}">
      <dgm:prSet/>
      <dgm:spPr/>
      <dgm:t>
        <a:bodyPr/>
        <a:lstStyle/>
        <a:p>
          <a:pPr algn="ctr"/>
          <a:endParaRPr lang="en-IN"/>
        </a:p>
      </dgm:t>
    </dgm:pt>
    <dgm:pt modelId="{731136B3-02A9-4AA4-9841-DCED47A1A554}" type="sibTrans" cxnId="{8B944A13-8922-43D1-8A2D-0FF5235BDB27}">
      <dgm:prSet/>
      <dgm:spPr/>
      <dgm:t>
        <a:bodyPr/>
        <a:lstStyle/>
        <a:p>
          <a:pPr algn="ctr"/>
          <a:endParaRPr lang="en-IN"/>
        </a:p>
      </dgm:t>
    </dgm:pt>
    <dgm:pt modelId="{3D91FC39-F214-43AA-9281-C43FD50B7C3E}">
      <dgm:prSet phldrT="[Text]"/>
      <dgm:spPr/>
      <dgm:t>
        <a:bodyPr/>
        <a:lstStyle/>
        <a:p>
          <a:pPr algn="ctr"/>
          <a:r>
            <a:rPr lang="en-IN"/>
            <a:t>Malignant</a:t>
          </a:r>
        </a:p>
      </dgm:t>
    </dgm:pt>
    <dgm:pt modelId="{C92FDA2B-5053-4464-8BA6-9B45E69230B2}" type="parTrans" cxnId="{7E04C8EC-64E8-428E-8738-5B8C785D20B2}">
      <dgm:prSet/>
      <dgm:spPr/>
      <dgm:t>
        <a:bodyPr/>
        <a:lstStyle/>
        <a:p>
          <a:pPr algn="ctr"/>
          <a:endParaRPr lang="en-IN"/>
        </a:p>
      </dgm:t>
    </dgm:pt>
    <dgm:pt modelId="{B8EDE291-EBB8-4234-AFB8-A7E50685BEC0}" type="sibTrans" cxnId="{7E04C8EC-64E8-428E-8738-5B8C785D20B2}">
      <dgm:prSet/>
      <dgm:spPr/>
      <dgm:t>
        <a:bodyPr/>
        <a:lstStyle/>
        <a:p>
          <a:pPr algn="ctr"/>
          <a:endParaRPr lang="en-IN"/>
        </a:p>
      </dgm:t>
    </dgm:pt>
    <dgm:pt modelId="{41B72665-0470-451A-B890-0E9282621504}">
      <dgm:prSet phldrT="[Text]"/>
      <dgm:spPr/>
      <dgm:t>
        <a:bodyPr/>
        <a:lstStyle/>
        <a:p>
          <a:pPr algn="ctr"/>
          <a:r>
            <a:rPr lang="en-IN"/>
            <a:t>Primary</a:t>
          </a:r>
        </a:p>
      </dgm:t>
    </dgm:pt>
    <dgm:pt modelId="{550E4EC0-E0AF-4CE9-8376-A7A647EB7EDB}" type="parTrans" cxnId="{6AECFAB9-4C8D-4050-AF06-033FBA5B2488}">
      <dgm:prSet/>
      <dgm:spPr/>
      <dgm:t>
        <a:bodyPr/>
        <a:lstStyle/>
        <a:p>
          <a:pPr algn="ctr"/>
          <a:endParaRPr lang="en-IN"/>
        </a:p>
      </dgm:t>
    </dgm:pt>
    <dgm:pt modelId="{07B89073-F381-4F20-880C-6C2C7B6ABE99}" type="sibTrans" cxnId="{6AECFAB9-4C8D-4050-AF06-033FBA5B2488}">
      <dgm:prSet/>
      <dgm:spPr/>
      <dgm:t>
        <a:bodyPr/>
        <a:lstStyle/>
        <a:p>
          <a:pPr algn="ctr"/>
          <a:endParaRPr lang="en-IN"/>
        </a:p>
      </dgm:t>
    </dgm:pt>
    <dgm:pt modelId="{8801CA8C-7A7B-4E25-9533-3CDA7AF7B60C}">
      <dgm:prSet phldrT="[Text]"/>
      <dgm:spPr/>
      <dgm:t>
        <a:bodyPr/>
        <a:lstStyle/>
        <a:p>
          <a:pPr algn="ctr"/>
          <a:r>
            <a:rPr lang="en-IN"/>
            <a:t>Secondary</a:t>
          </a:r>
        </a:p>
      </dgm:t>
    </dgm:pt>
    <dgm:pt modelId="{EFC32805-7622-4660-B45A-1198930223FA}" type="parTrans" cxnId="{F7CD228A-CE05-41EA-A142-75E66AF4320F}">
      <dgm:prSet/>
      <dgm:spPr/>
      <dgm:t>
        <a:bodyPr/>
        <a:lstStyle/>
        <a:p>
          <a:pPr algn="ctr"/>
          <a:endParaRPr lang="en-IN"/>
        </a:p>
      </dgm:t>
    </dgm:pt>
    <dgm:pt modelId="{1E427AC6-121A-428A-A82E-76E5582746C3}" type="sibTrans" cxnId="{F7CD228A-CE05-41EA-A142-75E66AF4320F}">
      <dgm:prSet/>
      <dgm:spPr/>
      <dgm:t>
        <a:bodyPr/>
        <a:lstStyle/>
        <a:p>
          <a:pPr algn="ctr"/>
          <a:endParaRPr lang="en-IN"/>
        </a:p>
      </dgm:t>
    </dgm:pt>
    <dgm:pt modelId="{C5560F15-E159-4D81-AF7F-12373EE4431B}">
      <dgm:prSet phldrT="[Text]"/>
      <dgm:spPr/>
      <dgm:t>
        <a:bodyPr/>
        <a:lstStyle/>
        <a:p>
          <a:pPr algn="ctr"/>
          <a:r>
            <a:rPr lang="en-IN" dirty="0"/>
            <a:t>Meningioma</a:t>
          </a:r>
        </a:p>
      </dgm:t>
    </dgm:pt>
    <dgm:pt modelId="{4882ED7F-01A0-4468-A870-C753007B100B}" type="parTrans" cxnId="{B1945567-173B-47A1-B9F4-205AB5730A98}">
      <dgm:prSet/>
      <dgm:spPr/>
      <dgm:t>
        <a:bodyPr/>
        <a:lstStyle/>
        <a:p>
          <a:pPr algn="ctr"/>
          <a:endParaRPr lang="en-IN"/>
        </a:p>
      </dgm:t>
    </dgm:pt>
    <dgm:pt modelId="{8AF89EDE-B8C8-4095-AE7A-469A6BB585D2}" type="sibTrans" cxnId="{B1945567-173B-47A1-B9F4-205AB5730A98}">
      <dgm:prSet/>
      <dgm:spPr/>
      <dgm:t>
        <a:bodyPr/>
        <a:lstStyle/>
        <a:p>
          <a:pPr algn="ctr"/>
          <a:endParaRPr lang="en-IN"/>
        </a:p>
      </dgm:t>
    </dgm:pt>
    <dgm:pt modelId="{CFAADE29-4869-4818-89A1-12DAD375DEC8}">
      <dgm:prSet phldrT="[Text]"/>
      <dgm:spPr/>
      <dgm:t>
        <a:bodyPr/>
        <a:lstStyle/>
        <a:p>
          <a:pPr algn="ctr"/>
          <a:r>
            <a:rPr lang="en-IN"/>
            <a:t>Gliomas</a:t>
          </a:r>
          <a:endParaRPr lang="en-IN" dirty="0"/>
        </a:p>
      </dgm:t>
    </dgm:pt>
    <dgm:pt modelId="{8529DF03-2028-4AA2-85FE-7A72D4E25496}" type="parTrans" cxnId="{74BAB896-85AA-4AB7-84F6-C3D85A779CED}">
      <dgm:prSet/>
      <dgm:spPr/>
      <dgm:t>
        <a:bodyPr/>
        <a:lstStyle/>
        <a:p>
          <a:pPr algn="ctr"/>
          <a:endParaRPr lang="en-IN"/>
        </a:p>
      </dgm:t>
    </dgm:pt>
    <dgm:pt modelId="{5C537E7A-9A5B-4DBB-BCA2-F910B92AB681}" type="sibTrans" cxnId="{74BAB896-85AA-4AB7-84F6-C3D85A779CED}">
      <dgm:prSet/>
      <dgm:spPr/>
      <dgm:t>
        <a:bodyPr/>
        <a:lstStyle/>
        <a:p>
          <a:pPr algn="ctr"/>
          <a:endParaRPr lang="en-IN"/>
        </a:p>
      </dgm:t>
    </dgm:pt>
    <dgm:pt modelId="{A8E73CC8-21EC-42D3-B4F9-9448D7DEB122}">
      <dgm:prSet phldrT="[Text]"/>
      <dgm:spPr/>
      <dgm:t>
        <a:bodyPr/>
        <a:lstStyle/>
        <a:p>
          <a:pPr algn="ctr"/>
          <a:r>
            <a:rPr lang="en-IN"/>
            <a:t>Pituitary</a:t>
          </a:r>
        </a:p>
      </dgm:t>
    </dgm:pt>
    <dgm:pt modelId="{C18EBC2F-7ED2-4DC0-8CA8-4BB3F9A9468A}" type="parTrans" cxnId="{E59E27AD-C724-4929-9A38-38DC70F5F9AA}">
      <dgm:prSet/>
      <dgm:spPr/>
      <dgm:t>
        <a:bodyPr/>
        <a:lstStyle/>
        <a:p>
          <a:pPr algn="ctr"/>
          <a:endParaRPr lang="en-IN"/>
        </a:p>
      </dgm:t>
    </dgm:pt>
    <dgm:pt modelId="{8E08EFEF-B49B-4F0C-A8B5-AF4E02915D23}" type="sibTrans" cxnId="{E59E27AD-C724-4929-9A38-38DC70F5F9AA}">
      <dgm:prSet/>
      <dgm:spPr/>
      <dgm:t>
        <a:bodyPr/>
        <a:lstStyle/>
        <a:p>
          <a:pPr algn="ctr"/>
          <a:endParaRPr lang="en-IN"/>
        </a:p>
      </dgm:t>
    </dgm:pt>
    <dgm:pt modelId="{9B0E98D0-ACEA-4457-A3DB-3D6D50A519D4}">
      <dgm:prSet phldrT="[Text]"/>
      <dgm:spPr/>
      <dgm:t>
        <a:bodyPr/>
        <a:lstStyle/>
        <a:p>
          <a:pPr algn="ctr"/>
          <a:r>
            <a:rPr lang="en-IN" dirty="0"/>
            <a:t>Grade 1</a:t>
          </a:r>
        </a:p>
      </dgm:t>
    </dgm:pt>
    <dgm:pt modelId="{CDA4B95B-6484-4057-BC79-58BB26EC585F}" type="parTrans" cxnId="{39037FE7-A54B-4D99-99B8-127E5663FDDD}">
      <dgm:prSet/>
      <dgm:spPr/>
      <dgm:t>
        <a:bodyPr/>
        <a:lstStyle/>
        <a:p>
          <a:pPr algn="ctr"/>
          <a:endParaRPr lang="en-IN"/>
        </a:p>
      </dgm:t>
    </dgm:pt>
    <dgm:pt modelId="{49C369E0-95EF-48CC-8772-F858F5CE56FF}" type="sibTrans" cxnId="{39037FE7-A54B-4D99-99B8-127E5663FDDD}">
      <dgm:prSet/>
      <dgm:spPr/>
      <dgm:t>
        <a:bodyPr/>
        <a:lstStyle/>
        <a:p>
          <a:pPr algn="ctr"/>
          <a:endParaRPr lang="en-IN"/>
        </a:p>
      </dgm:t>
    </dgm:pt>
    <dgm:pt modelId="{FDA85756-5C46-4639-A05A-2A5BE02A5415}">
      <dgm:prSet phldrT="[Text]"/>
      <dgm:spPr/>
      <dgm:t>
        <a:bodyPr/>
        <a:lstStyle/>
        <a:p>
          <a:pPr algn="ctr"/>
          <a:r>
            <a:rPr lang="en-IN" dirty="0"/>
            <a:t>Grade 2</a:t>
          </a:r>
        </a:p>
      </dgm:t>
    </dgm:pt>
    <dgm:pt modelId="{37E9AABD-A60C-437E-B364-A95A130CE788}" type="parTrans" cxnId="{FBAB5B57-B5C3-4896-9C32-482637E04545}">
      <dgm:prSet/>
      <dgm:spPr/>
      <dgm:t>
        <a:bodyPr/>
        <a:lstStyle/>
        <a:p>
          <a:pPr algn="ctr"/>
          <a:endParaRPr lang="en-IN"/>
        </a:p>
      </dgm:t>
    </dgm:pt>
    <dgm:pt modelId="{6DC03EE8-46DB-41BB-BCD6-E8EC37A79F5E}" type="sibTrans" cxnId="{FBAB5B57-B5C3-4896-9C32-482637E04545}">
      <dgm:prSet/>
      <dgm:spPr/>
      <dgm:t>
        <a:bodyPr/>
        <a:lstStyle/>
        <a:p>
          <a:pPr algn="ctr"/>
          <a:endParaRPr lang="en-IN"/>
        </a:p>
      </dgm:t>
    </dgm:pt>
    <dgm:pt modelId="{C77869BE-7D3A-428F-812C-F3069A94632B}">
      <dgm:prSet phldrT="[Text]"/>
      <dgm:spPr/>
      <dgm:t>
        <a:bodyPr/>
        <a:lstStyle/>
        <a:p>
          <a:pPr algn="ctr"/>
          <a:r>
            <a:rPr lang="en-IN" dirty="0"/>
            <a:t>Grade 3</a:t>
          </a:r>
        </a:p>
      </dgm:t>
    </dgm:pt>
    <dgm:pt modelId="{020C5390-0F7F-4079-9219-0CCB1D1D10B1}" type="parTrans" cxnId="{D53AE250-9D7A-44CB-832A-20B0539B9260}">
      <dgm:prSet/>
      <dgm:spPr/>
      <dgm:t>
        <a:bodyPr/>
        <a:lstStyle/>
        <a:p>
          <a:pPr algn="ctr"/>
          <a:endParaRPr lang="en-IN"/>
        </a:p>
      </dgm:t>
    </dgm:pt>
    <dgm:pt modelId="{C3B02504-7743-4ADF-948D-9F145311EB1C}" type="sibTrans" cxnId="{D53AE250-9D7A-44CB-832A-20B0539B9260}">
      <dgm:prSet/>
      <dgm:spPr/>
      <dgm:t>
        <a:bodyPr/>
        <a:lstStyle/>
        <a:p>
          <a:pPr algn="ctr"/>
          <a:endParaRPr lang="en-IN"/>
        </a:p>
      </dgm:t>
    </dgm:pt>
    <dgm:pt modelId="{30D0DE67-FC99-420F-A2B8-8BEB13032773}">
      <dgm:prSet phldrT="[Text]"/>
      <dgm:spPr/>
      <dgm:t>
        <a:bodyPr/>
        <a:lstStyle/>
        <a:p>
          <a:pPr algn="ctr"/>
          <a:r>
            <a:rPr lang="en-IN" dirty="0"/>
            <a:t>Grade 4</a:t>
          </a:r>
        </a:p>
      </dgm:t>
    </dgm:pt>
    <dgm:pt modelId="{AECF0B2A-A025-4A6E-9E6F-AE65EFA67622}" type="parTrans" cxnId="{A6D5D1A1-6051-48B6-9405-1CB3303033D0}">
      <dgm:prSet/>
      <dgm:spPr/>
      <dgm:t>
        <a:bodyPr/>
        <a:lstStyle/>
        <a:p>
          <a:pPr algn="ctr"/>
          <a:endParaRPr lang="en-IN"/>
        </a:p>
      </dgm:t>
    </dgm:pt>
    <dgm:pt modelId="{80C61D8E-DB38-40E3-AE98-C804E28498C0}" type="sibTrans" cxnId="{A6D5D1A1-6051-48B6-9405-1CB3303033D0}">
      <dgm:prSet/>
      <dgm:spPr/>
      <dgm:t>
        <a:bodyPr/>
        <a:lstStyle/>
        <a:p>
          <a:pPr algn="ctr"/>
          <a:endParaRPr lang="en-IN"/>
        </a:p>
      </dgm:t>
    </dgm:pt>
    <dgm:pt modelId="{8701EA5D-F170-4D14-BB57-71ECD4B83F9D}" type="pres">
      <dgm:prSet presAssocID="{B249E51B-8F2A-4E5E-9FB1-D180ECE0333E}" presName="diagram" presStyleCnt="0">
        <dgm:presLayoutVars>
          <dgm:chPref val="1"/>
          <dgm:dir/>
          <dgm:animOne val="branch"/>
          <dgm:animLvl val="lvl"/>
          <dgm:resizeHandles val="exact"/>
        </dgm:presLayoutVars>
      </dgm:prSet>
      <dgm:spPr/>
    </dgm:pt>
    <dgm:pt modelId="{88C291E8-E2A9-4BA8-9CB9-92FD221323D8}" type="pres">
      <dgm:prSet presAssocID="{8DD980F0-E39C-4704-BCDB-8D2916C4ABEC}" presName="root1" presStyleCnt="0"/>
      <dgm:spPr/>
    </dgm:pt>
    <dgm:pt modelId="{844F4AEB-DCA3-4C86-86AD-08A3F9D9A0D7}" type="pres">
      <dgm:prSet presAssocID="{8DD980F0-E39C-4704-BCDB-8D2916C4ABEC}" presName="LevelOneTextNode" presStyleLbl="node0" presStyleIdx="0" presStyleCnt="1">
        <dgm:presLayoutVars>
          <dgm:chPref val="3"/>
        </dgm:presLayoutVars>
      </dgm:prSet>
      <dgm:spPr/>
    </dgm:pt>
    <dgm:pt modelId="{3921F1ED-D257-44AF-B8AE-54621C222769}" type="pres">
      <dgm:prSet presAssocID="{8DD980F0-E39C-4704-BCDB-8D2916C4ABEC}" presName="level2hierChild" presStyleCnt="0"/>
      <dgm:spPr/>
    </dgm:pt>
    <dgm:pt modelId="{B2365C27-0BE1-4010-9780-9721AEF7A8AE}" type="pres">
      <dgm:prSet presAssocID="{AB9AB697-3C5C-415B-9B3E-0C9BA25A2E0D}" presName="conn2-1" presStyleLbl="parChTrans1D2" presStyleIdx="0" presStyleCnt="2"/>
      <dgm:spPr/>
    </dgm:pt>
    <dgm:pt modelId="{A61B718C-8697-4526-8D4A-578CD9A49D06}" type="pres">
      <dgm:prSet presAssocID="{AB9AB697-3C5C-415B-9B3E-0C9BA25A2E0D}" presName="connTx" presStyleLbl="parChTrans1D2" presStyleIdx="0" presStyleCnt="2"/>
      <dgm:spPr/>
    </dgm:pt>
    <dgm:pt modelId="{6D3F56FE-47B6-4E7E-A731-21ECCF1AD8E1}" type="pres">
      <dgm:prSet presAssocID="{58871071-9659-41F2-A10A-76E1CD601263}" presName="root2" presStyleCnt="0"/>
      <dgm:spPr/>
    </dgm:pt>
    <dgm:pt modelId="{E313C844-45D1-49FC-8A9E-6014E30F036B}" type="pres">
      <dgm:prSet presAssocID="{58871071-9659-41F2-A10A-76E1CD601263}" presName="LevelTwoTextNode" presStyleLbl="node2" presStyleIdx="0" presStyleCnt="2">
        <dgm:presLayoutVars>
          <dgm:chPref val="3"/>
        </dgm:presLayoutVars>
      </dgm:prSet>
      <dgm:spPr/>
    </dgm:pt>
    <dgm:pt modelId="{27827879-78EB-4379-8010-46F5C0C74493}" type="pres">
      <dgm:prSet presAssocID="{58871071-9659-41F2-A10A-76E1CD601263}" presName="level3hierChild" presStyleCnt="0"/>
      <dgm:spPr/>
    </dgm:pt>
    <dgm:pt modelId="{C775B033-3A84-48ED-A2F1-531723069E74}" type="pres">
      <dgm:prSet presAssocID="{C92FDA2B-5053-4464-8BA6-9B45E69230B2}" presName="conn2-1" presStyleLbl="parChTrans1D2" presStyleIdx="1" presStyleCnt="2"/>
      <dgm:spPr/>
    </dgm:pt>
    <dgm:pt modelId="{4FC18B5B-6338-4BA0-9A5D-6A952294E9D7}" type="pres">
      <dgm:prSet presAssocID="{C92FDA2B-5053-4464-8BA6-9B45E69230B2}" presName="connTx" presStyleLbl="parChTrans1D2" presStyleIdx="1" presStyleCnt="2"/>
      <dgm:spPr/>
    </dgm:pt>
    <dgm:pt modelId="{CB66C386-9373-471B-92CD-CA6858AC2E1B}" type="pres">
      <dgm:prSet presAssocID="{3D91FC39-F214-43AA-9281-C43FD50B7C3E}" presName="root2" presStyleCnt="0"/>
      <dgm:spPr/>
    </dgm:pt>
    <dgm:pt modelId="{F2B20767-011E-4B33-A331-DC2FEF6F9D6F}" type="pres">
      <dgm:prSet presAssocID="{3D91FC39-F214-43AA-9281-C43FD50B7C3E}" presName="LevelTwoTextNode" presStyleLbl="node2" presStyleIdx="1" presStyleCnt="2">
        <dgm:presLayoutVars>
          <dgm:chPref val="3"/>
        </dgm:presLayoutVars>
      </dgm:prSet>
      <dgm:spPr/>
    </dgm:pt>
    <dgm:pt modelId="{E8BCC141-B50F-4AAC-A9B6-405683EB6BA3}" type="pres">
      <dgm:prSet presAssocID="{3D91FC39-F214-43AA-9281-C43FD50B7C3E}" presName="level3hierChild" presStyleCnt="0"/>
      <dgm:spPr/>
    </dgm:pt>
    <dgm:pt modelId="{46A32DEC-8ECB-4522-AF34-EBFA1B0C4884}" type="pres">
      <dgm:prSet presAssocID="{550E4EC0-E0AF-4CE9-8376-A7A647EB7EDB}" presName="conn2-1" presStyleLbl="parChTrans1D3" presStyleIdx="0" presStyleCnt="2"/>
      <dgm:spPr/>
    </dgm:pt>
    <dgm:pt modelId="{DB6A32BD-BD2F-4D21-A788-E421EA7206F9}" type="pres">
      <dgm:prSet presAssocID="{550E4EC0-E0AF-4CE9-8376-A7A647EB7EDB}" presName="connTx" presStyleLbl="parChTrans1D3" presStyleIdx="0" presStyleCnt="2"/>
      <dgm:spPr/>
    </dgm:pt>
    <dgm:pt modelId="{F0207E79-A16C-4DE7-B2F5-721384182831}" type="pres">
      <dgm:prSet presAssocID="{41B72665-0470-451A-B890-0E9282621504}" presName="root2" presStyleCnt="0"/>
      <dgm:spPr/>
    </dgm:pt>
    <dgm:pt modelId="{2328EFE9-8BD8-4A98-A9E3-B3F626CBBA55}" type="pres">
      <dgm:prSet presAssocID="{41B72665-0470-451A-B890-0E9282621504}" presName="LevelTwoTextNode" presStyleLbl="node3" presStyleIdx="0" presStyleCnt="2">
        <dgm:presLayoutVars>
          <dgm:chPref val="3"/>
        </dgm:presLayoutVars>
      </dgm:prSet>
      <dgm:spPr/>
    </dgm:pt>
    <dgm:pt modelId="{D644A70B-94FD-4B4A-B01A-3540899057F9}" type="pres">
      <dgm:prSet presAssocID="{41B72665-0470-451A-B890-0E9282621504}" presName="level3hierChild" presStyleCnt="0"/>
      <dgm:spPr/>
    </dgm:pt>
    <dgm:pt modelId="{FDD5745D-F194-47BE-80E5-75014CF142CF}" type="pres">
      <dgm:prSet presAssocID="{4882ED7F-01A0-4468-A870-C753007B100B}" presName="conn2-1" presStyleLbl="parChTrans1D4" presStyleIdx="0" presStyleCnt="7"/>
      <dgm:spPr/>
    </dgm:pt>
    <dgm:pt modelId="{C79C97A6-4922-4210-9B8C-51B211FAA351}" type="pres">
      <dgm:prSet presAssocID="{4882ED7F-01A0-4468-A870-C753007B100B}" presName="connTx" presStyleLbl="parChTrans1D4" presStyleIdx="0" presStyleCnt="7"/>
      <dgm:spPr/>
    </dgm:pt>
    <dgm:pt modelId="{F4E1E716-E78E-4B4A-A487-3A4BEE7CB891}" type="pres">
      <dgm:prSet presAssocID="{C5560F15-E159-4D81-AF7F-12373EE4431B}" presName="root2" presStyleCnt="0"/>
      <dgm:spPr/>
    </dgm:pt>
    <dgm:pt modelId="{0ADEDDB1-C698-44B9-AFCA-B10688987E40}" type="pres">
      <dgm:prSet presAssocID="{C5560F15-E159-4D81-AF7F-12373EE4431B}" presName="LevelTwoTextNode" presStyleLbl="node4" presStyleIdx="0" presStyleCnt="7">
        <dgm:presLayoutVars>
          <dgm:chPref val="3"/>
        </dgm:presLayoutVars>
      </dgm:prSet>
      <dgm:spPr/>
    </dgm:pt>
    <dgm:pt modelId="{0E1FEF1E-0904-46BF-B195-ED865EBBED2F}" type="pres">
      <dgm:prSet presAssocID="{C5560F15-E159-4D81-AF7F-12373EE4431B}" presName="level3hierChild" presStyleCnt="0"/>
      <dgm:spPr/>
    </dgm:pt>
    <dgm:pt modelId="{AA237BB4-D60C-43D2-8CC8-2CAAF0DFFA78}" type="pres">
      <dgm:prSet presAssocID="{8529DF03-2028-4AA2-85FE-7A72D4E25496}" presName="conn2-1" presStyleLbl="parChTrans1D4" presStyleIdx="1" presStyleCnt="7"/>
      <dgm:spPr/>
    </dgm:pt>
    <dgm:pt modelId="{F3E370BE-D31C-4DEA-B1E2-47585BADDBBB}" type="pres">
      <dgm:prSet presAssocID="{8529DF03-2028-4AA2-85FE-7A72D4E25496}" presName="connTx" presStyleLbl="parChTrans1D4" presStyleIdx="1" presStyleCnt="7"/>
      <dgm:spPr/>
    </dgm:pt>
    <dgm:pt modelId="{036C4C51-808A-4901-B14C-CB7938029A83}" type="pres">
      <dgm:prSet presAssocID="{CFAADE29-4869-4818-89A1-12DAD375DEC8}" presName="root2" presStyleCnt="0"/>
      <dgm:spPr/>
    </dgm:pt>
    <dgm:pt modelId="{4CB804C2-45E7-469A-89E2-EBDDEC147B25}" type="pres">
      <dgm:prSet presAssocID="{CFAADE29-4869-4818-89A1-12DAD375DEC8}" presName="LevelTwoTextNode" presStyleLbl="node4" presStyleIdx="1" presStyleCnt="7">
        <dgm:presLayoutVars>
          <dgm:chPref val="3"/>
        </dgm:presLayoutVars>
      </dgm:prSet>
      <dgm:spPr/>
    </dgm:pt>
    <dgm:pt modelId="{2CBD5E2C-0A52-4C85-AC5C-C90B5E177D89}" type="pres">
      <dgm:prSet presAssocID="{CFAADE29-4869-4818-89A1-12DAD375DEC8}" presName="level3hierChild" presStyleCnt="0"/>
      <dgm:spPr/>
    </dgm:pt>
    <dgm:pt modelId="{2EF21F00-8592-4A61-8E09-1660B0F34C78}" type="pres">
      <dgm:prSet presAssocID="{CDA4B95B-6484-4057-BC79-58BB26EC585F}" presName="conn2-1" presStyleLbl="parChTrans1D4" presStyleIdx="2" presStyleCnt="7"/>
      <dgm:spPr/>
    </dgm:pt>
    <dgm:pt modelId="{A21E8FD0-FAC0-4F5F-B103-83C33B6C6BF1}" type="pres">
      <dgm:prSet presAssocID="{CDA4B95B-6484-4057-BC79-58BB26EC585F}" presName="connTx" presStyleLbl="parChTrans1D4" presStyleIdx="2" presStyleCnt="7"/>
      <dgm:spPr/>
    </dgm:pt>
    <dgm:pt modelId="{D65428DF-2203-4409-AC41-06BD32443E9E}" type="pres">
      <dgm:prSet presAssocID="{9B0E98D0-ACEA-4457-A3DB-3D6D50A519D4}" presName="root2" presStyleCnt="0"/>
      <dgm:spPr/>
    </dgm:pt>
    <dgm:pt modelId="{A9EC956B-5D75-479A-B181-4245EAA9E6B6}" type="pres">
      <dgm:prSet presAssocID="{9B0E98D0-ACEA-4457-A3DB-3D6D50A519D4}" presName="LevelTwoTextNode" presStyleLbl="node4" presStyleIdx="2" presStyleCnt="7">
        <dgm:presLayoutVars>
          <dgm:chPref val="3"/>
        </dgm:presLayoutVars>
      </dgm:prSet>
      <dgm:spPr/>
    </dgm:pt>
    <dgm:pt modelId="{4FB1D355-17D0-43C3-9CD8-6A74AE152827}" type="pres">
      <dgm:prSet presAssocID="{9B0E98D0-ACEA-4457-A3DB-3D6D50A519D4}" presName="level3hierChild" presStyleCnt="0"/>
      <dgm:spPr/>
    </dgm:pt>
    <dgm:pt modelId="{EEF90F45-381E-4F9A-82DE-02A4F3CC45F4}" type="pres">
      <dgm:prSet presAssocID="{37E9AABD-A60C-437E-B364-A95A130CE788}" presName="conn2-1" presStyleLbl="parChTrans1D4" presStyleIdx="3" presStyleCnt="7"/>
      <dgm:spPr/>
    </dgm:pt>
    <dgm:pt modelId="{5FC3F685-E89D-4D47-9B9F-BCC9FBF20205}" type="pres">
      <dgm:prSet presAssocID="{37E9AABD-A60C-437E-B364-A95A130CE788}" presName="connTx" presStyleLbl="parChTrans1D4" presStyleIdx="3" presStyleCnt="7"/>
      <dgm:spPr/>
    </dgm:pt>
    <dgm:pt modelId="{6C96ACF1-3245-426F-9E80-7D282785B119}" type="pres">
      <dgm:prSet presAssocID="{FDA85756-5C46-4639-A05A-2A5BE02A5415}" presName="root2" presStyleCnt="0"/>
      <dgm:spPr/>
    </dgm:pt>
    <dgm:pt modelId="{99DC09F9-EA96-4923-8491-E38FB80B2152}" type="pres">
      <dgm:prSet presAssocID="{FDA85756-5C46-4639-A05A-2A5BE02A5415}" presName="LevelTwoTextNode" presStyleLbl="node4" presStyleIdx="3" presStyleCnt="7">
        <dgm:presLayoutVars>
          <dgm:chPref val="3"/>
        </dgm:presLayoutVars>
      </dgm:prSet>
      <dgm:spPr/>
    </dgm:pt>
    <dgm:pt modelId="{88099287-B9E5-4EC9-BD10-5A66D4A3D7C4}" type="pres">
      <dgm:prSet presAssocID="{FDA85756-5C46-4639-A05A-2A5BE02A5415}" presName="level3hierChild" presStyleCnt="0"/>
      <dgm:spPr/>
    </dgm:pt>
    <dgm:pt modelId="{8184412F-0070-482A-81BF-AE1D4515CB06}" type="pres">
      <dgm:prSet presAssocID="{020C5390-0F7F-4079-9219-0CCB1D1D10B1}" presName="conn2-1" presStyleLbl="parChTrans1D4" presStyleIdx="4" presStyleCnt="7"/>
      <dgm:spPr/>
    </dgm:pt>
    <dgm:pt modelId="{64103C2E-78BB-491D-A7C6-3EC461FDD94E}" type="pres">
      <dgm:prSet presAssocID="{020C5390-0F7F-4079-9219-0CCB1D1D10B1}" presName="connTx" presStyleLbl="parChTrans1D4" presStyleIdx="4" presStyleCnt="7"/>
      <dgm:spPr/>
    </dgm:pt>
    <dgm:pt modelId="{BE8B4FF0-71CC-467E-91BA-61DE5C75FCA8}" type="pres">
      <dgm:prSet presAssocID="{C77869BE-7D3A-428F-812C-F3069A94632B}" presName="root2" presStyleCnt="0"/>
      <dgm:spPr/>
    </dgm:pt>
    <dgm:pt modelId="{1FAADF5B-A9B2-454A-9A92-A4400A18431E}" type="pres">
      <dgm:prSet presAssocID="{C77869BE-7D3A-428F-812C-F3069A94632B}" presName="LevelTwoTextNode" presStyleLbl="node4" presStyleIdx="4" presStyleCnt="7">
        <dgm:presLayoutVars>
          <dgm:chPref val="3"/>
        </dgm:presLayoutVars>
      </dgm:prSet>
      <dgm:spPr/>
    </dgm:pt>
    <dgm:pt modelId="{4F3D4DD3-0FE1-49D9-A38E-549B1BD98375}" type="pres">
      <dgm:prSet presAssocID="{C77869BE-7D3A-428F-812C-F3069A94632B}" presName="level3hierChild" presStyleCnt="0"/>
      <dgm:spPr/>
    </dgm:pt>
    <dgm:pt modelId="{0F1AACB0-77A4-4140-A77F-1C11C33233C7}" type="pres">
      <dgm:prSet presAssocID="{AECF0B2A-A025-4A6E-9E6F-AE65EFA67622}" presName="conn2-1" presStyleLbl="parChTrans1D4" presStyleIdx="5" presStyleCnt="7"/>
      <dgm:spPr/>
    </dgm:pt>
    <dgm:pt modelId="{C6366BAD-02D1-4267-9A89-FDE91CEEACEC}" type="pres">
      <dgm:prSet presAssocID="{AECF0B2A-A025-4A6E-9E6F-AE65EFA67622}" presName="connTx" presStyleLbl="parChTrans1D4" presStyleIdx="5" presStyleCnt="7"/>
      <dgm:spPr/>
    </dgm:pt>
    <dgm:pt modelId="{9B0CC230-2821-44B5-9725-FCFABDA8BCAD}" type="pres">
      <dgm:prSet presAssocID="{30D0DE67-FC99-420F-A2B8-8BEB13032773}" presName="root2" presStyleCnt="0"/>
      <dgm:spPr/>
    </dgm:pt>
    <dgm:pt modelId="{B7181FEE-C8B1-4098-84F4-33E17EC17D14}" type="pres">
      <dgm:prSet presAssocID="{30D0DE67-FC99-420F-A2B8-8BEB13032773}" presName="LevelTwoTextNode" presStyleLbl="node4" presStyleIdx="5" presStyleCnt="7">
        <dgm:presLayoutVars>
          <dgm:chPref val="3"/>
        </dgm:presLayoutVars>
      </dgm:prSet>
      <dgm:spPr/>
    </dgm:pt>
    <dgm:pt modelId="{21A0BE07-80B4-4803-9ACD-EE10EC49466E}" type="pres">
      <dgm:prSet presAssocID="{30D0DE67-FC99-420F-A2B8-8BEB13032773}" presName="level3hierChild" presStyleCnt="0"/>
      <dgm:spPr/>
    </dgm:pt>
    <dgm:pt modelId="{931DDE8D-707D-45BE-8B7A-A26651FEE177}" type="pres">
      <dgm:prSet presAssocID="{C18EBC2F-7ED2-4DC0-8CA8-4BB3F9A9468A}" presName="conn2-1" presStyleLbl="parChTrans1D4" presStyleIdx="6" presStyleCnt="7"/>
      <dgm:spPr/>
    </dgm:pt>
    <dgm:pt modelId="{94917D8B-D95A-4F6B-9D4A-A824568AEA05}" type="pres">
      <dgm:prSet presAssocID="{C18EBC2F-7ED2-4DC0-8CA8-4BB3F9A9468A}" presName="connTx" presStyleLbl="parChTrans1D4" presStyleIdx="6" presStyleCnt="7"/>
      <dgm:spPr/>
    </dgm:pt>
    <dgm:pt modelId="{B4EBE992-79C2-41AC-9324-CFD81CD841DC}" type="pres">
      <dgm:prSet presAssocID="{A8E73CC8-21EC-42D3-B4F9-9448D7DEB122}" presName="root2" presStyleCnt="0"/>
      <dgm:spPr/>
    </dgm:pt>
    <dgm:pt modelId="{80079AE3-0DB2-4549-A270-3C8A7BA05C6F}" type="pres">
      <dgm:prSet presAssocID="{A8E73CC8-21EC-42D3-B4F9-9448D7DEB122}" presName="LevelTwoTextNode" presStyleLbl="node4" presStyleIdx="6" presStyleCnt="7">
        <dgm:presLayoutVars>
          <dgm:chPref val="3"/>
        </dgm:presLayoutVars>
      </dgm:prSet>
      <dgm:spPr/>
    </dgm:pt>
    <dgm:pt modelId="{97DBB377-9EDF-47BA-9E4A-4890D21E1CEB}" type="pres">
      <dgm:prSet presAssocID="{A8E73CC8-21EC-42D3-B4F9-9448D7DEB122}" presName="level3hierChild" presStyleCnt="0"/>
      <dgm:spPr/>
    </dgm:pt>
    <dgm:pt modelId="{E551CB2E-12CE-475D-955B-2A8589CF9F46}" type="pres">
      <dgm:prSet presAssocID="{EFC32805-7622-4660-B45A-1198930223FA}" presName="conn2-1" presStyleLbl="parChTrans1D3" presStyleIdx="1" presStyleCnt="2"/>
      <dgm:spPr/>
    </dgm:pt>
    <dgm:pt modelId="{3533E9D9-65D7-4173-AE73-B8BD14CC171B}" type="pres">
      <dgm:prSet presAssocID="{EFC32805-7622-4660-B45A-1198930223FA}" presName="connTx" presStyleLbl="parChTrans1D3" presStyleIdx="1" presStyleCnt="2"/>
      <dgm:spPr/>
    </dgm:pt>
    <dgm:pt modelId="{18FC8BA5-08FC-437E-8603-CCA9E7A83105}" type="pres">
      <dgm:prSet presAssocID="{8801CA8C-7A7B-4E25-9533-3CDA7AF7B60C}" presName="root2" presStyleCnt="0"/>
      <dgm:spPr/>
    </dgm:pt>
    <dgm:pt modelId="{52099628-7692-43EF-B317-E28745FEA4F3}" type="pres">
      <dgm:prSet presAssocID="{8801CA8C-7A7B-4E25-9533-3CDA7AF7B60C}" presName="LevelTwoTextNode" presStyleLbl="node3" presStyleIdx="1" presStyleCnt="2">
        <dgm:presLayoutVars>
          <dgm:chPref val="3"/>
        </dgm:presLayoutVars>
      </dgm:prSet>
      <dgm:spPr/>
    </dgm:pt>
    <dgm:pt modelId="{50781669-7AF3-47B2-9B17-F76ED7475845}" type="pres">
      <dgm:prSet presAssocID="{8801CA8C-7A7B-4E25-9533-3CDA7AF7B60C}" presName="level3hierChild" presStyleCnt="0"/>
      <dgm:spPr/>
    </dgm:pt>
  </dgm:ptLst>
  <dgm:cxnLst>
    <dgm:cxn modelId="{0D98CE00-200F-4C0D-9368-762D13C94D91}" type="presOf" srcId="{8DD980F0-E39C-4704-BCDB-8D2916C4ABEC}" destId="{844F4AEB-DCA3-4C86-86AD-08A3F9D9A0D7}" srcOrd="0" destOrd="0" presId="urn:microsoft.com/office/officeart/2005/8/layout/hierarchy2"/>
    <dgm:cxn modelId="{D36ADF00-29C6-4AC6-8297-68CDEA193D70}" type="presOf" srcId="{C92FDA2B-5053-4464-8BA6-9B45E69230B2}" destId="{C775B033-3A84-48ED-A2F1-531723069E74}" srcOrd="0" destOrd="0" presId="urn:microsoft.com/office/officeart/2005/8/layout/hierarchy2"/>
    <dgm:cxn modelId="{CF50F30E-D296-448D-8349-F7175DAC0D03}" type="presOf" srcId="{EFC32805-7622-4660-B45A-1198930223FA}" destId="{E551CB2E-12CE-475D-955B-2A8589CF9F46}" srcOrd="0" destOrd="0" presId="urn:microsoft.com/office/officeart/2005/8/layout/hierarchy2"/>
    <dgm:cxn modelId="{2D664A10-133D-4E58-8D84-E053488A536E}" type="presOf" srcId="{8529DF03-2028-4AA2-85FE-7A72D4E25496}" destId="{AA237BB4-D60C-43D2-8CC8-2CAAF0DFFA78}" srcOrd="0" destOrd="0" presId="urn:microsoft.com/office/officeart/2005/8/layout/hierarchy2"/>
    <dgm:cxn modelId="{C5277C12-8F74-4A2F-9414-1D6BFE4534D0}" type="presOf" srcId="{020C5390-0F7F-4079-9219-0CCB1D1D10B1}" destId="{64103C2E-78BB-491D-A7C6-3EC461FDD94E}" srcOrd="1" destOrd="0" presId="urn:microsoft.com/office/officeart/2005/8/layout/hierarchy2"/>
    <dgm:cxn modelId="{02C10413-CFB7-47B2-9B8B-7E062A3B8356}" type="presOf" srcId="{37E9AABD-A60C-437E-B364-A95A130CE788}" destId="{EEF90F45-381E-4F9A-82DE-02A4F3CC45F4}" srcOrd="0" destOrd="0" presId="urn:microsoft.com/office/officeart/2005/8/layout/hierarchy2"/>
    <dgm:cxn modelId="{8B944A13-8922-43D1-8A2D-0FF5235BDB27}" srcId="{8DD980F0-E39C-4704-BCDB-8D2916C4ABEC}" destId="{58871071-9659-41F2-A10A-76E1CD601263}" srcOrd="0" destOrd="0" parTransId="{AB9AB697-3C5C-415B-9B3E-0C9BA25A2E0D}" sibTransId="{731136B3-02A9-4AA4-9841-DCED47A1A554}"/>
    <dgm:cxn modelId="{B4F9B01F-19DE-4107-959B-C21695EBD81A}" type="presOf" srcId="{550E4EC0-E0AF-4CE9-8376-A7A647EB7EDB}" destId="{DB6A32BD-BD2F-4D21-A788-E421EA7206F9}" srcOrd="1" destOrd="0" presId="urn:microsoft.com/office/officeart/2005/8/layout/hierarchy2"/>
    <dgm:cxn modelId="{5BA7B425-F369-4527-B0BF-FE19A9879FA6}" type="presOf" srcId="{FDA85756-5C46-4639-A05A-2A5BE02A5415}" destId="{99DC09F9-EA96-4923-8491-E38FB80B2152}" srcOrd="0" destOrd="0" presId="urn:microsoft.com/office/officeart/2005/8/layout/hierarchy2"/>
    <dgm:cxn modelId="{B39D9227-8E9C-42C0-BA98-6865891AED0F}" type="presOf" srcId="{4882ED7F-01A0-4468-A870-C753007B100B}" destId="{C79C97A6-4922-4210-9B8C-51B211FAA351}" srcOrd="1" destOrd="0" presId="urn:microsoft.com/office/officeart/2005/8/layout/hierarchy2"/>
    <dgm:cxn modelId="{94D9A728-3121-48E0-B733-DE3D5C17909E}" type="presOf" srcId="{EFC32805-7622-4660-B45A-1198930223FA}" destId="{3533E9D9-65D7-4173-AE73-B8BD14CC171B}" srcOrd="1" destOrd="0" presId="urn:microsoft.com/office/officeart/2005/8/layout/hierarchy2"/>
    <dgm:cxn modelId="{8400D82A-B2E6-42CE-9AFE-99640DAC7C76}" type="presOf" srcId="{A8E73CC8-21EC-42D3-B4F9-9448D7DEB122}" destId="{80079AE3-0DB2-4549-A270-3C8A7BA05C6F}" srcOrd="0" destOrd="0" presId="urn:microsoft.com/office/officeart/2005/8/layout/hierarchy2"/>
    <dgm:cxn modelId="{5965DD44-6EDD-41EE-AD08-A10880C260F6}" type="presOf" srcId="{020C5390-0F7F-4079-9219-0CCB1D1D10B1}" destId="{8184412F-0070-482A-81BF-AE1D4515CB06}" srcOrd="0" destOrd="0" presId="urn:microsoft.com/office/officeart/2005/8/layout/hierarchy2"/>
    <dgm:cxn modelId="{B1945567-173B-47A1-B9F4-205AB5730A98}" srcId="{41B72665-0470-451A-B890-0E9282621504}" destId="{C5560F15-E159-4D81-AF7F-12373EE4431B}" srcOrd="0" destOrd="0" parTransId="{4882ED7F-01A0-4468-A870-C753007B100B}" sibTransId="{8AF89EDE-B8C8-4095-AE7A-469A6BB585D2}"/>
    <dgm:cxn modelId="{5CC9BE69-B552-4C89-80F2-C3AB48994039}" type="presOf" srcId="{9B0E98D0-ACEA-4457-A3DB-3D6D50A519D4}" destId="{A9EC956B-5D75-479A-B181-4245EAA9E6B6}" srcOrd="0" destOrd="0" presId="urn:microsoft.com/office/officeart/2005/8/layout/hierarchy2"/>
    <dgm:cxn modelId="{4C2B706A-A8D9-4C1B-BF83-173694310F90}" type="presOf" srcId="{4882ED7F-01A0-4468-A870-C753007B100B}" destId="{FDD5745D-F194-47BE-80E5-75014CF142CF}" srcOrd="0" destOrd="0" presId="urn:microsoft.com/office/officeart/2005/8/layout/hierarchy2"/>
    <dgm:cxn modelId="{5AC6C370-16BE-49E2-8089-5BE0DEDBC9C5}" type="presOf" srcId="{C5560F15-E159-4D81-AF7F-12373EE4431B}" destId="{0ADEDDB1-C698-44B9-AFCA-B10688987E40}" srcOrd="0" destOrd="0" presId="urn:microsoft.com/office/officeart/2005/8/layout/hierarchy2"/>
    <dgm:cxn modelId="{D53AE250-9D7A-44CB-832A-20B0539B9260}" srcId="{CFAADE29-4869-4818-89A1-12DAD375DEC8}" destId="{C77869BE-7D3A-428F-812C-F3069A94632B}" srcOrd="2" destOrd="0" parTransId="{020C5390-0F7F-4079-9219-0CCB1D1D10B1}" sibTransId="{C3B02504-7743-4ADF-948D-9F145311EB1C}"/>
    <dgm:cxn modelId="{22AF0B53-9557-4376-AEF4-A5C178F719B9}" type="presOf" srcId="{CFAADE29-4869-4818-89A1-12DAD375DEC8}" destId="{4CB804C2-45E7-469A-89E2-EBDDEC147B25}" srcOrd="0" destOrd="0" presId="urn:microsoft.com/office/officeart/2005/8/layout/hierarchy2"/>
    <dgm:cxn modelId="{FBAB5B57-B5C3-4896-9C32-482637E04545}" srcId="{CFAADE29-4869-4818-89A1-12DAD375DEC8}" destId="{FDA85756-5C46-4639-A05A-2A5BE02A5415}" srcOrd="1" destOrd="0" parTransId="{37E9AABD-A60C-437E-B364-A95A130CE788}" sibTransId="{6DC03EE8-46DB-41BB-BCD6-E8EC37A79F5E}"/>
    <dgm:cxn modelId="{36C96178-5E69-461C-B418-80E7DC59D85C}" srcId="{B249E51B-8F2A-4E5E-9FB1-D180ECE0333E}" destId="{8DD980F0-E39C-4704-BCDB-8D2916C4ABEC}" srcOrd="0" destOrd="0" parTransId="{3A5B6930-5AB1-4326-80BB-89239617C294}" sibTransId="{034C3BF4-6FAE-4043-90E9-407DA11286DA}"/>
    <dgm:cxn modelId="{3CE82482-6C8A-439C-B8B9-E04A28603D85}" type="presOf" srcId="{AB9AB697-3C5C-415B-9B3E-0C9BA25A2E0D}" destId="{A61B718C-8697-4526-8D4A-578CD9A49D06}" srcOrd="1" destOrd="0" presId="urn:microsoft.com/office/officeart/2005/8/layout/hierarchy2"/>
    <dgm:cxn modelId="{17A7E685-88F1-4A6D-836D-C3F54A2EA645}" type="presOf" srcId="{C18EBC2F-7ED2-4DC0-8CA8-4BB3F9A9468A}" destId="{94917D8B-D95A-4F6B-9D4A-A824568AEA05}" srcOrd="1" destOrd="0" presId="urn:microsoft.com/office/officeart/2005/8/layout/hierarchy2"/>
    <dgm:cxn modelId="{F7CD228A-CE05-41EA-A142-75E66AF4320F}" srcId="{3D91FC39-F214-43AA-9281-C43FD50B7C3E}" destId="{8801CA8C-7A7B-4E25-9533-3CDA7AF7B60C}" srcOrd="1" destOrd="0" parTransId="{EFC32805-7622-4660-B45A-1198930223FA}" sibTransId="{1E427AC6-121A-428A-A82E-76E5582746C3}"/>
    <dgm:cxn modelId="{0E10C28D-5766-41F7-ADD0-4CF59EF8B910}" type="presOf" srcId="{C77869BE-7D3A-428F-812C-F3069A94632B}" destId="{1FAADF5B-A9B2-454A-9A92-A4400A18431E}" srcOrd="0" destOrd="0" presId="urn:microsoft.com/office/officeart/2005/8/layout/hierarchy2"/>
    <dgm:cxn modelId="{9C070590-78B8-4859-8ABA-E3C844F60ED8}" type="presOf" srcId="{8801CA8C-7A7B-4E25-9533-3CDA7AF7B60C}" destId="{52099628-7692-43EF-B317-E28745FEA4F3}" srcOrd="0" destOrd="0" presId="urn:microsoft.com/office/officeart/2005/8/layout/hierarchy2"/>
    <dgm:cxn modelId="{F9766495-74C1-4308-A349-5D5233F3A376}" type="presOf" srcId="{58871071-9659-41F2-A10A-76E1CD601263}" destId="{E313C844-45D1-49FC-8A9E-6014E30F036B}" srcOrd="0" destOrd="0" presId="urn:microsoft.com/office/officeart/2005/8/layout/hierarchy2"/>
    <dgm:cxn modelId="{74BAB896-85AA-4AB7-84F6-C3D85A779CED}" srcId="{41B72665-0470-451A-B890-0E9282621504}" destId="{CFAADE29-4869-4818-89A1-12DAD375DEC8}" srcOrd="1" destOrd="0" parTransId="{8529DF03-2028-4AA2-85FE-7A72D4E25496}" sibTransId="{5C537E7A-9A5B-4DBB-BCA2-F910B92AB681}"/>
    <dgm:cxn modelId="{FBF01298-CA70-4FDF-9326-ED5ED1F7E419}" type="presOf" srcId="{AECF0B2A-A025-4A6E-9E6F-AE65EFA67622}" destId="{0F1AACB0-77A4-4140-A77F-1C11C33233C7}" srcOrd="0" destOrd="0" presId="urn:microsoft.com/office/officeart/2005/8/layout/hierarchy2"/>
    <dgm:cxn modelId="{C48FC298-813A-44C6-A659-0ADC64001F7C}" type="presOf" srcId="{CDA4B95B-6484-4057-BC79-58BB26EC585F}" destId="{2EF21F00-8592-4A61-8E09-1660B0F34C78}" srcOrd="0" destOrd="0" presId="urn:microsoft.com/office/officeart/2005/8/layout/hierarchy2"/>
    <dgm:cxn modelId="{4B75409C-2FC8-4742-B723-1D601E58C0B3}" type="presOf" srcId="{3D91FC39-F214-43AA-9281-C43FD50B7C3E}" destId="{F2B20767-011E-4B33-A331-DC2FEF6F9D6F}" srcOrd="0" destOrd="0" presId="urn:microsoft.com/office/officeart/2005/8/layout/hierarchy2"/>
    <dgm:cxn modelId="{A6D5D1A1-6051-48B6-9405-1CB3303033D0}" srcId="{CFAADE29-4869-4818-89A1-12DAD375DEC8}" destId="{30D0DE67-FC99-420F-A2B8-8BEB13032773}" srcOrd="3" destOrd="0" parTransId="{AECF0B2A-A025-4A6E-9E6F-AE65EFA67622}" sibTransId="{80C61D8E-DB38-40E3-AE98-C804E28498C0}"/>
    <dgm:cxn modelId="{BD5264A4-80C0-466C-8471-45C789910AAE}" type="presOf" srcId="{AECF0B2A-A025-4A6E-9E6F-AE65EFA67622}" destId="{C6366BAD-02D1-4267-9A89-FDE91CEEACEC}" srcOrd="1" destOrd="0" presId="urn:microsoft.com/office/officeart/2005/8/layout/hierarchy2"/>
    <dgm:cxn modelId="{E59E27AD-C724-4929-9A38-38DC70F5F9AA}" srcId="{41B72665-0470-451A-B890-0E9282621504}" destId="{A8E73CC8-21EC-42D3-B4F9-9448D7DEB122}" srcOrd="2" destOrd="0" parTransId="{C18EBC2F-7ED2-4DC0-8CA8-4BB3F9A9468A}" sibTransId="{8E08EFEF-B49B-4F0C-A8B5-AF4E02915D23}"/>
    <dgm:cxn modelId="{064635B4-0C14-4F2D-83DC-87A2C3299F22}" type="presOf" srcId="{550E4EC0-E0AF-4CE9-8376-A7A647EB7EDB}" destId="{46A32DEC-8ECB-4522-AF34-EBFA1B0C4884}" srcOrd="0" destOrd="0" presId="urn:microsoft.com/office/officeart/2005/8/layout/hierarchy2"/>
    <dgm:cxn modelId="{6AECFAB9-4C8D-4050-AF06-033FBA5B2488}" srcId="{3D91FC39-F214-43AA-9281-C43FD50B7C3E}" destId="{41B72665-0470-451A-B890-0E9282621504}" srcOrd="0" destOrd="0" parTransId="{550E4EC0-E0AF-4CE9-8376-A7A647EB7EDB}" sibTransId="{07B89073-F381-4F20-880C-6C2C7B6ABE99}"/>
    <dgm:cxn modelId="{38C6B3BB-EEA2-4620-B02D-7DCF1B48C09D}" type="presOf" srcId="{37E9AABD-A60C-437E-B364-A95A130CE788}" destId="{5FC3F685-E89D-4D47-9B9F-BCC9FBF20205}" srcOrd="1" destOrd="0" presId="urn:microsoft.com/office/officeart/2005/8/layout/hierarchy2"/>
    <dgm:cxn modelId="{892410C0-BB85-4BF0-A02D-CBD58595500C}" type="presOf" srcId="{30D0DE67-FC99-420F-A2B8-8BEB13032773}" destId="{B7181FEE-C8B1-4098-84F4-33E17EC17D14}" srcOrd="0" destOrd="0" presId="urn:microsoft.com/office/officeart/2005/8/layout/hierarchy2"/>
    <dgm:cxn modelId="{3D674AC5-5233-4D57-9496-4788BBADA617}" type="presOf" srcId="{8529DF03-2028-4AA2-85FE-7A72D4E25496}" destId="{F3E370BE-D31C-4DEA-B1E2-47585BADDBBB}" srcOrd="1" destOrd="0" presId="urn:microsoft.com/office/officeart/2005/8/layout/hierarchy2"/>
    <dgm:cxn modelId="{178213C7-3A77-4623-9794-5CD7AE585D6F}" type="presOf" srcId="{C92FDA2B-5053-4464-8BA6-9B45E69230B2}" destId="{4FC18B5B-6338-4BA0-9A5D-6A952294E9D7}" srcOrd="1" destOrd="0" presId="urn:microsoft.com/office/officeart/2005/8/layout/hierarchy2"/>
    <dgm:cxn modelId="{50DBCAC7-303B-4D5B-881A-42AC45F6637B}" type="presOf" srcId="{AB9AB697-3C5C-415B-9B3E-0C9BA25A2E0D}" destId="{B2365C27-0BE1-4010-9780-9721AEF7A8AE}" srcOrd="0" destOrd="0" presId="urn:microsoft.com/office/officeart/2005/8/layout/hierarchy2"/>
    <dgm:cxn modelId="{FE2D9CCB-AA1E-47AC-B322-C6A9278BACFE}" type="presOf" srcId="{CDA4B95B-6484-4057-BC79-58BB26EC585F}" destId="{A21E8FD0-FAC0-4F5F-B103-83C33B6C6BF1}" srcOrd="1" destOrd="0" presId="urn:microsoft.com/office/officeart/2005/8/layout/hierarchy2"/>
    <dgm:cxn modelId="{37A73BCE-6402-47E1-8B44-2B8B1561595B}" type="presOf" srcId="{C18EBC2F-7ED2-4DC0-8CA8-4BB3F9A9468A}" destId="{931DDE8D-707D-45BE-8B7A-A26651FEE177}" srcOrd="0" destOrd="0" presId="urn:microsoft.com/office/officeart/2005/8/layout/hierarchy2"/>
    <dgm:cxn modelId="{A01AD2E5-31DE-4403-8659-2CF978F16FB3}" type="presOf" srcId="{41B72665-0470-451A-B890-0E9282621504}" destId="{2328EFE9-8BD8-4A98-A9E3-B3F626CBBA55}" srcOrd="0" destOrd="0" presId="urn:microsoft.com/office/officeart/2005/8/layout/hierarchy2"/>
    <dgm:cxn modelId="{39037FE7-A54B-4D99-99B8-127E5663FDDD}" srcId="{CFAADE29-4869-4818-89A1-12DAD375DEC8}" destId="{9B0E98D0-ACEA-4457-A3DB-3D6D50A519D4}" srcOrd="0" destOrd="0" parTransId="{CDA4B95B-6484-4057-BC79-58BB26EC585F}" sibTransId="{49C369E0-95EF-48CC-8772-F858F5CE56FF}"/>
    <dgm:cxn modelId="{7E04C8EC-64E8-428E-8738-5B8C785D20B2}" srcId="{8DD980F0-E39C-4704-BCDB-8D2916C4ABEC}" destId="{3D91FC39-F214-43AA-9281-C43FD50B7C3E}" srcOrd="1" destOrd="0" parTransId="{C92FDA2B-5053-4464-8BA6-9B45E69230B2}" sibTransId="{B8EDE291-EBB8-4234-AFB8-A7E50685BEC0}"/>
    <dgm:cxn modelId="{C76D8BF8-ED7E-4AA9-9E8C-4246C079A395}" type="presOf" srcId="{B249E51B-8F2A-4E5E-9FB1-D180ECE0333E}" destId="{8701EA5D-F170-4D14-BB57-71ECD4B83F9D}" srcOrd="0" destOrd="0" presId="urn:microsoft.com/office/officeart/2005/8/layout/hierarchy2"/>
    <dgm:cxn modelId="{6557361F-AD6D-4B26-BF42-52E63CA717BD}" type="presParOf" srcId="{8701EA5D-F170-4D14-BB57-71ECD4B83F9D}" destId="{88C291E8-E2A9-4BA8-9CB9-92FD221323D8}" srcOrd="0" destOrd="0" presId="urn:microsoft.com/office/officeart/2005/8/layout/hierarchy2"/>
    <dgm:cxn modelId="{CC76874A-E5F3-4EF5-9C6A-0FFB8A17B6A5}" type="presParOf" srcId="{88C291E8-E2A9-4BA8-9CB9-92FD221323D8}" destId="{844F4AEB-DCA3-4C86-86AD-08A3F9D9A0D7}" srcOrd="0" destOrd="0" presId="urn:microsoft.com/office/officeart/2005/8/layout/hierarchy2"/>
    <dgm:cxn modelId="{90866A4F-BA79-462F-9B60-F982110F6280}" type="presParOf" srcId="{88C291E8-E2A9-4BA8-9CB9-92FD221323D8}" destId="{3921F1ED-D257-44AF-B8AE-54621C222769}" srcOrd="1" destOrd="0" presId="urn:microsoft.com/office/officeart/2005/8/layout/hierarchy2"/>
    <dgm:cxn modelId="{CFC1941A-970D-44A3-A0F5-AF328EB40169}" type="presParOf" srcId="{3921F1ED-D257-44AF-B8AE-54621C222769}" destId="{B2365C27-0BE1-4010-9780-9721AEF7A8AE}" srcOrd="0" destOrd="0" presId="urn:microsoft.com/office/officeart/2005/8/layout/hierarchy2"/>
    <dgm:cxn modelId="{8F17D830-3018-46A0-AE85-5C7103754079}" type="presParOf" srcId="{B2365C27-0BE1-4010-9780-9721AEF7A8AE}" destId="{A61B718C-8697-4526-8D4A-578CD9A49D06}" srcOrd="0" destOrd="0" presId="urn:microsoft.com/office/officeart/2005/8/layout/hierarchy2"/>
    <dgm:cxn modelId="{30A6EE81-550D-4491-B8BD-32DF9EB1CB64}" type="presParOf" srcId="{3921F1ED-D257-44AF-B8AE-54621C222769}" destId="{6D3F56FE-47B6-4E7E-A731-21ECCF1AD8E1}" srcOrd="1" destOrd="0" presId="urn:microsoft.com/office/officeart/2005/8/layout/hierarchy2"/>
    <dgm:cxn modelId="{DD2E8822-0C15-4C3F-AC1B-20A77745CE5B}" type="presParOf" srcId="{6D3F56FE-47B6-4E7E-A731-21ECCF1AD8E1}" destId="{E313C844-45D1-49FC-8A9E-6014E30F036B}" srcOrd="0" destOrd="0" presId="urn:microsoft.com/office/officeart/2005/8/layout/hierarchy2"/>
    <dgm:cxn modelId="{E86D81D6-E895-4C84-920F-9B34BC86E4C3}" type="presParOf" srcId="{6D3F56FE-47B6-4E7E-A731-21ECCF1AD8E1}" destId="{27827879-78EB-4379-8010-46F5C0C74493}" srcOrd="1" destOrd="0" presId="urn:microsoft.com/office/officeart/2005/8/layout/hierarchy2"/>
    <dgm:cxn modelId="{FEF366A4-21A2-4C55-8981-CA7E02CCFEBA}" type="presParOf" srcId="{3921F1ED-D257-44AF-B8AE-54621C222769}" destId="{C775B033-3A84-48ED-A2F1-531723069E74}" srcOrd="2" destOrd="0" presId="urn:microsoft.com/office/officeart/2005/8/layout/hierarchy2"/>
    <dgm:cxn modelId="{9648F0D1-5DC7-4FF0-B0D2-3F866A7FF517}" type="presParOf" srcId="{C775B033-3A84-48ED-A2F1-531723069E74}" destId="{4FC18B5B-6338-4BA0-9A5D-6A952294E9D7}" srcOrd="0" destOrd="0" presId="urn:microsoft.com/office/officeart/2005/8/layout/hierarchy2"/>
    <dgm:cxn modelId="{4AAE1B27-71AF-4884-A64C-D07B88A3E9D4}" type="presParOf" srcId="{3921F1ED-D257-44AF-B8AE-54621C222769}" destId="{CB66C386-9373-471B-92CD-CA6858AC2E1B}" srcOrd="3" destOrd="0" presId="urn:microsoft.com/office/officeart/2005/8/layout/hierarchy2"/>
    <dgm:cxn modelId="{6A2C5F41-C9DD-43F0-A825-6E605B9AC56F}" type="presParOf" srcId="{CB66C386-9373-471B-92CD-CA6858AC2E1B}" destId="{F2B20767-011E-4B33-A331-DC2FEF6F9D6F}" srcOrd="0" destOrd="0" presId="urn:microsoft.com/office/officeart/2005/8/layout/hierarchy2"/>
    <dgm:cxn modelId="{1E130D52-1FD9-47A7-BE69-01AFE081FAC4}" type="presParOf" srcId="{CB66C386-9373-471B-92CD-CA6858AC2E1B}" destId="{E8BCC141-B50F-4AAC-A9B6-405683EB6BA3}" srcOrd="1" destOrd="0" presId="urn:microsoft.com/office/officeart/2005/8/layout/hierarchy2"/>
    <dgm:cxn modelId="{496C55DD-7DC6-4A55-AB46-3BE4047D4E35}" type="presParOf" srcId="{E8BCC141-B50F-4AAC-A9B6-405683EB6BA3}" destId="{46A32DEC-8ECB-4522-AF34-EBFA1B0C4884}" srcOrd="0" destOrd="0" presId="urn:microsoft.com/office/officeart/2005/8/layout/hierarchy2"/>
    <dgm:cxn modelId="{0B9E2917-AEE1-4729-B4DA-766A1B2D50FC}" type="presParOf" srcId="{46A32DEC-8ECB-4522-AF34-EBFA1B0C4884}" destId="{DB6A32BD-BD2F-4D21-A788-E421EA7206F9}" srcOrd="0" destOrd="0" presId="urn:microsoft.com/office/officeart/2005/8/layout/hierarchy2"/>
    <dgm:cxn modelId="{8E46455D-4B0E-4DF3-BA4E-DD9A68C9A8F7}" type="presParOf" srcId="{E8BCC141-B50F-4AAC-A9B6-405683EB6BA3}" destId="{F0207E79-A16C-4DE7-B2F5-721384182831}" srcOrd="1" destOrd="0" presId="urn:microsoft.com/office/officeart/2005/8/layout/hierarchy2"/>
    <dgm:cxn modelId="{41BCA3B4-5EAF-4C2E-BA25-0D09FDD512EE}" type="presParOf" srcId="{F0207E79-A16C-4DE7-B2F5-721384182831}" destId="{2328EFE9-8BD8-4A98-A9E3-B3F626CBBA55}" srcOrd="0" destOrd="0" presId="urn:microsoft.com/office/officeart/2005/8/layout/hierarchy2"/>
    <dgm:cxn modelId="{0D54AE75-2BCC-4C22-AB4D-0397AE1B8E16}" type="presParOf" srcId="{F0207E79-A16C-4DE7-B2F5-721384182831}" destId="{D644A70B-94FD-4B4A-B01A-3540899057F9}" srcOrd="1" destOrd="0" presId="urn:microsoft.com/office/officeart/2005/8/layout/hierarchy2"/>
    <dgm:cxn modelId="{8E07AA5E-4A6D-4081-86CB-067323172A90}" type="presParOf" srcId="{D644A70B-94FD-4B4A-B01A-3540899057F9}" destId="{FDD5745D-F194-47BE-80E5-75014CF142CF}" srcOrd="0" destOrd="0" presId="urn:microsoft.com/office/officeart/2005/8/layout/hierarchy2"/>
    <dgm:cxn modelId="{7ECA008E-7111-4056-854A-E53A2427C5AF}" type="presParOf" srcId="{FDD5745D-F194-47BE-80E5-75014CF142CF}" destId="{C79C97A6-4922-4210-9B8C-51B211FAA351}" srcOrd="0" destOrd="0" presId="urn:microsoft.com/office/officeart/2005/8/layout/hierarchy2"/>
    <dgm:cxn modelId="{211C7039-CFBF-4E05-BB5B-46F2B74F7859}" type="presParOf" srcId="{D644A70B-94FD-4B4A-B01A-3540899057F9}" destId="{F4E1E716-E78E-4B4A-A487-3A4BEE7CB891}" srcOrd="1" destOrd="0" presId="urn:microsoft.com/office/officeart/2005/8/layout/hierarchy2"/>
    <dgm:cxn modelId="{E19819BE-E6DD-4381-B4F3-43B549229C3C}" type="presParOf" srcId="{F4E1E716-E78E-4B4A-A487-3A4BEE7CB891}" destId="{0ADEDDB1-C698-44B9-AFCA-B10688987E40}" srcOrd="0" destOrd="0" presId="urn:microsoft.com/office/officeart/2005/8/layout/hierarchy2"/>
    <dgm:cxn modelId="{69AF7798-E906-44DC-B217-2784666F51D0}" type="presParOf" srcId="{F4E1E716-E78E-4B4A-A487-3A4BEE7CB891}" destId="{0E1FEF1E-0904-46BF-B195-ED865EBBED2F}" srcOrd="1" destOrd="0" presId="urn:microsoft.com/office/officeart/2005/8/layout/hierarchy2"/>
    <dgm:cxn modelId="{F25CEA91-453D-49AF-9EFB-6C03AB723916}" type="presParOf" srcId="{D644A70B-94FD-4B4A-B01A-3540899057F9}" destId="{AA237BB4-D60C-43D2-8CC8-2CAAF0DFFA78}" srcOrd="2" destOrd="0" presId="urn:microsoft.com/office/officeart/2005/8/layout/hierarchy2"/>
    <dgm:cxn modelId="{DCDFE84F-1E1F-47B5-A2D5-74FEA8845696}" type="presParOf" srcId="{AA237BB4-D60C-43D2-8CC8-2CAAF0DFFA78}" destId="{F3E370BE-D31C-4DEA-B1E2-47585BADDBBB}" srcOrd="0" destOrd="0" presId="urn:microsoft.com/office/officeart/2005/8/layout/hierarchy2"/>
    <dgm:cxn modelId="{4C7EDE02-8B84-4FC4-895B-7EDA54B226B0}" type="presParOf" srcId="{D644A70B-94FD-4B4A-B01A-3540899057F9}" destId="{036C4C51-808A-4901-B14C-CB7938029A83}" srcOrd="3" destOrd="0" presId="urn:microsoft.com/office/officeart/2005/8/layout/hierarchy2"/>
    <dgm:cxn modelId="{7409EB98-6F38-4D78-9A11-DE1D3F4B3D42}" type="presParOf" srcId="{036C4C51-808A-4901-B14C-CB7938029A83}" destId="{4CB804C2-45E7-469A-89E2-EBDDEC147B25}" srcOrd="0" destOrd="0" presId="urn:microsoft.com/office/officeart/2005/8/layout/hierarchy2"/>
    <dgm:cxn modelId="{D109CE3F-9370-48FD-BB10-67ADD1ED4E08}" type="presParOf" srcId="{036C4C51-808A-4901-B14C-CB7938029A83}" destId="{2CBD5E2C-0A52-4C85-AC5C-C90B5E177D89}" srcOrd="1" destOrd="0" presId="urn:microsoft.com/office/officeart/2005/8/layout/hierarchy2"/>
    <dgm:cxn modelId="{02AA729D-563D-4B83-8B2C-A5A498811CEE}" type="presParOf" srcId="{2CBD5E2C-0A52-4C85-AC5C-C90B5E177D89}" destId="{2EF21F00-8592-4A61-8E09-1660B0F34C78}" srcOrd="0" destOrd="0" presId="urn:microsoft.com/office/officeart/2005/8/layout/hierarchy2"/>
    <dgm:cxn modelId="{13A6A9FF-1816-4390-9176-807BD1E59F13}" type="presParOf" srcId="{2EF21F00-8592-4A61-8E09-1660B0F34C78}" destId="{A21E8FD0-FAC0-4F5F-B103-83C33B6C6BF1}" srcOrd="0" destOrd="0" presId="urn:microsoft.com/office/officeart/2005/8/layout/hierarchy2"/>
    <dgm:cxn modelId="{563096A6-5B51-4D65-BF23-2EA7FEECF670}" type="presParOf" srcId="{2CBD5E2C-0A52-4C85-AC5C-C90B5E177D89}" destId="{D65428DF-2203-4409-AC41-06BD32443E9E}" srcOrd="1" destOrd="0" presId="urn:microsoft.com/office/officeart/2005/8/layout/hierarchy2"/>
    <dgm:cxn modelId="{F575193E-CAF7-42A3-8923-58D456525F17}" type="presParOf" srcId="{D65428DF-2203-4409-AC41-06BD32443E9E}" destId="{A9EC956B-5D75-479A-B181-4245EAA9E6B6}" srcOrd="0" destOrd="0" presId="urn:microsoft.com/office/officeart/2005/8/layout/hierarchy2"/>
    <dgm:cxn modelId="{0F012B08-14DA-4BA4-A051-6D3AACF8B2C4}" type="presParOf" srcId="{D65428DF-2203-4409-AC41-06BD32443E9E}" destId="{4FB1D355-17D0-43C3-9CD8-6A74AE152827}" srcOrd="1" destOrd="0" presId="urn:microsoft.com/office/officeart/2005/8/layout/hierarchy2"/>
    <dgm:cxn modelId="{018CFA2D-A02F-4A9E-B9C8-5D5C3FD5C2CA}" type="presParOf" srcId="{2CBD5E2C-0A52-4C85-AC5C-C90B5E177D89}" destId="{EEF90F45-381E-4F9A-82DE-02A4F3CC45F4}" srcOrd="2" destOrd="0" presId="urn:microsoft.com/office/officeart/2005/8/layout/hierarchy2"/>
    <dgm:cxn modelId="{6C4E8846-BEAB-40A8-844C-F84D1893256B}" type="presParOf" srcId="{EEF90F45-381E-4F9A-82DE-02A4F3CC45F4}" destId="{5FC3F685-E89D-4D47-9B9F-BCC9FBF20205}" srcOrd="0" destOrd="0" presId="urn:microsoft.com/office/officeart/2005/8/layout/hierarchy2"/>
    <dgm:cxn modelId="{AF0A4AEA-0DC8-4748-A2B4-9E7DDCD19906}" type="presParOf" srcId="{2CBD5E2C-0A52-4C85-AC5C-C90B5E177D89}" destId="{6C96ACF1-3245-426F-9E80-7D282785B119}" srcOrd="3" destOrd="0" presId="urn:microsoft.com/office/officeart/2005/8/layout/hierarchy2"/>
    <dgm:cxn modelId="{EB05A401-1358-4EDB-A812-D8235ED924C9}" type="presParOf" srcId="{6C96ACF1-3245-426F-9E80-7D282785B119}" destId="{99DC09F9-EA96-4923-8491-E38FB80B2152}" srcOrd="0" destOrd="0" presId="urn:microsoft.com/office/officeart/2005/8/layout/hierarchy2"/>
    <dgm:cxn modelId="{E271BC1C-6A35-46CB-9E7D-19654CD88F14}" type="presParOf" srcId="{6C96ACF1-3245-426F-9E80-7D282785B119}" destId="{88099287-B9E5-4EC9-BD10-5A66D4A3D7C4}" srcOrd="1" destOrd="0" presId="urn:microsoft.com/office/officeart/2005/8/layout/hierarchy2"/>
    <dgm:cxn modelId="{C40AA805-EC1C-4F10-8190-1DCA48359FF9}" type="presParOf" srcId="{2CBD5E2C-0A52-4C85-AC5C-C90B5E177D89}" destId="{8184412F-0070-482A-81BF-AE1D4515CB06}" srcOrd="4" destOrd="0" presId="urn:microsoft.com/office/officeart/2005/8/layout/hierarchy2"/>
    <dgm:cxn modelId="{DFC16EC1-0624-4141-A4C2-BA28F513F126}" type="presParOf" srcId="{8184412F-0070-482A-81BF-AE1D4515CB06}" destId="{64103C2E-78BB-491D-A7C6-3EC461FDD94E}" srcOrd="0" destOrd="0" presId="urn:microsoft.com/office/officeart/2005/8/layout/hierarchy2"/>
    <dgm:cxn modelId="{8E322B43-4E12-4B37-88BA-409BDFB6D217}" type="presParOf" srcId="{2CBD5E2C-0A52-4C85-AC5C-C90B5E177D89}" destId="{BE8B4FF0-71CC-467E-91BA-61DE5C75FCA8}" srcOrd="5" destOrd="0" presId="urn:microsoft.com/office/officeart/2005/8/layout/hierarchy2"/>
    <dgm:cxn modelId="{A3BEC7BE-0A58-4053-B9B2-6A38CCB5B672}" type="presParOf" srcId="{BE8B4FF0-71CC-467E-91BA-61DE5C75FCA8}" destId="{1FAADF5B-A9B2-454A-9A92-A4400A18431E}" srcOrd="0" destOrd="0" presId="urn:microsoft.com/office/officeart/2005/8/layout/hierarchy2"/>
    <dgm:cxn modelId="{489B45B0-4014-4BB4-B851-41F4CD50D8F1}" type="presParOf" srcId="{BE8B4FF0-71CC-467E-91BA-61DE5C75FCA8}" destId="{4F3D4DD3-0FE1-49D9-A38E-549B1BD98375}" srcOrd="1" destOrd="0" presId="urn:microsoft.com/office/officeart/2005/8/layout/hierarchy2"/>
    <dgm:cxn modelId="{DE2A6047-8A1F-4A5E-A4C1-DFEF0366B189}" type="presParOf" srcId="{2CBD5E2C-0A52-4C85-AC5C-C90B5E177D89}" destId="{0F1AACB0-77A4-4140-A77F-1C11C33233C7}" srcOrd="6" destOrd="0" presId="urn:microsoft.com/office/officeart/2005/8/layout/hierarchy2"/>
    <dgm:cxn modelId="{6920B594-F1B3-4F75-BA95-2389D3D4E596}" type="presParOf" srcId="{0F1AACB0-77A4-4140-A77F-1C11C33233C7}" destId="{C6366BAD-02D1-4267-9A89-FDE91CEEACEC}" srcOrd="0" destOrd="0" presId="urn:microsoft.com/office/officeart/2005/8/layout/hierarchy2"/>
    <dgm:cxn modelId="{461F77F8-D55D-4A96-B99A-E04A4921FCF3}" type="presParOf" srcId="{2CBD5E2C-0A52-4C85-AC5C-C90B5E177D89}" destId="{9B0CC230-2821-44B5-9725-FCFABDA8BCAD}" srcOrd="7" destOrd="0" presId="urn:microsoft.com/office/officeart/2005/8/layout/hierarchy2"/>
    <dgm:cxn modelId="{D3AF7B8B-A5CD-4A34-AAAA-23333FFCCF94}" type="presParOf" srcId="{9B0CC230-2821-44B5-9725-FCFABDA8BCAD}" destId="{B7181FEE-C8B1-4098-84F4-33E17EC17D14}" srcOrd="0" destOrd="0" presId="urn:microsoft.com/office/officeart/2005/8/layout/hierarchy2"/>
    <dgm:cxn modelId="{F969C420-FCB4-43BF-A93B-A5F827FFBA39}" type="presParOf" srcId="{9B0CC230-2821-44B5-9725-FCFABDA8BCAD}" destId="{21A0BE07-80B4-4803-9ACD-EE10EC49466E}" srcOrd="1" destOrd="0" presId="urn:microsoft.com/office/officeart/2005/8/layout/hierarchy2"/>
    <dgm:cxn modelId="{69CA555F-1020-48D3-A4E6-82C0D4A2F850}" type="presParOf" srcId="{D644A70B-94FD-4B4A-B01A-3540899057F9}" destId="{931DDE8D-707D-45BE-8B7A-A26651FEE177}" srcOrd="4" destOrd="0" presId="urn:microsoft.com/office/officeart/2005/8/layout/hierarchy2"/>
    <dgm:cxn modelId="{BA492B6D-77F5-4AD5-B183-9C9A7AD412BE}" type="presParOf" srcId="{931DDE8D-707D-45BE-8B7A-A26651FEE177}" destId="{94917D8B-D95A-4F6B-9D4A-A824568AEA05}" srcOrd="0" destOrd="0" presId="urn:microsoft.com/office/officeart/2005/8/layout/hierarchy2"/>
    <dgm:cxn modelId="{D5F9F37E-20F4-408F-A547-F04AF9BD2614}" type="presParOf" srcId="{D644A70B-94FD-4B4A-B01A-3540899057F9}" destId="{B4EBE992-79C2-41AC-9324-CFD81CD841DC}" srcOrd="5" destOrd="0" presId="urn:microsoft.com/office/officeart/2005/8/layout/hierarchy2"/>
    <dgm:cxn modelId="{8E166285-4CCD-4124-A312-D50824F23546}" type="presParOf" srcId="{B4EBE992-79C2-41AC-9324-CFD81CD841DC}" destId="{80079AE3-0DB2-4549-A270-3C8A7BA05C6F}" srcOrd="0" destOrd="0" presId="urn:microsoft.com/office/officeart/2005/8/layout/hierarchy2"/>
    <dgm:cxn modelId="{002C6F69-274E-4BC8-8A8A-62E347C57285}" type="presParOf" srcId="{B4EBE992-79C2-41AC-9324-CFD81CD841DC}" destId="{97DBB377-9EDF-47BA-9E4A-4890D21E1CEB}" srcOrd="1" destOrd="0" presId="urn:microsoft.com/office/officeart/2005/8/layout/hierarchy2"/>
    <dgm:cxn modelId="{38B0FD68-A4DB-48FE-B76B-8524CFA18CDB}" type="presParOf" srcId="{E8BCC141-B50F-4AAC-A9B6-405683EB6BA3}" destId="{E551CB2E-12CE-475D-955B-2A8589CF9F46}" srcOrd="2" destOrd="0" presId="urn:microsoft.com/office/officeart/2005/8/layout/hierarchy2"/>
    <dgm:cxn modelId="{1B3B6585-0198-4CB9-B986-C2A6C5A7530D}" type="presParOf" srcId="{E551CB2E-12CE-475D-955B-2A8589CF9F46}" destId="{3533E9D9-65D7-4173-AE73-B8BD14CC171B}" srcOrd="0" destOrd="0" presId="urn:microsoft.com/office/officeart/2005/8/layout/hierarchy2"/>
    <dgm:cxn modelId="{C61DD83E-2853-43C6-907B-0185EED73F06}" type="presParOf" srcId="{E8BCC141-B50F-4AAC-A9B6-405683EB6BA3}" destId="{18FC8BA5-08FC-437E-8603-CCA9E7A83105}" srcOrd="3" destOrd="0" presId="urn:microsoft.com/office/officeart/2005/8/layout/hierarchy2"/>
    <dgm:cxn modelId="{93AB2166-63EC-4B84-BEDD-50E0C2E08162}" type="presParOf" srcId="{18FC8BA5-08FC-437E-8603-CCA9E7A83105}" destId="{52099628-7692-43EF-B317-E28745FEA4F3}" srcOrd="0" destOrd="0" presId="urn:microsoft.com/office/officeart/2005/8/layout/hierarchy2"/>
    <dgm:cxn modelId="{CD55A2B0-3815-4899-B86B-BADA3850D12E}" type="presParOf" srcId="{18FC8BA5-08FC-437E-8603-CCA9E7A83105}" destId="{50781669-7AF3-47B2-9B17-F76ED747584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F4AEB-DCA3-4C86-86AD-08A3F9D9A0D7}">
      <dsp:nvSpPr>
        <dsp:cNvPr id="0" name=""/>
        <dsp:cNvSpPr/>
      </dsp:nvSpPr>
      <dsp:spPr>
        <a:xfrm>
          <a:off x="387" y="1177438"/>
          <a:ext cx="1189680" cy="5948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a:t>Brain Tumor</a:t>
          </a:r>
        </a:p>
      </dsp:txBody>
      <dsp:txXfrm>
        <a:off x="17809" y="1194860"/>
        <a:ext cx="1154836" cy="559996"/>
      </dsp:txXfrm>
    </dsp:sp>
    <dsp:sp modelId="{B2365C27-0BE1-4010-9780-9721AEF7A8AE}">
      <dsp:nvSpPr>
        <dsp:cNvPr id="0" name=""/>
        <dsp:cNvSpPr/>
      </dsp:nvSpPr>
      <dsp:spPr>
        <a:xfrm rot="19457599">
          <a:off x="1134985" y="1285692"/>
          <a:ext cx="586038" cy="36298"/>
        </a:xfrm>
        <a:custGeom>
          <a:avLst/>
          <a:gdLst/>
          <a:ahLst/>
          <a:cxnLst/>
          <a:rect l="0" t="0" r="0" b="0"/>
          <a:pathLst>
            <a:path>
              <a:moveTo>
                <a:pt x="0" y="18149"/>
              </a:moveTo>
              <a:lnTo>
                <a:pt x="586038" y="1814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413353" y="1289190"/>
        <a:ext cx="29301" cy="29301"/>
      </dsp:txXfrm>
    </dsp:sp>
    <dsp:sp modelId="{E313C844-45D1-49FC-8A9E-6014E30F036B}">
      <dsp:nvSpPr>
        <dsp:cNvPr id="0" name=""/>
        <dsp:cNvSpPr/>
      </dsp:nvSpPr>
      <dsp:spPr>
        <a:xfrm>
          <a:off x="1665940" y="835405"/>
          <a:ext cx="1189680" cy="5948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a:t>Benign</a:t>
          </a:r>
        </a:p>
      </dsp:txBody>
      <dsp:txXfrm>
        <a:off x="1683362" y="852827"/>
        <a:ext cx="1154836" cy="559996"/>
      </dsp:txXfrm>
    </dsp:sp>
    <dsp:sp modelId="{C775B033-3A84-48ED-A2F1-531723069E74}">
      <dsp:nvSpPr>
        <dsp:cNvPr id="0" name=""/>
        <dsp:cNvSpPr/>
      </dsp:nvSpPr>
      <dsp:spPr>
        <a:xfrm rot="2142401">
          <a:off x="1134985" y="1627725"/>
          <a:ext cx="586038" cy="36298"/>
        </a:xfrm>
        <a:custGeom>
          <a:avLst/>
          <a:gdLst/>
          <a:ahLst/>
          <a:cxnLst/>
          <a:rect l="0" t="0" r="0" b="0"/>
          <a:pathLst>
            <a:path>
              <a:moveTo>
                <a:pt x="0" y="18149"/>
              </a:moveTo>
              <a:lnTo>
                <a:pt x="586038" y="1814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413353" y="1631224"/>
        <a:ext cx="29301" cy="29301"/>
      </dsp:txXfrm>
    </dsp:sp>
    <dsp:sp modelId="{F2B20767-011E-4B33-A331-DC2FEF6F9D6F}">
      <dsp:nvSpPr>
        <dsp:cNvPr id="0" name=""/>
        <dsp:cNvSpPr/>
      </dsp:nvSpPr>
      <dsp:spPr>
        <a:xfrm>
          <a:off x="1665940" y="1519471"/>
          <a:ext cx="1189680" cy="5948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a:t>Malignant</a:t>
          </a:r>
        </a:p>
      </dsp:txBody>
      <dsp:txXfrm>
        <a:off x="1683362" y="1536893"/>
        <a:ext cx="1154836" cy="559996"/>
      </dsp:txXfrm>
    </dsp:sp>
    <dsp:sp modelId="{46A32DEC-8ECB-4522-AF34-EBFA1B0C4884}">
      <dsp:nvSpPr>
        <dsp:cNvPr id="0" name=""/>
        <dsp:cNvSpPr/>
      </dsp:nvSpPr>
      <dsp:spPr>
        <a:xfrm rot="19457599">
          <a:off x="2800538" y="1627725"/>
          <a:ext cx="586038" cy="36298"/>
        </a:xfrm>
        <a:custGeom>
          <a:avLst/>
          <a:gdLst/>
          <a:ahLst/>
          <a:cxnLst/>
          <a:rect l="0" t="0" r="0" b="0"/>
          <a:pathLst>
            <a:path>
              <a:moveTo>
                <a:pt x="0" y="18149"/>
              </a:moveTo>
              <a:lnTo>
                <a:pt x="586038" y="181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078906" y="1631224"/>
        <a:ext cx="29301" cy="29301"/>
      </dsp:txXfrm>
    </dsp:sp>
    <dsp:sp modelId="{2328EFE9-8BD8-4A98-A9E3-B3F626CBBA55}">
      <dsp:nvSpPr>
        <dsp:cNvPr id="0" name=""/>
        <dsp:cNvSpPr/>
      </dsp:nvSpPr>
      <dsp:spPr>
        <a:xfrm>
          <a:off x="3331493" y="1177438"/>
          <a:ext cx="1189680" cy="5948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a:t>Primary</a:t>
          </a:r>
        </a:p>
      </dsp:txBody>
      <dsp:txXfrm>
        <a:off x="3348915" y="1194860"/>
        <a:ext cx="1154836" cy="559996"/>
      </dsp:txXfrm>
    </dsp:sp>
    <dsp:sp modelId="{FDD5745D-F194-47BE-80E5-75014CF142CF}">
      <dsp:nvSpPr>
        <dsp:cNvPr id="0" name=""/>
        <dsp:cNvSpPr/>
      </dsp:nvSpPr>
      <dsp:spPr>
        <a:xfrm rot="18289469">
          <a:off x="4342456" y="1114675"/>
          <a:ext cx="833307" cy="36298"/>
        </a:xfrm>
        <a:custGeom>
          <a:avLst/>
          <a:gdLst/>
          <a:ahLst/>
          <a:cxnLst/>
          <a:rect l="0" t="0" r="0" b="0"/>
          <a:pathLst>
            <a:path>
              <a:moveTo>
                <a:pt x="0" y="18149"/>
              </a:moveTo>
              <a:lnTo>
                <a:pt x="833307" y="181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738277" y="1111992"/>
        <a:ext cx="41665" cy="41665"/>
      </dsp:txXfrm>
    </dsp:sp>
    <dsp:sp modelId="{0ADEDDB1-C698-44B9-AFCA-B10688987E40}">
      <dsp:nvSpPr>
        <dsp:cNvPr id="0" name=""/>
        <dsp:cNvSpPr/>
      </dsp:nvSpPr>
      <dsp:spPr>
        <a:xfrm>
          <a:off x="4997046" y="493371"/>
          <a:ext cx="1189680" cy="5948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Meningioma</a:t>
          </a:r>
        </a:p>
      </dsp:txBody>
      <dsp:txXfrm>
        <a:off x="5014468" y="510793"/>
        <a:ext cx="1154836" cy="559996"/>
      </dsp:txXfrm>
    </dsp:sp>
    <dsp:sp modelId="{AA237BB4-D60C-43D2-8CC8-2CAAF0DFFA78}">
      <dsp:nvSpPr>
        <dsp:cNvPr id="0" name=""/>
        <dsp:cNvSpPr/>
      </dsp:nvSpPr>
      <dsp:spPr>
        <a:xfrm>
          <a:off x="4521174" y="1456709"/>
          <a:ext cx="475872" cy="36298"/>
        </a:xfrm>
        <a:custGeom>
          <a:avLst/>
          <a:gdLst/>
          <a:ahLst/>
          <a:cxnLst/>
          <a:rect l="0" t="0" r="0" b="0"/>
          <a:pathLst>
            <a:path>
              <a:moveTo>
                <a:pt x="0" y="18149"/>
              </a:moveTo>
              <a:lnTo>
                <a:pt x="475872" y="181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747213" y="1462961"/>
        <a:ext cx="23793" cy="23793"/>
      </dsp:txXfrm>
    </dsp:sp>
    <dsp:sp modelId="{4CB804C2-45E7-469A-89E2-EBDDEC147B25}">
      <dsp:nvSpPr>
        <dsp:cNvPr id="0" name=""/>
        <dsp:cNvSpPr/>
      </dsp:nvSpPr>
      <dsp:spPr>
        <a:xfrm>
          <a:off x="4997046" y="1177438"/>
          <a:ext cx="1189680" cy="5948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a:t>Gliomas</a:t>
          </a:r>
          <a:endParaRPr lang="en-IN" sz="1700" kern="1200" dirty="0"/>
        </a:p>
      </dsp:txBody>
      <dsp:txXfrm>
        <a:off x="5014468" y="1194860"/>
        <a:ext cx="1154836" cy="559996"/>
      </dsp:txXfrm>
    </dsp:sp>
    <dsp:sp modelId="{2EF21F00-8592-4A61-8E09-1660B0F34C78}">
      <dsp:nvSpPr>
        <dsp:cNvPr id="0" name=""/>
        <dsp:cNvSpPr/>
      </dsp:nvSpPr>
      <dsp:spPr>
        <a:xfrm rot="17692822">
          <a:off x="5859125" y="943659"/>
          <a:ext cx="1131076" cy="36298"/>
        </a:xfrm>
        <a:custGeom>
          <a:avLst/>
          <a:gdLst/>
          <a:ahLst/>
          <a:cxnLst/>
          <a:rect l="0" t="0" r="0" b="0"/>
          <a:pathLst>
            <a:path>
              <a:moveTo>
                <a:pt x="0" y="18149"/>
              </a:moveTo>
              <a:lnTo>
                <a:pt x="1131076" y="181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396386" y="933531"/>
        <a:ext cx="56553" cy="56553"/>
      </dsp:txXfrm>
    </dsp:sp>
    <dsp:sp modelId="{A9EC956B-5D75-479A-B181-4245EAA9E6B6}">
      <dsp:nvSpPr>
        <dsp:cNvPr id="0" name=""/>
        <dsp:cNvSpPr/>
      </dsp:nvSpPr>
      <dsp:spPr>
        <a:xfrm>
          <a:off x="6662599" y="151338"/>
          <a:ext cx="1189680" cy="5948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Grade 1</a:t>
          </a:r>
        </a:p>
      </dsp:txBody>
      <dsp:txXfrm>
        <a:off x="6680021" y="168760"/>
        <a:ext cx="1154836" cy="559996"/>
      </dsp:txXfrm>
    </dsp:sp>
    <dsp:sp modelId="{EEF90F45-381E-4F9A-82DE-02A4F3CC45F4}">
      <dsp:nvSpPr>
        <dsp:cNvPr id="0" name=""/>
        <dsp:cNvSpPr/>
      </dsp:nvSpPr>
      <dsp:spPr>
        <a:xfrm rot="19457599">
          <a:off x="6131644" y="1285692"/>
          <a:ext cx="586038" cy="36298"/>
        </a:xfrm>
        <a:custGeom>
          <a:avLst/>
          <a:gdLst/>
          <a:ahLst/>
          <a:cxnLst/>
          <a:rect l="0" t="0" r="0" b="0"/>
          <a:pathLst>
            <a:path>
              <a:moveTo>
                <a:pt x="0" y="18149"/>
              </a:moveTo>
              <a:lnTo>
                <a:pt x="586038" y="181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410012" y="1289190"/>
        <a:ext cx="29301" cy="29301"/>
      </dsp:txXfrm>
    </dsp:sp>
    <dsp:sp modelId="{99DC09F9-EA96-4923-8491-E38FB80B2152}">
      <dsp:nvSpPr>
        <dsp:cNvPr id="0" name=""/>
        <dsp:cNvSpPr/>
      </dsp:nvSpPr>
      <dsp:spPr>
        <a:xfrm>
          <a:off x="6662599" y="835405"/>
          <a:ext cx="1189680" cy="5948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Grade 2</a:t>
          </a:r>
        </a:p>
      </dsp:txBody>
      <dsp:txXfrm>
        <a:off x="6680021" y="852827"/>
        <a:ext cx="1154836" cy="559996"/>
      </dsp:txXfrm>
    </dsp:sp>
    <dsp:sp modelId="{8184412F-0070-482A-81BF-AE1D4515CB06}">
      <dsp:nvSpPr>
        <dsp:cNvPr id="0" name=""/>
        <dsp:cNvSpPr/>
      </dsp:nvSpPr>
      <dsp:spPr>
        <a:xfrm rot="2142401">
          <a:off x="6131644" y="1627725"/>
          <a:ext cx="586038" cy="36298"/>
        </a:xfrm>
        <a:custGeom>
          <a:avLst/>
          <a:gdLst/>
          <a:ahLst/>
          <a:cxnLst/>
          <a:rect l="0" t="0" r="0" b="0"/>
          <a:pathLst>
            <a:path>
              <a:moveTo>
                <a:pt x="0" y="18149"/>
              </a:moveTo>
              <a:lnTo>
                <a:pt x="586038" y="181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410012" y="1631224"/>
        <a:ext cx="29301" cy="29301"/>
      </dsp:txXfrm>
    </dsp:sp>
    <dsp:sp modelId="{1FAADF5B-A9B2-454A-9A92-A4400A18431E}">
      <dsp:nvSpPr>
        <dsp:cNvPr id="0" name=""/>
        <dsp:cNvSpPr/>
      </dsp:nvSpPr>
      <dsp:spPr>
        <a:xfrm>
          <a:off x="6662599" y="1519471"/>
          <a:ext cx="1189680" cy="5948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Grade 3</a:t>
          </a:r>
        </a:p>
      </dsp:txBody>
      <dsp:txXfrm>
        <a:off x="6680021" y="1536893"/>
        <a:ext cx="1154836" cy="559996"/>
      </dsp:txXfrm>
    </dsp:sp>
    <dsp:sp modelId="{0F1AACB0-77A4-4140-A77F-1C11C33233C7}">
      <dsp:nvSpPr>
        <dsp:cNvPr id="0" name=""/>
        <dsp:cNvSpPr/>
      </dsp:nvSpPr>
      <dsp:spPr>
        <a:xfrm rot="3907178">
          <a:off x="5859125" y="1969758"/>
          <a:ext cx="1131076" cy="36298"/>
        </a:xfrm>
        <a:custGeom>
          <a:avLst/>
          <a:gdLst/>
          <a:ahLst/>
          <a:cxnLst/>
          <a:rect l="0" t="0" r="0" b="0"/>
          <a:pathLst>
            <a:path>
              <a:moveTo>
                <a:pt x="0" y="18149"/>
              </a:moveTo>
              <a:lnTo>
                <a:pt x="1131076" y="181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396386" y="1959631"/>
        <a:ext cx="56553" cy="56553"/>
      </dsp:txXfrm>
    </dsp:sp>
    <dsp:sp modelId="{B7181FEE-C8B1-4098-84F4-33E17EC17D14}">
      <dsp:nvSpPr>
        <dsp:cNvPr id="0" name=""/>
        <dsp:cNvSpPr/>
      </dsp:nvSpPr>
      <dsp:spPr>
        <a:xfrm>
          <a:off x="6662599" y="2203537"/>
          <a:ext cx="1189680" cy="5948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Grade 4</a:t>
          </a:r>
        </a:p>
      </dsp:txBody>
      <dsp:txXfrm>
        <a:off x="6680021" y="2220959"/>
        <a:ext cx="1154836" cy="559996"/>
      </dsp:txXfrm>
    </dsp:sp>
    <dsp:sp modelId="{931DDE8D-707D-45BE-8B7A-A26651FEE177}">
      <dsp:nvSpPr>
        <dsp:cNvPr id="0" name=""/>
        <dsp:cNvSpPr/>
      </dsp:nvSpPr>
      <dsp:spPr>
        <a:xfrm rot="3310531">
          <a:off x="4342456" y="1798742"/>
          <a:ext cx="833307" cy="36298"/>
        </a:xfrm>
        <a:custGeom>
          <a:avLst/>
          <a:gdLst/>
          <a:ahLst/>
          <a:cxnLst/>
          <a:rect l="0" t="0" r="0" b="0"/>
          <a:pathLst>
            <a:path>
              <a:moveTo>
                <a:pt x="0" y="18149"/>
              </a:moveTo>
              <a:lnTo>
                <a:pt x="833307" y="181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738277" y="1796059"/>
        <a:ext cx="41665" cy="41665"/>
      </dsp:txXfrm>
    </dsp:sp>
    <dsp:sp modelId="{80079AE3-0DB2-4549-A270-3C8A7BA05C6F}">
      <dsp:nvSpPr>
        <dsp:cNvPr id="0" name=""/>
        <dsp:cNvSpPr/>
      </dsp:nvSpPr>
      <dsp:spPr>
        <a:xfrm>
          <a:off x="4997046" y="1861504"/>
          <a:ext cx="1189680" cy="5948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a:t>Pituitary</a:t>
          </a:r>
        </a:p>
      </dsp:txBody>
      <dsp:txXfrm>
        <a:off x="5014468" y="1878926"/>
        <a:ext cx="1154836" cy="559996"/>
      </dsp:txXfrm>
    </dsp:sp>
    <dsp:sp modelId="{E551CB2E-12CE-475D-955B-2A8589CF9F46}">
      <dsp:nvSpPr>
        <dsp:cNvPr id="0" name=""/>
        <dsp:cNvSpPr/>
      </dsp:nvSpPr>
      <dsp:spPr>
        <a:xfrm rot="2142401">
          <a:off x="2800538" y="1969758"/>
          <a:ext cx="586038" cy="36298"/>
        </a:xfrm>
        <a:custGeom>
          <a:avLst/>
          <a:gdLst/>
          <a:ahLst/>
          <a:cxnLst/>
          <a:rect l="0" t="0" r="0" b="0"/>
          <a:pathLst>
            <a:path>
              <a:moveTo>
                <a:pt x="0" y="18149"/>
              </a:moveTo>
              <a:lnTo>
                <a:pt x="586038" y="181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078906" y="1973257"/>
        <a:ext cx="29301" cy="29301"/>
      </dsp:txXfrm>
    </dsp:sp>
    <dsp:sp modelId="{52099628-7692-43EF-B317-E28745FEA4F3}">
      <dsp:nvSpPr>
        <dsp:cNvPr id="0" name=""/>
        <dsp:cNvSpPr/>
      </dsp:nvSpPr>
      <dsp:spPr>
        <a:xfrm>
          <a:off x="3331493" y="1861504"/>
          <a:ext cx="1189680" cy="5948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a:t>Secondary</a:t>
          </a:r>
        </a:p>
      </dsp:txBody>
      <dsp:txXfrm>
        <a:off x="3348915" y="1878926"/>
        <a:ext cx="1154836" cy="5599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01B39-DF25-4931-93CC-932B5340373D}" type="datetimeFigureOut">
              <a:rPr lang="en-IN" smtClean="0"/>
              <a:t>07-09-2022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3AD981-311A-463D-A8BB-17FB938A503B}" type="slidenum">
              <a:rPr lang="en-IN" smtClean="0"/>
              <a:t>‹#›</a:t>
            </a:fld>
            <a:endParaRPr lang="en-IN"/>
          </a:p>
        </p:txBody>
      </p:sp>
    </p:spTree>
    <p:extLst>
      <p:ext uri="{BB962C8B-B14F-4D97-AF65-F5344CB8AC3E}">
        <p14:creationId xmlns:p14="http://schemas.microsoft.com/office/powerpoint/2010/main" val="956412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CFA9-15EC-CD3D-FF32-D21ABCD161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49C550-0AC4-3BF5-25CA-018D342100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3DD2C5-8847-8184-0FA9-81F386FA68A5}"/>
              </a:ext>
            </a:extLst>
          </p:cNvPr>
          <p:cNvSpPr>
            <a:spLocks noGrp="1"/>
          </p:cNvSpPr>
          <p:nvPr>
            <p:ph type="dt" sz="half" idx="10"/>
          </p:nvPr>
        </p:nvSpPr>
        <p:spPr/>
        <p:txBody>
          <a:bodyPr/>
          <a:lstStyle/>
          <a:p>
            <a:fld id="{A9F075FF-E025-4E91-8E5E-2D69D71F1DAA}" type="datetimeFigureOut">
              <a:rPr lang="en-IN" smtClean="0"/>
              <a:t>07-09-2022</a:t>
            </a:fld>
            <a:endParaRPr lang="en-IN"/>
          </a:p>
        </p:txBody>
      </p:sp>
      <p:sp>
        <p:nvSpPr>
          <p:cNvPr id="5" name="Footer Placeholder 4">
            <a:extLst>
              <a:ext uri="{FF2B5EF4-FFF2-40B4-BE49-F238E27FC236}">
                <a16:creationId xmlns:a16="http://schemas.microsoft.com/office/drawing/2014/main" id="{379A46EF-A9AB-31BE-4F69-553B5CD187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303267-B587-2F42-BFDB-EAB04DF49D48}"/>
              </a:ext>
            </a:extLst>
          </p:cNvPr>
          <p:cNvSpPr>
            <a:spLocks noGrp="1"/>
          </p:cNvSpPr>
          <p:nvPr>
            <p:ph type="sldNum" sz="quarter" idx="12"/>
          </p:nvPr>
        </p:nvSpPr>
        <p:spPr/>
        <p:txBody>
          <a:bodyPr/>
          <a:lstStyle/>
          <a:p>
            <a:fld id="{1B097041-AF40-45C8-979D-4F5F072B901C}" type="slidenum">
              <a:rPr lang="en-IN" smtClean="0"/>
              <a:t>‹#›</a:t>
            </a:fld>
            <a:endParaRPr lang="en-IN"/>
          </a:p>
        </p:txBody>
      </p:sp>
    </p:spTree>
    <p:extLst>
      <p:ext uri="{BB962C8B-B14F-4D97-AF65-F5344CB8AC3E}">
        <p14:creationId xmlns:p14="http://schemas.microsoft.com/office/powerpoint/2010/main" val="2780856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4FEFB-9B32-7A3C-047D-95E9798EC4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2DDFBB-67D1-A3C3-01FA-39B464B037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0AEC64-06E2-9FE3-3D04-BF3C46F7F924}"/>
              </a:ext>
            </a:extLst>
          </p:cNvPr>
          <p:cNvSpPr>
            <a:spLocks noGrp="1"/>
          </p:cNvSpPr>
          <p:nvPr>
            <p:ph type="dt" sz="half" idx="10"/>
          </p:nvPr>
        </p:nvSpPr>
        <p:spPr/>
        <p:txBody>
          <a:bodyPr/>
          <a:lstStyle/>
          <a:p>
            <a:fld id="{A9F075FF-E025-4E91-8E5E-2D69D71F1DAA}" type="datetimeFigureOut">
              <a:rPr lang="en-IN" smtClean="0"/>
              <a:t>07-09-2022</a:t>
            </a:fld>
            <a:endParaRPr lang="en-IN"/>
          </a:p>
        </p:txBody>
      </p:sp>
      <p:sp>
        <p:nvSpPr>
          <p:cNvPr id="5" name="Footer Placeholder 4">
            <a:extLst>
              <a:ext uri="{FF2B5EF4-FFF2-40B4-BE49-F238E27FC236}">
                <a16:creationId xmlns:a16="http://schemas.microsoft.com/office/drawing/2014/main" id="{FB838D87-1A65-B85B-AD89-EEBE2A71F4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CF72A5-3934-3C83-B63A-B030BC3E8398}"/>
              </a:ext>
            </a:extLst>
          </p:cNvPr>
          <p:cNvSpPr>
            <a:spLocks noGrp="1"/>
          </p:cNvSpPr>
          <p:nvPr>
            <p:ph type="sldNum" sz="quarter" idx="12"/>
          </p:nvPr>
        </p:nvSpPr>
        <p:spPr/>
        <p:txBody>
          <a:bodyPr/>
          <a:lstStyle/>
          <a:p>
            <a:fld id="{1B097041-AF40-45C8-979D-4F5F072B901C}" type="slidenum">
              <a:rPr lang="en-IN" smtClean="0"/>
              <a:t>‹#›</a:t>
            </a:fld>
            <a:endParaRPr lang="en-IN"/>
          </a:p>
        </p:txBody>
      </p:sp>
    </p:spTree>
    <p:extLst>
      <p:ext uri="{BB962C8B-B14F-4D97-AF65-F5344CB8AC3E}">
        <p14:creationId xmlns:p14="http://schemas.microsoft.com/office/powerpoint/2010/main" val="340957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35B911-2943-7B2B-CA57-31BC1663FD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915815-8542-A273-E482-E6CF1C5C18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429E9C-37A3-4404-04F8-0257CBA663BD}"/>
              </a:ext>
            </a:extLst>
          </p:cNvPr>
          <p:cNvSpPr>
            <a:spLocks noGrp="1"/>
          </p:cNvSpPr>
          <p:nvPr>
            <p:ph type="dt" sz="half" idx="10"/>
          </p:nvPr>
        </p:nvSpPr>
        <p:spPr/>
        <p:txBody>
          <a:bodyPr/>
          <a:lstStyle/>
          <a:p>
            <a:fld id="{A9F075FF-E025-4E91-8E5E-2D69D71F1DAA}" type="datetimeFigureOut">
              <a:rPr lang="en-IN" smtClean="0"/>
              <a:t>07-09-2022</a:t>
            </a:fld>
            <a:endParaRPr lang="en-IN"/>
          </a:p>
        </p:txBody>
      </p:sp>
      <p:sp>
        <p:nvSpPr>
          <p:cNvPr id="5" name="Footer Placeholder 4">
            <a:extLst>
              <a:ext uri="{FF2B5EF4-FFF2-40B4-BE49-F238E27FC236}">
                <a16:creationId xmlns:a16="http://schemas.microsoft.com/office/drawing/2014/main" id="{51F82AB7-3673-5CC0-CEB2-488B728DCB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DCDAA6-4BF8-3AA3-877E-A63CFA1384F8}"/>
              </a:ext>
            </a:extLst>
          </p:cNvPr>
          <p:cNvSpPr>
            <a:spLocks noGrp="1"/>
          </p:cNvSpPr>
          <p:nvPr>
            <p:ph type="sldNum" sz="quarter" idx="12"/>
          </p:nvPr>
        </p:nvSpPr>
        <p:spPr/>
        <p:txBody>
          <a:bodyPr/>
          <a:lstStyle/>
          <a:p>
            <a:fld id="{1B097041-AF40-45C8-979D-4F5F072B901C}" type="slidenum">
              <a:rPr lang="en-IN" smtClean="0"/>
              <a:t>‹#›</a:t>
            </a:fld>
            <a:endParaRPr lang="en-IN"/>
          </a:p>
        </p:txBody>
      </p:sp>
    </p:spTree>
    <p:extLst>
      <p:ext uri="{BB962C8B-B14F-4D97-AF65-F5344CB8AC3E}">
        <p14:creationId xmlns:p14="http://schemas.microsoft.com/office/powerpoint/2010/main" val="2221759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BE5F-9AA1-70DD-D6BC-B81953C897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BEA6D4-4C9A-7904-B239-BE3A504BD5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BC2D2F-D0BC-6DDA-2153-B59882503ADA}"/>
              </a:ext>
            </a:extLst>
          </p:cNvPr>
          <p:cNvSpPr>
            <a:spLocks noGrp="1"/>
          </p:cNvSpPr>
          <p:nvPr>
            <p:ph type="dt" sz="half" idx="10"/>
          </p:nvPr>
        </p:nvSpPr>
        <p:spPr/>
        <p:txBody>
          <a:bodyPr/>
          <a:lstStyle/>
          <a:p>
            <a:fld id="{A9F075FF-E025-4E91-8E5E-2D69D71F1DAA}" type="datetimeFigureOut">
              <a:rPr lang="en-IN" smtClean="0"/>
              <a:t>07-09-2022</a:t>
            </a:fld>
            <a:endParaRPr lang="en-IN"/>
          </a:p>
        </p:txBody>
      </p:sp>
      <p:sp>
        <p:nvSpPr>
          <p:cNvPr id="5" name="Footer Placeholder 4">
            <a:extLst>
              <a:ext uri="{FF2B5EF4-FFF2-40B4-BE49-F238E27FC236}">
                <a16:creationId xmlns:a16="http://schemas.microsoft.com/office/drawing/2014/main" id="{478A4DA1-0940-2788-8FB8-14A2483D21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5DD72C-02EC-5891-803E-5716ADE43C0A}"/>
              </a:ext>
            </a:extLst>
          </p:cNvPr>
          <p:cNvSpPr>
            <a:spLocks noGrp="1"/>
          </p:cNvSpPr>
          <p:nvPr>
            <p:ph type="sldNum" sz="quarter" idx="12"/>
          </p:nvPr>
        </p:nvSpPr>
        <p:spPr/>
        <p:txBody>
          <a:bodyPr/>
          <a:lstStyle/>
          <a:p>
            <a:fld id="{1B097041-AF40-45C8-979D-4F5F072B901C}" type="slidenum">
              <a:rPr lang="en-IN" smtClean="0"/>
              <a:t>‹#›</a:t>
            </a:fld>
            <a:endParaRPr lang="en-IN"/>
          </a:p>
        </p:txBody>
      </p:sp>
    </p:spTree>
    <p:extLst>
      <p:ext uri="{BB962C8B-B14F-4D97-AF65-F5344CB8AC3E}">
        <p14:creationId xmlns:p14="http://schemas.microsoft.com/office/powerpoint/2010/main" val="2532055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5A7E-7558-56A7-AE4A-89CF1CF4C3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8F40EE-F0CB-9E91-29C9-9DA38B3539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0572D3-B264-7D9E-9800-81ACFEAF5075}"/>
              </a:ext>
            </a:extLst>
          </p:cNvPr>
          <p:cNvSpPr>
            <a:spLocks noGrp="1"/>
          </p:cNvSpPr>
          <p:nvPr>
            <p:ph type="dt" sz="half" idx="10"/>
          </p:nvPr>
        </p:nvSpPr>
        <p:spPr/>
        <p:txBody>
          <a:bodyPr/>
          <a:lstStyle/>
          <a:p>
            <a:fld id="{A9F075FF-E025-4E91-8E5E-2D69D71F1DAA}" type="datetimeFigureOut">
              <a:rPr lang="en-IN" smtClean="0"/>
              <a:t>07-09-2022</a:t>
            </a:fld>
            <a:endParaRPr lang="en-IN"/>
          </a:p>
        </p:txBody>
      </p:sp>
      <p:sp>
        <p:nvSpPr>
          <p:cNvPr id="5" name="Footer Placeholder 4">
            <a:extLst>
              <a:ext uri="{FF2B5EF4-FFF2-40B4-BE49-F238E27FC236}">
                <a16:creationId xmlns:a16="http://schemas.microsoft.com/office/drawing/2014/main" id="{FE482A99-370D-7EB0-F9B2-F7CDFB6603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3BEDCD-B71F-F5DC-924E-2839FA68E3A1}"/>
              </a:ext>
            </a:extLst>
          </p:cNvPr>
          <p:cNvSpPr>
            <a:spLocks noGrp="1"/>
          </p:cNvSpPr>
          <p:nvPr>
            <p:ph type="sldNum" sz="quarter" idx="12"/>
          </p:nvPr>
        </p:nvSpPr>
        <p:spPr/>
        <p:txBody>
          <a:bodyPr/>
          <a:lstStyle/>
          <a:p>
            <a:fld id="{1B097041-AF40-45C8-979D-4F5F072B901C}" type="slidenum">
              <a:rPr lang="en-IN" smtClean="0"/>
              <a:t>‹#›</a:t>
            </a:fld>
            <a:endParaRPr lang="en-IN"/>
          </a:p>
        </p:txBody>
      </p:sp>
    </p:spTree>
    <p:extLst>
      <p:ext uri="{BB962C8B-B14F-4D97-AF65-F5344CB8AC3E}">
        <p14:creationId xmlns:p14="http://schemas.microsoft.com/office/powerpoint/2010/main" val="1683809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1334C-D200-C8E2-9E34-707E714314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2DED1F-6480-3A10-F606-DAF244DE8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37D1E8-345F-1691-3D6A-63F8ACF865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BD29C8-A604-6315-1AC7-5365DC628E7D}"/>
              </a:ext>
            </a:extLst>
          </p:cNvPr>
          <p:cNvSpPr>
            <a:spLocks noGrp="1"/>
          </p:cNvSpPr>
          <p:nvPr>
            <p:ph type="dt" sz="half" idx="10"/>
          </p:nvPr>
        </p:nvSpPr>
        <p:spPr/>
        <p:txBody>
          <a:bodyPr/>
          <a:lstStyle/>
          <a:p>
            <a:fld id="{A9F075FF-E025-4E91-8E5E-2D69D71F1DAA}" type="datetimeFigureOut">
              <a:rPr lang="en-IN" smtClean="0"/>
              <a:t>07-09-2022</a:t>
            </a:fld>
            <a:endParaRPr lang="en-IN"/>
          </a:p>
        </p:txBody>
      </p:sp>
      <p:sp>
        <p:nvSpPr>
          <p:cNvPr id="6" name="Footer Placeholder 5">
            <a:extLst>
              <a:ext uri="{FF2B5EF4-FFF2-40B4-BE49-F238E27FC236}">
                <a16:creationId xmlns:a16="http://schemas.microsoft.com/office/drawing/2014/main" id="{A455F413-6388-C58C-A80D-F0933506D5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48B845-EC54-1601-C668-6B0B365375D3}"/>
              </a:ext>
            </a:extLst>
          </p:cNvPr>
          <p:cNvSpPr>
            <a:spLocks noGrp="1"/>
          </p:cNvSpPr>
          <p:nvPr>
            <p:ph type="sldNum" sz="quarter" idx="12"/>
          </p:nvPr>
        </p:nvSpPr>
        <p:spPr/>
        <p:txBody>
          <a:bodyPr/>
          <a:lstStyle/>
          <a:p>
            <a:fld id="{1B097041-AF40-45C8-979D-4F5F072B901C}" type="slidenum">
              <a:rPr lang="en-IN" smtClean="0"/>
              <a:t>‹#›</a:t>
            </a:fld>
            <a:endParaRPr lang="en-IN"/>
          </a:p>
        </p:txBody>
      </p:sp>
    </p:spTree>
    <p:extLst>
      <p:ext uri="{BB962C8B-B14F-4D97-AF65-F5344CB8AC3E}">
        <p14:creationId xmlns:p14="http://schemas.microsoft.com/office/powerpoint/2010/main" val="2815203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F89A-4892-8C61-E7DE-9FF98C6C1B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844C6C-C298-784D-8122-9026369A4F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AA4842-1411-DB2D-D760-1EF95F0848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D2AE3F-4B60-01C4-DB9E-480CA94F1E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BCD03C-974E-7AD4-F43C-2A41B4A45F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323991-B4F4-744C-E2A7-7C73741EA2C3}"/>
              </a:ext>
            </a:extLst>
          </p:cNvPr>
          <p:cNvSpPr>
            <a:spLocks noGrp="1"/>
          </p:cNvSpPr>
          <p:nvPr>
            <p:ph type="dt" sz="half" idx="10"/>
          </p:nvPr>
        </p:nvSpPr>
        <p:spPr/>
        <p:txBody>
          <a:bodyPr/>
          <a:lstStyle/>
          <a:p>
            <a:fld id="{A9F075FF-E025-4E91-8E5E-2D69D71F1DAA}" type="datetimeFigureOut">
              <a:rPr lang="en-IN" smtClean="0"/>
              <a:t>07-09-2022</a:t>
            </a:fld>
            <a:endParaRPr lang="en-IN"/>
          </a:p>
        </p:txBody>
      </p:sp>
      <p:sp>
        <p:nvSpPr>
          <p:cNvPr id="8" name="Footer Placeholder 7">
            <a:extLst>
              <a:ext uri="{FF2B5EF4-FFF2-40B4-BE49-F238E27FC236}">
                <a16:creationId xmlns:a16="http://schemas.microsoft.com/office/drawing/2014/main" id="{B9530A68-AA40-75BF-FCD1-5EF1F0456A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BECF14-B91E-1D35-5BFE-43255671657F}"/>
              </a:ext>
            </a:extLst>
          </p:cNvPr>
          <p:cNvSpPr>
            <a:spLocks noGrp="1"/>
          </p:cNvSpPr>
          <p:nvPr>
            <p:ph type="sldNum" sz="quarter" idx="12"/>
          </p:nvPr>
        </p:nvSpPr>
        <p:spPr/>
        <p:txBody>
          <a:bodyPr/>
          <a:lstStyle/>
          <a:p>
            <a:fld id="{1B097041-AF40-45C8-979D-4F5F072B901C}" type="slidenum">
              <a:rPr lang="en-IN" smtClean="0"/>
              <a:t>‹#›</a:t>
            </a:fld>
            <a:endParaRPr lang="en-IN"/>
          </a:p>
        </p:txBody>
      </p:sp>
    </p:spTree>
    <p:extLst>
      <p:ext uri="{BB962C8B-B14F-4D97-AF65-F5344CB8AC3E}">
        <p14:creationId xmlns:p14="http://schemas.microsoft.com/office/powerpoint/2010/main" val="313738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2A2D3-C2D1-2F6C-7232-8A3F1E3509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7946E9-CE82-9B33-97D9-DAEE3FD7473A}"/>
              </a:ext>
            </a:extLst>
          </p:cNvPr>
          <p:cNvSpPr>
            <a:spLocks noGrp="1"/>
          </p:cNvSpPr>
          <p:nvPr>
            <p:ph type="dt" sz="half" idx="10"/>
          </p:nvPr>
        </p:nvSpPr>
        <p:spPr/>
        <p:txBody>
          <a:bodyPr/>
          <a:lstStyle/>
          <a:p>
            <a:fld id="{A9F075FF-E025-4E91-8E5E-2D69D71F1DAA}" type="datetimeFigureOut">
              <a:rPr lang="en-IN" smtClean="0"/>
              <a:t>07-09-2022</a:t>
            </a:fld>
            <a:endParaRPr lang="en-IN"/>
          </a:p>
        </p:txBody>
      </p:sp>
      <p:sp>
        <p:nvSpPr>
          <p:cNvPr id="4" name="Footer Placeholder 3">
            <a:extLst>
              <a:ext uri="{FF2B5EF4-FFF2-40B4-BE49-F238E27FC236}">
                <a16:creationId xmlns:a16="http://schemas.microsoft.com/office/drawing/2014/main" id="{2474C5F1-9D85-51AB-9EC3-47125CC585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145BF0-B8EE-2658-5740-BAEF2FD137A2}"/>
              </a:ext>
            </a:extLst>
          </p:cNvPr>
          <p:cNvSpPr>
            <a:spLocks noGrp="1"/>
          </p:cNvSpPr>
          <p:nvPr>
            <p:ph type="sldNum" sz="quarter" idx="12"/>
          </p:nvPr>
        </p:nvSpPr>
        <p:spPr/>
        <p:txBody>
          <a:bodyPr/>
          <a:lstStyle/>
          <a:p>
            <a:fld id="{1B097041-AF40-45C8-979D-4F5F072B901C}" type="slidenum">
              <a:rPr lang="en-IN" smtClean="0"/>
              <a:t>‹#›</a:t>
            </a:fld>
            <a:endParaRPr lang="en-IN"/>
          </a:p>
        </p:txBody>
      </p:sp>
    </p:spTree>
    <p:extLst>
      <p:ext uri="{BB962C8B-B14F-4D97-AF65-F5344CB8AC3E}">
        <p14:creationId xmlns:p14="http://schemas.microsoft.com/office/powerpoint/2010/main" val="3257461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6CD9C5-515F-DB1E-7C31-7ADA5CDC2082}"/>
              </a:ext>
            </a:extLst>
          </p:cNvPr>
          <p:cNvSpPr>
            <a:spLocks noGrp="1"/>
          </p:cNvSpPr>
          <p:nvPr>
            <p:ph type="dt" sz="half" idx="10"/>
          </p:nvPr>
        </p:nvSpPr>
        <p:spPr/>
        <p:txBody>
          <a:bodyPr/>
          <a:lstStyle/>
          <a:p>
            <a:fld id="{A9F075FF-E025-4E91-8E5E-2D69D71F1DAA}" type="datetimeFigureOut">
              <a:rPr lang="en-IN" smtClean="0"/>
              <a:t>07-09-2022</a:t>
            </a:fld>
            <a:endParaRPr lang="en-IN"/>
          </a:p>
        </p:txBody>
      </p:sp>
      <p:sp>
        <p:nvSpPr>
          <p:cNvPr id="3" name="Footer Placeholder 2">
            <a:extLst>
              <a:ext uri="{FF2B5EF4-FFF2-40B4-BE49-F238E27FC236}">
                <a16:creationId xmlns:a16="http://schemas.microsoft.com/office/drawing/2014/main" id="{1CA10D00-F548-7528-2B65-BAD3523F9A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C676D4-802F-D5AB-774B-731686B03E05}"/>
              </a:ext>
            </a:extLst>
          </p:cNvPr>
          <p:cNvSpPr>
            <a:spLocks noGrp="1"/>
          </p:cNvSpPr>
          <p:nvPr>
            <p:ph type="sldNum" sz="quarter" idx="12"/>
          </p:nvPr>
        </p:nvSpPr>
        <p:spPr/>
        <p:txBody>
          <a:bodyPr/>
          <a:lstStyle/>
          <a:p>
            <a:fld id="{1B097041-AF40-45C8-979D-4F5F072B901C}" type="slidenum">
              <a:rPr lang="en-IN" smtClean="0"/>
              <a:t>‹#›</a:t>
            </a:fld>
            <a:endParaRPr lang="en-IN"/>
          </a:p>
        </p:txBody>
      </p:sp>
    </p:spTree>
    <p:extLst>
      <p:ext uri="{BB962C8B-B14F-4D97-AF65-F5344CB8AC3E}">
        <p14:creationId xmlns:p14="http://schemas.microsoft.com/office/powerpoint/2010/main" val="2458026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FB1B-A27B-2322-E039-80A2D456B6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A21F27-8EB1-7134-4083-1925BC7FE7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643E98-0B74-8682-9858-0A823088E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8E8F42-6791-AEAE-CCA7-3FEF8AE2F1F6}"/>
              </a:ext>
            </a:extLst>
          </p:cNvPr>
          <p:cNvSpPr>
            <a:spLocks noGrp="1"/>
          </p:cNvSpPr>
          <p:nvPr>
            <p:ph type="dt" sz="half" idx="10"/>
          </p:nvPr>
        </p:nvSpPr>
        <p:spPr/>
        <p:txBody>
          <a:bodyPr/>
          <a:lstStyle/>
          <a:p>
            <a:fld id="{A9F075FF-E025-4E91-8E5E-2D69D71F1DAA}" type="datetimeFigureOut">
              <a:rPr lang="en-IN" smtClean="0"/>
              <a:t>07-09-2022</a:t>
            </a:fld>
            <a:endParaRPr lang="en-IN"/>
          </a:p>
        </p:txBody>
      </p:sp>
      <p:sp>
        <p:nvSpPr>
          <p:cNvPr id="6" name="Footer Placeholder 5">
            <a:extLst>
              <a:ext uri="{FF2B5EF4-FFF2-40B4-BE49-F238E27FC236}">
                <a16:creationId xmlns:a16="http://schemas.microsoft.com/office/drawing/2014/main" id="{6D0D44AA-E275-A31F-F331-E08C897A50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450758-3AC9-898C-A30D-2A20E218D2E3}"/>
              </a:ext>
            </a:extLst>
          </p:cNvPr>
          <p:cNvSpPr>
            <a:spLocks noGrp="1"/>
          </p:cNvSpPr>
          <p:nvPr>
            <p:ph type="sldNum" sz="quarter" idx="12"/>
          </p:nvPr>
        </p:nvSpPr>
        <p:spPr/>
        <p:txBody>
          <a:bodyPr/>
          <a:lstStyle/>
          <a:p>
            <a:fld id="{1B097041-AF40-45C8-979D-4F5F072B901C}" type="slidenum">
              <a:rPr lang="en-IN" smtClean="0"/>
              <a:t>‹#›</a:t>
            </a:fld>
            <a:endParaRPr lang="en-IN"/>
          </a:p>
        </p:txBody>
      </p:sp>
    </p:spTree>
    <p:extLst>
      <p:ext uri="{BB962C8B-B14F-4D97-AF65-F5344CB8AC3E}">
        <p14:creationId xmlns:p14="http://schemas.microsoft.com/office/powerpoint/2010/main" val="2045699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F9DC-7481-D9D4-84FC-166C66BCB1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E64973-2A99-9484-CEBD-818EB18EE7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5BAF70-5531-CB35-4DCF-19674DC781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9B3741-FC11-4FA3-B42B-0FFC6C514076}"/>
              </a:ext>
            </a:extLst>
          </p:cNvPr>
          <p:cNvSpPr>
            <a:spLocks noGrp="1"/>
          </p:cNvSpPr>
          <p:nvPr>
            <p:ph type="dt" sz="half" idx="10"/>
          </p:nvPr>
        </p:nvSpPr>
        <p:spPr/>
        <p:txBody>
          <a:bodyPr/>
          <a:lstStyle/>
          <a:p>
            <a:fld id="{A9F075FF-E025-4E91-8E5E-2D69D71F1DAA}" type="datetimeFigureOut">
              <a:rPr lang="en-IN" smtClean="0"/>
              <a:t>07-09-2022</a:t>
            </a:fld>
            <a:endParaRPr lang="en-IN"/>
          </a:p>
        </p:txBody>
      </p:sp>
      <p:sp>
        <p:nvSpPr>
          <p:cNvPr id="6" name="Footer Placeholder 5">
            <a:extLst>
              <a:ext uri="{FF2B5EF4-FFF2-40B4-BE49-F238E27FC236}">
                <a16:creationId xmlns:a16="http://schemas.microsoft.com/office/drawing/2014/main" id="{E33DFEF8-E3A3-2C67-65A8-7997D46E49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4EA6D7-4D71-D792-BBD6-15BAE5FB4BF3}"/>
              </a:ext>
            </a:extLst>
          </p:cNvPr>
          <p:cNvSpPr>
            <a:spLocks noGrp="1"/>
          </p:cNvSpPr>
          <p:nvPr>
            <p:ph type="sldNum" sz="quarter" idx="12"/>
          </p:nvPr>
        </p:nvSpPr>
        <p:spPr/>
        <p:txBody>
          <a:bodyPr/>
          <a:lstStyle/>
          <a:p>
            <a:fld id="{1B097041-AF40-45C8-979D-4F5F072B901C}" type="slidenum">
              <a:rPr lang="en-IN" smtClean="0"/>
              <a:t>‹#›</a:t>
            </a:fld>
            <a:endParaRPr lang="en-IN"/>
          </a:p>
        </p:txBody>
      </p:sp>
    </p:spTree>
    <p:extLst>
      <p:ext uri="{BB962C8B-B14F-4D97-AF65-F5344CB8AC3E}">
        <p14:creationId xmlns:p14="http://schemas.microsoft.com/office/powerpoint/2010/main" val="2819078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EC231C-7527-1EC7-1DBA-10058F5C83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3D7D29-2FFD-654B-29FA-9AD73CCDAC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441BD7-41A9-642F-0407-72E4DCD29A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075FF-E025-4E91-8E5E-2D69D71F1DAA}" type="datetimeFigureOut">
              <a:rPr lang="en-IN" smtClean="0"/>
              <a:t>07-09-2022</a:t>
            </a:fld>
            <a:endParaRPr lang="en-IN"/>
          </a:p>
        </p:txBody>
      </p:sp>
      <p:sp>
        <p:nvSpPr>
          <p:cNvPr id="5" name="Footer Placeholder 4">
            <a:extLst>
              <a:ext uri="{FF2B5EF4-FFF2-40B4-BE49-F238E27FC236}">
                <a16:creationId xmlns:a16="http://schemas.microsoft.com/office/drawing/2014/main" id="{7D7977A1-31A2-B146-BB94-4542621912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1376E6-29A8-B97A-40FA-A6D6F189FE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97041-AF40-45C8-979D-4F5F072B901C}" type="slidenum">
              <a:rPr lang="en-IN" smtClean="0"/>
              <a:t>‹#›</a:t>
            </a:fld>
            <a:endParaRPr lang="en-IN"/>
          </a:p>
        </p:txBody>
      </p:sp>
    </p:spTree>
    <p:extLst>
      <p:ext uri="{BB962C8B-B14F-4D97-AF65-F5344CB8AC3E}">
        <p14:creationId xmlns:p14="http://schemas.microsoft.com/office/powerpoint/2010/main" val="1450316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introduction-convolution-neural-network/"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hyperlink" Target="https://vitechteam.com/state-of-data-science-and-ml-in-healthcar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1D29A-7EB6-39BF-9B16-66562DB70FD3}"/>
              </a:ext>
            </a:extLst>
          </p:cNvPr>
          <p:cNvSpPr>
            <a:spLocks noGrp="1"/>
          </p:cNvSpPr>
          <p:nvPr>
            <p:ph type="ctrTitle"/>
          </p:nvPr>
        </p:nvSpPr>
        <p:spPr/>
        <p:txBody>
          <a:bodyPr>
            <a:normAutofit/>
          </a:bodyPr>
          <a:lstStyle/>
          <a:p>
            <a:r>
              <a:rPr lang="en-GB" sz="4800" b="1" dirty="0">
                <a:effectLst>
                  <a:outerShdw blurRad="38100" dist="38100" dir="2700000" algn="tl">
                    <a:srgbClr val="000000">
                      <a:alpha val="43137"/>
                    </a:srgbClr>
                  </a:outerShdw>
                </a:effectLst>
              </a:rPr>
              <a:t>Disease Prediction using Medical Imaging and Machine Learning</a:t>
            </a:r>
            <a:endParaRPr lang="en-IN" sz="4800"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B8C89CB4-6F59-92A1-68B1-E8B448212CA8}"/>
              </a:ext>
            </a:extLst>
          </p:cNvPr>
          <p:cNvSpPr>
            <a:spLocks noGrp="1"/>
          </p:cNvSpPr>
          <p:nvPr>
            <p:ph type="subTitle" idx="1"/>
          </p:nvPr>
        </p:nvSpPr>
        <p:spPr/>
        <p:txBody>
          <a:bodyPr/>
          <a:lstStyle/>
          <a:p>
            <a:r>
              <a:rPr lang="en-IN" dirty="0" err="1"/>
              <a:t>Dr.</a:t>
            </a:r>
            <a:r>
              <a:rPr lang="en-IN" dirty="0"/>
              <a:t> Munesh Chandra</a:t>
            </a:r>
          </a:p>
          <a:p>
            <a:r>
              <a:rPr lang="en-IN" dirty="0"/>
              <a:t>NIT</a:t>
            </a:r>
            <a:r>
              <a:rPr lang="en-IN"/>
              <a:t>, Agartala</a:t>
            </a:r>
          </a:p>
        </p:txBody>
      </p:sp>
    </p:spTree>
    <p:extLst>
      <p:ext uri="{BB962C8B-B14F-4D97-AF65-F5344CB8AC3E}">
        <p14:creationId xmlns:p14="http://schemas.microsoft.com/office/powerpoint/2010/main" val="1058069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3EE3-1CDC-BE8F-5FD1-D14693DFD5AC}"/>
              </a:ext>
            </a:extLst>
          </p:cNvPr>
          <p:cNvSpPr>
            <a:spLocks noGrp="1"/>
          </p:cNvSpPr>
          <p:nvPr>
            <p:ph type="title"/>
          </p:nvPr>
        </p:nvSpPr>
        <p:spPr/>
        <p:txBody>
          <a:bodyPr/>
          <a:lstStyle/>
          <a:p>
            <a:r>
              <a:rPr lang="en-GB" sz="3200" b="1" u="sng" dirty="0">
                <a:effectLst>
                  <a:outerShdw blurRad="38100" dist="38100" dir="2700000" algn="tl">
                    <a:srgbClr val="000000">
                      <a:alpha val="43137"/>
                    </a:srgbClr>
                  </a:outerShdw>
                </a:effectLst>
              </a:rPr>
              <a:t>What is unique about ML in healthcare?</a:t>
            </a:r>
            <a:endParaRPr lang="en-IN" sz="32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E06D021-A2A7-126A-8DC8-E3B7346DD774}"/>
              </a:ext>
            </a:extLst>
          </p:cNvPr>
          <p:cNvSpPr>
            <a:spLocks noGrp="1"/>
          </p:cNvSpPr>
          <p:nvPr>
            <p:ph idx="1"/>
          </p:nvPr>
        </p:nvSpPr>
        <p:spPr/>
        <p:txBody>
          <a:bodyPr>
            <a:normAutofit/>
          </a:bodyPr>
          <a:lstStyle/>
          <a:p>
            <a:r>
              <a:rPr lang="en-GB" sz="1500" dirty="0">
                <a:latin typeface="Times New Roman" panose="02020603050405020304" pitchFamily="18" charset="0"/>
                <a:cs typeface="Times New Roman" panose="02020603050405020304" pitchFamily="18" charset="0"/>
              </a:rPr>
              <a:t>Life or death decisions </a:t>
            </a:r>
          </a:p>
          <a:p>
            <a:pPr marL="457200" lvl="1" indent="0">
              <a:buNone/>
            </a:pPr>
            <a:r>
              <a:rPr lang="en-GB" sz="1500" dirty="0">
                <a:latin typeface="Times New Roman" panose="02020603050405020304" pitchFamily="18" charset="0"/>
                <a:cs typeface="Times New Roman" panose="02020603050405020304" pitchFamily="18" charset="0"/>
              </a:rPr>
              <a:t>• Need robust algorithms </a:t>
            </a:r>
          </a:p>
          <a:p>
            <a:pPr marL="457200" lvl="1" indent="0">
              <a:buNone/>
            </a:pPr>
            <a:r>
              <a:rPr lang="en-GB" sz="1500" dirty="0">
                <a:latin typeface="Times New Roman" panose="02020603050405020304" pitchFamily="18" charset="0"/>
                <a:cs typeface="Times New Roman" panose="02020603050405020304" pitchFamily="18" charset="0"/>
              </a:rPr>
              <a:t>• Checks and balances built into ML deployment </a:t>
            </a:r>
          </a:p>
          <a:p>
            <a:pPr marL="457200" lvl="1" indent="0">
              <a:buNone/>
            </a:pPr>
            <a:r>
              <a:rPr lang="en-GB" sz="1500" dirty="0">
                <a:latin typeface="Times New Roman" panose="02020603050405020304" pitchFamily="18" charset="0"/>
                <a:cs typeface="Times New Roman" panose="02020603050405020304" pitchFamily="18" charset="0"/>
              </a:rPr>
              <a:t>• Also arises in other applications of AI such as autonomous driving) • Need fair and accountable algorithms</a:t>
            </a:r>
          </a:p>
          <a:p>
            <a:pPr marL="0" indent="0">
              <a:buNone/>
            </a:pPr>
            <a:r>
              <a:rPr lang="en-GB" sz="1500" dirty="0">
                <a:latin typeface="Times New Roman" panose="02020603050405020304" pitchFamily="18" charset="0"/>
                <a:cs typeface="Times New Roman" panose="02020603050405020304" pitchFamily="18" charset="0"/>
              </a:rPr>
              <a:t> • Many questions are about unsupervised learning </a:t>
            </a:r>
          </a:p>
          <a:p>
            <a:pPr marL="457200" lvl="1" indent="0">
              <a:buNone/>
            </a:pPr>
            <a:r>
              <a:rPr lang="en-GB" sz="1500" dirty="0">
                <a:latin typeface="Times New Roman" panose="02020603050405020304" pitchFamily="18" charset="0"/>
                <a:cs typeface="Times New Roman" panose="02020603050405020304" pitchFamily="18" charset="0"/>
              </a:rPr>
              <a:t>• Discovering disease subtypes, or answering question such as “characterize the types of people that are highly likely to be readmitted to the hospital”? </a:t>
            </a:r>
          </a:p>
          <a:p>
            <a:pPr marL="0" indent="0">
              <a:buNone/>
            </a:pPr>
            <a:r>
              <a:rPr lang="en-GB" sz="1500" dirty="0">
                <a:latin typeface="Times New Roman" panose="02020603050405020304" pitchFamily="18" charset="0"/>
                <a:cs typeface="Times New Roman" panose="02020603050405020304" pitchFamily="18" charset="0"/>
              </a:rPr>
              <a:t>• Many of the questions we want to answer are causal </a:t>
            </a:r>
          </a:p>
          <a:p>
            <a:pPr marL="457200" lvl="1" indent="0">
              <a:buNone/>
            </a:pPr>
            <a:r>
              <a:rPr lang="en-GB" sz="1500" dirty="0">
                <a:latin typeface="Times New Roman" panose="02020603050405020304" pitchFamily="18" charset="0"/>
                <a:cs typeface="Times New Roman" panose="02020603050405020304" pitchFamily="18" charset="0"/>
              </a:rPr>
              <a:t>• Naïve use of supervised machine learning is insufficient</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175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F6A41A-D785-5556-0B44-CEC8B2C42E90}"/>
              </a:ext>
            </a:extLst>
          </p:cNvPr>
          <p:cNvSpPr>
            <a:spLocks noGrp="1"/>
          </p:cNvSpPr>
          <p:nvPr>
            <p:ph idx="1"/>
          </p:nvPr>
        </p:nvSpPr>
        <p:spPr/>
        <p:txBody>
          <a:bodyPr/>
          <a:lstStyle/>
          <a:p>
            <a:pPr marL="0" indent="0" algn="ctr">
              <a:buNone/>
            </a:pPr>
            <a:r>
              <a:rPr lang="en-GB" b="1" dirty="0">
                <a:effectLst/>
                <a:latin typeface="Times New Roman" panose="02020603050405020304" pitchFamily="18" charset="0"/>
                <a:ea typeface="Calibri" panose="020F0502020204030204" pitchFamily="34" charset="0"/>
                <a:cs typeface="Times New Roman" panose="02020603050405020304" pitchFamily="18" charset="0"/>
              </a:rPr>
              <a:t>CLASSIFICATION OF GLIOMA GRADES</a:t>
            </a:r>
          </a:p>
          <a:p>
            <a:pPr marL="0" indent="0" algn="ctr">
              <a:buNone/>
            </a:pPr>
            <a:r>
              <a:rPr lang="en-GB" b="1" dirty="0">
                <a:effectLst/>
                <a:latin typeface="Times New Roman" panose="02020603050405020304" pitchFamily="18" charset="0"/>
                <a:ea typeface="Calibri" panose="020F0502020204030204" pitchFamily="34" charset="0"/>
                <a:cs typeface="Times New Roman" panose="02020603050405020304" pitchFamily="18" charset="0"/>
              </a:rPr>
              <a:t> INTO HIGH GRADE &amp; LOW-GRADE IN MR IMAGES</a:t>
            </a:r>
          </a:p>
          <a:p>
            <a:pPr marL="0" indent="0" algn="ctr">
              <a:buNone/>
            </a:pPr>
            <a:r>
              <a:rPr lang="en-GB" b="1" dirty="0">
                <a:latin typeface="Times New Roman" panose="02020603050405020304" pitchFamily="18" charset="0"/>
                <a:cs typeface="Times New Roman" panose="02020603050405020304" pitchFamily="18" charset="0"/>
              </a:rPr>
              <a:t>USING MACHINE LEARNING</a:t>
            </a:r>
            <a:endParaRPr lang="en-IN" b="1" dirty="0"/>
          </a:p>
          <a:p>
            <a:endParaRPr lang="en-IN" dirty="0"/>
          </a:p>
        </p:txBody>
      </p:sp>
    </p:spTree>
    <p:extLst>
      <p:ext uri="{BB962C8B-B14F-4D97-AF65-F5344CB8AC3E}">
        <p14:creationId xmlns:p14="http://schemas.microsoft.com/office/powerpoint/2010/main" val="2282510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1B4A6-CB47-DC76-2532-D46B8857B2AE}"/>
              </a:ext>
            </a:extLst>
          </p:cNvPr>
          <p:cNvSpPr>
            <a:spLocks noGrp="1"/>
          </p:cNvSpPr>
          <p:nvPr>
            <p:ph type="title"/>
          </p:nvPr>
        </p:nvSpPr>
        <p:spPr/>
        <p:txBody>
          <a:bodyPr/>
          <a:lstStyle/>
          <a:p>
            <a:r>
              <a:rPr lang="en-GB" sz="3200" b="1" u="sng" dirty="0">
                <a:effectLst>
                  <a:outerShdw blurRad="38100" dist="38100" dir="2700000" algn="tl">
                    <a:srgbClr val="000000">
                      <a:alpha val="43137"/>
                    </a:srgbClr>
                  </a:outerShdw>
                </a:effectLst>
              </a:rPr>
              <a:t>Brain Tumor /Glioma</a:t>
            </a:r>
            <a:endParaRPr lang="en-IN" sz="32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AEA20EA-642B-6354-B721-09443C0960D5}"/>
              </a:ext>
            </a:extLst>
          </p:cNvPr>
          <p:cNvSpPr>
            <a:spLocks noGrp="1"/>
          </p:cNvSpPr>
          <p:nvPr>
            <p:ph idx="1"/>
          </p:nvPr>
        </p:nvSpPr>
        <p:spPr/>
        <p:txBody>
          <a:bodyPr>
            <a:normAutofit fontScale="92500" lnSpcReduction="10000"/>
          </a:bodyPr>
          <a:lstStyle/>
          <a:p>
            <a:pPr algn="just">
              <a:lnSpc>
                <a:spcPct val="100000"/>
              </a:lnSpc>
            </a:pPr>
            <a:r>
              <a:rPr lang="en-US" sz="1600" dirty="0">
                <a:latin typeface="Times New Roman" panose="02020603050405020304" pitchFamily="18" charset="0"/>
                <a:cs typeface="Times New Roman" panose="02020603050405020304" pitchFamily="18" charset="0"/>
              </a:rPr>
              <a:t>In the field of Medical Image Analysis, research on Brain tumors is one of the most </a:t>
            </a:r>
            <a:r>
              <a:rPr lang="en-IN" sz="1600" dirty="0">
                <a:latin typeface="Times New Roman" panose="02020603050405020304" pitchFamily="18" charset="0"/>
                <a:cs typeface="Times New Roman" panose="02020603050405020304" pitchFamily="18" charset="0"/>
              </a:rPr>
              <a:t>prominent ones.</a:t>
            </a:r>
          </a:p>
          <a:p>
            <a:pPr algn="just">
              <a:lnSpc>
                <a:spcPct val="100000"/>
              </a:lnSpc>
            </a:pPr>
            <a:r>
              <a:rPr lang="en-US" sz="1600" dirty="0">
                <a:latin typeface="Times New Roman" panose="02020603050405020304" pitchFamily="18" charset="0"/>
                <a:cs typeface="Times New Roman" panose="02020603050405020304" pitchFamily="18" charset="0"/>
              </a:rPr>
              <a:t>Primary brain tumors occur in around 250,000 people a year globally, making up less than 2% </a:t>
            </a:r>
            <a:r>
              <a:rPr lang="en-IN" sz="1600" dirty="0">
                <a:latin typeface="Times New Roman" panose="02020603050405020304" pitchFamily="18" charset="0"/>
                <a:cs typeface="Times New Roman" panose="02020603050405020304" pitchFamily="18" charset="0"/>
              </a:rPr>
              <a:t>of cancers.</a:t>
            </a:r>
          </a:p>
          <a:p>
            <a:pPr algn="just">
              <a:lnSpc>
                <a:spcPct val="100000"/>
              </a:lnSpc>
            </a:pPr>
            <a:r>
              <a:rPr lang="en-IN" sz="1600" dirty="0">
                <a:latin typeface="Times New Roman" panose="02020603050405020304" pitchFamily="18" charset="0"/>
                <a:cs typeface="Times New Roman" panose="02020603050405020304" pitchFamily="18" charset="0"/>
              </a:rPr>
              <a:t>Problem is Brain Tumours vary in size ,shape , appearances ,colour ,location and orientation ,which is precisely the reason why tumour segmentation is challenging.</a:t>
            </a:r>
          </a:p>
          <a:p>
            <a:pPr algn="just">
              <a:lnSpc>
                <a:spcPct val="100000"/>
              </a:lnSpc>
            </a:pPr>
            <a:r>
              <a:rPr lang="en-IN" sz="1600" dirty="0">
                <a:latin typeface="Times New Roman" panose="02020603050405020304" pitchFamily="18" charset="0"/>
                <a:cs typeface="Times New Roman" panose="02020603050405020304" pitchFamily="18" charset="0"/>
              </a:rPr>
              <a:t>The major drawback of manual detection is that it is time consuming and prone to human error.</a:t>
            </a:r>
          </a:p>
          <a:p>
            <a:pPr algn="just">
              <a:lnSpc>
                <a:spcPct val="200000"/>
              </a:lnSpc>
            </a:pPr>
            <a:r>
              <a:rPr lang="en-IN" sz="1600" dirty="0">
                <a:latin typeface="Times New Roman" panose="02020603050405020304" pitchFamily="18" charset="0"/>
                <a:cs typeface="Times New Roman" panose="02020603050405020304" pitchFamily="18" charset="0"/>
              </a:rPr>
              <a:t>A Brain Tumour is a mass of cells that have grown and multiplied uncontrollable.</a:t>
            </a:r>
          </a:p>
          <a:p>
            <a:pPr algn="just">
              <a:lnSpc>
                <a:spcPct val="200000"/>
              </a:lnSpc>
            </a:pPr>
            <a:endParaRPr lang="en-IN" sz="1600" dirty="0">
              <a:latin typeface="Times New Roman" panose="02020603050405020304" pitchFamily="18" charset="0"/>
              <a:cs typeface="Times New Roman" panose="02020603050405020304" pitchFamily="18" charset="0"/>
            </a:endParaRPr>
          </a:p>
          <a:p>
            <a:pPr algn="just">
              <a:lnSpc>
                <a:spcPct val="200000"/>
              </a:lnSpc>
            </a:pPr>
            <a:endParaRPr lang="en-IN" sz="1600" dirty="0">
              <a:latin typeface="Times New Roman" panose="02020603050405020304" pitchFamily="18" charset="0"/>
              <a:cs typeface="Times New Roman" panose="02020603050405020304" pitchFamily="18" charset="0"/>
            </a:endParaRPr>
          </a:p>
          <a:p>
            <a:pPr algn="just">
              <a:lnSpc>
                <a:spcPct val="200000"/>
              </a:lnSpc>
            </a:pPr>
            <a:endParaRPr lang="en-IN" sz="1600" dirty="0">
              <a:latin typeface="Times New Roman" panose="02020603050405020304" pitchFamily="18" charset="0"/>
              <a:cs typeface="Times New Roman" panose="02020603050405020304" pitchFamily="18" charset="0"/>
            </a:endParaRPr>
          </a:p>
          <a:p>
            <a:pPr algn="just">
              <a:lnSpc>
                <a:spcPct val="200000"/>
              </a:lnSpc>
            </a:pPr>
            <a:r>
              <a:rPr lang="en-US" sz="1600" dirty="0">
                <a:latin typeface="Times New Roman" panose="02020603050405020304" pitchFamily="18" charset="0"/>
                <a:cs typeface="Times New Roman" panose="02020603050405020304" pitchFamily="18" charset="0"/>
              </a:rPr>
              <a:t>Glioma is the most common malignant brain tumor.</a:t>
            </a:r>
          </a:p>
          <a:p>
            <a:pPr marL="0" indent="0" algn="just">
              <a:lnSpc>
                <a:spcPct val="100000"/>
              </a:lnSpc>
              <a:buNone/>
            </a:pPr>
            <a:endParaRPr lang="en-IN" sz="1600" dirty="0">
              <a:latin typeface="Times New Roman" panose="02020603050405020304" pitchFamily="18" charset="0"/>
              <a:cs typeface="Times New Roman" panose="02020603050405020304" pitchFamily="18" charset="0"/>
            </a:endParaRPr>
          </a:p>
          <a:p>
            <a:endParaRPr lang="en-IN" sz="1600" dirty="0"/>
          </a:p>
        </p:txBody>
      </p:sp>
      <p:pic>
        <p:nvPicPr>
          <p:cNvPr id="4" name="Picture 3">
            <a:extLst>
              <a:ext uri="{FF2B5EF4-FFF2-40B4-BE49-F238E27FC236}">
                <a16:creationId xmlns:a16="http://schemas.microsoft.com/office/drawing/2014/main" id="{431FCBC8-218C-80FB-8620-705F2B1DF67D}"/>
              </a:ext>
            </a:extLst>
          </p:cNvPr>
          <p:cNvPicPr>
            <a:picLocks noChangeAspect="1"/>
          </p:cNvPicPr>
          <p:nvPr/>
        </p:nvPicPr>
        <p:blipFill>
          <a:blip r:embed="rId3"/>
          <a:stretch>
            <a:fillRect/>
          </a:stretch>
        </p:blipFill>
        <p:spPr>
          <a:xfrm>
            <a:off x="2556919" y="3827414"/>
            <a:ext cx="5809532" cy="1870941"/>
          </a:xfrm>
          <a:prstGeom prst="rect">
            <a:avLst/>
          </a:prstGeom>
        </p:spPr>
      </p:pic>
    </p:spTree>
    <p:extLst>
      <p:ext uri="{BB962C8B-B14F-4D97-AF65-F5344CB8AC3E}">
        <p14:creationId xmlns:p14="http://schemas.microsoft.com/office/powerpoint/2010/main" val="31516297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2B0B-8DC4-3B0B-53AB-E8018DC669C3}"/>
              </a:ext>
            </a:extLst>
          </p:cNvPr>
          <p:cNvSpPr>
            <a:spLocks noGrp="1"/>
          </p:cNvSpPr>
          <p:nvPr>
            <p:ph type="title"/>
          </p:nvPr>
        </p:nvSpPr>
        <p:spPr/>
        <p:txBody>
          <a:bodyPr/>
          <a:lstStyle/>
          <a:p>
            <a:r>
              <a:rPr lang="en-GB" sz="3200" b="1" u="sng" dirty="0">
                <a:effectLst>
                  <a:outerShdw blurRad="38100" dist="38100" dir="2700000" algn="tl">
                    <a:srgbClr val="000000">
                      <a:alpha val="43137"/>
                    </a:srgbClr>
                  </a:outerShdw>
                </a:effectLst>
              </a:rPr>
              <a:t>Levels of Tumor Diagnosis</a:t>
            </a:r>
            <a:endParaRPr lang="en-IN" sz="3200" b="1" u="sng"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74AB4A0F-D1E2-A0C6-ECEC-ECC2E21A1D15}"/>
              </a:ext>
            </a:extLst>
          </p:cNvPr>
          <p:cNvSpPr txBox="1"/>
          <p:nvPr/>
        </p:nvSpPr>
        <p:spPr>
          <a:xfrm>
            <a:off x="2820391" y="3151702"/>
            <a:ext cx="1787236" cy="131825"/>
          </a:xfrm>
          <a:prstGeom prst="rect">
            <a:avLst/>
          </a:prstGeom>
          <a:solidFill>
            <a:schemeClr val="bg1"/>
          </a:solidFill>
        </p:spPr>
        <p:txBody>
          <a:bodyPr wrap="square" rtlCol="0">
            <a:spAutoFit/>
          </a:bodyPr>
          <a:lstStyle/>
          <a:p>
            <a:endParaRPr lang="en-IN" dirty="0"/>
          </a:p>
        </p:txBody>
      </p:sp>
      <p:pic>
        <p:nvPicPr>
          <p:cNvPr id="10" name="Picture 9">
            <a:extLst>
              <a:ext uri="{FF2B5EF4-FFF2-40B4-BE49-F238E27FC236}">
                <a16:creationId xmlns:a16="http://schemas.microsoft.com/office/drawing/2014/main" id="{18445842-E0DF-BD00-B3B0-02C9FF2E363A}"/>
              </a:ext>
            </a:extLst>
          </p:cNvPr>
          <p:cNvPicPr>
            <a:picLocks noChangeAspect="1"/>
          </p:cNvPicPr>
          <p:nvPr/>
        </p:nvPicPr>
        <p:blipFill>
          <a:blip r:embed="rId2"/>
          <a:stretch>
            <a:fillRect/>
          </a:stretch>
        </p:blipFill>
        <p:spPr>
          <a:xfrm>
            <a:off x="1588972" y="2002686"/>
            <a:ext cx="9146321" cy="3676395"/>
          </a:xfrm>
          <a:prstGeom prst="rect">
            <a:avLst/>
          </a:prstGeom>
        </p:spPr>
      </p:pic>
    </p:spTree>
    <p:extLst>
      <p:ext uri="{BB962C8B-B14F-4D97-AF65-F5344CB8AC3E}">
        <p14:creationId xmlns:p14="http://schemas.microsoft.com/office/powerpoint/2010/main" val="797083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A19CF-D44F-4257-869D-65E86DBB06A2}"/>
              </a:ext>
            </a:extLst>
          </p:cNvPr>
          <p:cNvSpPr>
            <a:spLocks noGrp="1"/>
          </p:cNvSpPr>
          <p:nvPr>
            <p:ph type="title"/>
          </p:nvPr>
        </p:nvSpPr>
        <p:spPr/>
        <p:txBody>
          <a:bodyPr>
            <a:normAutofit/>
          </a:bodyPr>
          <a:lstStyle/>
          <a:p>
            <a:r>
              <a:rPr lang="en-GB" sz="3200" u="sng"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GB" sz="3200" b="0" i="0" u="sng"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ey differences between machine learning and deep learning</a:t>
            </a:r>
            <a:endParaRPr lang="en-IN" sz="32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9" name="Table 9">
            <a:extLst>
              <a:ext uri="{FF2B5EF4-FFF2-40B4-BE49-F238E27FC236}">
                <a16:creationId xmlns:a16="http://schemas.microsoft.com/office/drawing/2014/main" id="{33F11995-4541-633F-8BFF-D094706091BF}"/>
              </a:ext>
            </a:extLst>
          </p:cNvPr>
          <p:cNvGraphicFramePr>
            <a:graphicFrameLocks noGrp="1"/>
          </p:cNvGraphicFramePr>
          <p:nvPr>
            <p:ph idx="1"/>
            <p:extLst>
              <p:ext uri="{D42A27DB-BD31-4B8C-83A1-F6EECF244321}">
                <p14:modId xmlns:p14="http://schemas.microsoft.com/office/powerpoint/2010/main" val="1368772171"/>
              </p:ext>
            </p:extLst>
          </p:nvPr>
        </p:nvGraphicFramePr>
        <p:xfrm>
          <a:off x="838200" y="1586575"/>
          <a:ext cx="10515597" cy="4724690"/>
        </p:xfrm>
        <a:graphic>
          <a:graphicData uri="http://schemas.openxmlformats.org/drawingml/2006/table">
            <a:tbl>
              <a:tblPr firstRow="1" bandRow="1">
                <a:tableStyleId>{5C22544A-7EE6-4342-B048-85BDC9FD1C3A}</a:tableStyleId>
              </a:tblPr>
              <a:tblGrid>
                <a:gridCol w="1638552">
                  <a:extLst>
                    <a:ext uri="{9D8B030D-6E8A-4147-A177-3AD203B41FA5}">
                      <a16:colId xmlns:a16="http://schemas.microsoft.com/office/drawing/2014/main" val="274402790"/>
                    </a:ext>
                  </a:extLst>
                </a:gridCol>
                <a:gridCol w="4505388">
                  <a:extLst>
                    <a:ext uri="{9D8B030D-6E8A-4147-A177-3AD203B41FA5}">
                      <a16:colId xmlns:a16="http://schemas.microsoft.com/office/drawing/2014/main" val="4001475829"/>
                    </a:ext>
                  </a:extLst>
                </a:gridCol>
                <a:gridCol w="4371657">
                  <a:extLst>
                    <a:ext uri="{9D8B030D-6E8A-4147-A177-3AD203B41FA5}">
                      <a16:colId xmlns:a16="http://schemas.microsoft.com/office/drawing/2014/main" val="4145111739"/>
                    </a:ext>
                  </a:extLst>
                </a:gridCol>
              </a:tblGrid>
              <a:tr h="609890">
                <a:tc>
                  <a:txBody>
                    <a:bodyPr/>
                    <a:lstStyle/>
                    <a:p>
                      <a:pPr algn="l"/>
                      <a:r>
                        <a:rPr lang="en-IN" sz="13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r>
                        <a:rPr lang="en-IN" sz="13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Machine Learning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r>
                        <a:rPr lang="en-IN" sz="13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Deep Learning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56549211"/>
                  </a:ext>
                </a:extLst>
              </a:tr>
              <a:tr h="370840">
                <a:tc>
                  <a:txBody>
                    <a:bodyPr/>
                    <a:lstStyle/>
                    <a:p>
                      <a:pPr algn="l"/>
                      <a:r>
                        <a:rPr lang="en-IN" sz="13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Definition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r>
                        <a:rPr lang="en-IN" sz="13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Subfield of AI that focuses on machines being able to learn without being explicitly programmed.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r>
                        <a:rPr lang="en-IN" sz="13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Subfield of ML that focuses on machines being able to mimic the human brain to perform highly complex AI problems.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83003739"/>
                  </a:ext>
                </a:extLst>
              </a:tr>
              <a:tr h="370840">
                <a:tc>
                  <a:txBody>
                    <a:bodyPr/>
                    <a:lstStyle/>
                    <a:p>
                      <a:pPr algn="l"/>
                      <a:r>
                        <a:rPr lang="en-IN" sz="13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Data Feeding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r>
                        <a:rPr lang="en-IN" sz="13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give structured data to the machine that builds the ML model.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r>
                        <a:rPr lang="en-IN" sz="13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give unstructured data or you can say the raw input to the neural network.</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74049908"/>
                  </a:ext>
                </a:extLst>
              </a:tr>
              <a:tr h="370840">
                <a:tc>
                  <a:txBody>
                    <a:bodyPr/>
                    <a:lstStyle/>
                    <a:p>
                      <a:pPr algn="l"/>
                      <a:r>
                        <a:rPr lang="en-IN" sz="13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Volume of Data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r>
                        <a:rPr lang="en-IN" sz="13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ML models deal with datasets having thousands of data rows.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r>
                        <a:rPr lang="en-IN" sz="13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Deep learning models mostly deal with datasets having millions of data rows.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27846248"/>
                  </a:ext>
                </a:extLst>
              </a:tr>
              <a:tr h="370840">
                <a:tc>
                  <a:txBody>
                    <a:bodyPr/>
                    <a:lstStyle/>
                    <a:p>
                      <a:pPr algn="l"/>
                      <a:r>
                        <a:rPr lang="en-IN" sz="13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Training Time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r>
                        <a:rPr lang="en-IN" sz="13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ML models take less time in training because of the small data size.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r>
                        <a:rPr lang="en-IN" sz="13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It takes a huge amount of time because of massive data points.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60748288"/>
                  </a:ext>
                </a:extLst>
              </a:tr>
              <a:tr h="370840">
                <a:tc>
                  <a:txBody>
                    <a:bodyPr/>
                    <a:lstStyle/>
                    <a:p>
                      <a:pPr algn="l"/>
                      <a:r>
                        <a:rPr lang="en-IN" sz="13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Human Involvement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r>
                        <a:rPr lang="en-IN" sz="13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Machine learning models are easy to build but require more human interaction to make better predictions.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r>
                        <a:rPr lang="en-IN" sz="13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Deep learning models are difficult to build as they use complex multilayered neural networks but they have the capability to learn by themselves.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83614313"/>
                  </a:ext>
                </a:extLst>
              </a:tr>
              <a:tr h="370840">
                <a:tc>
                  <a:txBody>
                    <a:bodyPr/>
                    <a:lstStyle/>
                    <a:p>
                      <a:pPr algn="l"/>
                      <a:r>
                        <a:rPr lang="en-IN" sz="13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Feature Engineering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r>
                        <a:rPr lang="en-IN" sz="13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Feature engineering is done explicitly by humans.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r>
                        <a:rPr lang="en-IN" sz="13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 need of feature engineering, neural networks automatically detect important features.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757438"/>
                  </a:ext>
                </a:extLst>
              </a:tr>
              <a:tr h="370840">
                <a:tc>
                  <a:txBody>
                    <a:bodyPr/>
                    <a:lstStyle/>
                    <a:p>
                      <a:pPr algn="l"/>
                      <a:r>
                        <a:rPr lang="en-IN" sz="13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Goal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r>
                        <a:rPr lang="en-IN" sz="13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 give the output as close as it can be to the expected output.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r>
                        <a:rPr lang="en-IN" sz="13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 mimic the human brain processing, how they actually think. If somehow machines are able to think that way they will automatically generate the right output.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53315446"/>
                  </a:ext>
                </a:extLst>
              </a:tr>
              <a:tr h="370840">
                <a:tc>
                  <a:txBody>
                    <a:bodyPr/>
                    <a:lstStyle/>
                    <a:p>
                      <a:pPr algn="l"/>
                      <a:r>
                        <a:rPr lang="en-IN" sz="13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Interpreting Results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r>
                        <a:rPr lang="en-IN" sz="13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It is easy to explain the results of an ML model.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r>
                        <a:rPr lang="en-IN" sz="13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It is difficult to explain the results of a deep learning model since it’s hard to interpret the output of a complex multi-layered neural network.</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48460601"/>
                  </a:ext>
                </a:extLst>
              </a:tr>
            </a:tbl>
          </a:graphicData>
        </a:graphic>
      </p:graphicFrame>
    </p:spTree>
    <p:extLst>
      <p:ext uri="{BB962C8B-B14F-4D97-AF65-F5344CB8AC3E}">
        <p14:creationId xmlns:p14="http://schemas.microsoft.com/office/powerpoint/2010/main" val="4209555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8EA2-4E4C-7CD1-C9EA-525DDC041836}"/>
              </a:ext>
            </a:extLst>
          </p:cNvPr>
          <p:cNvSpPr>
            <a:spLocks noGrp="1"/>
          </p:cNvSpPr>
          <p:nvPr>
            <p:ph type="title"/>
          </p:nvPr>
        </p:nvSpPr>
        <p:spPr/>
        <p:txBody>
          <a:bodyPr>
            <a:normAutofit/>
          </a:bodyPr>
          <a:lstStyle/>
          <a:p>
            <a:r>
              <a:rPr lang="en-GB" sz="3200" i="0" u="sng" dirty="0">
                <a:solidFill>
                  <a:srgbClr val="29292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Support Vector Machine or SVM</a:t>
            </a:r>
            <a:br>
              <a:rPr lang="en-GB" sz="3200" i="0" u="sng" dirty="0">
                <a:solidFill>
                  <a:srgbClr val="29292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32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B41E27-05FD-F849-214F-8B04CCFAA001}"/>
              </a:ext>
            </a:extLst>
          </p:cNvPr>
          <p:cNvSpPr>
            <a:spLocks noGrp="1"/>
          </p:cNvSpPr>
          <p:nvPr>
            <p:ph idx="1"/>
          </p:nvPr>
        </p:nvSpPr>
        <p:spPr/>
        <p:txBody>
          <a:bodyPr>
            <a:normAutofit/>
          </a:bodyPr>
          <a:lstStyle/>
          <a:p>
            <a:pPr algn="l"/>
            <a:r>
              <a:rPr lang="en-GB" sz="1500" b="1" i="0" dirty="0">
                <a:solidFill>
                  <a:srgbClr val="292929"/>
                </a:solidFill>
                <a:effectLst/>
                <a:latin typeface="Times New Roman" panose="02020603050405020304" pitchFamily="18" charset="0"/>
                <a:cs typeface="Times New Roman" panose="02020603050405020304" pitchFamily="18" charset="0"/>
              </a:rPr>
              <a:t>Advantages:</a:t>
            </a:r>
          </a:p>
          <a:p>
            <a:pPr algn="l">
              <a:buFont typeface="+mj-lt"/>
              <a:buAutoNum type="arabicPeriod"/>
            </a:pPr>
            <a:r>
              <a:rPr lang="en-GB" sz="1500" b="0" i="0" dirty="0">
                <a:solidFill>
                  <a:srgbClr val="292929"/>
                </a:solidFill>
                <a:effectLst/>
                <a:latin typeface="Times New Roman" panose="02020603050405020304" pitchFamily="18" charset="0"/>
                <a:cs typeface="Times New Roman" panose="02020603050405020304" pitchFamily="18" charset="0"/>
              </a:rPr>
              <a:t>SVM works relatively well when there is a clear margin of separation between classes.</a:t>
            </a:r>
          </a:p>
          <a:p>
            <a:pPr algn="l">
              <a:buFont typeface="+mj-lt"/>
              <a:buAutoNum type="arabicPeriod"/>
            </a:pPr>
            <a:r>
              <a:rPr lang="en-GB" sz="1500" b="0" i="0" dirty="0">
                <a:solidFill>
                  <a:srgbClr val="292929"/>
                </a:solidFill>
                <a:effectLst/>
                <a:latin typeface="Times New Roman" panose="02020603050405020304" pitchFamily="18" charset="0"/>
                <a:cs typeface="Times New Roman" panose="02020603050405020304" pitchFamily="18" charset="0"/>
              </a:rPr>
              <a:t>SVM is more effective in high-dimensional spaces.</a:t>
            </a:r>
          </a:p>
          <a:p>
            <a:pPr algn="l">
              <a:buFont typeface="+mj-lt"/>
              <a:buAutoNum type="arabicPeriod"/>
            </a:pPr>
            <a:r>
              <a:rPr lang="en-GB" sz="1500" b="0" i="0" dirty="0">
                <a:solidFill>
                  <a:srgbClr val="292929"/>
                </a:solidFill>
                <a:effectLst/>
                <a:latin typeface="Times New Roman" panose="02020603050405020304" pitchFamily="18" charset="0"/>
                <a:cs typeface="Times New Roman" panose="02020603050405020304" pitchFamily="18" charset="0"/>
              </a:rPr>
              <a:t>SVM is effective in cases where the number of dimensions is greater than the number of samples.</a:t>
            </a:r>
          </a:p>
          <a:p>
            <a:pPr algn="l">
              <a:buFont typeface="+mj-lt"/>
              <a:buAutoNum type="arabicPeriod"/>
            </a:pPr>
            <a:r>
              <a:rPr lang="en-GB" sz="1500" b="0" i="0" dirty="0">
                <a:solidFill>
                  <a:srgbClr val="292929"/>
                </a:solidFill>
                <a:effectLst/>
                <a:latin typeface="Times New Roman" panose="02020603050405020304" pitchFamily="18" charset="0"/>
                <a:cs typeface="Times New Roman" panose="02020603050405020304" pitchFamily="18" charset="0"/>
              </a:rPr>
              <a:t>SVM is relatively memory efficient</a:t>
            </a:r>
          </a:p>
          <a:p>
            <a:pPr algn="l"/>
            <a:r>
              <a:rPr lang="en-GB" sz="1500" b="1" i="0" dirty="0">
                <a:solidFill>
                  <a:srgbClr val="292929"/>
                </a:solidFill>
                <a:effectLst/>
                <a:latin typeface="Times New Roman" panose="02020603050405020304" pitchFamily="18" charset="0"/>
                <a:cs typeface="Times New Roman" panose="02020603050405020304" pitchFamily="18" charset="0"/>
              </a:rPr>
              <a:t>Disadvantages:</a:t>
            </a:r>
          </a:p>
          <a:p>
            <a:pPr algn="l">
              <a:buFont typeface="+mj-lt"/>
              <a:buAutoNum type="arabicPeriod"/>
            </a:pPr>
            <a:r>
              <a:rPr lang="en-GB" sz="1500" b="0" i="0" dirty="0">
                <a:solidFill>
                  <a:srgbClr val="292929"/>
                </a:solidFill>
                <a:effectLst/>
                <a:latin typeface="Times New Roman" panose="02020603050405020304" pitchFamily="18" charset="0"/>
                <a:cs typeface="Times New Roman" panose="02020603050405020304" pitchFamily="18" charset="0"/>
              </a:rPr>
              <a:t>SVM algorithm is not suitable for large data sets.</a:t>
            </a:r>
          </a:p>
          <a:p>
            <a:pPr algn="l">
              <a:buFont typeface="+mj-lt"/>
              <a:buAutoNum type="arabicPeriod"/>
            </a:pPr>
            <a:r>
              <a:rPr lang="en-GB" sz="1500" b="0" i="0" dirty="0">
                <a:solidFill>
                  <a:srgbClr val="292929"/>
                </a:solidFill>
                <a:effectLst/>
                <a:latin typeface="Times New Roman" panose="02020603050405020304" pitchFamily="18" charset="0"/>
                <a:cs typeface="Times New Roman" panose="02020603050405020304" pitchFamily="18" charset="0"/>
              </a:rPr>
              <a:t>SVM does not perform very well when the data set has more noise i.e. target classes are overlapping.</a:t>
            </a:r>
          </a:p>
          <a:p>
            <a:pPr algn="l">
              <a:buFont typeface="+mj-lt"/>
              <a:buAutoNum type="arabicPeriod"/>
            </a:pPr>
            <a:r>
              <a:rPr lang="en-GB" sz="1500" b="0" i="0" dirty="0">
                <a:solidFill>
                  <a:srgbClr val="292929"/>
                </a:solidFill>
                <a:effectLst/>
                <a:latin typeface="Times New Roman" panose="02020603050405020304" pitchFamily="18" charset="0"/>
                <a:cs typeface="Times New Roman" panose="02020603050405020304" pitchFamily="18" charset="0"/>
              </a:rPr>
              <a:t>In cases where the number of features for each data point exceeds the number of training data samples, the SVM will underperform.</a:t>
            </a:r>
          </a:p>
          <a:p>
            <a:pPr algn="l">
              <a:buFont typeface="+mj-lt"/>
              <a:buAutoNum type="arabicPeriod"/>
            </a:pPr>
            <a:r>
              <a:rPr lang="en-GB" sz="1500" b="0" i="0" dirty="0">
                <a:solidFill>
                  <a:srgbClr val="292929"/>
                </a:solidFill>
                <a:effectLst/>
                <a:latin typeface="Times New Roman" panose="02020603050405020304" pitchFamily="18" charset="0"/>
                <a:cs typeface="Times New Roman" panose="02020603050405020304" pitchFamily="18" charset="0"/>
              </a:rPr>
              <a:t>As the support vector classifier works by putting data points, above and below the classifying hyperplane there is no probabilistic explanation for the classification.</a:t>
            </a:r>
          </a:p>
          <a:p>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774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90C25-2D2A-CE8F-E6BE-78898379155C}"/>
              </a:ext>
            </a:extLst>
          </p:cNvPr>
          <p:cNvSpPr>
            <a:spLocks noGrp="1"/>
          </p:cNvSpPr>
          <p:nvPr>
            <p:ph type="title"/>
          </p:nvPr>
        </p:nvSpPr>
        <p:spPr/>
        <p:txBody>
          <a:bodyPr>
            <a:normAutofit/>
          </a:bodyPr>
          <a:lstStyle/>
          <a:p>
            <a:r>
              <a:rPr lang="en-GB" sz="3200" i="0" u="sng" dirty="0">
                <a:solidFill>
                  <a:srgbClr val="27323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Convolutional Neural Network (CNN)</a:t>
            </a:r>
            <a:br>
              <a:rPr lang="en-GB" sz="3200" i="0" u="sng" dirty="0">
                <a:solidFill>
                  <a:srgbClr val="27323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32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8ABE99-B96E-66CD-B2CD-D36BA498A784}"/>
              </a:ext>
            </a:extLst>
          </p:cNvPr>
          <p:cNvSpPr>
            <a:spLocks noGrp="1"/>
          </p:cNvSpPr>
          <p:nvPr>
            <p:ph idx="1"/>
          </p:nvPr>
        </p:nvSpPr>
        <p:spPr/>
        <p:txBody>
          <a:bodyPr>
            <a:noAutofit/>
          </a:bodyPr>
          <a:lstStyle/>
          <a:p>
            <a:pPr algn="l" fontAlgn="base"/>
            <a:r>
              <a:rPr lang="en-GB" sz="1500"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Convolutional neural networks</a:t>
            </a:r>
            <a:r>
              <a:rPr lang="en-GB" sz="1500" b="0" i="0" dirty="0">
                <a:effectLst/>
                <a:latin typeface="Times New Roman" panose="02020603050405020304" pitchFamily="18" charset="0"/>
                <a:cs typeface="Times New Roman" panose="02020603050405020304" pitchFamily="18" charset="0"/>
              </a:rPr>
              <a:t> (CNN) are one of the most popular models used today. This neural network computational model uses a variation of multilayer </a:t>
            </a:r>
            <a:r>
              <a:rPr lang="en-GB" sz="1500" b="0" i="0" dirty="0" err="1">
                <a:effectLst/>
                <a:latin typeface="Times New Roman" panose="02020603050405020304" pitchFamily="18" charset="0"/>
                <a:cs typeface="Times New Roman" panose="02020603050405020304" pitchFamily="18" charset="0"/>
              </a:rPr>
              <a:t>perceptrons</a:t>
            </a:r>
            <a:r>
              <a:rPr lang="en-GB" sz="1500" b="0" i="0" dirty="0">
                <a:effectLst/>
                <a:latin typeface="Times New Roman" panose="02020603050405020304" pitchFamily="18" charset="0"/>
                <a:cs typeface="Times New Roman" panose="02020603050405020304" pitchFamily="18" charset="0"/>
              </a:rPr>
              <a:t> and contains one or more convolutional layers that can be either entirely connected or pooled. These convolutional layers create feature maps that record a region of image which is ultimately broken into rectangles and sent out for nonlinear processing.</a:t>
            </a:r>
            <a:br>
              <a:rPr lang="en-GB" sz="1500" b="0" i="0" dirty="0">
                <a:effectLst/>
                <a:latin typeface="Times New Roman" panose="02020603050405020304" pitchFamily="18" charset="0"/>
                <a:cs typeface="Times New Roman" panose="02020603050405020304" pitchFamily="18" charset="0"/>
              </a:rPr>
            </a:br>
            <a:endParaRPr lang="en-GB" sz="1500" b="0" i="0" dirty="0">
              <a:effectLst/>
              <a:latin typeface="Times New Roman" panose="02020603050405020304" pitchFamily="18" charset="0"/>
              <a:cs typeface="Times New Roman" panose="02020603050405020304" pitchFamily="18" charset="0"/>
            </a:endParaRPr>
          </a:p>
          <a:p>
            <a:pPr algn="l" fontAlgn="base"/>
            <a:r>
              <a:rPr lang="en-GB" sz="1500" b="1" i="0" dirty="0">
                <a:effectLst/>
                <a:latin typeface="Times New Roman" panose="02020603050405020304" pitchFamily="18" charset="0"/>
                <a:cs typeface="Times New Roman" panose="02020603050405020304" pitchFamily="18" charset="0"/>
              </a:rPr>
              <a:t>Advantages:</a:t>
            </a:r>
            <a:endParaRPr lang="en-GB" sz="1500" b="0" i="0" dirty="0">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GB" sz="1500" b="0" i="0" dirty="0">
                <a:effectLst/>
                <a:latin typeface="Times New Roman" panose="02020603050405020304" pitchFamily="18" charset="0"/>
                <a:cs typeface="Times New Roman" panose="02020603050405020304" pitchFamily="18" charset="0"/>
              </a:rPr>
              <a:t>Very High accuracy in image recognition problems.</a:t>
            </a:r>
          </a:p>
          <a:p>
            <a:pPr algn="l" fontAlgn="base">
              <a:buFont typeface="Arial" panose="020B0604020202020204" pitchFamily="34" charset="0"/>
              <a:buChar char="•"/>
            </a:pPr>
            <a:r>
              <a:rPr lang="en-GB" sz="1500" b="0" i="0" dirty="0">
                <a:effectLst/>
                <a:latin typeface="Times New Roman" panose="02020603050405020304" pitchFamily="18" charset="0"/>
                <a:cs typeface="Times New Roman" panose="02020603050405020304" pitchFamily="18" charset="0"/>
              </a:rPr>
              <a:t>Automatically detects the important features without any human supervision.</a:t>
            </a:r>
          </a:p>
          <a:p>
            <a:pPr algn="l" fontAlgn="base">
              <a:buFont typeface="Arial" panose="020B0604020202020204" pitchFamily="34" charset="0"/>
              <a:buChar char="•"/>
            </a:pPr>
            <a:r>
              <a:rPr lang="en-GB" sz="1500" b="0" i="0" dirty="0">
                <a:effectLst/>
                <a:latin typeface="Times New Roman" panose="02020603050405020304" pitchFamily="18" charset="0"/>
                <a:cs typeface="Times New Roman" panose="02020603050405020304" pitchFamily="18" charset="0"/>
              </a:rPr>
              <a:t>Weight sharing.</a:t>
            </a:r>
          </a:p>
          <a:p>
            <a:pPr algn="l" fontAlgn="base"/>
            <a:r>
              <a:rPr lang="en-GB" sz="1500" b="1" i="0" dirty="0">
                <a:effectLst/>
                <a:latin typeface="Times New Roman" panose="02020603050405020304" pitchFamily="18" charset="0"/>
                <a:cs typeface="Times New Roman" panose="02020603050405020304" pitchFamily="18" charset="0"/>
              </a:rPr>
              <a:t>Disadvantages:</a:t>
            </a:r>
            <a:endParaRPr lang="en-GB" sz="1500" b="0" i="0" dirty="0">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GB" sz="1500" b="0" i="0" dirty="0">
                <a:effectLst/>
                <a:latin typeface="Times New Roman" panose="02020603050405020304" pitchFamily="18" charset="0"/>
                <a:cs typeface="Times New Roman" panose="02020603050405020304" pitchFamily="18" charset="0"/>
              </a:rPr>
              <a:t>CNN do not encode the position and orientation of object.</a:t>
            </a:r>
          </a:p>
          <a:p>
            <a:pPr algn="l" fontAlgn="base">
              <a:buFont typeface="Arial" panose="020B0604020202020204" pitchFamily="34" charset="0"/>
              <a:buChar char="•"/>
            </a:pPr>
            <a:r>
              <a:rPr lang="en-GB" sz="1500" b="0" i="0" dirty="0">
                <a:effectLst/>
                <a:latin typeface="Times New Roman" panose="02020603050405020304" pitchFamily="18" charset="0"/>
                <a:cs typeface="Times New Roman" panose="02020603050405020304" pitchFamily="18" charset="0"/>
              </a:rPr>
              <a:t>Lack of ability to be spatially invariant to the input data.</a:t>
            </a:r>
          </a:p>
          <a:p>
            <a:pPr algn="l" fontAlgn="base">
              <a:buFont typeface="Arial" panose="020B0604020202020204" pitchFamily="34" charset="0"/>
              <a:buChar char="•"/>
            </a:pPr>
            <a:r>
              <a:rPr lang="en-GB" sz="1500" b="0" i="0" dirty="0">
                <a:effectLst/>
                <a:latin typeface="Times New Roman" panose="02020603050405020304" pitchFamily="18" charset="0"/>
                <a:cs typeface="Times New Roman" panose="02020603050405020304" pitchFamily="18" charset="0"/>
              </a:rPr>
              <a:t>Lots of training data is required.</a:t>
            </a:r>
          </a:p>
          <a:p>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649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9FDFA-7D49-6620-ECDD-055C2905B9D4}"/>
              </a:ext>
            </a:extLst>
          </p:cNvPr>
          <p:cNvSpPr>
            <a:spLocks noGrp="1"/>
          </p:cNvSpPr>
          <p:nvPr>
            <p:ph type="title"/>
          </p:nvPr>
        </p:nvSpPr>
        <p:spPr/>
        <p:txBody>
          <a:bodyPr>
            <a:normAutofit/>
          </a:bodyPr>
          <a:lstStyle/>
          <a:p>
            <a:r>
              <a:rPr lang="en-GB" sz="2800" b="1" u="sng" dirty="0">
                <a:effectLst>
                  <a:outerShdw blurRad="38100" dist="38100" dir="2700000" algn="tl">
                    <a:srgbClr val="000000">
                      <a:alpha val="43137"/>
                    </a:srgbClr>
                  </a:outerShdw>
                </a:effectLst>
              </a:rPr>
              <a:t>A flowchart of a generic computer-aided diagnosis (CAD) system for diagnosing brain </a:t>
            </a:r>
            <a:r>
              <a:rPr lang="en-GB" sz="2800" b="1" u="sng" dirty="0" err="1">
                <a:effectLst>
                  <a:outerShdw blurRad="38100" dist="38100" dir="2700000" algn="tl">
                    <a:srgbClr val="000000">
                      <a:alpha val="43137"/>
                    </a:srgbClr>
                  </a:outerShdw>
                </a:effectLst>
              </a:rPr>
              <a:t>tumors</a:t>
            </a:r>
            <a:endParaRPr lang="en-IN" sz="2800" b="1" u="sng"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1A5DA8A4-DEDD-F15B-585A-B316FEE77671}"/>
              </a:ext>
            </a:extLst>
          </p:cNvPr>
          <p:cNvPicPr>
            <a:picLocks noChangeAspect="1"/>
          </p:cNvPicPr>
          <p:nvPr/>
        </p:nvPicPr>
        <p:blipFill>
          <a:blip r:embed="rId2"/>
          <a:stretch>
            <a:fillRect/>
          </a:stretch>
        </p:blipFill>
        <p:spPr>
          <a:xfrm>
            <a:off x="1927707" y="1497430"/>
            <a:ext cx="7121291" cy="4500261"/>
          </a:xfrm>
          <a:prstGeom prst="rect">
            <a:avLst/>
          </a:prstGeom>
        </p:spPr>
      </p:pic>
      <p:sp>
        <p:nvSpPr>
          <p:cNvPr id="4" name="TextBox 3">
            <a:extLst>
              <a:ext uri="{FF2B5EF4-FFF2-40B4-BE49-F238E27FC236}">
                <a16:creationId xmlns:a16="http://schemas.microsoft.com/office/drawing/2014/main" id="{17E041F9-5F20-1C4E-C116-FC2EC8ECA306}"/>
              </a:ext>
            </a:extLst>
          </p:cNvPr>
          <p:cNvSpPr txBox="1"/>
          <p:nvPr/>
        </p:nvSpPr>
        <p:spPr>
          <a:xfrm>
            <a:off x="545028" y="6169806"/>
            <a:ext cx="11256323" cy="461665"/>
          </a:xfrm>
          <a:prstGeom prst="rect">
            <a:avLst/>
          </a:prstGeom>
          <a:noFill/>
        </p:spPr>
        <p:txBody>
          <a:bodyPr wrap="square">
            <a:spAutoFit/>
          </a:bodyPr>
          <a:lstStyle/>
          <a:p>
            <a:r>
              <a:rPr lang="en-GB" sz="1200" b="0" i="0" u="none" strike="noStrike" baseline="0" dirty="0">
                <a:latin typeface="Times New Roman" panose="02020603050405020304" pitchFamily="18" charset="0"/>
                <a:cs typeface="Times New Roman" panose="02020603050405020304" pitchFamily="18" charset="0"/>
              </a:rPr>
              <a:t>This flowchart shows all stages of a complete CAD system; it is necessary to have all the stages combined in one system. The </a:t>
            </a:r>
            <a:r>
              <a:rPr lang="en-GB" sz="1200" b="0" i="0" u="none" strike="noStrike" baseline="0" dirty="0" err="1">
                <a:latin typeface="Times New Roman" panose="02020603050405020304" pitchFamily="18" charset="0"/>
                <a:cs typeface="Times New Roman" panose="02020603050405020304" pitchFamily="18" charset="0"/>
              </a:rPr>
              <a:t>tumor</a:t>
            </a:r>
            <a:r>
              <a:rPr lang="en-GB" sz="1200" b="0" i="0" u="none" strike="noStrike" baseline="0" dirty="0">
                <a:latin typeface="Times New Roman" panose="02020603050405020304" pitchFamily="18" charset="0"/>
                <a:cs typeface="Times New Roman" panose="02020603050405020304" pitchFamily="18" charset="0"/>
              </a:rPr>
              <a:t> detection stage does not appear because the CAD system assumes that the </a:t>
            </a:r>
            <a:r>
              <a:rPr lang="en-GB" sz="1200" b="0" i="0" u="none" strike="noStrike" baseline="0" dirty="0" err="1">
                <a:latin typeface="Times New Roman" panose="02020603050405020304" pitchFamily="18" charset="0"/>
                <a:cs typeface="Times New Roman" panose="02020603050405020304" pitchFamily="18" charset="0"/>
              </a:rPr>
              <a:t>tumor</a:t>
            </a:r>
            <a:r>
              <a:rPr lang="en-GB" sz="1200" b="0" i="0" u="none" strike="noStrike" baseline="0" dirty="0">
                <a:latin typeface="Times New Roman" panose="02020603050405020304" pitchFamily="18" charset="0"/>
                <a:cs typeface="Times New Roman" panose="02020603050405020304" pitchFamily="18" charset="0"/>
              </a:rPr>
              <a:t> is present in the </a:t>
            </a:r>
            <a:r>
              <a:rPr lang="en-IN" sz="1200" b="0" i="0" u="none" strike="noStrike" baseline="0" dirty="0">
                <a:latin typeface="Times New Roman" panose="02020603050405020304" pitchFamily="18" charset="0"/>
                <a:cs typeface="Times New Roman" panose="02020603050405020304" pitchFamily="18" charset="0"/>
              </a:rPr>
              <a:t>collected data.</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453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7CE6-1CE7-6BA0-A1D7-85F98643CE7D}"/>
              </a:ext>
            </a:extLst>
          </p:cNvPr>
          <p:cNvSpPr>
            <a:spLocks noGrp="1"/>
          </p:cNvSpPr>
          <p:nvPr>
            <p:ph type="title"/>
          </p:nvPr>
        </p:nvSpPr>
        <p:spPr/>
        <p:txBody>
          <a:bodyPr>
            <a:normAutofit/>
          </a:bodyPr>
          <a:lstStyle/>
          <a:p>
            <a:r>
              <a:rPr lang="en-GB" sz="3200" b="1" u="sng" dirty="0">
                <a:effectLst>
                  <a:outerShdw blurRad="38100" dist="38100" dir="2700000" algn="tl">
                    <a:srgbClr val="000000">
                      <a:alpha val="43137"/>
                    </a:srgbClr>
                  </a:outerShdw>
                </a:effectLst>
              </a:rPr>
              <a:t>Tumor Grading</a:t>
            </a:r>
            <a:endParaRPr lang="en-IN" sz="32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3D361DA-793A-80DB-6B42-8536DC64AF61}"/>
              </a:ext>
            </a:extLst>
          </p:cNvPr>
          <p:cNvSpPr>
            <a:spLocks noGrp="1"/>
          </p:cNvSpPr>
          <p:nvPr>
            <p:ph idx="1"/>
          </p:nvPr>
        </p:nvSpPr>
        <p:spPr/>
        <p:txBody>
          <a:bodyPr/>
          <a:lstStyle/>
          <a:p>
            <a:pPr algn="just" fontAlgn="base"/>
            <a:r>
              <a:rPr lang="en-US" sz="1500" dirty="0">
                <a:latin typeface="Times New Roman" panose="02020603050405020304" pitchFamily="18" charset="0"/>
                <a:cs typeface="Times New Roman" panose="02020603050405020304" pitchFamily="18" charset="0"/>
              </a:rPr>
              <a:t>A tumor grade is a way to classify a tumor and will help members of the healthcare team communicate more clearly about the tumor, determine treatment options, and predict outcomes.</a:t>
            </a:r>
          </a:p>
          <a:p>
            <a:pPr algn="just" fontAlgn="base"/>
            <a:r>
              <a:rPr lang="en-US" sz="1500" dirty="0">
                <a:latin typeface="Times New Roman" panose="02020603050405020304" pitchFamily="18" charset="0"/>
                <a:cs typeface="Times New Roman" panose="02020603050405020304" pitchFamily="18" charset="0"/>
              </a:rPr>
              <a:t>Tumors are assigned Grade I, II, III, or IV based on abnormalities of the cells they contain. A tumor can have more than one grade of cell. The highest, or most malignant, grade of cell determines the tumor’s grade, even if most of the tumor is made up of lower-grade cells.</a:t>
            </a:r>
          </a:p>
          <a:p>
            <a:endParaRPr lang="en-IN" dirty="0"/>
          </a:p>
        </p:txBody>
      </p:sp>
      <p:graphicFrame>
        <p:nvGraphicFramePr>
          <p:cNvPr id="4" name="Content Placeholder 4">
            <a:extLst>
              <a:ext uri="{FF2B5EF4-FFF2-40B4-BE49-F238E27FC236}">
                <a16:creationId xmlns:a16="http://schemas.microsoft.com/office/drawing/2014/main" id="{732277F9-4CFA-3D62-15B2-1B52BD14DD81}"/>
              </a:ext>
            </a:extLst>
          </p:cNvPr>
          <p:cNvGraphicFramePr>
            <a:graphicFrameLocks/>
          </p:cNvGraphicFramePr>
          <p:nvPr>
            <p:extLst>
              <p:ext uri="{D42A27DB-BD31-4B8C-83A1-F6EECF244321}">
                <p14:modId xmlns:p14="http://schemas.microsoft.com/office/powerpoint/2010/main" val="1521907490"/>
              </p:ext>
            </p:extLst>
          </p:nvPr>
        </p:nvGraphicFramePr>
        <p:xfrm>
          <a:off x="1667348" y="3227246"/>
          <a:ext cx="7852668" cy="29497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ight Brace 4">
            <a:extLst>
              <a:ext uri="{FF2B5EF4-FFF2-40B4-BE49-F238E27FC236}">
                <a16:creationId xmlns:a16="http://schemas.microsoft.com/office/drawing/2014/main" id="{37696AE4-B5B3-DEBF-40EF-2DBD1987478D}"/>
              </a:ext>
            </a:extLst>
          </p:cNvPr>
          <p:cNvSpPr/>
          <p:nvPr/>
        </p:nvSpPr>
        <p:spPr>
          <a:xfrm>
            <a:off x="9742918" y="3403088"/>
            <a:ext cx="239282" cy="11964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Right Brace 5">
            <a:extLst>
              <a:ext uri="{FF2B5EF4-FFF2-40B4-BE49-F238E27FC236}">
                <a16:creationId xmlns:a16="http://schemas.microsoft.com/office/drawing/2014/main" id="{D120363F-D4AA-9201-D912-C0517C1D3874}"/>
              </a:ext>
            </a:extLst>
          </p:cNvPr>
          <p:cNvSpPr/>
          <p:nvPr/>
        </p:nvSpPr>
        <p:spPr>
          <a:xfrm>
            <a:off x="9742918" y="4759758"/>
            <a:ext cx="239282" cy="11964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TextBox 6">
            <a:extLst>
              <a:ext uri="{FF2B5EF4-FFF2-40B4-BE49-F238E27FC236}">
                <a16:creationId xmlns:a16="http://schemas.microsoft.com/office/drawing/2014/main" id="{F78E9F2B-5BA9-0185-9115-99F04ABCA3F1}"/>
              </a:ext>
            </a:extLst>
          </p:cNvPr>
          <p:cNvSpPr txBox="1"/>
          <p:nvPr/>
        </p:nvSpPr>
        <p:spPr>
          <a:xfrm>
            <a:off x="10193709" y="3739683"/>
            <a:ext cx="1230594" cy="523220"/>
          </a:xfrm>
          <a:prstGeom prst="rect">
            <a:avLst/>
          </a:prstGeom>
          <a:noFill/>
        </p:spPr>
        <p:txBody>
          <a:bodyPr wrap="square" rtlCol="0">
            <a:spAutoFit/>
          </a:bodyPr>
          <a:lstStyle/>
          <a:p>
            <a:r>
              <a:rPr lang="en-IN" sz="1400" dirty="0"/>
              <a:t>LOW GRADE GLIOMA(LGG)</a:t>
            </a:r>
          </a:p>
        </p:txBody>
      </p:sp>
      <p:sp>
        <p:nvSpPr>
          <p:cNvPr id="8" name="TextBox 7">
            <a:extLst>
              <a:ext uri="{FF2B5EF4-FFF2-40B4-BE49-F238E27FC236}">
                <a16:creationId xmlns:a16="http://schemas.microsoft.com/office/drawing/2014/main" id="{31C38435-8C12-0839-D7D6-A706787D7BFD}"/>
              </a:ext>
            </a:extLst>
          </p:cNvPr>
          <p:cNvSpPr txBox="1"/>
          <p:nvPr/>
        </p:nvSpPr>
        <p:spPr>
          <a:xfrm>
            <a:off x="10109420" y="5096353"/>
            <a:ext cx="1399171" cy="523220"/>
          </a:xfrm>
          <a:prstGeom prst="rect">
            <a:avLst/>
          </a:prstGeom>
          <a:noFill/>
        </p:spPr>
        <p:txBody>
          <a:bodyPr wrap="square" rtlCol="0">
            <a:spAutoFit/>
          </a:bodyPr>
          <a:lstStyle/>
          <a:p>
            <a:r>
              <a:rPr lang="en-IN" sz="1400" dirty="0"/>
              <a:t>HIGH GRADE GLIOMA(HGG)</a:t>
            </a:r>
          </a:p>
        </p:txBody>
      </p:sp>
    </p:spTree>
    <p:extLst>
      <p:ext uri="{BB962C8B-B14F-4D97-AF65-F5344CB8AC3E}">
        <p14:creationId xmlns:p14="http://schemas.microsoft.com/office/powerpoint/2010/main" val="1295460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BCA31-7220-455A-A168-CD1240A6A1CC}"/>
              </a:ext>
            </a:extLst>
          </p:cNvPr>
          <p:cNvSpPr>
            <a:spLocks noGrp="1"/>
          </p:cNvSpPr>
          <p:nvPr>
            <p:ph type="title"/>
          </p:nvPr>
        </p:nvSpPr>
        <p:spPr>
          <a:xfrm>
            <a:off x="838200" y="329499"/>
            <a:ext cx="10515600" cy="1325563"/>
          </a:xfrm>
        </p:spPr>
        <p:txBody>
          <a:bodyPr>
            <a:normAutofit/>
          </a:bodyPr>
          <a:lstStyle/>
          <a:p>
            <a:r>
              <a:rPr lang="en-US" sz="3200" b="1" u="sng" dirty="0">
                <a:effectLst>
                  <a:outerShdw blurRad="38100" dist="38100" dir="2700000" algn="tl">
                    <a:srgbClr val="000000">
                      <a:alpha val="43137"/>
                    </a:srgbClr>
                  </a:outerShdw>
                </a:effectLst>
              </a:rPr>
              <a:t>Characterizing Gliomas </a:t>
            </a:r>
            <a:endParaRPr lang="en-IN" sz="32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440D652-B61A-468D-8694-CD2F75022F54}"/>
              </a:ext>
            </a:extLst>
          </p:cNvPr>
          <p:cNvSpPr>
            <a:spLocks noGrp="1"/>
          </p:cNvSpPr>
          <p:nvPr>
            <p:ph idx="1"/>
          </p:nvPr>
        </p:nvSpPr>
        <p:spPr/>
        <p:txBody>
          <a:bodyPr>
            <a:normAutofit/>
          </a:bodyPr>
          <a:lstStyle/>
          <a:p>
            <a:pPr algn="just" fontAlgn="base"/>
            <a:r>
              <a:rPr lang="en-US" sz="1500" dirty="0">
                <a:latin typeface="Times New Roman" panose="02020603050405020304" pitchFamily="18" charset="0"/>
                <a:cs typeface="Times New Roman" panose="02020603050405020304" pitchFamily="18" charset="0"/>
              </a:rPr>
              <a:t>MRI is first utilized clinically when, after a general medical examination, there is a suspicion of the presence of a brain tumor. Once confirmed its existence, conventional and advanced MRI can be used to delimit the tumor, to follow its evolution, as well as to obtain some evidence about its type and malignancy grade.</a:t>
            </a:r>
          </a:p>
          <a:p>
            <a:pPr algn="just" fontAlgn="base"/>
            <a:r>
              <a:rPr lang="en-GB" sz="1500" b="1" dirty="0">
                <a:latin typeface="Times New Roman" panose="02020603050405020304" pitchFamily="18" charset="0"/>
                <a:cs typeface="Times New Roman" panose="02020603050405020304" pitchFamily="18" charset="0"/>
              </a:rPr>
              <a:t>Radiology-</a:t>
            </a:r>
            <a:r>
              <a:rPr lang="en-GB" sz="1500" dirty="0">
                <a:latin typeface="Times New Roman" panose="02020603050405020304" pitchFamily="18" charset="0"/>
                <a:cs typeface="Times New Roman" panose="02020603050405020304" pitchFamily="18" charset="0"/>
              </a:rPr>
              <a:t> </a:t>
            </a:r>
          </a:p>
          <a:p>
            <a:pPr algn="just" fontAlgn="base"/>
            <a:r>
              <a:rPr lang="en-GB" sz="1500" dirty="0">
                <a:latin typeface="Times New Roman" panose="02020603050405020304" pitchFamily="18" charset="0"/>
                <a:cs typeface="Times New Roman" panose="02020603050405020304" pitchFamily="18" charset="0"/>
              </a:rPr>
              <a:t>With its superior image contrast and capacity to quantify physiologic parameters  MR imaging is majorly preferred  radiology for </a:t>
            </a:r>
            <a:r>
              <a:rPr lang="en-IN" sz="1500" dirty="0">
                <a:latin typeface="Times New Roman" panose="02020603050405020304" pitchFamily="18" charset="0"/>
                <a:cs typeface="Times New Roman" panose="02020603050405020304" pitchFamily="18" charset="0"/>
              </a:rPr>
              <a:t>clinical tumour imaging.</a:t>
            </a:r>
          </a:p>
          <a:p>
            <a:pPr algn="just" fontAlgn="base"/>
            <a:r>
              <a:rPr lang="en-IN" sz="1500" dirty="0">
                <a:latin typeface="Times New Roman" panose="02020603050405020304" pitchFamily="18" charset="0"/>
                <a:cs typeface="Times New Roman" panose="02020603050405020304" pitchFamily="18" charset="0"/>
              </a:rPr>
              <a:t>MRI helps </a:t>
            </a:r>
            <a:r>
              <a:rPr lang="en-GB" sz="1500" dirty="0">
                <a:latin typeface="Times New Roman" panose="02020603050405020304" pitchFamily="18" charset="0"/>
                <a:cs typeface="Times New Roman" panose="02020603050405020304" pitchFamily="18" charset="0"/>
              </a:rPr>
              <a:t>portray the phenotype and intrinsic heterogeneity of gliomas. Multimodal MRI scans, such as T1-weighted, contrast enhanced T1-weighted (T1Gd), T2-weighted, and Fluid Attenuation Inversion Recovery (FLAIR) images, provide complementary profiles for different sub-regions of gliomas</a:t>
            </a:r>
            <a:r>
              <a:rPr lang="en-US" sz="1500" dirty="0">
                <a:latin typeface="Times New Roman" panose="02020603050405020304" pitchFamily="18" charset="0"/>
                <a:cs typeface="Times New Roman" panose="02020603050405020304" pitchFamily="18" charset="0"/>
              </a:rPr>
              <a:t>.</a:t>
            </a:r>
          </a:p>
          <a:p>
            <a:pPr marL="0" indent="0" algn="just">
              <a:lnSpc>
                <a:spcPct val="150000"/>
              </a:lnSpc>
              <a:buNone/>
            </a:pPr>
            <a:endParaRPr lang="en-IN" sz="1500" dirty="0">
              <a:latin typeface="Times New Roman" panose="02020603050405020304" pitchFamily="18" charset="0"/>
              <a:cs typeface="Times New Roman" panose="02020603050405020304" pitchFamily="18" charset="0"/>
            </a:endParaRPr>
          </a:p>
          <a:p>
            <a:pPr marL="0" indent="0">
              <a:buNone/>
            </a:pPr>
            <a:endParaRPr lang="en-IN" sz="15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35B116-D757-4637-8A8C-67B9F60B5906}"/>
              </a:ext>
            </a:extLst>
          </p:cNvPr>
          <p:cNvSpPr>
            <a:spLocks noGrp="1"/>
          </p:cNvSpPr>
          <p:nvPr>
            <p:ph type="sldNum" sz="quarter" idx="12"/>
          </p:nvPr>
        </p:nvSpPr>
        <p:spPr/>
        <p:txBody>
          <a:bodyPr/>
          <a:lstStyle/>
          <a:p>
            <a:fld id="{6769773A-3097-414A-8D03-754BFE122FD6}" type="slidenum">
              <a:rPr lang="en-IN" smtClean="0"/>
              <a:t>19</a:t>
            </a:fld>
            <a:endParaRPr lang="en-IN"/>
          </a:p>
        </p:txBody>
      </p:sp>
      <p:grpSp>
        <p:nvGrpSpPr>
          <p:cNvPr id="6" name="Group 5">
            <a:extLst>
              <a:ext uri="{FF2B5EF4-FFF2-40B4-BE49-F238E27FC236}">
                <a16:creationId xmlns:a16="http://schemas.microsoft.com/office/drawing/2014/main" id="{EB3F01F1-B8CD-7733-9187-BE3543F1519A}"/>
              </a:ext>
            </a:extLst>
          </p:cNvPr>
          <p:cNvGrpSpPr/>
          <p:nvPr/>
        </p:nvGrpSpPr>
        <p:grpSpPr>
          <a:xfrm>
            <a:off x="1598247" y="4327547"/>
            <a:ext cx="8383953" cy="1734635"/>
            <a:chOff x="689784" y="3171997"/>
            <a:chExt cx="10286787" cy="1777549"/>
          </a:xfrm>
        </p:grpSpPr>
        <p:pic>
          <p:nvPicPr>
            <p:cNvPr id="7" name="Picture 6">
              <a:extLst>
                <a:ext uri="{FF2B5EF4-FFF2-40B4-BE49-F238E27FC236}">
                  <a16:creationId xmlns:a16="http://schemas.microsoft.com/office/drawing/2014/main" id="{C196E612-10E8-9D2C-80DE-E706F3A52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784" y="3171997"/>
              <a:ext cx="1451799" cy="1451799"/>
            </a:xfrm>
            <a:prstGeom prst="rect">
              <a:avLst/>
            </a:prstGeom>
          </p:spPr>
        </p:pic>
        <p:pic>
          <p:nvPicPr>
            <p:cNvPr id="8" name="Picture 7">
              <a:extLst>
                <a:ext uri="{FF2B5EF4-FFF2-40B4-BE49-F238E27FC236}">
                  <a16:creationId xmlns:a16="http://schemas.microsoft.com/office/drawing/2014/main" id="{B55C2AE1-2120-41D3-E9CD-C9A059D65E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2607" y="3171997"/>
              <a:ext cx="1451799" cy="1451799"/>
            </a:xfrm>
            <a:prstGeom prst="rect">
              <a:avLst/>
            </a:prstGeom>
          </p:spPr>
        </p:pic>
        <p:pic>
          <p:nvPicPr>
            <p:cNvPr id="9" name="Picture 8">
              <a:extLst>
                <a:ext uri="{FF2B5EF4-FFF2-40B4-BE49-F238E27FC236}">
                  <a16:creationId xmlns:a16="http://schemas.microsoft.com/office/drawing/2014/main" id="{9F5E4664-B982-B034-249D-1E1664D78A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5430" y="3171997"/>
              <a:ext cx="1451799" cy="1451799"/>
            </a:xfrm>
            <a:prstGeom prst="rect">
              <a:avLst/>
            </a:prstGeom>
          </p:spPr>
        </p:pic>
        <p:pic>
          <p:nvPicPr>
            <p:cNvPr id="10" name="Picture 9">
              <a:extLst>
                <a:ext uri="{FF2B5EF4-FFF2-40B4-BE49-F238E27FC236}">
                  <a16:creationId xmlns:a16="http://schemas.microsoft.com/office/drawing/2014/main" id="{30ACA464-3484-1A35-22C7-07A5A61CA4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83449" y="3171997"/>
              <a:ext cx="1451799" cy="1451799"/>
            </a:xfrm>
            <a:prstGeom prst="rect">
              <a:avLst/>
            </a:prstGeom>
          </p:spPr>
        </p:pic>
        <p:sp>
          <p:nvSpPr>
            <p:cNvPr id="13" name="TextBox 12">
              <a:extLst>
                <a:ext uri="{FF2B5EF4-FFF2-40B4-BE49-F238E27FC236}">
                  <a16:creationId xmlns:a16="http://schemas.microsoft.com/office/drawing/2014/main" id="{729E7D4A-186A-EDE8-B293-BC3818989808}"/>
                </a:ext>
              </a:extLst>
            </p:cNvPr>
            <p:cNvSpPr txBox="1"/>
            <p:nvPr/>
          </p:nvSpPr>
          <p:spPr>
            <a:xfrm>
              <a:off x="817912" y="4665694"/>
              <a:ext cx="10158659" cy="283852"/>
            </a:xfrm>
            <a:prstGeom prst="rect">
              <a:avLst/>
            </a:prstGeom>
            <a:noFill/>
          </p:spPr>
          <p:txBody>
            <a:bodyPr wrap="square" rtlCol="0">
              <a:spAutoFit/>
            </a:bodyPr>
            <a:lstStyle/>
            <a:p>
              <a:r>
                <a:rPr lang="en-GB" sz="1200" dirty="0"/>
                <a:t>Flair		         T1		          T1c	                                           T2		</a:t>
              </a:r>
              <a:endParaRPr lang="en-IN" sz="1200" dirty="0"/>
            </a:p>
          </p:txBody>
        </p:sp>
      </p:grpSp>
    </p:spTree>
    <p:extLst>
      <p:ext uri="{BB962C8B-B14F-4D97-AF65-F5344CB8AC3E}">
        <p14:creationId xmlns:p14="http://schemas.microsoft.com/office/powerpoint/2010/main" val="144120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3C7CB-1324-8CFC-5A21-E70B05C277FD}"/>
              </a:ext>
            </a:extLst>
          </p:cNvPr>
          <p:cNvSpPr>
            <a:spLocks noGrp="1"/>
          </p:cNvSpPr>
          <p:nvPr>
            <p:ph type="title"/>
          </p:nvPr>
        </p:nvSpPr>
        <p:spPr/>
        <p:txBody>
          <a:bodyPr>
            <a:normAutofit/>
          </a:bodyPr>
          <a:lstStyle/>
          <a:p>
            <a:r>
              <a:rPr lang="en-GB" sz="3200" b="1" u="sng" dirty="0">
                <a:effectLst>
                  <a:outerShdw blurRad="38100" dist="38100" dir="2700000" algn="tl">
                    <a:srgbClr val="000000">
                      <a:alpha val="43137"/>
                    </a:srgbClr>
                  </a:outerShdw>
                </a:effectLst>
              </a:rPr>
              <a:t>OUTLINE</a:t>
            </a:r>
            <a:endParaRPr lang="en-IN" sz="32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EAD2CBC-352A-8773-E329-96FDBA2BE43A}"/>
              </a:ext>
            </a:extLst>
          </p:cNvPr>
          <p:cNvSpPr>
            <a:spLocks noGrp="1"/>
          </p:cNvSpPr>
          <p:nvPr>
            <p:ph idx="1"/>
          </p:nvPr>
        </p:nvSpPr>
        <p:spPr/>
        <p:txBody>
          <a:bodyPr>
            <a:normAutofit/>
          </a:bodyPr>
          <a:lstStyle/>
          <a:p>
            <a:r>
              <a:rPr lang="en-GB" sz="2000" dirty="0"/>
              <a:t>Data Science &amp; Healthcare</a:t>
            </a:r>
          </a:p>
          <a:p>
            <a:r>
              <a:rPr lang="en-GB" sz="2000" dirty="0"/>
              <a:t>Data science and Machine learning in Healthcare</a:t>
            </a:r>
            <a:endParaRPr lang="en-GB" sz="2000" dirty="0">
              <a:hlinkClick r:id="rId2">
                <a:extLst>
                  <a:ext uri="{A12FA001-AC4F-418D-AE19-62706E023703}">
                    <ahyp:hlinkClr xmlns:ahyp="http://schemas.microsoft.com/office/drawing/2018/hyperlinkcolor" val="tx"/>
                  </a:ext>
                </a:extLst>
              </a:hlinkClick>
            </a:endParaRPr>
          </a:p>
          <a:p>
            <a:r>
              <a:rPr lang="en-GB" sz="2000" dirty="0"/>
              <a:t>How machine Learning can help with Diagnostics</a:t>
            </a:r>
          </a:p>
          <a:p>
            <a:r>
              <a:rPr lang="en-GB" sz="2000" dirty="0"/>
              <a:t>Classification Of Glioma Grades Into High Grade &amp; Low-grade In MR Images Using Machine Learning</a:t>
            </a:r>
          </a:p>
          <a:p>
            <a:r>
              <a:rPr lang="en-GB" sz="2000" dirty="0"/>
              <a:t>What is unique about ML in healthcare? </a:t>
            </a:r>
          </a:p>
          <a:p>
            <a:r>
              <a:rPr lang="en-GB" sz="2000" dirty="0"/>
              <a:t>Key challenges for healthcare data </a:t>
            </a:r>
          </a:p>
          <a:p>
            <a:r>
              <a:rPr lang="en-GB" sz="2000" dirty="0"/>
              <a:t>Conclusion</a:t>
            </a:r>
            <a:endParaRPr lang="en-IN" sz="2000" dirty="0"/>
          </a:p>
        </p:txBody>
      </p:sp>
    </p:spTree>
    <p:extLst>
      <p:ext uri="{BB962C8B-B14F-4D97-AF65-F5344CB8AC3E}">
        <p14:creationId xmlns:p14="http://schemas.microsoft.com/office/powerpoint/2010/main" val="2186815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F7C74-48EF-E218-EB62-CDFEFFB48D04}"/>
              </a:ext>
            </a:extLst>
          </p:cNvPr>
          <p:cNvSpPr>
            <a:spLocks noGrp="1"/>
          </p:cNvSpPr>
          <p:nvPr>
            <p:ph type="title"/>
          </p:nvPr>
        </p:nvSpPr>
        <p:spPr/>
        <p:txBody>
          <a:bodyPr/>
          <a:lstStyle/>
          <a:p>
            <a:r>
              <a:rPr lang="en-GB" sz="3200" b="1" u="sng" dirty="0">
                <a:effectLst>
                  <a:outerShdw blurRad="38100" dist="38100" dir="2700000" algn="tl">
                    <a:srgbClr val="000000">
                      <a:alpha val="43137"/>
                    </a:srgbClr>
                  </a:outerShdw>
                </a:effectLst>
              </a:rPr>
              <a:t>Public MRI Datasets</a:t>
            </a:r>
            <a:endParaRPr lang="en-IN" sz="3200" b="1" u="sng"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9F1B516E-8593-586D-34CF-39B605E3617B}"/>
              </a:ext>
            </a:extLst>
          </p:cNvPr>
          <p:cNvGraphicFramePr>
            <a:graphicFrameLocks noGrp="1"/>
          </p:cNvGraphicFramePr>
          <p:nvPr>
            <p:ph idx="1"/>
            <p:extLst>
              <p:ext uri="{D42A27DB-BD31-4B8C-83A1-F6EECF244321}">
                <p14:modId xmlns:p14="http://schemas.microsoft.com/office/powerpoint/2010/main" val="2791341980"/>
              </p:ext>
            </p:extLst>
          </p:nvPr>
        </p:nvGraphicFramePr>
        <p:xfrm>
          <a:off x="1454727" y="1898174"/>
          <a:ext cx="9773391" cy="3108960"/>
        </p:xfrm>
        <a:graphic>
          <a:graphicData uri="http://schemas.openxmlformats.org/drawingml/2006/table">
            <a:tbl>
              <a:tblPr/>
              <a:tblGrid>
                <a:gridCol w="431939">
                  <a:extLst>
                    <a:ext uri="{9D8B030D-6E8A-4147-A177-3AD203B41FA5}">
                      <a16:colId xmlns:a16="http://schemas.microsoft.com/office/drawing/2014/main" val="3984802270"/>
                    </a:ext>
                  </a:extLst>
                </a:gridCol>
                <a:gridCol w="3100636">
                  <a:extLst>
                    <a:ext uri="{9D8B030D-6E8A-4147-A177-3AD203B41FA5}">
                      <a16:colId xmlns:a16="http://schemas.microsoft.com/office/drawing/2014/main" val="750118454"/>
                    </a:ext>
                  </a:extLst>
                </a:gridCol>
                <a:gridCol w="6240816">
                  <a:extLst>
                    <a:ext uri="{9D8B030D-6E8A-4147-A177-3AD203B41FA5}">
                      <a16:colId xmlns:a16="http://schemas.microsoft.com/office/drawing/2014/main" val="3799903338"/>
                    </a:ext>
                  </a:extLst>
                </a:gridCol>
              </a:tblGrid>
              <a:tr h="234315">
                <a:tc>
                  <a:txBody>
                    <a:bodyPr/>
                    <a:lstStyle/>
                    <a:p>
                      <a:pPr algn="l"/>
                      <a:r>
                        <a:rPr lang="en-IN">
                          <a:effectLst/>
                        </a:rPr>
                        <a:t>#</a:t>
                      </a:r>
                    </a:p>
                  </a:txBody>
                  <a:tcPr anchor="ctr">
                    <a:lnL>
                      <a:noFill/>
                    </a:lnL>
                    <a:lnR>
                      <a:noFill/>
                    </a:lnR>
                    <a:lnT w="12700" cap="flat" cmpd="sng" algn="ctr">
                      <a:solidFill>
                        <a:srgbClr val="BF1F3D"/>
                      </a:solidFill>
                      <a:prstDash val="solid"/>
                      <a:round/>
                      <a:headEnd type="none" w="med" len="med"/>
                      <a:tailEnd type="none" w="med" len="med"/>
                    </a:lnT>
                    <a:lnB w="12700" cap="flat" cmpd="sng" algn="ctr">
                      <a:solidFill>
                        <a:srgbClr val="BF1F3D"/>
                      </a:solidFill>
                      <a:prstDash val="solid"/>
                      <a:round/>
                      <a:headEnd type="none" w="med" len="med"/>
                      <a:tailEnd type="none" w="med" len="med"/>
                    </a:lnB>
                    <a:solidFill>
                      <a:srgbClr val="FFFFFF"/>
                    </a:solidFill>
                  </a:tcPr>
                </a:tc>
                <a:tc>
                  <a:txBody>
                    <a:bodyPr/>
                    <a:lstStyle/>
                    <a:p>
                      <a:pPr algn="l"/>
                      <a:r>
                        <a:rPr lang="en-IN">
                          <a:effectLst/>
                        </a:rPr>
                        <a:t>Database</a:t>
                      </a:r>
                    </a:p>
                  </a:txBody>
                  <a:tcPr anchor="ctr">
                    <a:lnL>
                      <a:noFill/>
                    </a:lnL>
                    <a:lnR>
                      <a:noFill/>
                    </a:lnR>
                    <a:lnT w="12700" cap="flat" cmpd="sng" algn="ctr">
                      <a:solidFill>
                        <a:srgbClr val="BF1F3D"/>
                      </a:solidFill>
                      <a:prstDash val="solid"/>
                      <a:round/>
                      <a:headEnd type="none" w="med" len="med"/>
                      <a:tailEnd type="none" w="med" len="med"/>
                    </a:lnT>
                    <a:lnB w="12700" cap="flat" cmpd="sng" algn="ctr">
                      <a:solidFill>
                        <a:srgbClr val="BF1F3D"/>
                      </a:solidFill>
                      <a:prstDash val="solid"/>
                      <a:round/>
                      <a:headEnd type="none" w="med" len="med"/>
                      <a:tailEnd type="none" w="med" len="med"/>
                    </a:lnB>
                    <a:solidFill>
                      <a:srgbClr val="FFFFFF"/>
                    </a:solidFill>
                  </a:tcPr>
                </a:tc>
                <a:tc>
                  <a:txBody>
                    <a:bodyPr/>
                    <a:lstStyle/>
                    <a:p>
                      <a:pPr algn="l"/>
                      <a:r>
                        <a:rPr lang="en-IN">
                          <a:effectLst/>
                        </a:rPr>
                        <a:t>Location</a:t>
                      </a:r>
                    </a:p>
                  </a:txBody>
                  <a:tcPr anchor="ctr">
                    <a:lnL>
                      <a:noFill/>
                    </a:lnL>
                    <a:lnR>
                      <a:noFill/>
                    </a:lnR>
                    <a:lnT w="12700" cap="flat" cmpd="sng" algn="ctr">
                      <a:solidFill>
                        <a:srgbClr val="BF1F3D"/>
                      </a:solidFill>
                      <a:prstDash val="solid"/>
                      <a:round/>
                      <a:headEnd type="none" w="med" len="med"/>
                      <a:tailEnd type="none" w="med" len="med"/>
                    </a:lnT>
                    <a:lnB w="12700" cap="flat" cmpd="sng" algn="ctr">
                      <a:solidFill>
                        <a:srgbClr val="BF1F3D"/>
                      </a:solidFill>
                      <a:prstDash val="solid"/>
                      <a:round/>
                      <a:headEnd type="none" w="med" len="med"/>
                      <a:tailEnd type="none" w="med" len="med"/>
                    </a:lnB>
                    <a:solidFill>
                      <a:srgbClr val="FFFFFF"/>
                    </a:solidFill>
                  </a:tcPr>
                </a:tc>
                <a:extLst>
                  <a:ext uri="{0D108BD9-81ED-4DB2-BD59-A6C34878D82A}">
                    <a16:rowId xmlns:a16="http://schemas.microsoft.com/office/drawing/2014/main" val="389420029"/>
                  </a:ext>
                </a:extLst>
              </a:tr>
              <a:tr h="234315">
                <a:tc>
                  <a:txBody>
                    <a:bodyPr/>
                    <a:lstStyle/>
                    <a:p>
                      <a:pPr algn="l"/>
                      <a:r>
                        <a:rPr lang="en-IN">
                          <a:effectLst/>
                        </a:rPr>
                        <a:t>1</a:t>
                      </a:r>
                    </a:p>
                  </a:txBody>
                  <a:tcPr anchor="ctr">
                    <a:lnL>
                      <a:noFill/>
                    </a:lnL>
                    <a:lnR>
                      <a:noFill/>
                    </a:lnR>
                    <a:lnT w="12700" cap="flat" cmpd="sng" algn="ctr">
                      <a:solidFill>
                        <a:srgbClr val="BF1F3D"/>
                      </a:solidFill>
                      <a:prstDash val="solid"/>
                      <a:round/>
                      <a:headEnd type="none" w="med" len="med"/>
                      <a:tailEnd type="none" w="med" len="med"/>
                    </a:lnT>
                    <a:lnB>
                      <a:noFill/>
                    </a:lnB>
                    <a:solidFill>
                      <a:srgbClr val="FFFFFF"/>
                    </a:solidFill>
                  </a:tcPr>
                </a:tc>
                <a:tc>
                  <a:txBody>
                    <a:bodyPr/>
                    <a:lstStyle/>
                    <a:p>
                      <a:pPr algn="l"/>
                      <a:r>
                        <a:rPr lang="en-IN">
                          <a:effectLst/>
                        </a:rPr>
                        <a:t>BRAINIX medical images</a:t>
                      </a:r>
                    </a:p>
                  </a:txBody>
                  <a:tcPr anchor="ctr">
                    <a:lnL>
                      <a:noFill/>
                    </a:lnL>
                    <a:lnR>
                      <a:noFill/>
                    </a:lnR>
                    <a:lnT w="12700" cap="flat" cmpd="sng" algn="ctr">
                      <a:solidFill>
                        <a:srgbClr val="BF1F3D"/>
                      </a:solidFill>
                      <a:prstDash val="solid"/>
                      <a:round/>
                      <a:headEnd type="none" w="med" len="med"/>
                      <a:tailEnd type="none" w="med" len="med"/>
                    </a:lnT>
                    <a:lnB>
                      <a:noFill/>
                    </a:lnB>
                    <a:solidFill>
                      <a:srgbClr val="FFFFFF"/>
                    </a:solidFill>
                  </a:tcPr>
                </a:tc>
                <a:tc>
                  <a:txBody>
                    <a:bodyPr/>
                    <a:lstStyle/>
                    <a:p>
                      <a:pPr algn="l"/>
                      <a:r>
                        <a:rPr lang="en-IN">
                          <a:effectLst/>
                        </a:rPr>
                        <a:t>https://www.medicalimages.com/search/brain.html</a:t>
                      </a:r>
                    </a:p>
                  </a:txBody>
                  <a:tcPr anchor="ctr">
                    <a:lnL>
                      <a:noFill/>
                    </a:lnL>
                    <a:lnR>
                      <a:noFill/>
                    </a:lnR>
                    <a:lnT w="12700" cap="flat" cmpd="sng" algn="ctr">
                      <a:solidFill>
                        <a:srgbClr val="BF1F3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543263249"/>
                  </a:ext>
                </a:extLst>
              </a:tr>
              <a:tr h="234315">
                <a:tc>
                  <a:txBody>
                    <a:bodyPr/>
                    <a:lstStyle/>
                    <a:p>
                      <a:pPr algn="l"/>
                      <a:r>
                        <a:rPr lang="en-IN">
                          <a:effectLst/>
                        </a:rPr>
                        <a:t>2</a:t>
                      </a:r>
                    </a:p>
                  </a:txBody>
                  <a:tcPr anchor="ctr">
                    <a:lnL>
                      <a:noFill/>
                    </a:lnL>
                    <a:lnR>
                      <a:noFill/>
                    </a:lnR>
                    <a:lnT>
                      <a:noFill/>
                    </a:lnT>
                    <a:lnB>
                      <a:noFill/>
                    </a:lnB>
                    <a:solidFill>
                      <a:srgbClr val="FFFFFF"/>
                    </a:solidFill>
                  </a:tcPr>
                </a:tc>
                <a:tc>
                  <a:txBody>
                    <a:bodyPr/>
                    <a:lstStyle/>
                    <a:p>
                      <a:pPr algn="l"/>
                      <a:r>
                        <a:rPr lang="en-IN">
                          <a:effectLst/>
                        </a:rPr>
                        <a:t>TCGA-GBM, TCGA-LGG</a:t>
                      </a:r>
                    </a:p>
                  </a:txBody>
                  <a:tcPr anchor="ctr">
                    <a:lnL>
                      <a:noFill/>
                    </a:lnL>
                    <a:lnR>
                      <a:noFill/>
                    </a:lnR>
                    <a:lnT>
                      <a:noFill/>
                    </a:lnT>
                    <a:lnB>
                      <a:noFill/>
                    </a:lnB>
                    <a:solidFill>
                      <a:srgbClr val="FFFFFF"/>
                    </a:solidFill>
                  </a:tcPr>
                </a:tc>
                <a:tc>
                  <a:txBody>
                    <a:bodyPr/>
                    <a:lstStyle/>
                    <a:p>
                      <a:pPr algn="l"/>
                      <a:r>
                        <a:rPr lang="en-IN">
                          <a:effectLst/>
                        </a:rPr>
                        <a:t>https://wiki.cancerimagingarchive.net/display/Public/TCGA-LGG</a:t>
                      </a:r>
                    </a:p>
                  </a:txBody>
                  <a:tcPr anchor="ctr">
                    <a:lnL>
                      <a:noFill/>
                    </a:lnL>
                    <a:lnR>
                      <a:noFill/>
                    </a:lnR>
                    <a:lnT>
                      <a:noFill/>
                    </a:lnT>
                    <a:lnB>
                      <a:noFill/>
                    </a:lnB>
                    <a:solidFill>
                      <a:srgbClr val="FFFFFF"/>
                    </a:solidFill>
                  </a:tcPr>
                </a:tc>
                <a:extLst>
                  <a:ext uri="{0D108BD9-81ED-4DB2-BD59-A6C34878D82A}">
                    <a16:rowId xmlns:a16="http://schemas.microsoft.com/office/drawing/2014/main" val="728291988"/>
                  </a:ext>
                </a:extLst>
              </a:tr>
              <a:tr h="234315">
                <a:tc>
                  <a:txBody>
                    <a:bodyPr/>
                    <a:lstStyle/>
                    <a:p>
                      <a:pPr algn="l"/>
                      <a:r>
                        <a:rPr lang="en-IN">
                          <a:effectLst/>
                        </a:rPr>
                        <a:t>3</a:t>
                      </a:r>
                    </a:p>
                  </a:txBody>
                  <a:tcPr anchor="ctr">
                    <a:lnL>
                      <a:noFill/>
                    </a:lnL>
                    <a:lnR>
                      <a:noFill/>
                    </a:lnR>
                    <a:lnT>
                      <a:noFill/>
                    </a:lnT>
                    <a:lnB>
                      <a:noFill/>
                    </a:lnB>
                    <a:solidFill>
                      <a:srgbClr val="FFFFFF"/>
                    </a:solidFill>
                  </a:tcPr>
                </a:tc>
                <a:tc>
                  <a:txBody>
                    <a:bodyPr/>
                    <a:lstStyle/>
                    <a:p>
                      <a:pPr algn="l"/>
                      <a:r>
                        <a:rPr lang="en-IN">
                          <a:effectLst/>
                        </a:rPr>
                        <a:t>Figshare (Cheng)</a:t>
                      </a:r>
                    </a:p>
                  </a:txBody>
                  <a:tcPr anchor="ctr">
                    <a:lnL>
                      <a:noFill/>
                    </a:lnL>
                    <a:lnR>
                      <a:noFill/>
                    </a:lnR>
                    <a:lnT>
                      <a:noFill/>
                    </a:lnT>
                    <a:lnB>
                      <a:noFill/>
                    </a:lnB>
                    <a:solidFill>
                      <a:srgbClr val="FFFFFF"/>
                    </a:solidFill>
                  </a:tcPr>
                </a:tc>
                <a:tc>
                  <a:txBody>
                    <a:bodyPr/>
                    <a:lstStyle/>
                    <a:p>
                      <a:pPr algn="l"/>
                      <a:r>
                        <a:rPr lang="en-IN">
                          <a:effectLst/>
                        </a:rPr>
                        <a:t>https://figshare.com/articles/brain_tumor_dataset/1512427</a:t>
                      </a:r>
                    </a:p>
                  </a:txBody>
                  <a:tcPr anchor="ctr">
                    <a:lnL>
                      <a:noFill/>
                    </a:lnL>
                    <a:lnR>
                      <a:noFill/>
                    </a:lnR>
                    <a:lnT>
                      <a:noFill/>
                    </a:lnT>
                    <a:lnB>
                      <a:noFill/>
                    </a:lnB>
                    <a:solidFill>
                      <a:srgbClr val="FFFFFF"/>
                    </a:solidFill>
                  </a:tcPr>
                </a:tc>
                <a:extLst>
                  <a:ext uri="{0D108BD9-81ED-4DB2-BD59-A6C34878D82A}">
                    <a16:rowId xmlns:a16="http://schemas.microsoft.com/office/drawing/2014/main" val="530100075"/>
                  </a:ext>
                </a:extLst>
              </a:tr>
              <a:tr h="234315">
                <a:tc>
                  <a:txBody>
                    <a:bodyPr/>
                    <a:lstStyle/>
                    <a:p>
                      <a:pPr algn="l"/>
                      <a:r>
                        <a:rPr lang="en-IN">
                          <a:effectLst/>
                        </a:rPr>
                        <a:t>4</a:t>
                      </a:r>
                    </a:p>
                  </a:txBody>
                  <a:tcPr anchor="ctr">
                    <a:lnL>
                      <a:noFill/>
                    </a:lnL>
                    <a:lnR>
                      <a:noFill/>
                    </a:lnR>
                    <a:lnT>
                      <a:noFill/>
                    </a:lnT>
                    <a:lnB>
                      <a:noFill/>
                    </a:lnB>
                    <a:solidFill>
                      <a:srgbClr val="FFFFFF"/>
                    </a:solidFill>
                  </a:tcPr>
                </a:tc>
                <a:tc>
                  <a:txBody>
                    <a:bodyPr/>
                    <a:lstStyle/>
                    <a:p>
                      <a:pPr algn="l"/>
                      <a:r>
                        <a:rPr lang="en-IN">
                          <a:effectLst/>
                        </a:rPr>
                        <a:t>Harvard Medical School</a:t>
                      </a:r>
                    </a:p>
                  </a:txBody>
                  <a:tcPr anchor="ctr">
                    <a:lnL>
                      <a:noFill/>
                    </a:lnL>
                    <a:lnR>
                      <a:noFill/>
                    </a:lnR>
                    <a:lnT>
                      <a:noFill/>
                    </a:lnT>
                    <a:lnB>
                      <a:noFill/>
                    </a:lnB>
                    <a:solidFill>
                      <a:srgbClr val="FFFFFF"/>
                    </a:solidFill>
                  </a:tcPr>
                </a:tc>
                <a:tc>
                  <a:txBody>
                    <a:bodyPr/>
                    <a:lstStyle/>
                    <a:p>
                      <a:pPr algn="l"/>
                      <a:r>
                        <a:rPr lang="en-IN">
                          <a:effectLst/>
                        </a:rPr>
                        <a:t>http://med.harvard.edu/AANLIB/</a:t>
                      </a:r>
                    </a:p>
                  </a:txBody>
                  <a:tcPr anchor="ctr">
                    <a:lnL>
                      <a:noFill/>
                    </a:lnL>
                    <a:lnR>
                      <a:noFill/>
                    </a:lnR>
                    <a:lnT>
                      <a:noFill/>
                    </a:lnT>
                    <a:lnB>
                      <a:noFill/>
                    </a:lnB>
                    <a:solidFill>
                      <a:srgbClr val="FFFFFF"/>
                    </a:solidFill>
                  </a:tcPr>
                </a:tc>
                <a:extLst>
                  <a:ext uri="{0D108BD9-81ED-4DB2-BD59-A6C34878D82A}">
                    <a16:rowId xmlns:a16="http://schemas.microsoft.com/office/drawing/2014/main" val="2319773494"/>
                  </a:ext>
                </a:extLst>
              </a:tr>
              <a:tr h="234315">
                <a:tc>
                  <a:txBody>
                    <a:bodyPr/>
                    <a:lstStyle/>
                    <a:p>
                      <a:pPr algn="l"/>
                      <a:r>
                        <a:rPr lang="en-IN">
                          <a:effectLst/>
                        </a:rPr>
                        <a:t>5</a:t>
                      </a:r>
                    </a:p>
                  </a:txBody>
                  <a:tcPr anchor="ctr">
                    <a:lnL>
                      <a:noFill/>
                    </a:lnL>
                    <a:lnR>
                      <a:noFill/>
                    </a:lnR>
                    <a:lnT>
                      <a:noFill/>
                    </a:lnT>
                    <a:lnB>
                      <a:noFill/>
                    </a:lnB>
                    <a:solidFill>
                      <a:srgbClr val="FFFFFF"/>
                    </a:solidFill>
                  </a:tcPr>
                </a:tc>
                <a:tc>
                  <a:txBody>
                    <a:bodyPr/>
                    <a:lstStyle/>
                    <a:p>
                      <a:pPr algn="l"/>
                      <a:r>
                        <a:rPr lang="en-IN">
                          <a:effectLst/>
                        </a:rPr>
                        <a:t>Moffitt Cancer Research Center</a:t>
                      </a:r>
                    </a:p>
                  </a:txBody>
                  <a:tcPr anchor="ctr">
                    <a:lnL>
                      <a:noFill/>
                    </a:lnL>
                    <a:lnR>
                      <a:noFill/>
                    </a:lnR>
                    <a:lnT>
                      <a:noFill/>
                    </a:lnT>
                    <a:lnB>
                      <a:noFill/>
                    </a:lnB>
                    <a:solidFill>
                      <a:srgbClr val="FFFFFF"/>
                    </a:solidFill>
                  </a:tcPr>
                </a:tc>
                <a:tc>
                  <a:txBody>
                    <a:bodyPr/>
                    <a:lstStyle/>
                    <a:p>
                      <a:pPr algn="l"/>
                      <a:r>
                        <a:rPr lang="en-IN">
                          <a:effectLst/>
                        </a:rPr>
                        <a:t>https://moffitt.org/</a:t>
                      </a:r>
                    </a:p>
                  </a:txBody>
                  <a:tcPr anchor="ctr">
                    <a:lnL>
                      <a:noFill/>
                    </a:lnL>
                    <a:lnR>
                      <a:noFill/>
                    </a:lnR>
                    <a:lnT>
                      <a:noFill/>
                    </a:lnT>
                    <a:lnB>
                      <a:noFill/>
                    </a:lnB>
                    <a:solidFill>
                      <a:srgbClr val="FFFFFF"/>
                    </a:solidFill>
                  </a:tcPr>
                </a:tc>
                <a:extLst>
                  <a:ext uri="{0D108BD9-81ED-4DB2-BD59-A6C34878D82A}">
                    <a16:rowId xmlns:a16="http://schemas.microsoft.com/office/drawing/2014/main" val="2567279542"/>
                  </a:ext>
                </a:extLst>
              </a:tr>
              <a:tr h="467995">
                <a:tc>
                  <a:txBody>
                    <a:bodyPr/>
                    <a:lstStyle/>
                    <a:p>
                      <a:pPr algn="l"/>
                      <a:r>
                        <a:rPr lang="en-IN">
                          <a:effectLst/>
                        </a:rPr>
                        <a:t>6</a:t>
                      </a:r>
                    </a:p>
                  </a:txBody>
                  <a:tcPr anchor="ctr">
                    <a:lnL>
                      <a:noFill/>
                    </a:lnL>
                    <a:lnR>
                      <a:noFill/>
                    </a:lnR>
                    <a:lnT>
                      <a:noFill/>
                    </a:lnT>
                    <a:lnB w="12700" cap="flat" cmpd="sng" algn="ctr">
                      <a:solidFill>
                        <a:srgbClr val="BF1F3D"/>
                      </a:solidFill>
                      <a:prstDash val="solid"/>
                      <a:round/>
                      <a:headEnd type="none" w="med" len="med"/>
                      <a:tailEnd type="none" w="med" len="med"/>
                    </a:lnB>
                    <a:solidFill>
                      <a:srgbClr val="FFFFFF"/>
                    </a:solidFill>
                  </a:tcPr>
                </a:tc>
                <a:tc>
                  <a:txBody>
                    <a:bodyPr/>
                    <a:lstStyle/>
                    <a:p>
                      <a:pPr algn="l"/>
                      <a:r>
                        <a:rPr lang="sv-SE">
                          <a:effectLst/>
                        </a:rPr>
                        <a:t>BraTS 2013, 2014, 2016, 2018, 2020</a:t>
                      </a:r>
                    </a:p>
                  </a:txBody>
                  <a:tcPr anchor="ctr">
                    <a:lnL>
                      <a:noFill/>
                    </a:lnL>
                    <a:lnR>
                      <a:noFill/>
                    </a:lnR>
                    <a:lnT>
                      <a:noFill/>
                    </a:lnT>
                    <a:lnB w="12700" cap="flat" cmpd="sng" algn="ctr">
                      <a:solidFill>
                        <a:srgbClr val="BF1F3D"/>
                      </a:solidFill>
                      <a:prstDash val="solid"/>
                      <a:round/>
                      <a:headEnd type="none" w="med" len="med"/>
                      <a:tailEnd type="none" w="med" len="med"/>
                    </a:lnB>
                    <a:solidFill>
                      <a:srgbClr val="FFFFFF"/>
                    </a:solidFill>
                  </a:tcPr>
                </a:tc>
                <a:tc>
                  <a:txBody>
                    <a:bodyPr/>
                    <a:lstStyle/>
                    <a:p>
                      <a:pPr algn="l"/>
                      <a:r>
                        <a:rPr lang="en-IN" dirty="0">
                          <a:effectLst/>
                        </a:rPr>
                        <a:t>https://ipp.cbica.upenn.edu/</a:t>
                      </a:r>
                    </a:p>
                  </a:txBody>
                  <a:tcPr anchor="ctr">
                    <a:lnL>
                      <a:noFill/>
                    </a:lnL>
                    <a:lnR>
                      <a:noFill/>
                    </a:lnR>
                    <a:lnT>
                      <a:noFill/>
                    </a:lnT>
                    <a:lnB w="12700" cap="flat" cmpd="sng" algn="ctr">
                      <a:solidFill>
                        <a:srgbClr val="BF1F3D"/>
                      </a:solidFill>
                      <a:prstDash val="solid"/>
                      <a:round/>
                      <a:headEnd type="none" w="med" len="med"/>
                      <a:tailEnd type="none" w="med" len="med"/>
                    </a:lnB>
                    <a:solidFill>
                      <a:srgbClr val="FFFFFF"/>
                    </a:solidFill>
                  </a:tcPr>
                </a:tc>
                <a:extLst>
                  <a:ext uri="{0D108BD9-81ED-4DB2-BD59-A6C34878D82A}">
                    <a16:rowId xmlns:a16="http://schemas.microsoft.com/office/drawing/2014/main" val="2689575249"/>
                  </a:ext>
                </a:extLst>
              </a:tr>
            </a:tbl>
          </a:graphicData>
        </a:graphic>
      </p:graphicFrame>
    </p:spTree>
    <p:extLst>
      <p:ext uri="{BB962C8B-B14F-4D97-AF65-F5344CB8AC3E}">
        <p14:creationId xmlns:p14="http://schemas.microsoft.com/office/powerpoint/2010/main" val="117988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a:effectLst>
                  <a:outerShdw blurRad="38100" dist="38100" dir="2700000" algn="tl">
                    <a:srgbClr val="000000">
                      <a:alpha val="43137"/>
                    </a:srgbClr>
                  </a:outerShdw>
                </a:effectLst>
              </a:rPr>
              <a:t>Challenges</a:t>
            </a:r>
          </a:p>
        </p:txBody>
      </p:sp>
      <p:sp>
        <p:nvSpPr>
          <p:cNvPr id="3" name="Content Placeholder 2"/>
          <p:cNvSpPr>
            <a:spLocks noGrp="1"/>
          </p:cNvSpPr>
          <p:nvPr>
            <p:ph idx="1"/>
          </p:nvPr>
        </p:nvSpPr>
        <p:spPr>
          <a:xfrm>
            <a:off x="316906" y="1774350"/>
            <a:ext cx="10515600" cy="4351338"/>
          </a:xfrm>
        </p:spPr>
        <p:txBody>
          <a:bodyPr>
            <a:normAutofit/>
          </a:bodyPr>
          <a:lstStyle/>
          <a:p>
            <a:pPr marL="457200" lvl="1" indent="0" algn="just">
              <a:buNone/>
            </a:pPr>
            <a:endParaRPr lang="en-US" sz="1600" dirty="0"/>
          </a:p>
          <a:p>
            <a:pPr marL="228600" lvl="1" algn="just" fontAlgn="base">
              <a:spcBef>
                <a:spcPts val="1000"/>
              </a:spcBef>
            </a:pPr>
            <a:r>
              <a:rPr lang="en-US" sz="1500" dirty="0">
                <a:latin typeface="Times New Roman" panose="02020603050405020304" pitchFamily="18" charset="0"/>
                <a:cs typeface="Times New Roman" panose="02020603050405020304" pitchFamily="18" charset="0"/>
              </a:rPr>
              <a:t>Difficulties of brain tumor segmentation</a:t>
            </a:r>
          </a:p>
          <a:p>
            <a:pPr marL="685800" lvl="3" algn="just" fontAlgn="base">
              <a:spcBef>
                <a:spcPts val="1000"/>
              </a:spcBef>
            </a:pPr>
            <a:r>
              <a:rPr lang="en-US" sz="1300" dirty="0">
                <a:latin typeface="Times New Roman" panose="02020603050405020304" pitchFamily="18" charset="0"/>
                <a:cs typeface="Times New Roman" panose="02020603050405020304" pitchFamily="18" charset="0"/>
              </a:rPr>
              <a:t>The size, shape and location of glioma is unpredictable</a:t>
            </a:r>
          </a:p>
          <a:p>
            <a:pPr marL="228600" lvl="2" algn="just" fontAlgn="base">
              <a:spcBef>
                <a:spcPts val="1000"/>
              </a:spcBef>
            </a:pPr>
            <a:endParaRPr lang="en-US" sz="1500" dirty="0">
              <a:latin typeface="Times New Roman" panose="02020603050405020304" pitchFamily="18" charset="0"/>
              <a:cs typeface="Times New Roman" panose="02020603050405020304" pitchFamily="18" charset="0"/>
            </a:endParaRPr>
          </a:p>
          <a:p>
            <a:pPr marL="228600" lvl="1" algn="just" fontAlgn="base">
              <a:spcBef>
                <a:spcPts val="1000"/>
              </a:spcBef>
            </a:pPr>
            <a:r>
              <a:rPr lang="en-US" sz="1500" dirty="0">
                <a:latin typeface="Times New Roman" panose="02020603050405020304" pitchFamily="18" charset="0"/>
                <a:cs typeface="Times New Roman" panose="02020603050405020304" pitchFamily="18" charset="0"/>
              </a:rPr>
              <a:t>Difficulties of getting prognosis information</a:t>
            </a:r>
          </a:p>
          <a:p>
            <a:pPr marL="685800" lvl="3" algn="just" fontAlgn="base">
              <a:spcBef>
                <a:spcPts val="1000"/>
              </a:spcBef>
            </a:pPr>
            <a:r>
              <a:rPr lang="en-US" sz="1300" dirty="0">
                <a:latin typeface="Times New Roman" panose="02020603050405020304" pitchFamily="18" charset="0"/>
                <a:cs typeface="Times New Roman" panose="02020603050405020304" pitchFamily="18" charset="0"/>
              </a:rPr>
              <a:t>Molecular information is shown to be expressed in MR images, molecular information is shown to be expressed in imaging, however the information is difficult to be determined and described</a:t>
            </a:r>
          </a:p>
          <a:p>
            <a:pPr marL="228600" lvl="2" algn="just" fontAlgn="base">
              <a:spcBef>
                <a:spcPts val="1000"/>
              </a:spcBef>
            </a:pPr>
            <a:endParaRPr lang="en-US" sz="1500" dirty="0">
              <a:latin typeface="Times New Roman" panose="02020603050405020304" pitchFamily="18" charset="0"/>
              <a:cs typeface="Times New Roman" panose="02020603050405020304" pitchFamily="18" charset="0"/>
            </a:endParaRPr>
          </a:p>
          <a:p>
            <a:pPr marL="228600" lvl="1" algn="just" fontAlgn="base">
              <a:spcBef>
                <a:spcPts val="1000"/>
              </a:spcBef>
            </a:pPr>
            <a:r>
              <a:rPr lang="en-US" sz="1500" dirty="0">
                <a:latin typeface="Times New Roman" panose="02020603050405020304" pitchFamily="18" charset="0"/>
                <a:cs typeface="Times New Roman" panose="02020603050405020304" pitchFamily="18" charset="0"/>
              </a:rPr>
              <a:t>Computational Cost</a:t>
            </a:r>
          </a:p>
          <a:p>
            <a:pPr marL="685800" lvl="3" algn="just" fontAlgn="base">
              <a:spcBef>
                <a:spcPts val="1000"/>
              </a:spcBef>
            </a:pPr>
            <a:r>
              <a:rPr lang="en-US" sz="1300" dirty="0">
                <a:latin typeface="Times New Roman" panose="02020603050405020304" pitchFamily="18" charset="0"/>
                <a:cs typeface="Times New Roman" panose="02020603050405020304" pitchFamily="18" charset="0"/>
              </a:rPr>
              <a:t>Although the most complex models tend to be the most flexible, the computational cost is also higher</a:t>
            </a:r>
            <a:endParaRPr lang="en-IN" sz="1300" dirty="0">
              <a:latin typeface="Times New Roman" panose="02020603050405020304" pitchFamily="18" charset="0"/>
              <a:cs typeface="Times New Roman" panose="02020603050405020304" pitchFamily="18" charset="0"/>
            </a:endParaRPr>
          </a:p>
          <a:p>
            <a:pPr marL="914400" lvl="2"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25E67C7B-B2E5-485B-9485-7A817ECB3735}" type="slidenum">
              <a:rPr lang="en-IN" smtClean="0"/>
              <a:t>21</a:t>
            </a:fld>
            <a:endParaRPr lang="en-IN"/>
          </a:p>
        </p:txBody>
      </p:sp>
    </p:spTree>
    <p:extLst>
      <p:ext uri="{BB962C8B-B14F-4D97-AF65-F5344CB8AC3E}">
        <p14:creationId xmlns:p14="http://schemas.microsoft.com/office/powerpoint/2010/main" val="1137920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D043-2CC3-47BB-B129-E0F58CB3D4A0}"/>
              </a:ext>
            </a:extLst>
          </p:cNvPr>
          <p:cNvSpPr>
            <a:spLocks noGrp="1"/>
          </p:cNvSpPr>
          <p:nvPr>
            <p:ph type="title"/>
          </p:nvPr>
        </p:nvSpPr>
        <p:spPr/>
        <p:txBody>
          <a:bodyPr>
            <a:normAutofit/>
          </a:bodyPr>
          <a:lstStyle/>
          <a:p>
            <a:r>
              <a:rPr lang="en-GB" sz="3200" b="1" u="sng" dirty="0">
                <a:effectLst>
                  <a:outerShdw blurRad="38100" dist="38100" dir="2700000" algn="tl">
                    <a:srgbClr val="000000">
                      <a:alpha val="43137"/>
                    </a:srgbClr>
                  </a:outerShdw>
                </a:effectLst>
              </a:rPr>
              <a:t>Significance of Study</a:t>
            </a:r>
            <a:endParaRPr lang="en-IN" sz="32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5B39F10-47D6-4944-8373-3B7FD97E986E}"/>
              </a:ext>
            </a:extLst>
          </p:cNvPr>
          <p:cNvSpPr>
            <a:spLocks noGrp="1"/>
          </p:cNvSpPr>
          <p:nvPr>
            <p:ph idx="1"/>
          </p:nvPr>
        </p:nvSpPr>
        <p:spPr/>
        <p:txBody>
          <a:bodyPr>
            <a:normAutofit fontScale="92500"/>
          </a:bodyPr>
          <a:lstStyle/>
          <a:p>
            <a:pPr algn="just">
              <a:lnSpc>
                <a:spcPct val="150000"/>
              </a:lnSpc>
            </a:pPr>
            <a:r>
              <a:rPr lang="en-GB" sz="1600" dirty="0">
                <a:latin typeface="Times New Roman" panose="02020603050405020304" pitchFamily="18" charset="0"/>
                <a:cs typeface="Times New Roman" panose="02020603050405020304" pitchFamily="18" charset="0"/>
              </a:rPr>
              <a:t>In patients with gliomas, </a:t>
            </a:r>
            <a:r>
              <a:rPr lang="en-GB" sz="1600" b="1" dirty="0">
                <a:latin typeface="Times New Roman" panose="02020603050405020304" pitchFamily="18" charset="0"/>
                <a:cs typeface="Times New Roman" panose="02020603050405020304" pitchFamily="18" charset="0"/>
              </a:rPr>
              <a:t>assessment of </a:t>
            </a:r>
            <a:r>
              <a:rPr lang="en-GB" sz="1600" b="1" dirty="0" err="1">
                <a:latin typeface="Times New Roman" panose="02020603050405020304" pitchFamily="18" charset="0"/>
                <a:cs typeface="Times New Roman" panose="02020603050405020304" pitchFamily="18" charset="0"/>
              </a:rPr>
              <a:t>tumor</a:t>
            </a:r>
            <a:r>
              <a:rPr lang="en-GB" sz="1600" b="1" dirty="0">
                <a:latin typeface="Times New Roman" panose="02020603050405020304" pitchFamily="18" charset="0"/>
                <a:cs typeface="Times New Roman" panose="02020603050405020304" pitchFamily="18" charset="0"/>
              </a:rPr>
              <a:t> grade and type is essential</a:t>
            </a:r>
            <a:r>
              <a:rPr lang="en-GB" sz="1600" dirty="0">
                <a:latin typeface="Times New Roman" panose="02020603050405020304" pitchFamily="18" charset="0"/>
                <a:cs typeface="Times New Roman" panose="02020603050405020304" pitchFamily="18" charset="0"/>
              </a:rPr>
              <a:t>, since the malignancy grade directly reflects the clinical course and prognosis.</a:t>
            </a:r>
          </a:p>
          <a:p>
            <a:pPr algn="just">
              <a:lnSpc>
                <a:spcPct val="150000"/>
              </a:lnSpc>
            </a:pPr>
            <a:r>
              <a:rPr lang="en-GB" sz="1600" dirty="0">
                <a:latin typeface="Times New Roman" panose="02020603050405020304" pitchFamily="18" charset="0"/>
                <a:cs typeface="Times New Roman" panose="02020603050405020304" pitchFamily="18" charset="0"/>
              </a:rPr>
              <a:t>Currently, the standard diagnosis of gliomas is performed by histopathological tests after performing a surgical resection or a stereotactic biopsy (which can be guided by MRI).These procedures are invasive and can be risky due to the location of the </a:t>
            </a:r>
            <a:r>
              <a:rPr lang="en-GB" sz="1600" dirty="0" err="1">
                <a:latin typeface="Times New Roman" panose="02020603050405020304" pitchFamily="18" charset="0"/>
                <a:cs typeface="Times New Roman" panose="02020603050405020304" pitchFamily="18" charset="0"/>
              </a:rPr>
              <a:t>tumor</a:t>
            </a:r>
            <a:r>
              <a:rPr lang="en-GB" sz="1600" dirty="0">
                <a:latin typeface="Times New Roman" panose="02020603050405020304" pitchFamily="18" charset="0"/>
                <a:cs typeface="Times New Roman" panose="02020603050405020304" pitchFamily="18" charset="0"/>
              </a:rPr>
              <a:t>.</a:t>
            </a:r>
          </a:p>
          <a:p>
            <a:pPr algn="just">
              <a:lnSpc>
                <a:spcPct val="150000"/>
              </a:lnSpc>
            </a:pPr>
            <a:r>
              <a:rPr lang="en-GB" sz="1600" dirty="0">
                <a:latin typeface="Times New Roman" panose="02020603050405020304" pitchFamily="18" charset="0"/>
                <a:cs typeface="Times New Roman" panose="02020603050405020304" pitchFamily="18" charset="0"/>
              </a:rPr>
              <a:t> Moreover, the histopathological  features are not always easy to be recognized, and physicians may have different views about them, thus some misdiagnosis can still happen due to glioma heterogeneity or subjective judgments by physicians.</a:t>
            </a:r>
            <a:r>
              <a:rPr lang="en-IN" sz="1600" dirty="0">
                <a:latin typeface="Times New Roman" panose="02020603050405020304" pitchFamily="18" charset="0"/>
                <a:cs typeface="Times New Roman" panose="02020603050405020304" pitchFamily="18" charset="0"/>
              </a:rPr>
              <a:t> </a:t>
            </a:r>
          </a:p>
          <a:p>
            <a:pPr algn="just">
              <a:lnSpc>
                <a:spcPct val="150000"/>
              </a:lnSpc>
            </a:pPr>
            <a:r>
              <a:rPr lang="en-IN" sz="1600" dirty="0">
                <a:latin typeface="Times New Roman" panose="02020603050405020304" pitchFamily="18" charset="0"/>
                <a:cs typeface="Times New Roman" panose="02020603050405020304" pitchFamily="18" charset="0"/>
              </a:rPr>
              <a:t>An efficient, automated method for brain tumour classification aids clinicians in the interpretation of medical pictures and supports experts decisions in the early phases of tumour growth. </a:t>
            </a:r>
            <a:endParaRPr lang="en-GB" sz="1600" dirty="0">
              <a:latin typeface="Times New Roman" panose="02020603050405020304" pitchFamily="18" charset="0"/>
              <a:cs typeface="Times New Roman" panose="02020603050405020304" pitchFamily="18" charset="0"/>
            </a:endParaRPr>
          </a:p>
          <a:p>
            <a:pPr algn="just">
              <a:lnSpc>
                <a:spcPct val="150000"/>
              </a:lnSpc>
            </a:pPr>
            <a:r>
              <a:rPr lang="en-GB" sz="1600" dirty="0">
                <a:latin typeface="Times New Roman" panose="02020603050405020304" pitchFamily="18" charset="0"/>
                <a:cs typeface="Times New Roman" panose="02020603050405020304" pitchFamily="18" charset="0"/>
              </a:rPr>
              <a:t> In addition, accurate information on </a:t>
            </a:r>
            <a:r>
              <a:rPr lang="en-GB" sz="1600" b="1" dirty="0" err="1">
                <a:latin typeface="Times New Roman" panose="02020603050405020304" pitchFamily="18" charset="0"/>
                <a:cs typeface="Times New Roman" panose="02020603050405020304" pitchFamily="18" charset="0"/>
              </a:rPr>
              <a:t>tumor</a:t>
            </a:r>
            <a:r>
              <a:rPr lang="en-GB" sz="1600" b="1" dirty="0">
                <a:latin typeface="Times New Roman" panose="02020603050405020304" pitchFamily="18" charset="0"/>
                <a:cs typeface="Times New Roman" panose="02020603050405020304" pitchFamily="18" charset="0"/>
              </a:rPr>
              <a:t> grade enables treatment optimization</a:t>
            </a:r>
            <a:r>
              <a:rPr lang="en-GB" sz="1600" dirty="0">
                <a:latin typeface="Times New Roman" panose="02020603050405020304" pitchFamily="18" charset="0"/>
                <a:cs typeface="Times New Roman" panose="02020603050405020304" pitchFamily="18" charset="0"/>
              </a:rPr>
              <a:t>, including surgery, chemotherapy, and radiation. </a:t>
            </a:r>
          </a:p>
          <a:p>
            <a:pPr algn="just"/>
            <a:endParaRPr lang="en-IN" sz="1600" dirty="0"/>
          </a:p>
        </p:txBody>
      </p:sp>
      <p:sp>
        <p:nvSpPr>
          <p:cNvPr id="5" name="Slide Number Placeholder 4">
            <a:extLst>
              <a:ext uri="{FF2B5EF4-FFF2-40B4-BE49-F238E27FC236}">
                <a16:creationId xmlns:a16="http://schemas.microsoft.com/office/drawing/2014/main" id="{29FA4288-EB12-4EB5-A8F3-5B74D5E91B7A}"/>
              </a:ext>
            </a:extLst>
          </p:cNvPr>
          <p:cNvSpPr>
            <a:spLocks noGrp="1"/>
          </p:cNvSpPr>
          <p:nvPr>
            <p:ph type="sldNum" sz="quarter" idx="12"/>
          </p:nvPr>
        </p:nvSpPr>
        <p:spPr/>
        <p:txBody>
          <a:bodyPr/>
          <a:lstStyle/>
          <a:p>
            <a:fld id="{6769773A-3097-414A-8D03-754BFE122FD6}" type="slidenum">
              <a:rPr lang="en-IN" smtClean="0"/>
              <a:t>22</a:t>
            </a:fld>
            <a:endParaRPr lang="en-IN"/>
          </a:p>
        </p:txBody>
      </p:sp>
    </p:spTree>
    <p:extLst>
      <p:ext uri="{BB962C8B-B14F-4D97-AF65-F5344CB8AC3E}">
        <p14:creationId xmlns:p14="http://schemas.microsoft.com/office/powerpoint/2010/main" val="4290695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9499"/>
            <a:ext cx="10515600" cy="1325563"/>
          </a:xfrm>
        </p:spPr>
        <p:txBody>
          <a:bodyPr>
            <a:normAutofit/>
          </a:bodyPr>
          <a:lstStyle/>
          <a:p>
            <a:r>
              <a:rPr lang="en-IN" sz="3200" b="1" u="sng" dirty="0">
                <a:effectLst>
                  <a:outerShdw blurRad="38100" dist="38100" dir="2700000" algn="tl">
                    <a:srgbClr val="000000">
                      <a:alpha val="43137"/>
                    </a:srgbClr>
                  </a:outerShdw>
                </a:effectLst>
              </a:rPr>
              <a:t>Motivation &amp; Objective</a:t>
            </a:r>
          </a:p>
        </p:txBody>
      </p:sp>
      <p:sp>
        <p:nvSpPr>
          <p:cNvPr id="3" name="Content Placeholder 2"/>
          <p:cNvSpPr>
            <a:spLocks noGrp="1"/>
          </p:cNvSpPr>
          <p:nvPr>
            <p:ph idx="1"/>
          </p:nvPr>
        </p:nvSpPr>
        <p:spPr>
          <a:xfrm>
            <a:off x="861151" y="1552160"/>
            <a:ext cx="10515600" cy="4351338"/>
          </a:xfrm>
        </p:spPr>
        <p:txBody>
          <a:bodyPr>
            <a:normAutofit lnSpcReduction="10000"/>
          </a:bodyPr>
          <a:lstStyle/>
          <a:p>
            <a:pPr algn="just"/>
            <a:endParaRPr lang="en-US" sz="1400" dirty="0"/>
          </a:p>
          <a:p>
            <a:pPr marL="0" indent="0" algn="just">
              <a:buNone/>
            </a:pPr>
            <a:r>
              <a:rPr lang="en-IN" sz="1500" dirty="0">
                <a:latin typeface="Times New Roman" panose="02020603050405020304" pitchFamily="18" charset="0"/>
                <a:cs typeface="Times New Roman" panose="02020603050405020304" pitchFamily="18" charset="0"/>
              </a:rPr>
              <a:t>MOTIVATION </a:t>
            </a:r>
          </a:p>
          <a:p>
            <a:pPr algn="just"/>
            <a:r>
              <a:rPr lang="en-US" sz="1500" dirty="0">
                <a:latin typeface="Times New Roman" panose="02020603050405020304" pitchFamily="18" charset="0"/>
                <a:cs typeface="Times New Roman" panose="02020603050405020304" pitchFamily="18" charset="0"/>
              </a:rPr>
              <a:t>Well adaptation of automated medical image analysis.</a:t>
            </a:r>
          </a:p>
          <a:p>
            <a:pPr algn="just"/>
            <a:r>
              <a:rPr lang="en-US" sz="1500" dirty="0">
                <a:latin typeface="Times New Roman" panose="02020603050405020304" pitchFamily="18" charset="0"/>
                <a:cs typeface="Times New Roman" panose="02020603050405020304" pitchFamily="18" charset="0"/>
              </a:rPr>
              <a:t>Early detection of Brain Tumors  for  reducing death rates.</a:t>
            </a:r>
          </a:p>
          <a:p>
            <a:pPr algn="just"/>
            <a:r>
              <a:rPr lang="en-US" sz="1500" dirty="0">
                <a:latin typeface="Times New Roman" panose="02020603050405020304" pitchFamily="18" charset="0"/>
                <a:cs typeface="Times New Roman" panose="02020603050405020304" pitchFamily="18" charset="0"/>
              </a:rPr>
              <a:t>Reducing the pressure on Human judgment.</a:t>
            </a:r>
          </a:p>
          <a:p>
            <a:pPr algn="just"/>
            <a:r>
              <a:rPr lang="en-US" sz="1500" dirty="0">
                <a:latin typeface="Times New Roman" panose="02020603050405020304" pitchFamily="18" charset="0"/>
                <a:cs typeface="Times New Roman" panose="02020603050405020304" pitchFamily="18" charset="0"/>
              </a:rPr>
              <a:t>Build a User Interface which can identify the cancerous cells.</a:t>
            </a:r>
          </a:p>
          <a:p>
            <a:pPr marL="0" indent="0" algn="just">
              <a:buNone/>
            </a:pPr>
            <a:endParaRPr lang="en-US" sz="1500" dirty="0">
              <a:latin typeface="Times New Roman" panose="02020603050405020304" pitchFamily="18" charset="0"/>
              <a:cs typeface="Times New Roman" panose="02020603050405020304" pitchFamily="18" charset="0"/>
            </a:endParaRPr>
          </a:p>
          <a:p>
            <a:pPr marL="0" indent="0" algn="just">
              <a:buNone/>
            </a:pPr>
            <a:r>
              <a:rPr lang="en-IN" sz="1500" dirty="0">
                <a:latin typeface="Times New Roman" panose="02020603050405020304" pitchFamily="18" charset="0"/>
                <a:cs typeface="Times New Roman" panose="02020603050405020304" pitchFamily="18" charset="0"/>
              </a:rPr>
              <a:t>OBJECTIVE</a:t>
            </a:r>
            <a:endParaRPr lang="en-US" sz="1500" dirty="0">
              <a:latin typeface="Times New Roman" panose="02020603050405020304" pitchFamily="18" charset="0"/>
              <a:cs typeface="Times New Roman" panose="02020603050405020304" pitchFamily="18" charset="0"/>
            </a:endParaRPr>
          </a:p>
          <a:p>
            <a:pPr algn="just">
              <a:lnSpc>
                <a:spcPct val="100000"/>
              </a:lnSpc>
            </a:pPr>
            <a:r>
              <a:rPr lang="en-US" sz="1500" dirty="0">
                <a:latin typeface="Times New Roman" panose="02020603050405020304" pitchFamily="18" charset="0"/>
                <a:cs typeface="Times New Roman" panose="02020603050405020304" pitchFamily="18" charset="0"/>
              </a:rPr>
              <a:t>The primary goal of medical imaging is to extract meaningful and accurate information from the image scans with least possible error.</a:t>
            </a:r>
          </a:p>
          <a:p>
            <a:pPr algn="just">
              <a:lnSpc>
                <a:spcPct val="100000"/>
              </a:lnSpc>
            </a:pPr>
            <a:r>
              <a:rPr lang="en-US" sz="1500" dirty="0">
                <a:latin typeface="Times New Roman" panose="02020603050405020304" pitchFamily="18" charset="0"/>
                <a:cs typeface="Times New Roman" panose="02020603050405020304" pitchFamily="18" charset="0"/>
              </a:rPr>
              <a:t>The system that  incorporates image processing, </a:t>
            </a:r>
            <a:r>
              <a:rPr lang="en-IN" sz="1500" dirty="0">
                <a:latin typeface="Times New Roman" panose="02020603050405020304" pitchFamily="18" charset="0"/>
                <a:cs typeface="Times New Roman" panose="02020603050405020304" pitchFamily="18" charset="0"/>
              </a:rPr>
              <a:t>pattern analysis, and computer vision techniques </a:t>
            </a:r>
            <a:r>
              <a:rPr lang="en-US" sz="1500" dirty="0">
                <a:latin typeface="Times New Roman" panose="02020603050405020304" pitchFamily="18" charset="0"/>
                <a:cs typeface="Times New Roman" panose="02020603050405020304" pitchFamily="18" charset="0"/>
              </a:rPr>
              <a:t>and is expected to improve the sensitivity, specificity, and efficiency of brain tumor screening.</a:t>
            </a:r>
          </a:p>
          <a:p>
            <a:pPr algn="just">
              <a:lnSpc>
                <a:spcPct val="100000"/>
              </a:lnSpc>
            </a:pPr>
            <a:r>
              <a:rPr lang="en-US" sz="1500" dirty="0">
                <a:latin typeface="Times New Roman" panose="02020603050405020304" pitchFamily="18" charset="0"/>
                <a:cs typeface="Times New Roman" panose="02020603050405020304" pitchFamily="18" charset="0"/>
              </a:rPr>
              <a:t>The main goal of this research work is to design efficient automatic brain tumor classification model which distinguishes low grade gliomas (LGGs) from high grade gliomas (HGGs), applied to conventional brain MRI  with high accuracy, performance </a:t>
            </a:r>
            <a:r>
              <a:rPr lang="en-IN" sz="1500" dirty="0">
                <a:latin typeface="Times New Roman" panose="02020603050405020304" pitchFamily="18" charset="0"/>
                <a:cs typeface="Times New Roman" panose="02020603050405020304" pitchFamily="18" charset="0"/>
              </a:rPr>
              <a:t>and low complexity.</a:t>
            </a:r>
            <a:endParaRPr lang="en-US" sz="1500" dirty="0">
              <a:latin typeface="Times New Roman" panose="02020603050405020304" pitchFamily="18" charset="0"/>
              <a:cs typeface="Times New Roman" panose="02020603050405020304" pitchFamily="18" charset="0"/>
            </a:endParaRPr>
          </a:p>
          <a:p>
            <a:pPr algn="just"/>
            <a:endParaRPr lang="en-US" sz="1400" dirty="0"/>
          </a:p>
        </p:txBody>
      </p:sp>
      <p:sp>
        <p:nvSpPr>
          <p:cNvPr id="5" name="Slide Number Placeholder 4"/>
          <p:cNvSpPr>
            <a:spLocks noGrp="1"/>
          </p:cNvSpPr>
          <p:nvPr>
            <p:ph type="sldNum" sz="quarter" idx="12"/>
          </p:nvPr>
        </p:nvSpPr>
        <p:spPr/>
        <p:txBody>
          <a:bodyPr/>
          <a:lstStyle/>
          <a:p>
            <a:fld id="{25E67C7B-B2E5-485B-9485-7A817ECB3735}" type="slidenum">
              <a:rPr lang="en-IN" smtClean="0"/>
              <a:t>23</a:t>
            </a:fld>
            <a:endParaRPr lang="en-IN"/>
          </a:p>
        </p:txBody>
      </p:sp>
    </p:spTree>
    <p:extLst>
      <p:ext uri="{BB962C8B-B14F-4D97-AF65-F5344CB8AC3E}">
        <p14:creationId xmlns:p14="http://schemas.microsoft.com/office/powerpoint/2010/main" val="695843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6393-2EE1-0861-B2B2-3C71D2B46F65}"/>
              </a:ext>
            </a:extLst>
          </p:cNvPr>
          <p:cNvSpPr>
            <a:spLocks noGrp="1"/>
          </p:cNvSpPr>
          <p:nvPr>
            <p:ph type="title"/>
          </p:nvPr>
        </p:nvSpPr>
        <p:spPr/>
        <p:txBody>
          <a:bodyPr/>
          <a:lstStyle/>
          <a:p>
            <a:r>
              <a:rPr lang="en-IN" sz="3200" b="1" u="sng" dirty="0">
                <a:effectLst>
                  <a:outerShdw blurRad="38100" dist="38100" dir="2700000" algn="tl">
                    <a:srgbClr val="000000">
                      <a:alpha val="43137"/>
                    </a:srgbClr>
                  </a:outerShdw>
                </a:effectLst>
              </a:rPr>
              <a:t>Implementation Flow</a:t>
            </a:r>
          </a:p>
        </p:txBody>
      </p:sp>
      <p:grpSp>
        <p:nvGrpSpPr>
          <p:cNvPr id="4" name="Group 3">
            <a:extLst>
              <a:ext uri="{FF2B5EF4-FFF2-40B4-BE49-F238E27FC236}">
                <a16:creationId xmlns:a16="http://schemas.microsoft.com/office/drawing/2014/main" id="{18E2336B-2C1C-E77C-58E4-E9723FD1041C}"/>
              </a:ext>
            </a:extLst>
          </p:cNvPr>
          <p:cNvGrpSpPr/>
          <p:nvPr/>
        </p:nvGrpSpPr>
        <p:grpSpPr>
          <a:xfrm>
            <a:off x="2796515" y="2770080"/>
            <a:ext cx="6800847" cy="2802253"/>
            <a:chOff x="0" y="0"/>
            <a:chExt cx="6791531" cy="2802526"/>
          </a:xfrm>
        </p:grpSpPr>
        <p:grpSp>
          <p:nvGrpSpPr>
            <p:cNvPr id="5" name="Group 4">
              <a:extLst>
                <a:ext uri="{FF2B5EF4-FFF2-40B4-BE49-F238E27FC236}">
                  <a16:creationId xmlns:a16="http://schemas.microsoft.com/office/drawing/2014/main" id="{BB384C37-4920-8F9D-A983-EEFF5E39895A}"/>
                </a:ext>
              </a:extLst>
            </p:cNvPr>
            <p:cNvGrpSpPr/>
            <p:nvPr/>
          </p:nvGrpSpPr>
          <p:grpSpPr>
            <a:xfrm>
              <a:off x="0" y="0"/>
              <a:ext cx="6791531" cy="2802526"/>
              <a:chOff x="0" y="-1"/>
              <a:chExt cx="9316333" cy="3874137"/>
            </a:xfrm>
          </p:grpSpPr>
          <p:sp>
            <p:nvSpPr>
              <p:cNvPr id="9" name="Flowchart: Magnetic Disk 8">
                <a:extLst>
                  <a:ext uri="{FF2B5EF4-FFF2-40B4-BE49-F238E27FC236}">
                    <a16:creationId xmlns:a16="http://schemas.microsoft.com/office/drawing/2014/main" id="{960408A4-4BEE-74BC-D8E9-AFABDBB35686}"/>
                  </a:ext>
                </a:extLst>
              </p:cNvPr>
              <p:cNvSpPr/>
              <p:nvPr/>
            </p:nvSpPr>
            <p:spPr>
              <a:xfrm>
                <a:off x="55944" y="1381760"/>
                <a:ext cx="1120775" cy="1643380"/>
              </a:xfrm>
              <a:prstGeom prst="flowChartMagneticDisk">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GB" sz="1100" kern="12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MRI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6000"/>
                  </a:lnSpc>
                  <a:spcAft>
                    <a:spcPts val="800"/>
                  </a:spcAft>
                </a:pPr>
                <a:r>
                  <a:rPr lang="en-GB" sz="1100" kern="12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DATASET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6F14B0FA-ED7E-758E-E50A-E84DA02B1208}"/>
                  </a:ext>
                  <a:ext uri="{C183D7F6-B498-43B3-948B-1728B52AA6E4}">
                    <adec:decorative xmlns:adec="http://schemas.microsoft.com/office/drawing/2017/decorative" val="1"/>
                  </a:ext>
                </a:extLst>
              </p:cNvPr>
              <p:cNvSpPr/>
              <p:nvPr/>
            </p:nvSpPr>
            <p:spPr>
              <a:xfrm>
                <a:off x="1888968" y="1755730"/>
                <a:ext cx="1294214" cy="967202"/>
              </a:xfrm>
              <a:prstGeom prst="rect">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GB" sz="1100" kern="1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PRE-PROCESSING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DA657DA1-A3F3-704D-398E-8E73BD4B936F}"/>
                  </a:ext>
                </a:extLst>
              </p:cNvPr>
              <p:cNvSpPr/>
              <p:nvPr/>
            </p:nvSpPr>
            <p:spPr>
              <a:xfrm>
                <a:off x="3627839" y="1744966"/>
                <a:ext cx="1649901" cy="977966"/>
              </a:xfrm>
              <a:prstGeom prst="rect">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GB" sz="1100" kern="1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SEGMENTATION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B0DD154C-993B-2C37-B0B9-1D2A4CB6C479}"/>
                  </a:ext>
                </a:extLst>
              </p:cNvPr>
              <p:cNvSpPr/>
              <p:nvPr/>
            </p:nvSpPr>
            <p:spPr>
              <a:xfrm>
                <a:off x="5679382" y="1745057"/>
                <a:ext cx="1540354" cy="956079"/>
              </a:xfrm>
              <a:prstGeom prst="rect">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GB" sz="1100" kern="1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CLASSIFICATION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A3092169-1DC5-C3D5-C452-7E18E8E93FFB}"/>
                  </a:ext>
                </a:extLst>
              </p:cNvPr>
              <p:cNvCxnSpPr>
                <a:cxnSpLocks/>
              </p:cNvCxnSpPr>
              <p:nvPr/>
            </p:nvCxnSpPr>
            <p:spPr>
              <a:xfrm flipH="1">
                <a:off x="3497961" y="472441"/>
                <a:ext cx="15875" cy="3395980"/>
              </a:xfrm>
              <a:prstGeom prst="line">
                <a:avLst/>
              </a:prstGeom>
              <a:noFill/>
              <a:ln w="15875" cap="flat" cmpd="dbl" algn="ctr">
                <a:solidFill>
                  <a:srgbClr val="ED7D31"/>
                </a:solidFill>
                <a:prstDash val="sysDash"/>
                <a:miter lim="800000"/>
              </a:ln>
              <a:effectLst/>
            </p:spPr>
          </p:cxnSp>
          <p:cxnSp>
            <p:nvCxnSpPr>
              <p:cNvPr id="14" name="Straight Connector 13">
                <a:extLst>
                  <a:ext uri="{FF2B5EF4-FFF2-40B4-BE49-F238E27FC236}">
                    <a16:creationId xmlns:a16="http://schemas.microsoft.com/office/drawing/2014/main" id="{498F238A-9D4A-50ED-4D02-F516DBFC57BA}"/>
                  </a:ext>
                </a:extLst>
              </p:cNvPr>
              <p:cNvCxnSpPr>
                <a:cxnSpLocks/>
              </p:cNvCxnSpPr>
              <p:nvPr/>
            </p:nvCxnSpPr>
            <p:spPr>
              <a:xfrm flipH="1">
                <a:off x="5489956" y="478156"/>
                <a:ext cx="15875" cy="3395980"/>
              </a:xfrm>
              <a:prstGeom prst="line">
                <a:avLst/>
              </a:prstGeom>
              <a:noFill/>
              <a:ln w="15875" cap="flat" cmpd="dbl" algn="ctr">
                <a:solidFill>
                  <a:srgbClr val="ED7D31"/>
                </a:solidFill>
                <a:prstDash val="sysDash"/>
                <a:miter lim="800000"/>
              </a:ln>
              <a:effectLst/>
            </p:spPr>
          </p:cxnSp>
          <p:cxnSp>
            <p:nvCxnSpPr>
              <p:cNvPr id="15" name="Straight Connector 14">
                <a:extLst>
                  <a:ext uri="{FF2B5EF4-FFF2-40B4-BE49-F238E27FC236}">
                    <a16:creationId xmlns:a16="http://schemas.microsoft.com/office/drawing/2014/main" id="{B1FAC9D2-4D34-3252-A82E-B73D6E126C98}"/>
                  </a:ext>
                </a:extLst>
              </p:cNvPr>
              <p:cNvCxnSpPr>
                <a:cxnSpLocks/>
              </p:cNvCxnSpPr>
              <p:nvPr/>
            </p:nvCxnSpPr>
            <p:spPr>
              <a:xfrm>
                <a:off x="7399401" y="386081"/>
                <a:ext cx="0" cy="3434423"/>
              </a:xfrm>
              <a:prstGeom prst="line">
                <a:avLst/>
              </a:prstGeom>
              <a:noFill/>
              <a:ln w="15875" cap="flat" cmpd="dbl" algn="ctr">
                <a:solidFill>
                  <a:srgbClr val="ED7D31"/>
                </a:solidFill>
                <a:prstDash val="sysDash"/>
                <a:miter lim="800000"/>
              </a:ln>
              <a:effectLst/>
            </p:spPr>
          </p:cxnSp>
          <p:cxnSp>
            <p:nvCxnSpPr>
              <p:cNvPr id="16" name="Straight Arrow Connector 15">
                <a:extLst>
                  <a:ext uri="{FF2B5EF4-FFF2-40B4-BE49-F238E27FC236}">
                    <a16:creationId xmlns:a16="http://schemas.microsoft.com/office/drawing/2014/main" id="{D68C73D9-D73D-1CDE-8324-29E0B8C0DE4C}"/>
                  </a:ext>
                </a:extLst>
              </p:cNvPr>
              <p:cNvCxnSpPr>
                <a:cxnSpLocks/>
              </p:cNvCxnSpPr>
              <p:nvPr/>
            </p:nvCxnSpPr>
            <p:spPr>
              <a:xfrm>
                <a:off x="1233869" y="2170431"/>
                <a:ext cx="690880" cy="5080"/>
              </a:xfrm>
              <a:prstGeom prst="straightConnector1">
                <a:avLst/>
              </a:prstGeom>
              <a:noFill/>
              <a:ln w="6350" cap="flat" cmpd="sng" algn="ctr">
                <a:solidFill>
                  <a:srgbClr val="4472C4"/>
                </a:solidFill>
                <a:prstDash val="solid"/>
                <a:miter lim="800000"/>
                <a:tailEnd type="triangle"/>
              </a:ln>
              <a:effectLst>
                <a:outerShdw blurRad="50800" dist="38100" dir="2700000" algn="tl" rotWithShape="0">
                  <a:prstClr val="black">
                    <a:alpha val="40000"/>
                  </a:prstClr>
                </a:outerShdw>
              </a:effectLst>
            </p:spPr>
          </p:cxnSp>
          <p:sp>
            <p:nvSpPr>
              <p:cNvPr id="17" name="Text Box 2">
                <a:extLst>
                  <a:ext uri="{FF2B5EF4-FFF2-40B4-BE49-F238E27FC236}">
                    <a16:creationId xmlns:a16="http://schemas.microsoft.com/office/drawing/2014/main" id="{5EAA5677-33E5-993F-C898-2EAB2B15E4E3}"/>
                  </a:ext>
                </a:extLst>
              </p:cNvPr>
              <p:cNvSpPr txBox="1">
                <a:spLocks noChangeArrowheads="1"/>
              </p:cNvSpPr>
              <p:nvPr/>
            </p:nvSpPr>
            <p:spPr bwMode="auto">
              <a:xfrm>
                <a:off x="1982626" y="1"/>
                <a:ext cx="908684" cy="384174"/>
              </a:xfrm>
              <a:prstGeom prst="rect">
                <a:avLst/>
              </a:prstGeom>
              <a:solidFill>
                <a:srgbClr val="FFFFFF"/>
              </a:solidFill>
              <a:ln w="9525">
                <a:solidFill>
                  <a:sysClr val="window" lastClr="FFFFFF"/>
                </a:solidFill>
                <a:miter lim="800000"/>
                <a:headEnd/>
                <a:tailEnd/>
              </a:ln>
            </p:spPr>
            <p:txBody>
              <a:bodyPr rot="0" vert="horz" wrap="square" lIns="91440" tIns="45720" rIns="91440" bIns="45720" anchor="t" anchorCtr="0">
                <a:noAutofit/>
              </a:bodyPr>
              <a:lstStyle/>
              <a:p>
                <a:pPr algn="ctr">
                  <a:lnSpc>
                    <a:spcPct val="106000"/>
                  </a:lnSpc>
                  <a:spcAft>
                    <a:spcPts val="800"/>
                  </a:spcAft>
                </a:pPr>
                <a:r>
                  <a:rPr lang="en-IN" sz="110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Stage- 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 Box 2">
                <a:extLst>
                  <a:ext uri="{FF2B5EF4-FFF2-40B4-BE49-F238E27FC236}">
                    <a16:creationId xmlns:a16="http://schemas.microsoft.com/office/drawing/2014/main" id="{9736CC7F-B582-C81D-0F5E-7EE977999E9B}"/>
                  </a:ext>
                </a:extLst>
              </p:cNvPr>
              <p:cNvSpPr txBox="1">
                <a:spLocks noChangeArrowheads="1"/>
              </p:cNvSpPr>
              <p:nvPr/>
            </p:nvSpPr>
            <p:spPr bwMode="auto">
              <a:xfrm>
                <a:off x="3627740" y="-1"/>
                <a:ext cx="1598372" cy="398774"/>
              </a:xfrm>
              <a:prstGeom prst="rect">
                <a:avLst/>
              </a:prstGeom>
              <a:solidFill>
                <a:srgbClr val="FFFFFF"/>
              </a:solidFill>
              <a:ln w="9525">
                <a:solidFill>
                  <a:sysClr val="window" lastClr="FFFFFF"/>
                </a:solidFill>
                <a:miter lim="800000"/>
                <a:headEnd/>
                <a:tailEnd/>
              </a:ln>
            </p:spPr>
            <p:txBody>
              <a:bodyPr rot="0" vert="horz" wrap="square" lIns="91440" tIns="45720" rIns="91440" bIns="45720" anchor="t" anchorCtr="0">
                <a:noAutofit/>
              </a:bodyPr>
              <a:lstStyle/>
              <a:p>
                <a:pPr algn="ctr">
                  <a:lnSpc>
                    <a:spcPct val="106000"/>
                  </a:lnSpc>
                  <a:spcAft>
                    <a:spcPts val="800"/>
                  </a:spcAft>
                </a:pPr>
                <a:r>
                  <a:rPr lang="en-IN" sz="110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Stage- II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 Box 2">
                <a:extLst>
                  <a:ext uri="{FF2B5EF4-FFF2-40B4-BE49-F238E27FC236}">
                    <a16:creationId xmlns:a16="http://schemas.microsoft.com/office/drawing/2014/main" id="{9005F205-E5E1-F442-94B3-3CE71FC97E8B}"/>
                  </a:ext>
                </a:extLst>
              </p:cNvPr>
              <p:cNvSpPr txBox="1">
                <a:spLocks noChangeArrowheads="1"/>
              </p:cNvSpPr>
              <p:nvPr/>
            </p:nvSpPr>
            <p:spPr bwMode="auto">
              <a:xfrm>
                <a:off x="6010352" y="0"/>
                <a:ext cx="1035543" cy="384174"/>
              </a:xfrm>
              <a:prstGeom prst="rect">
                <a:avLst/>
              </a:prstGeom>
              <a:solidFill>
                <a:srgbClr val="FFFFFF"/>
              </a:solidFill>
              <a:ln w="9525">
                <a:solidFill>
                  <a:sysClr val="window" lastClr="FFFFFF"/>
                </a:solidFill>
                <a:miter lim="800000"/>
                <a:headEnd/>
                <a:tailEnd/>
              </a:ln>
            </p:spPr>
            <p:txBody>
              <a:bodyPr rot="0" vert="horz" wrap="square" lIns="91440" tIns="45720" rIns="91440" bIns="45720" anchor="t" anchorCtr="0">
                <a:noAutofit/>
              </a:bodyPr>
              <a:lstStyle/>
              <a:p>
                <a:pPr algn="ctr">
                  <a:lnSpc>
                    <a:spcPct val="106000"/>
                  </a:lnSpc>
                  <a:spcAft>
                    <a:spcPts val="800"/>
                  </a:spcAft>
                </a:pPr>
                <a:r>
                  <a:rPr lang="en-IN" sz="110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Stage- III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0" name="Group 19">
                <a:extLst>
                  <a:ext uri="{FF2B5EF4-FFF2-40B4-BE49-F238E27FC236}">
                    <a16:creationId xmlns:a16="http://schemas.microsoft.com/office/drawing/2014/main" id="{E432512B-7A2D-A67C-8EB8-634DFBD68B8E}"/>
                  </a:ext>
                </a:extLst>
              </p:cNvPr>
              <p:cNvGrpSpPr/>
              <p:nvPr/>
            </p:nvGrpSpPr>
            <p:grpSpPr>
              <a:xfrm>
                <a:off x="7770558" y="1505731"/>
                <a:ext cx="495935" cy="1395435"/>
                <a:chOff x="7770558" y="1505731"/>
                <a:chExt cx="495935" cy="1395435"/>
              </a:xfrm>
            </p:grpSpPr>
            <p:cxnSp>
              <p:nvCxnSpPr>
                <p:cNvPr id="25" name="Straight Arrow Connector 24">
                  <a:extLst>
                    <a:ext uri="{FF2B5EF4-FFF2-40B4-BE49-F238E27FC236}">
                      <a16:creationId xmlns:a16="http://schemas.microsoft.com/office/drawing/2014/main" id="{3B16CA39-6E9A-310A-1400-8FBC487761FD}"/>
                    </a:ext>
                  </a:extLst>
                </p:cNvPr>
                <p:cNvCxnSpPr>
                  <a:cxnSpLocks/>
                </p:cNvCxnSpPr>
                <p:nvPr/>
              </p:nvCxnSpPr>
              <p:spPr>
                <a:xfrm>
                  <a:off x="7770558" y="1505731"/>
                  <a:ext cx="495935" cy="5399"/>
                </a:xfrm>
                <a:prstGeom prst="straightConnector1">
                  <a:avLst/>
                </a:prstGeom>
                <a:noFill/>
                <a:ln w="6350" cap="flat" cmpd="sng" algn="ctr">
                  <a:solidFill>
                    <a:srgbClr val="4472C4"/>
                  </a:solidFill>
                  <a:prstDash val="solid"/>
                  <a:miter lim="800000"/>
                  <a:tailEnd type="triangle"/>
                </a:ln>
                <a:effectLst>
                  <a:outerShdw blurRad="50800" dist="38100" dir="2700000" algn="tl" rotWithShape="0">
                    <a:prstClr val="black">
                      <a:alpha val="40000"/>
                    </a:prstClr>
                  </a:outerShdw>
                </a:effectLst>
              </p:spPr>
            </p:cxnSp>
            <p:cxnSp>
              <p:nvCxnSpPr>
                <p:cNvPr id="26" name="Straight Arrow Connector 25">
                  <a:extLst>
                    <a:ext uri="{FF2B5EF4-FFF2-40B4-BE49-F238E27FC236}">
                      <a16:creationId xmlns:a16="http://schemas.microsoft.com/office/drawing/2014/main" id="{B8B2CAC4-636F-A32C-8309-6B653071DBE8}"/>
                    </a:ext>
                  </a:extLst>
                </p:cNvPr>
                <p:cNvCxnSpPr>
                  <a:cxnSpLocks/>
                </p:cNvCxnSpPr>
                <p:nvPr/>
              </p:nvCxnSpPr>
              <p:spPr>
                <a:xfrm>
                  <a:off x="7770558" y="2895767"/>
                  <a:ext cx="495935" cy="5399"/>
                </a:xfrm>
                <a:prstGeom prst="straightConnector1">
                  <a:avLst/>
                </a:prstGeom>
                <a:noFill/>
                <a:ln w="6350" cap="flat" cmpd="sng" algn="ctr">
                  <a:solidFill>
                    <a:srgbClr val="4472C4"/>
                  </a:solidFill>
                  <a:prstDash val="solid"/>
                  <a:miter lim="800000"/>
                  <a:tailEnd type="triangle"/>
                </a:ln>
                <a:effectLst>
                  <a:outerShdw blurRad="50800" dist="38100" dir="2700000" algn="tl" rotWithShape="0">
                    <a:prstClr val="black">
                      <a:alpha val="40000"/>
                    </a:prstClr>
                  </a:outerShdw>
                </a:effectLst>
              </p:spPr>
            </p:cxnSp>
            <p:cxnSp>
              <p:nvCxnSpPr>
                <p:cNvPr id="27" name="Straight Connector 26">
                  <a:extLst>
                    <a:ext uri="{FF2B5EF4-FFF2-40B4-BE49-F238E27FC236}">
                      <a16:creationId xmlns:a16="http://schemas.microsoft.com/office/drawing/2014/main" id="{98E938AC-8802-43F4-7F62-0170DC735FC3}"/>
                    </a:ext>
                  </a:extLst>
                </p:cNvPr>
                <p:cNvCxnSpPr>
                  <a:cxnSpLocks/>
                </p:cNvCxnSpPr>
                <p:nvPr/>
              </p:nvCxnSpPr>
              <p:spPr>
                <a:xfrm>
                  <a:off x="7770558" y="1505731"/>
                  <a:ext cx="0" cy="1390036"/>
                </a:xfrm>
                <a:prstGeom prst="line">
                  <a:avLst/>
                </a:prstGeom>
                <a:noFill/>
                <a:ln w="6350" cap="flat" cmpd="sng" algn="ctr">
                  <a:solidFill>
                    <a:srgbClr val="4472C4"/>
                  </a:solidFill>
                  <a:prstDash val="solid"/>
                  <a:miter lim="800000"/>
                </a:ln>
                <a:effectLst>
                  <a:outerShdw blurRad="50800" dist="38100" dir="2700000" algn="tl" rotWithShape="0">
                    <a:prstClr val="black">
                      <a:alpha val="40000"/>
                    </a:prstClr>
                  </a:outerShdw>
                </a:effectLst>
              </p:spPr>
            </p:cxnSp>
          </p:grpSp>
          <p:sp>
            <p:nvSpPr>
              <p:cNvPr id="21" name="Rectangle 20">
                <a:extLst>
                  <a:ext uri="{FF2B5EF4-FFF2-40B4-BE49-F238E27FC236}">
                    <a16:creationId xmlns:a16="http://schemas.microsoft.com/office/drawing/2014/main" id="{7AF14FD2-A585-D253-C8D8-8150AAAA0C36}"/>
                  </a:ext>
                </a:extLst>
              </p:cNvPr>
              <p:cNvSpPr/>
              <p:nvPr/>
            </p:nvSpPr>
            <p:spPr>
              <a:xfrm>
                <a:off x="8266261" y="999237"/>
                <a:ext cx="1050072" cy="956524"/>
              </a:xfrm>
              <a:prstGeom prst="rect">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GB" sz="1100" kern="12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LOW GRADE GLIOMAS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1C618E27-3BE0-38FB-B84D-F352F0540282}"/>
                  </a:ext>
                </a:extLst>
              </p:cNvPr>
              <p:cNvSpPr/>
              <p:nvPr/>
            </p:nvSpPr>
            <p:spPr>
              <a:xfrm>
                <a:off x="8266261" y="2562292"/>
                <a:ext cx="1050072" cy="956524"/>
              </a:xfrm>
              <a:prstGeom prst="rect">
                <a:avLst/>
              </a:prstGeom>
              <a:solidFill>
                <a:srgbClr val="5B9BD5"/>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GB" sz="1100" kern="12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HIGH GRADE GLIOMAS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Text Box 2">
                <a:extLst>
                  <a:ext uri="{FF2B5EF4-FFF2-40B4-BE49-F238E27FC236}">
                    <a16:creationId xmlns:a16="http://schemas.microsoft.com/office/drawing/2014/main" id="{A5B4FF14-4965-1252-257B-1CA7E9DACD67}"/>
                  </a:ext>
                </a:extLst>
              </p:cNvPr>
              <p:cNvSpPr txBox="1">
                <a:spLocks noChangeArrowheads="1"/>
              </p:cNvSpPr>
              <p:nvPr/>
            </p:nvSpPr>
            <p:spPr bwMode="auto">
              <a:xfrm>
                <a:off x="0" y="1"/>
                <a:ext cx="908684" cy="384174"/>
              </a:xfrm>
              <a:prstGeom prst="rect">
                <a:avLst/>
              </a:prstGeom>
              <a:solidFill>
                <a:srgbClr val="FFFFFF"/>
              </a:solidFill>
              <a:ln w="9525">
                <a:solidFill>
                  <a:sysClr val="window" lastClr="FFFFFF"/>
                </a:solidFill>
                <a:miter lim="800000"/>
                <a:headEnd/>
                <a:tailEnd/>
              </a:ln>
            </p:spPr>
            <p:txBody>
              <a:bodyPr rot="0" vert="horz" wrap="square" lIns="91440" tIns="45720" rIns="91440" bIns="45720" anchor="t" anchorCtr="0">
                <a:noAutofit/>
              </a:bodyPr>
              <a:lstStyle/>
              <a:p>
                <a:pPr algn="ctr">
                  <a:lnSpc>
                    <a:spcPct val="106000"/>
                  </a:lnSpc>
                  <a:spcAft>
                    <a:spcPts val="800"/>
                  </a:spcAft>
                </a:pPr>
                <a:r>
                  <a:rPr lang="en-IN" sz="110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INPUT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Text Box 2">
                <a:extLst>
                  <a:ext uri="{FF2B5EF4-FFF2-40B4-BE49-F238E27FC236}">
                    <a16:creationId xmlns:a16="http://schemas.microsoft.com/office/drawing/2014/main" id="{0BCE7AA3-A204-2C58-255D-C4C5B9D65BA0}"/>
                  </a:ext>
                </a:extLst>
              </p:cNvPr>
              <p:cNvSpPr txBox="1">
                <a:spLocks noChangeArrowheads="1"/>
              </p:cNvSpPr>
              <p:nvPr/>
            </p:nvSpPr>
            <p:spPr bwMode="auto">
              <a:xfrm>
                <a:off x="8232801" y="0"/>
                <a:ext cx="995516" cy="385997"/>
              </a:xfrm>
              <a:prstGeom prst="rect">
                <a:avLst/>
              </a:prstGeom>
              <a:solidFill>
                <a:srgbClr val="FFFFFF"/>
              </a:solidFill>
              <a:ln w="9525">
                <a:solidFill>
                  <a:sysClr val="window" lastClr="FFFFFF"/>
                </a:solidFill>
                <a:miter lim="800000"/>
                <a:headEnd/>
                <a:tailEnd/>
              </a:ln>
            </p:spPr>
            <p:txBody>
              <a:bodyPr rot="0" vert="horz" wrap="square" lIns="91440" tIns="45720" rIns="91440" bIns="45720" anchor="t" anchorCtr="0">
                <a:noAutofit/>
              </a:bodyPr>
              <a:lstStyle/>
              <a:p>
                <a:pPr algn="ctr">
                  <a:lnSpc>
                    <a:spcPct val="106000"/>
                  </a:lnSpc>
                  <a:spcAft>
                    <a:spcPts val="800"/>
                  </a:spcAft>
                </a:pPr>
                <a:r>
                  <a:rPr lang="en-GB" sz="110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a:t>
                </a:r>
                <a:r>
                  <a:rPr lang="en-IN" sz="110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UTPUT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6" name="Straight Arrow Connector 5">
              <a:extLst>
                <a:ext uri="{FF2B5EF4-FFF2-40B4-BE49-F238E27FC236}">
                  <a16:creationId xmlns:a16="http://schemas.microsoft.com/office/drawing/2014/main" id="{80F7F693-DD42-C36F-252E-798EECEF7521}"/>
                </a:ext>
              </a:extLst>
            </p:cNvPr>
            <p:cNvCxnSpPr>
              <a:cxnSpLocks/>
            </p:cNvCxnSpPr>
            <p:nvPr/>
          </p:nvCxnSpPr>
          <p:spPr>
            <a:xfrm>
              <a:off x="2283279" y="1551215"/>
              <a:ext cx="361315" cy="3810"/>
            </a:xfrm>
            <a:prstGeom prst="straightConnector1">
              <a:avLst/>
            </a:prstGeom>
            <a:noFill/>
            <a:ln w="6350" cap="flat" cmpd="sng" algn="ctr">
              <a:solidFill>
                <a:srgbClr val="4472C4"/>
              </a:solidFill>
              <a:prstDash val="solid"/>
              <a:miter lim="800000"/>
              <a:tailEnd type="triangle"/>
            </a:ln>
            <a:effectLst>
              <a:outerShdw blurRad="50800" dist="38100" dir="2700000" algn="tl" rotWithShape="0">
                <a:prstClr val="black">
                  <a:alpha val="40000"/>
                </a:prstClr>
              </a:outerShdw>
            </a:effectLst>
          </p:spPr>
        </p:cxnSp>
        <p:cxnSp>
          <p:nvCxnSpPr>
            <p:cNvPr id="7" name="Straight Arrow Connector 6">
              <a:extLst>
                <a:ext uri="{FF2B5EF4-FFF2-40B4-BE49-F238E27FC236}">
                  <a16:creationId xmlns:a16="http://schemas.microsoft.com/office/drawing/2014/main" id="{15B950A6-22CB-9120-769A-A9495096D703}"/>
                </a:ext>
              </a:extLst>
            </p:cNvPr>
            <p:cNvCxnSpPr>
              <a:cxnSpLocks/>
            </p:cNvCxnSpPr>
            <p:nvPr/>
          </p:nvCxnSpPr>
          <p:spPr>
            <a:xfrm>
              <a:off x="3807279" y="1567543"/>
              <a:ext cx="361315" cy="3810"/>
            </a:xfrm>
            <a:prstGeom prst="straightConnector1">
              <a:avLst/>
            </a:prstGeom>
            <a:noFill/>
            <a:ln w="6350" cap="flat" cmpd="sng" algn="ctr">
              <a:solidFill>
                <a:srgbClr val="4472C4"/>
              </a:solidFill>
              <a:prstDash val="solid"/>
              <a:miter lim="800000"/>
              <a:tailEnd type="triangle"/>
            </a:ln>
            <a:effectLst>
              <a:outerShdw blurRad="50800" dist="38100" dir="2700000" algn="tl" rotWithShape="0">
                <a:prstClr val="black">
                  <a:alpha val="40000"/>
                </a:prstClr>
              </a:outerShdw>
            </a:effectLst>
          </p:spPr>
        </p:cxnSp>
        <p:cxnSp>
          <p:nvCxnSpPr>
            <p:cNvPr id="8" name="Straight Connector 7">
              <a:extLst>
                <a:ext uri="{FF2B5EF4-FFF2-40B4-BE49-F238E27FC236}">
                  <a16:creationId xmlns:a16="http://schemas.microsoft.com/office/drawing/2014/main" id="{BB54C09D-0D8E-1E66-1BCE-C149DC935D3C}"/>
                </a:ext>
              </a:extLst>
            </p:cNvPr>
            <p:cNvCxnSpPr/>
            <p:nvPr/>
          </p:nvCxnSpPr>
          <p:spPr>
            <a:xfrm>
              <a:off x="5295900" y="1583872"/>
              <a:ext cx="368624"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318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AC0D1-F4F9-C105-39CF-1C2E0C17DFE8}"/>
              </a:ext>
            </a:extLst>
          </p:cNvPr>
          <p:cNvSpPr>
            <a:spLocks noGrp="1"/>
          </p:cNvSpPr>
          <p:nvPr>
            <p:ph type="title"/>
          </p:nvPr>
        </p:nvSpPr>
        <p:spPr/>
        <p:txBody>
          <a:bodyPr/>
          <a:lstStyle/>
          <a:p>
            <a:r>
              <a:rPr lang="en-GB" sz="3200" b="1" u="sng" dirty="0">
                <a:effectLst>
                  <a:outerShdw blurRad="38100" dist="38100" dir="2700000" algn="tl">
                    <a:srgbClr val="000000">
                      <a:alpha val="43137"/>
                    </a:srgbClr>
                  </a:outerShdw>
                </a:effectLst>
              </a:rPr>
              <a:t>Block diagram of the Proposed Methodology </a:t>
            </a:r>
            <a:endParaRPr lang="en-IN" sz="3200" b="1" u="sng" dirty="0">
              <a:effectLst>
                <a:outerShdw blurRad="38100" dist="38100" dir="2700000" algn="tl">
                  <a:srgbClr val="000000">
                    <a:alpha val="43137"/>
                  </a:srgbClr>
                </a:outerShdw>
              </a:effectLst>
            </a:endParaRPr>
          </a:p>
        </p:txBody>
      </p:sp>
      <p:sp>
        <p:nvSpPr>
          <p:cNvPr id="6" name="Rectangle 5">
            <a:extLst>
              <a:ext uri="{FF2B5EF4-FFF2-40B4-BE49-F238E27FC236}">
                <a16:creationId xmlns:a16="http://schemas.microsoft.com/office/drawing/2014/main" id="{AAA6A895-0F23-EB79-84FA-CF272DFA0793}"/>
              </a:ext>
            </a:extLst>
          </p:cNvPr>
          <p:cNvSpPr/>
          <p:nvPr/>
        </p:nvSpPr>
        <p:spPr>
          <a:xfrm>
            <a:off x="712519" y="2849085"/>
            <a:ext cx="1638795" cy="777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Training LGG/HGG Dataset</a:t>
            </a:r>
            <a:endParaRPr lang="en-IN" dirty="0"/>
          </a:p>
        </p:txBody>
      </p:sp>
      <p:sp>
        <p:nvSpPr>
          <p:cNvPr id="7" name="Rectangle 6">
            <a:extLst>
              <a:ext uri="{FF2B5EF4-FFF2-40B4-BE49-F238E27FC236}">
                <a16:creationId xmlns:a16="http://schemas.microsoft.com/office/drawing/2014/main" id="{6B82FA2D-88DA-33EA-885C-2D7BADEA0E0E}"/>
              </a:ext>
            </a:extLst>
          </p:cNvPr>
          <p:cNvSpPr/>
          <p:nvPr/>
        </p:nvSpPr>
        <p:spPr>
          <a:xfrm>
            <a:off x="2721428" y="2849084"/>
            <a:ext cx="1638795" cy="777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Pre-processing	</a:t>
            </a:r>
            <a:endParaRPr lang="en-IN" dirty="0"/>
          </a:p>
        </p:txBody>
      </p:sp>
      <p:sp>
        <p:nvSpPr>
          <p:cNvPr id="8" name="Rectangle 7">
            <a:extLst>
              <a:ext uri="{FF2B5EF4-FFF2-40B4-BE49-F238E27FC236}">
                <a16:creationId xmlns:a16="http://schemas.microsoft.com/office/drawing/2014/main" id="{46A3B92F-8D77-D0FD-0435-F95D8EA85690}"/>
              </a:ext>
            </a:extLst>
          </p:cNvPr>
          <p:cNvSpPr/>
          <p:nvPr/>
        </p:nvSpPr>
        <p:spPr>
          <a:xfrm>
            <a:off x="6739246" y="4699223"/>
            <a:ext cx="1638795" cy="777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Segmentation</a:t>
            </a:r>
            <a:endParaRPr lang="en-IN" dirty="0"/>
          </a:p>
        </p:txBody>
      </p:sp>
      <p:sp>
        <p:nvSpPr>
          <p:cNvPr id="9" name="Rectangle 8">
            <a:extLst>
              <a:ext uri="{FF2B5EF4-FFF2-40B4-BE49-F238E27FC236}">
                <a16:creationId xmlns:a16="http://schemas.microsoft.com/office/drawing/2014/main" id="{95597A2F-CE7B-12AA-2C1C-ADD1EF6E516F}"/>
              </a:ext>
            </a:extLst>
          </p:cNvPr>
          <p:cNvSpPr/>
          <p:nvPr/>
        </p:nvSpPr>
        <p:spPr>
          <a:xfrm>
            <a:off x="4695701" y="4699222"/>
            <a:ext cx="1638795" cy="777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Pre-processing</a:t>
            </a:r>
            <a:endParaRPr lang="en-IN" dirty="0"/>
          </a:p>
        </p:txBody>
      </p:sp>
      <p:sp>
        <p:nvSpPr>
          <p:cNvPr id="10" name="Rectangle 9">
            <a:extLst>
              <a:ext uri="{FF2B5EF4-FFF2-40B4-BE49-F238E27FC236}">
                <a16:creationId xmlns:a16="http://schemas.microsoft.com/office/drawing/2014/main" id="{A9643358-C80A-64A4-49EC-82B5C1718B3B}"/>
              </a:ext>
            </a:extLst>
          </p:cNvPr>
          <p:cNvSpPr/>
          <p:nvPr/>
        </p:nvSpPr>
        <p:spPr>
          <a:xfrm>
            <a:off x="2652156" y="4699224"/>
            <a:ext cx="1638795" cy="777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Test MRI</a:t>
            </a:r>
            <a:endParaRPr lang="en-IN" dirty="0"/>
          </a:p>
        </p:txBody>
      </p:sp>
      <p:sp>
        <p:nvSpPr>
          <p:cNvPr id="11" name="Rectangle 10">
            <a:extLst>
              <a:ext uri="{FF2B5EF4-FFF2-40B4-BE49-F238E27FC236}">
                <a16:creationId xmlns:a16="http://schemas.microsoft.com/office/drawing/2014/main" id="{96D7FFEA-F71D-7B55-3A18-97A128D355FB}"/>
              </a:ext>
            </a:extLst>
          </p:cNvPr>
          <p:cNvSpPr/>
          <p:nvPr/>
        </p:nvSpPr>
        <p:spPr>
          <a:xfrm>
            <a:off x="4730337" y="2849084"/>
            <a:ext cx="1638795" cy="777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Segmentation</a:t>
            </a:r>
            <a:endParaRPr lang="en-IN" dirty="0"/>
          </a:p>
        </p:txBody>
      </p:sp>
      <p:sp>
        <p:nvSpPr>
          <p:cNvPr id="12" name="Rectangle 11">
            <a:extLst>
              <a:ext uri="{FF2B5EF4-FFF2-40B4-BE49-F238E27FC236}">
                <a16:creationId xmlns:a16="http://schemas.microsoft.com/office/drawing/2014/main" id="{65BAEFAF-EDCD-2994-3244-0D2D12A9ED00}"/>
              </a:ext>
            </a:extLst>
          </p:cNvPr>
          <p:cNvSpPr/>
          <p:nvPr/>
        </p:nvSpPr>
        <p:spPr>
          <a:xfrm>
            <a:off x="6739246" y="2849084"/>
            <a:ext cx="1638795" cy="777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Training using</a:t>
            </a:r>
          </a:p>
          <a:p>
            <a:pPr algn="ctr"/>
            <a:r>
              <a:rPr lang="en-GB" dirty="0"/>
              <a:t>ML/DL Algo</a:t>
            </a:r>
            <a:endParaRPr lang="en-IN" dirty="0"/>
          </a:p>
        </p:txBody>
      </p:sp>
      <p:sp>
        <p:nvSpPr>
          <p:cNvPr id="13" name="Flowchart: Magnetic Disk 12">
            <a:extLst>
              <a:ext uri="{FF2B5EF4-FFF2-40B4-BE49-F238E27FC236}">
                <a16:creationId xmlns:a16="http://schemas.microsoft.com/office/drawing/2014/main" id="{B7FD0DD4-6E32-0F4C-E488-21707079B1C6}"/>
              </a:ext>
            </a:extLst>
          </p:cNvPr>
          <p:cNvSpPr/>
          <p:nvPr/>
        </p:nvSpPr>
        <p:spPr>
          <a:xfrm>
            <a:off x="9529948" y="3562597"/>
            <a:ext cx="1324099" cy="109253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Training Model</a:t>
            </a:r>
            <a:endParaRPr lang="en-IN" dirty="0"/>
          </a:p>
        </p:txBody>
      </p:sp>
      <p:cxnSp>
        <p:nvCxnSpPr>
          <p:cNvPr id="15" name="Connector: Elbow 14">
            <a:extLst>
              <a:ext uri="{FF2B5EF4-FFF2-40B4-BE49-F238E27FC236}">
                <a16:creationId xmlns:a16="http://schemas.microsoft.com/office/drawing/2014/main" id="{945D5B17-C0DC-5871-313A-6C31BE85F749}"/>
              </a:ext>
            </a:extLst>
          </p:cNvPr>
          <p:cNvCxnSpPr>
            <a:cxnSpLocks/>
            <a:stCxn id="12" idx="3"/>
            <a:endCxn id="13" idx="2"/>
          </p:cNvCxnSpPr>
          <p:nvPr/>
        </p:nvCxnSpPr>
        <p:spPr>
          <a:xfrm>
            <a:off x="8378041" y="3238001"/>
            <a:ext cx="1151907" cy="8708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174067EB-5880-0615-F5B7-EC484E4E8967}"/>
              </a:ext>
            </a:extLst>
          </p:cNvPr>
          <p:cNvCxnSpPr>
            <a:cxnSpLocks/>
            <a:stCxn id="8" idx="3"/>
          </p:cNvCxnSpPr>
          <p:nvPr/>
        </p:nvCxnSpPr>
        <p:spPr>
          <a:xfrm flipV="1">
            <a:off x="8378041" y="4316681"/>
            <a:ext cx="1151907" cy="7714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4AD43F9-46C4-52E9-2D41-7BD3709471CB}"/>
              </a:ext>
            </a:extLst>
          </p:cNvPr>
          <p:cNvCxnSpPr>
            <a:cxnSpLocks/>
            <a:stCxn id="13" idx="4"/>
          </p:cNvCxnSpPr>
          <p:nvPr/>
        </p:nvCxnSpPr>
        <p:spPr>
          <a:xfrm>
            <a:off x="10854047" y="4108862"/>
            <a:ext cx="2850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13BAD5A-0A26-7886-183F-6D6B72EA73C8}"/>
              </a:ext>
            </a:extLst>
          </p:cNvPr>
          <p:cNvSpPr txBox="1"/>
          <p:nvPr/>
        </p:nvSpPr>
        <p:spPr>
          <a:xfrm>
            <a:off x="11168743" y="3723132"/>
            <a:ext cx="1023257" cy="584775"/>
          </a:xfrm>
          <a:prstGeom prst="rect">
            <a:avLst/>
          </a:prstGeom>
          <a:solidFill>
            <a:schemeClr val="bg1"/>
          </a:solidFill>
        </p:spPr>
        <p:txBody>
          <a:bodyPr wrap="square" rtlCol="0">
            <a:spAutoFit/>
          </a:bodyPr>
          <a:lstStyle/>
          <a:p>
            <a:r>
              <a:rPr lang="en-GB" sz="1600" dirty="0"/>
              <a:t>Output</a:t>
            </a:r>
          </a:p>
          <a:p>
            <a:r>
              <a:rPr lang="en-GB" sz="1600" dirty="0"/>
              <a:t>LGG/HGG</a:t>
            </a:r>
            <a:endParaRPr lang="en-IN" sz="1600" dirty="0"/>
          </a:p>
        </p:txBody>
      </p:sp>
    </p:spTree>
    <p:extLst>
      <p:ext uri="{BB962C8B-B14F-4D97-AF65-F5344CB8AC3E}">
        <p14:creationId xmlns:p14="http://schemas.microsoft.com/office/powerpoint/2010/main" val="2796842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BC33-8AFB-E62E-295F-535E78B407C5}"/>
              </a:ext>
            </a:extLst>
          </p:cNvPr>
          <p:cNvSpPr>
            <a:spLocks noGrp="1"/>
          </p:cNvSpPr>
          <p:nvPr>
            <p:ph type="title"/>
          </p:nvPr>
        </p:nvSpPr>
        <p:spPr/>
        <p:txBody>
          <a:bodyPr>
            <a:normAutofit/>
          </a:bodyPr>
          <a:lstStyle/>
          <a:p>
            <a:r>
              <a:rPr lang="en-GB" sz="3200" b="1" u="sng" dirty="0">
                <a:effectLst>
                  <a:outerShdw blurRad="38100" dist="38100" dir="2700000" algn="tl">
                    <a:srgbClr val="000000">
                      <a:alpha val="43137"/>
                    </a:srgbClr>
                  </a:outerShdw>
                </a:effectLst>
              </a:rPr>
              <a:t>The State of the Art in Brain Cancer Classification</a:t>
            </a:r>
            <a:endParaRPr lang="en-IN" sz="3200" dirty="0"/>
          </a:p>
        </p:txBody>
      </p:sp>
      <p:graphicFrame>
        <p:nvGraphicFramePr>
          <p:cNvPr id="4" name="Table 3">
            <a:extLst>
              <a:ext uri="{FF2B5EF4-FFF2-40B4-BE49-F238E27FC236}">
                <a16:creationId xmlns:a16="http://schemas.microsoft.com/office/drawing/2014/main" id="{CCFE6B3C-A2CC-FF95-AE22-4222D39B1E76}"/>
              </a:ext>
            </a:extLst>
          </p:cNvPr>
          <p:cNvGraphicFramePr>
            <a:graphicFrameLocks noGrp="1"/>
          </p:cNvGraphicFramePr>
          <p:nvPr>
            <p:extLst>
              <p:ext uri="{D42A27DB-BD31-4B8C-83A1-F6EECF244321}">
                <p14:modId xmlns:p14="http://schemas.microsoft.com/office/powerpoint/2010/main" val="2797590747"/>
              </p:ext>
            </p:extLst>
          </p:nvPr>
        </p:nvGraphicFramePr>
        <p:xfrm>
          <a:off x="838199" y="1968340"/>
          <a:ext cx="10515602" cy="4112644"/>
        </p:xfrm>
        <a:graphic>
          <a:graphicData uri="http://schemas.openxmlformats.org/drawingml/2006/table">
            <a:tbl>
              <a:tblPr>
                <a:tableStyleId>{5C22544A-7EE6-4342-B048-85BDC9FD1C3A}</a:tableStyleId>
              </a:tblPr>
              <a:tblGrid>
                <a:gridCol w="1909633">
                  <a:extLst>
                    <a:ext uri="{9D8B030D-6E8A-4147-A177-3AD203B41FA5}">
                      <a16:colId xmlns:a16="http://schemas.microsoft.com/office/drawing/2014/main" val="2092990586"/>
                    </a:ext>
                  </a:extLst>
                </a:gridCol>
                <a:gridCol w="1909633">
                  <a:extLst>
                    <a:ext uri="{9D8B030D-6E8A-4147-A177-3AD203B41FA5}">
                      <a16:colId xmlns:a16="http://schemas.microsoft.com/office/drawing/2014/main" val="333642506"/>
                    </a:ext>
                  </a:extLst>
                </a:gridCol>
                <a:gridCol w="1674084">
                  <a:extLst>
                    <a:ext uri="{9D8B030D-6E8A-4147-A177-3AD203B41FA5}">
                      <a16:colId xmlns:a16="http://schemas.microsoft.com/office/drawing/2014/main" val="911616320"/>
                    </a:ext>
                  </a:extLst>
                </a:gridCol>
                <a:gridCol w="1674084">
                  <a:extLst>
                    <a:ext uri="{9D8B030D-6E8A-4147-A177-3AD203B41FA5}">
                      <a16:colId xmlns:a16="http://schemas.microsoft.com/office/drawing/2014/main" val="4088911124"/>
                    </a:ext>
                  </a:extLst>
                </a:gridCol>
                <a:gridCol w="1674084">
                  <a:extLst>
                    <a:ext uri="{9D8B030D-6E8A-4147-A177-3AD203B41FA5}">
                      <a16:colId xmlns:a16="http://schemas.microsoft.com/office/drawing/2014/main" val="89271082"/>
                    </a:ext>
                  </a:extLst>
                </a:gridCol>
                <a:gridCol w="1674084">
                  <a:extLst>
                    <a:ext uri="{9D8B030D-6E8A-4147-A177-3AD203B41FA5}">
                      <a16:colId xmlns:a16="http://schemas.microsoft.com/office/drawing/2014/main" val="1103676531"/>
                    </a:ext>
                  </a:extLst>
                </a:gridCol>
              </a:tblGrid>
              <a:tr h="171450">
                <a:tc>
                  <a:txBody>
                    <a:bodyPr/>
                    <a:lstStyle/>
                    <a:p>
                      <a:pPr marL="0" algn="l" defTabSz="914400" rtl="0" eaLnBrk="1" latinLnBrk="0" hangingPunct="1">
                        <a:lnSpc>
                          <a:spcPct val="107000"/>
                        </a:lnSpc>
                        <a:spcAft>
                          <a:spcPts val="800"/>
                        </a:spcAft>
                      </a:pPr>
                      <a:r>
                        <a:rPr lang="en-IN" sz="1400" b="1" kern="1200" dirty="0">
                          <a:solidFill>
                            <a:schemeClr val="dk1"/>
                          </a:solidFill>
                          <a:effectLst/>
                          <a:latin typeface="+mn-lt"/>
                          <a:ea typeface="+mn-ea"/>
                          <a:cs typeface="+mn-cs"/>
                        </a:rPr>
                        <a:t>Author &amp; Year</a:t>
                      </a:r>
                    </a:p>
                  </a:txBody>
                  <a:tcPr marL="68580" marR="68580" marT="0" marB="0"/>
                </a:tc>
                <a:tc>
                  <a:txBody>
                    <a:bodyPr/>
                    <a:lstStyle/>
                    <a:p>
                      <a:pPr marL="0" algn="l" defTabSz="914400" rtl="0" eaLnBrk="1" latinLnBrk="0" hangingPunct="1">
                        <a:lnSpc>
                          <a:spcPct val="107000"/>
                        </a:lnSpc>
                        <a:spcAft>
                          <a:spcPts val="800"/>
                        </a:spcAft>
                      </a:pPr>
                      <a:r>
                        <a:rPr lang="en-IN" sz="1400" b="1" kern="1200" dirty="0">
                          <a:solidFill>
                            <a:schemeClr val="dk1"/>
                          </a:solidFill>
                          <a:effectLst/>
                          <a:latin typeface="+mn-lt"/>
                          <a:ea typeface="+mn-ea"/>
                          <a:cs typeface="+mn-cs"/>
                        </a:rPr>
                        <a:t>Classification Tasks</a:t>
                      </a:r>
                    </a:p>
                  </a:txBody>
                  <a:tcPr marL="68580" marR="68580" marT="0" marB="0"/>
                </a:tc>
                <a:tc>
                  <a:txBody>
                    <a:bodyPr/>
                    <a:lstStyle/>
                    <a:p>
                      <a:pPr marL="0" algn="l" defTabSz="914400" rtl="0" eaLnBrk="1" latinLnBrk="0" hangingPunct="1">
                        <a:lnSpc>
                          <a:spcPct val="107000"/>
                        </a:lnSpc>
                        <a:spcAft>
                          <a:spcPts val="800"/>
                        </a:spcAft>
                      </a:pPr>
                      <a:r>
                        <a:rPr lang="en-IN" sz="1400" b="1" kern="1200" dirty="0">
                          <a:solidFill>
                            <a:schemeClr val="dk1"/>
                          </a:solidFill>
                          <a:effectLst/>
                          <a:latin typeface="+mn-lt"/>
                          <a:ea typeface="+mn-ea"/>
                          <a:cs typeface="+mn-cs"/>
                        </a:rPr>
                        <a:t>Model Architecture</a:t>
                      </a:r>
                    </a:p>
                  </a:txBody>
                  <a:tcPr marL="68580" marR="68580" marT="0" marB="0"/>
                </a:tc>
                <a:tc>
                  <a:txBody>
                    <a:bodyPr/>
                    <a:lstStyle/>
                    <a:p>
                      <a:pPr marL="0" algn="l" defTabSz="914400" rtl="0" eaLnBrk="1" latinLnBrk="0" hangingPunct="1">
                        <a:lnSpc>
                          <a:spcPct val="107000"/>
                        </a:lnSpc>
                        <a:spcAft>
                          <a:spcPts val="800"/>
                        </a:spcAft>
                      </a:pPr>
                      <a:r>
                        <a:rPr lang="en-IN" sz="1400" b="1" kern="1200">
                          <a:solidFill>
                            <a:schemeClr val="dk1"/>
                          </a:solidFill>
                          <a:effectLst/>
                          <a:latin typeface="+mn-lt"/>
                          <a:ea typeface="+mn-ea"/>
                          <a:cs typeface="+mn-cs"/>
                        </a:rPr>
                        <a:t>Validation</a:t>
                      </a:r>
                    </a:p>
                  </a:txBody>
                  <a:tcPr marL="68580" marR="68580" marT="0" marB="0"/>
                </a:tc>
                <a:tc>
                  <a:txBody>
                    <a:bodyPr/>
                    <a:lstStyle/>
                    <a:p>
                      <a:pPr marL="0" algn="l" defTabSz="914400" rtl="0" eaLnBrk="1" latinLnBrk="0" hangingPunct="1">
                        <a:lnSpc>
                          <a:spcPct val="107000"/>
                        </a:lnSpc>
                        <a:spcAft>
                          <a:spcPts val="800"/>
                        </a:spcAft>
                      </a:pPr>
                      <a:r>
                        <a:rPr lang="en-IN" sz="1400" b="1" kern="1200" dirty="0">
                          <a:solidFill>
                            <a:schemeClr val="dk1"/>
                          </a:solidFill>
                          <a:effectLst/>
                          <a:latin typeface="+mn-lt"/>
                          <a:ea typeface="+mn-ea"/>
                          <a:cs typeface="+mn-cs"/>
                        </a:rPr>
                        <a:t>Performance</a:t>
                      </a:r>
                    </a:p>
                  </a:txBody>
                  <a:tcPr marL="68580" marR="68580" marT="0" marB="0"/>
                </a:tc>
                <a:tc>
                  <a:txBody>
                    <a:bodyPr/>
                    <a:lstStyle/>
                    <a:p>
                      <a:pPr marL="0" algn="l" defTabSz="914400" rtl="0" eaLnBrk="1" latinLnBrk="0" hangingPunct="1">
                        <a:lnSpc>
                          <a:spcPct val="107000"/>
                        </a:lnSpc>
                        <a:spcAft>
                          <a:spcPts val="800"/>
                        </a:spcAft>
                      </a:pPr>
                      <a:r>
                        <a:rPr lang="en-IN" sz="1400" b="1" kern="1200" dirty="0">
                          <a:solidFill>
                            <a:schemeClr val="dk1"/>
                          </a:solidFill>
                          <a:effectLst/>
                          <a:latin typeface="+mn-lt"/>
                          <a:ea typeface="+mn-ea"/>
                          <a:cs typeface="+mn-cs"/>
                        </a:rPr>
                        <a:t>ACC%</a:t>
                      </a:r>
                    </a:p>
                  </a:txBody>
                  <a:tcPr marL="68580" marR="68580" marT="0" marB="0"/>
                </a:tc>
                <a:extLst>
                  <a:ext uri="{0D108BD9-81ED-4DB2-BD59-A6C34878D82A}">
                    <a16:rowId xmlns:a16="http://schemas.microsoft.com/office/drawing/2014/main" val="1109472335"/>
                  </a:ext>
                </a:extLst>
              </a:tr>
              <a:tr h="631825">
                <a:tc>
                  <a:txBody>
                    <a:bodyPr/>
                    <a:lstStyle/>
                    <a:p>
                      <a:pPr>
                        <a:lnSpc>
                          <a:spcPct val="107000"/>
                        </a:lnSpc>
                        <a:spcAft>
                          <a:spcPts val="800"/>
                        </a:spcAft>
                      </a:pPr>
                      <a:r>
                        <a:rPr lang="da-DK" sz="1100">
                          <a:effectLst/>
                        </a:rPr>
                        <a:t>Özcan et al. [1] 2021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LGG (grade II) vs. HGG (grade IV)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solidFill>
                            <a:srgbClr val="0070C0"/>
                          </a:solidFill>
                          <a:effectLst/>
                        </a:rPr>
                        <a:t>Custom CNN model</a:t>
                      </a:r>
                      <a:endParaRPr lang="en-IN"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5-fold CV</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SEN = 98.0%, SPE = 96.3%, F1 score = 97.0%,</a:t>
                      </a:r>
                      <a:endParaRPr lang="en-IN" sz="1100">
                        <a:effectLst/>
                      </a:endParaRPr>
                    </a:p>
                    <a:p>
                      <a:pPr>
                        <a:lnSpc>
                          <a:spcPct val="107000"/>
                        </a:lnSpc>
                        <a:spcAft>
                          <a:spcPts val="800"/>
                        </a:spcAft>
                      </a:pPr>
                      <a:r>
                        <a:rPr lang="en-IN" sz="1100">
                          <a:effectLst/>
                        </a:rPr>
                        <a:t>AUC = 0.989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97.1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9076781"/>
                  </a:ext>
                </a:extLst>
              </a:tr>
              <a:tr h="350838">
                <a:tc>
                  <a:txBody>
                    <a:bodyPr/>
                    <a:lstStyle/>
                    <a:p>
                      <a:pPr>
                        <a:lnSpc>
                          <a:spcPct val="107000"/>
                        </a:lnSpc>
                        <a:spcAft>
                          <a:spcPts val="800"/>
                        </a:spcAft>
                      </a:pPr>
                      <a:r>
                        <a:rPr lang="da-DK" sz="1100">
                          <a:effectLst/>
                        </a:rPr>
                        <a:t>Hao et al. [2] 2021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LGG vs. HGG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solidFill>
                            <a:srgbClr val="0070C0"/>
                          </a:solidFill>
                          <a:effectLst/>
                        </a:rPr>
                        <a:t>Transfer learning with AlexNet</a:t>
                      </a:r>
                      <a:endParaRPr lang="en-IN" sz="11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 info shared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nSpc>
                          <a:spcPct val="107000"/>
                        </a:lnSpc>
                        <a:spcAft>
                          <a:spcPts val="800"/>
                        </a:spcAft>
                      </a:pPr>
                      <a:r>
                        <a:rPr lang="en-IN" sz="1100">
                          <a:effectLst/>
                        </a:rPr>
                        <a:t>AUC = 82.89%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1139764423"/>
                  </a:ext>
                </a:extLst>
              </a:tr>
              <a:tr h="350838">
                <a:tc>
                  <a:txBody>
                    <a:bodyPr/>
                    <a:lstStyle/>
                    <a:p>
                      <a:pPr>
                        <a:lnSpc>
                          <a:spcPct val="107000"/>
                        </a:lnSpc>
                        <a:spcAft>
                          <a:spcPts val="800"/>
                        </a:spcAft>
                      </a:pPr>
                      <a:r>
                        <a:rPr lang="fr-FR" sz="1100">
                          <a:effectLst/>
                        </a:rPr>
                        <a:t>Tripathi et al. [3] 2021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LGG vs. HGG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solidFill>
                            <a:srgbClr val="0070C0"/>
                          </a:solidFill>
                          <a:effectLst/>
                        </a:rPr>
                        <a:t>Transfer learning with Resnet18</a:t>
                      </a:r>
                      <a:endParaRPr lang="en-IN" sz="11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nSpc>
                          <a:spcPct val="107000"/>
                        </a:lnSpc>
                        <a:spcAft>
                          <a:spcPts val="800"/>
                        </a:spcAft>
                      </a:pPr>
                      <a:r>
                        <a:rPr lang="en-IN" sz="1100">
                          <a:effectLst/>
                        </a:rPr>
                        <a:t>No info shared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a:txBody>
                    <a:bodyPr/>
                    <a:lstStyle/>
                    <a:p>
                      <a:pPr>
                        <a:lnSpc>
                          <a:spcPct val="107000"/>
                        </a:lnSpc>
                        <a:spcAft>
                          <a:spcPts val="800"/>
                        </a:spcAft>
                      </a:pPr>
                      <a:r>
                        <a:rPr lang="en-IN" sz="1100">
                          <a:effectLst/>
                        </a:rPr>
                        <a:t>95.87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0497561"/>
                  </a:ext>
                </a:extLst>
              </a:tr>
              <a:tr h="350838">
                <a:tc>
                  <a:txBody>
                    <a:bodyPr/>
                    <a:lstStyle/>
                    <a:p>
                      <a:pPr>
                        <a:lnSpc>
                          <a:spcPct val="107000"/>
                        </a:lnSpc>
                        <a:spcAft>
                          <a:spcPts val="800"/>
                        </a:spcAft>
                      </a:pPr>
                      <a:r>
                        <a:rPr lang="en-IN" sz="1100">
                          <a:effectLst/>
                        </a:rPr>
                        <a:t>Ge et al. [4] 2020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LGG vs. HGG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solidFill>
                            <a:srgbClr val="0070C0"/>
                          </a:solidFill>
                          <a:effectLst/>
                        </a:rPr>
                        <a:t>Custom CNN model</a:t>
                      </a:r>
                      <a:endParaRPr lang="en-IN" sz="11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 info shared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SEN = 84.35%, SPE = 93.65%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90.7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9699620"/>
                  </a:ext>
                </a:extLst>
              </a:tr>
              <a:tr h="171450">
                <a:tc>
                  <a:txBody>
                    <a:bodyPr/>
                    <a:lstStyle/>
                    <a:p>
                      <a:pPr>
                        <a:lnSpc>
                          <a:spcPct val="107000"/>
                        </a:lnSpc>
                        <a:spcAft>
                          <a:spcPts val="800"/>
                        </a:spcAft>
                      </a:pPr>
                      <a:r>
                        <a:rPr lang="da-DK" sz="1100">
                          <a:effectLst/>
                        </a:rPr>
                        <a:t>Mzoughi et al. [5] 2020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LGG vs. HGG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solidFill>
                            <a:srgbClr val="0070C0"/>
                          </a:solidFill>
                          <a:effectLst/>
                        </a:rPr>
                        <a:t>Multi-scale 3D CNN</a:t>
                      </a:r>
                      <a:endParaRPr lang="en-IN" sz="11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nSpc>
                          <a:spcPct val="107000"/>
                        </a:lnSpc>
                        <a:spcAft>
                          <a:spcPts val="800"/>
                        </a:spcAft>
                      </a:pPr>
                      <a:r>
                        <a:rPr lang="en-IN" sz="1100">
                          <a:effectLst/>
                        </a:rPr>
                        <a:t>No info shared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a:txBody>
                    <a:bodyPr/>
                    <a:lstStyle/>
                    <a:p>
                      <a:pPr>
                        <a:lnSpc>
                          <a:spcPct val="107000"/>
                        </a:lnSpc>
                        <a:spcAft>
                          <a:spcPts val="800"/>
                        </a:spcAft>
                      </a:pPr>
                      <a:r>
                        <a:rPr lang="en-IN" sz="1100">
                          <a:effectLst/>
                        </a:rPr>
                        <a:t>96.49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6607630"/>
                  </a:ext>
                </a:extLst>
              </a:tr>
              <a:tr h="350838">
                <a:tc>
                  <a:txBody>
                    <a:bodyPr/>
                    <a:lstStyle/>
                    <a:p>
                      <a:pPr>
                        <a:lnSpc>
                          <a:spcPct val="107000"/>
                        </a:lnSpc>
                        <a:spcAft>
                          <a:spcPts val="800"/>
                        </a:spcAft>
                      </a:pPr>
                      <a:r>
                        <a:rPr lang="da-DK" sz="1100">
                          <a:effectLst/>
                        </a:rPr>
                        <a:t>Yang et al. [6] 2018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LGG vs. HGG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solidFill>
                            <a:srgbClr val="0070C0"/>
                          </a:solidFill>
                          <a:effectLst/>
                        </a:rPr>
                        <a:t>Transfer learning with AlexNet, GoogLeNet</a:t>
                      </a:r>
                      <a:endParaRPr lang="en-IN" sz="11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5-fold CV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AUC = 0.939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86.7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0849383"/>
                  </a:ext>
                </a:extLst>
              </a:tr>
              <a:tr h="350838">
                <a:tc>
                  <a:txBody>
                    <a:bodyPr/>
                    <a:lstStyle/>
                    <a:p>
                      <a:pPr>
                        <a:lnSpc>
                          <a:spcPct val="107000"/>
                        </a:lnSpc>
                        <a:spcAft>
                          <a:spcPts val="800"/>
                        </a:spcAft>
                      </a:pPr>
                      <a:r>
                        <a:rPr lang="da-DK" sz="1100">
                          <a:effectLst/>
                        </a:rPr>
                        <a:t>Zhuge et al. [7] 2020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LGG vs. HGG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solidFill>
                            <a:srgbClr val="0070C0"/>
                          </a:solidFill>
                          <a:effectLst/>
                        </a:rPr>
                        <a:t>Transfer learning with ResNet50</a:t>
                      </a:r>
                      <a:endParaRPr lang="en-IN" sz="11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5-fold CV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SEN = 93.5%, SPE = 97.2%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96.3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3537395"/>
                  </a:ext>
                </a:extLst>
              </a:tr>
              <a:tr h="171450">
                <a:tc>
                  <a:txBody>
                    <a:bodyPr/>
                    <a:lstStyle/>
                    <a:p>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solidFill>
                            <a:srgbClr val="0070C0"/>
                          </a:solidFill>
                          <a:effectLst/>
                        </a:rPr>
                        <a:t>3D CNN</a:t>
                      </a:r>
                      <a:endParaRPr lang="en-IN" sz="11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5-fold CV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SEN = 94.7%, SPE = 96.8%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97.1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812403"/>
                  </a:ext>
                </a:extLst>
              </a:tr>
              <a:tr h="354330">
                <a:tc>
                  <a:txBody>
                    <a:bodyPr/>
                    <a:lstStyle/>
                    <a:p>
                      <a:pPr>
                        <a:lnSpc>
                          <a:spcPct val="107000"/>
                        </a:lnSpc>
                        <a:spcAft>
                          <a:spcPts val="800"/>
                        </a:spcAft>
                      </a:pPr>
                      <a:r>
                        <a:rPr lang="da-DK" sz="1100">
                          <a:effectLst/>
                        </a:rPr>
                        <a:t>Decuyper et al. [8] 2021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LGG vs. GBM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solidFill>
                            <a:srgbClr val="0070C0"/>
                          </a:solidFill>
                          <a:effectLst/>
                        </a:rPr>
                        <a:t>3D CNN</a:t>
                      </a:r>
                      <a:endParaRPr lang="en-IN" sz="11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No info shared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SEN = 90.16%, SPE = 89.80%, AUC = 0.9398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9645612"/>
                  </a:ext>
                </a:extLst>
              </a:tr>
              <a:tr h="811213">
                <a:tc>
                  <a:txBody>
                    <a:bodyPr/>
                    <a:lstStyle/>
                    <a:p>
                      <a:pPr>
                        <a:lnSpc>
                          <a:spcPct val="107000"/>
                        </a:lnSpc>
                        <a:spcAft>
                          <a:spcPts val="800"/>
                        </a:spcAft>
                      </a:pPr>
                      <a:r>
                        <a:rPr lang="da-DK" sz="1100">
                          <a:effectLst/>
                        </a:rPr>
                        <a:t>He et al. [9] 2021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LGG vs. HGG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solidFill>
                            <a:srgbClr val="0070C0"/>
                          </a:solidFill>
                          <a:effectLst/>
                        </a:rPr>
                        <a:t>Custom CNN model</a:t>
                      </a:r>
                      <a:endParaRPr lang="en-IN"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5-fold CV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i-FI" sz="1100">
                          <a:effectLst/>
                        </a:rPr>
                        <a:t>TCIA: SEN = 97.14%, SPE = 90.48%, AUC =</a:t>
                      </a:r>
                      <a:r>
                        <a:rPr lang="en-IN" sz="1100">
                          <a:effectLst/>
                        </a:rPr>
                        <a:t>0.9349</a:t>
                      </a:r>
                    </a:p>
                    <a:p>
                      <a:pPr>
                        <a:lnSpc>
                          <a:spcPct val="107000"/>
                        </a:lnSpc>
                        <a:spcAft>
                          <a:spcPts val="800"/>
                        </a:spcAft>
                      </a:pPr>
                      <a:r>
                        <a:rPr lang="en-IN" sz="1100">
                          <a:effectLst/>
                        </a:rPr>
                        <a:t>BraTS 2017: SEN = 95.24%, SPE = 92%, AUC =0.952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92.86</a:t>
                      </a:r>
                    </a:p>
                    <a:p>
                      <a:pPr>
                        <a:lnSpc>
                          <a:spcPct val="107000"/>
                        </a:lnSpc>
                        <a:spcAft>
                          <a:spcPts val="800"/>
                        </a:spcAft>
                      </a:pPr>
                      <a:r>
                        <a:rPr lang="en-IN" sz="1100" dirty="0">
                          <a:effectLst/>
                        </a:rPr>
                        <a:t>94.39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2445851"/>
                  </a:ext>
                </a:extLst>
              </a:tr>
            </a:tbl>
          </a:graphicData>
        </a:graphic>
      </p:graphicFrame>
    </p:spTree>
    <p:extLst>
      <p:ext uri="{BB962C8B-B14F-4D97-AF65-F5344CB8AC3E}">
        <p14:creationId xmlns:p14="http://schemas.microsoft.com/office/powerpoint/2010/main" val="4191829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CBE3-C91D-7E96-251F-F760A8579D96}"/>
              </a:ext>
            </a:extLst>
          </p:cNvPr>
          <p:cNvSpPr>
            <a:spLocks noGrp="1"/>
          </p:cNvSpPr>
          <p:nvPr>
            <p:ph type="title"/>
          </p:nvPr>
        </p:nvSpPr>
        <p:spPr/>
        <p:txBody>
          <a:bodyPr>
            <a:normAutofit/>
          </a:bodyPr>
          <a:lstStyle/>
          <a:p>
            <a:r>
              <a:rPr lang="en-GB" sz="3200" b="1" u="sng" dirty="0">
                <a:effectLst>
                  <a:outerShdw blurRad="38100" dist="38100" dir="2700000" algn="tl">
                    <a:srgbClr val="000000">
                      <a:alpha val="43137"/>
                    </a:srgbClr>
                  </a:outerShdw>
                </a:effectLst>
              </a:rPr>
              <a:t>The State of the Art in Brain Cancer Classification</a:t>
            </a:r>
            <a:endParaRPr lang="en-IN" sz="3200" dirty="0"/>
          </a:p>
        </p:txBody>
      </p:sp>
      <p:graphicFrame>
        <p:nvGraphicFramePr>
          <p:cNvPr id="4" name="Table 3">
            <a:extLst>
              <a:ext uri="{FF2B5EF4-FFF2-40B4-BE49-F238E27FC236}">
                <a16:creationId xmlns:a16="http://schemas.microsoft.com/office/drawing/2014/main" id="{9BCFCF46-9FC3-EB58-B818-0DB93B7A9178}"/>
              </a:ext>
            </a:extLst>
          </p:cNvPr>
          <p:cNvGraphicFramePr>
            <a:graphicFrameLocks noGrp="1"/>
          </p:cNvGraphicFramePr>
          <p:nvPr>
            <p:extLst>
              <p:ext uri="{D42A27DB-BD31-4B8C-83A1-F6EECF244321}">
                <p14:modId xmlns:p14="http://schemas.microsoft.com/office/powerpoint/2010/main" val="2720063548"/>
              </p:ext>
            </p:extLst>
          </p:nvPr>
        </p:nvGraphicFramePr>
        <p:xfrm>
          <a:off x="838199" y="1968340"/>
          <a:ext cx="10515602" cy="4280600"/>
        </p:xfrm>
        <a:graphic>
          <a:graphicData uri="http://schemas.openxmlformats.org/drawingml/2006/table">
            <a:tbl>
              <a:tblPr>
                <a:tableStyleId>{5C22544A-7EE6-4342-B048-85BDC9FD1C3A}</a:tableStyleId>
              </a:tblPr>
              <a:tblGrid>
                <a:gridCol w="1909633">
                  <a:extLst>
                    <a:ext uri="{9D8B030D-6E8A-4147-A177-3AD203B41FA5}">
                      <a16:colId xmlns:a16="http://schemas.microsoft.com/office/drawing/2014/main" val="3693049804"/>
                    </a:ext>
                  </a:extLst>
                </a:gridCol>
                <a:gridCol w="1909633">
                  <a:extLst>
                    <a:ext uri="{9D8B030D-6E8A-4147-A177-3AD203B41FA5}">
                      <a16:colId xmlns:a16="http://schemas.microsoft.com/office/drawing/2014/main" val="3993380476"/>
                    </a:ext>
                  </a:extLst>
                </a:gridCol>
                <a:gridCol w="1674084">
                  <a:extLst>
                    <a:ext uri="{9D8B030D-6E8A-4147-A177-3AD203B41FA5}">
                      <a16:colId xmlns:a16="http://schemas.microsoft.com/office/drawing/2014/main" val="1442262828"/>
                    </a:ext>
                  </a:extLst>
                </a:gridCol>
                <a:gridCol w="1674084">
                  <a:extLst>
                    <a:ext uri="{9D8B030D-6E8A-4147-A177-3AD203B41FA5}">
                      <a16:colId xmlns:a16="http://schemas.microsoft.com/office/drawing/2014/main" val="2190357402"/>
                    </a:ext>
                  </a:extLst>
                </a:gridCol>
                <a:gridCol w="1674084">
                  <a:extLst>
                    <a:ext uri="{9D8B030D-6E8A-4147-A177-3AD203B41FA5}">
                      <a16:colId xmlns:a16="http://schemas.microsoft.com/office/drawing/2014/main" val="3422394687"/>
                    </a:ext>
                  </a:extLst>
                </a:gridCol>
                <a:gridCol w="1674084">
                  <a:extLst>
                    <a:ext uri="{9D8B030D-6E8A-4147-A177-3AD203B41FA5}">
                      <a16:colId xmlns:a16="http://schemas.microsoft.com/office/drawing/2014/main" val="1226448848"/>
                    </a:ext>
                  </a:extLst>
                </a:gridCol>
              </a:tblGrid>
              <a:tr h="171450">
                <a:tc>
                  <a:txBody>
                    <a:bodyPr/>
                    <a:lstStyle/>
                    <a:p>
                      <a:pPr>
                        <a:lnSpc>
                          <a:spcPct val="107000"/>
                        </a:lnSpc>
                        <a:spcAft>
                          <a:spcPts val="800"/>
                        </a:spcAft>
                      </a:pPr>
                      <a:r>
                        <a:rPr lang="en-IN" sz="1400" b="1" dirty="0">
                          <a:effectLst/>
                        </a:rPr>
                        <a:t>Author &amp; Year</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algn="l" defTabSz="914400" rtl="0" eaLnBrk="1" latinLnBrk="0" hangingPunct="1">
                        <a:lnSpc>
                          <a:spcPct val="107000"/>
                        </a:lnSpc>
                        <a:spcAft>
                          <a:spcPts val="800"/>
                        </a:spcAft>
                      </a:pPr>
                      <a:r>
                        <a:rPr lang="en-IN" sz="1400" b="1" kern="1200" dirty="0">
                          <a:solidFill>
                            <a:schemeClr val="dk1"/>
                          </a:solidFill>
                          <a:effectLst/>
                          <a:latin typeface="+mn-lt"/>
                          <a:ea typeface="+mn-ea"/>
                          <a:cs typeface="+mn-cs"/>
                        </a:rPr>
                        <a:t>Classification Tasks</a:t>
                      </a:r>
                    </a:p>
                  </a:txBody>
                  <a:tcPr marL="68580" marR="68580" marT="0" marB="0"/>
                </a:tc>
                <a:tc>
                  <a:txBody>
                    <a:bodyPr/>
                    <a:lstStyle/>
                    <a:p>
                      <a:pPr marL="0" algn="l" defTabSz="914400" rtl="0" eaLnBrk="1" latinLnBrk="0" hangingPunct="1">
                        <a:lnSpc>
                          <a:spcPct val="107000"/>
                        </a:lnSpc>
                        <a:spcAft>
                          <a:spcPts val="800"/>
                        </a:spcAft>
                      </a:pPr>
                      <a:r>
                        <a:rPr lang="en-IN" sz="1400" b="1" kern="1200" dirty="0">
                          <a:solidFill>
                            <a:schemeClr val="dk1"/>
                          </a:solidFill>
                          <a:effectLst/>
                          <a:latin typeface="+mn-lt"/>
                          <a:ea typeface="+mn-ea"/>
                          <a:cs typeface="+mn-cs"/>
                        </a:rPr>
                        <a:t>Model Architecture</a:t>
                      </a:r>
                    </a:p>
                  </a:txBody>
                  <a:tcPr marL="68580" marR="68580" marT="0" marB="0"/>
                </a:tc>
                <a:tc>
                  <a:txBody>
                    <a:bodyPr/>
                    <a:lstStyle/>
                    <a:p>
                      <a:pPr marL="0" algn="l" defTabSz="914400" rtl="0" eaLnBrk="1" latinLnBrk="0" hangingPunct="1">
                        <a:lnSpc>
                          <a:spcPct val="107000"/>
                        </a:lnSpc>
                        <a:spcAft>
                          <a:spcPts val="800"/>
                        </a:spcAft>
                      </a:pPr>
                      <a:r>
                        <a:rPr lang="en-IN" sz="1400" b="1" kern="1200" dirty="0">
                          <a:solidFill>
                            <a:schemeClr val="dk1"/>
                          </a:solidFill>
                          <a:effectLst/>
                          <a:latin typeface="+mn-lt"/>
                          <a:ea typeface="+mn-ea"/>
                          <a:cs typeface="+mn-cs"/>
                        </a:rPr>
                        <a:t>Validation</a:t>
                      </a:r>
                    </a:p>
                  </a:txBody>
                  <a:tcPr marL="68580" marR="68580" marT="0" marB="0"/>
                </a:tc>
                <a:tc>
                  <a:txBody>
                    <a:bodyPr/>
                    <a:lstStyle/>
                    <a:p>
                      <a:pPr marL="0" algn="l" defTabSz="914400" rtl="0" eaLnBrk="1" latinLnBrk="0" hangingPunct="1">
                        <a:lnSpc>
                          <a:spcPct val="107000"/>
                        </a:lnSpc>
                        <a:spcAft>
                          <a:spcPts val="800"/>
                        </a:spcAft>
                      </a:pPr>
                      <a:r>
                        <a:rPr lang="en-IN" sz="1400" b="1" kern="1200" dirty="0">
                          <a:solidFill>
                            <a:schemeClr val="dk1"/>
                          </a:solidFill>
                          <a:effectLst/>
                          <a:latin typeface="+mn-lt"/>
                          <a:ea typeface="+mn-ea"/>
                          <a:cs typeface="+mn-cs"/>
                        </a:rPr>
                        <a:t>Performance</a:t>
                      </a:r>
                    </a:p>
                  </a:txBody>
                  <a:tcPr marL="68580" marR="68580" marT="0" marB="0"/>
                </a:tc>
                <a:tc>
                  <a:txBody>
                    <a:bodyPr/>
                    <a:lstStyle/>
                    <a:p>
                      <a:pPr marL="0" algn="l" defTabSz="914400" rtl="0" eaLnBrk="1" latinLnBrk="0" hangingPunct="1">
                        <a:lnSpc>
                          <a:spcPct val="107000"/>
                        </a:lnSpc>
                        <a:spcAft>
                          <a:spcPts val="800"/>
                        </a:spcAft>
                      </a:pPr>
                      <a:r>
                        <a:rPr lang="en-IN" sz="1400" b="1" kern="1200" dirty="0">
                          <a:solidFill>
                            <a:schemeClr val="dk1"/>
                          </a:solidFill>
                          <a:effectLst/>
                          <a:latin typeface="+mn-lt"/>
                          <a:ea typeface="+mn-ea"/>
                          <a:cs typeface="+mn-cs"/>
                        </a:rPr>
                        <a:t>ACC%</a:t>
                      </a:r>
                    </a:p>
                  </a:txBody>
                  <a:tcPr marL="68580" marR="68580" marT="0" marB="0"/>
                </a:tc>
                <a:extLst>
                  <a:ext uri="{0D108BD9-81ED-4DB2-BD59-A6C34878D82A}">
                    <a16:rowId xmlns:a16="http://schemas.microsoft.com/office/drawing/2014/main" val="3808332919"/>
                  </a:ext>
                </a:extLst>
              </a:tr>
              <a:tr h="631825">
                <a:tc>
                  <a:txBody>
                    <a:bodyPr/>
                    <a:lstStyle/>
                    <a:p>
                      <a:pPr>
                        <a:lnSpc>
                          <a:spcPct val="107000"/>
                        </a:lnSpc>
                        <a:spcAft>
                          <a:spcPts val="800"/>
                        </a:spcAft>
                      </a:pPr>
                      <a:r>
                        <a:rPr lang="fr-FR" sz="1100" dirty="0" err="1">
                          <a:effectLst/>
                          <a:latin typeface="Calibri" panose="020F0502020204030204" pitchFamily="34" charset="0"/>
                          <a:ea typeface="Calibri" panose="020F0502020204030204" pitchFamily="34" charset="0"/>
                          <a:cs typeface="Times New Roman" panose="02020603050405020304" pitchFamily="18" charset="0"/>
                        </a:rPr>
                        <a:t>Hamdaoui</a:t>
                      </a:r>
                      <a:r>
                        <a:rPr lang="fr-FR" sz="1100" dirty="0">
                          <a:effectLst/>
                          <a:latin typeface="Calibri" panose="020F0502020204030204" pitchFamily="34" charset="0"/>
                          <a:ea typeface="Calibri" panose="020F0502020204030204" pitchFamily="34" charset="0"/>
                          <a:cs typeface="Times New Roman" panose="02020603050405020304" pitchFamily="18" charset="0"/>
                        </a:rPr>
                        <a:t> et al. [10] 2021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LGG vs. HGG</a:t>
                      </a:r>
                    </a:p>
                  </a:txBody>
                  <a:tcPr marL="68580" marR="68580" marT="0" marB="0"/>
                </a:tc>
                <a:tc>
                  <a:txBody>
                    <a:bodyPr/>
                    <a:lstStyle/>
                    <a:p>
                      <a:pPr>
                        <a:lnSpc>
                          <a:spcPct val="107000"/>
                        </a:lnSpc>
                        <a:spcAft>
                          <a:spcPts val="800"/>
                        </a:spcAft>
                      </a:pPr>
                      <a:r>
                        <a:rPr lang="en-GB"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Transfer learning with stacking VGG16, VGG19, </a:t>
                      </a:r>
                      <a:r>
                        <a:rPr lang="en-GB" sz="1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MobileNet</a:t>
                      </a:r>
                      <a:r>
                        <a:rPr lang="en-GB"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t>
                      </a:r>
                      <a:r>
                        <a:rPr lang="fr-FR"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InceptionV3, </a:t>
                      </a:r>
                      <a:r>
                        <a:rPr lang="fr-FR" sz="1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Xception</a:t>
                      </a:r>
                      <a:r>
                        <a:rPr lang="fr-FR"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Inception ResNetV2, DenseNet121</a:t>
                      </a:r>
                      <a:endParaRPr lang="en-IN"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10-fold CV</a:t>
                      </a:r>
                    </a:p>
                  </a:txBody>
                  <a:tcPr marL="68580" marR="68580" marT="0" marB="0"/>
                </a:tc>
                <a:tc>
                  <a:txBody>
                    <a:bodyPr/>
                    <a:lstStyle/>
                    <a:p>
                      <a:pPr>
                        <a:lnSpc>
                          <a:spcPct val="107000"/>
                        </a:lnSpc>
                        <a:spcAft>
                          <a:spcPts val="800"/>
                        </a:spcAft>
                      </a:pPr>
                      <a:r>
                        <a:rPr lang="it-IT" sz="1100">
                          <a:effectLst/>
                          <a:latin typeface="Calibri" panose="020F0502020204030204" pitchFamily="34" charset="0"/>
                          <a:ea typeface="Calibri" panose="020F0502020204030204" pitchFamily="34" charset="0"/>
                          <a:cs typeface="Times New Roman" panose="02020603050405020304" pitchFamily="18" charset="0"/>
                        </a:rPr>
                        <a:t>PRE = 98.67%, F1 score = 98.62%, SEN =</a:t>
                      </a:r>
                      <a:r>
                        <a:rPr lang="en-IN" sz="1100">
                          <a:effectLst/>
                          <a:latin typeface="Calibri" panose="020F0502020204030204" pitchFamily="34" charset="0"/>
                          <a:ea typeface="Calibri" panose="020F0502020204030204" pitchFamily="34" charset="0"/>
                          <a:cs typeface="Times New Roman" panose="02020603050405020304" pitchFamily="18" charset="0"/>
                        </a:rPr>
                        <a:t>98.33%</a:t>
                      </a:r>
                    </a:p>
                  </a:txBody>
                  <a:tcPr marL="68580" marR="68580" marT="0" marB="0"/>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98.06</a:t>
                      </a:r>
                    </a:p>
                  </a:txBody>
                  <a:tcPr marL="68580" marR="68580" marT="0" marB="0"/>
                </a:tc>
                <a:extLst>
                  <a:ext uri="{0D108BD9-81ED-4DB2-BD59-A6C34878D82A}">
                    <a16:rowId xmlns:a16="http://schemas.microsoft.com/office/drawing/2014/main" val="446330323"/>
                  </a:ext>
                </a:extLst>
              </a:tr>
              <a:tr h="350838">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Chikhalikar et al. [11] 2021</a:t>
                      </a:r>
                    </a:p>
                  </a:txBody>
                  <a:tcPr marL="68580" marR="68580" marT="0" marB="0"/>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LGG vs. HGG</a:t>
                      </a:r>
                    </a:p>
                  </a:txBody>
                  <a:tcPr marL="68580" marR="68580" marT="0" marB="0"/>
                </a:tc>
                <a:tc>
                  <a:txBody>
                    <a:bodyPr/>
                    <a:lstStyle/>
                    <a:p>
                      <a:pPr>
                        <a:lnSpc>
                          <a:spcPct val="107000"/>
                        </a:lnSpc>
                        <a:spcAft>
                          <a:spcPts val="800"/>
                        </a:spcAft>
                      </a:pPr>
                      <a:r>
                        <a:rPr lang="en-IN"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Custom CNN model</a:t>
                      </a:r>
                    </a:p>
                  </a:txBody>
                  <a:tcPr marL="68580" marR="68580" marT="0" marB="0"/>
                </a:tc>
                <a:tc gridSpan="2">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No info shared</a:t>
                      </a:r>
                    </a:p>
                  </a:txBody>
                  <a:tcPr marL="68580" marR="68580" marT="0" marB="0"/>
                </a:tc>
                <a:tc hMerge="1">
                  <a:txBody>
                    <a:bodyPr/>
                    <a:lstStyle/>
                    <a:p>
                      <a:endParaRPr lang="en-IN"/>
                    </a:p>
                  </a:txBody>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99.46</a:t>
                      </a:r>
                    </a:p>
                  </a:txBody>
                  <a:tcPr marL="68580" marR="68580" marT="0" marB="0"/>
                </a:tc>
                <a:extLst>
                  <a:ext uri="{0D108BD9-81ED-4DB2-BD59-A6C34878D82A}">
                    <a16:rowId xmlns:a16="http://schemas.microsoft.com/office/drawing/2014/main" val="999847318"/>
                  </a:ext>
                </a:extLst>
              </a:tr>
              <a:tr h="350838">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Ahmad [12] 2019</a:t>
                      </a:r>
                    </a:p>
                  </a:txBody>
                  <a:tcPr marL="68580" marR="68580" marT="0" marB="0"/>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LGG vs. HGG</a:t>
                      </a:r>
                    </a:p>
                  </a:txBody>
                  <a:tcPr marL="68580" marR="68580" marT="0" marB="0"/>
                </a:tc>
                <a:tc>
                  <a:txBody>
                    <a:bodyPr/>
                    <a:lstStyle/>
                    <a:p>
                      <a:pPr>
                        <a:lnSpc>
                          <a:spcPct val="107000"/>
                        </a:lnSpc>
                        <a:spcAft>
                          <a:spcPts val="800"/>
                        </a:spcAft>
                      </a:pPr>
                      <a:r>
                        <a:rPr lang="en-IN"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Custom CNN model</a:t>
                      </a:r>
                    </a:p>
                  </a:txBody>
                  <a:tcPr marL="68580" marR="68580" marT="0" marB="0"/>
                </a:tc>
                <a:tc gridSpan="2">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No info shared</a:t>
                      </a:r>
                    </a:p>
                  </a:txBody>
                  <a:tcPr marL="68580" marR="68580" marT="0" marB="0"/>
                </a:tc>
                <a:tc hMerge="1">
                  <a:txBody>
                    <a:bodyPr/>
                    <a:lstStyle/>
                    <a:p>
                      <a:endParaRPr lang="en-IN"/>
                    </a:p>
                  </a:txBody>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88</a:t>
                      </a:r>
                    </a:p>
                  </a:txBody>
                  <a:tcPr marL="68580" marR="68580" marT="0" marB="0"/>
                </a:tc>
                <a:extLst>
                  <a:ext uri="{0D108BD9-81ED-4DB2-BD59-A6C34878D82A}">
                    <a16:rowId xmlns:a16="http://schemas.microsoft.com/office/drawing/2014/main" val="2211272579"/>
                  </a:ext>
                </a:extLst>
              </a:tr>
              <a:tr h="350838">
                <a:tc>
                  <a:txBody>
                    <a:bodyPr/>
                    <a:lstStyle/>
                    <a:p>
                      <a:pPr>
                        <a:lnSpc>
                          <a:spcPct val="107000"/>
                        </a:lnSpc>
                        <a:spcAft>
                          <a:spcPts val="800"/>
                        </a:spcAft>
                      </a:pPr>
                      <a:r>
                        <a:rPr lang="da-DK" sz="1100" dirty="0">
                          <a:effectLst/>
                          <a:latin typeface="Calibri" panose="020F0502020204030204" pitchFamily="34" charset="0"/>
                          <a:ea typeface="Calibri" panose="020F0502020204030204" pitchFamily="34" charset="0"/>
                          <a:cs typeface="Times New Roman" panose="02020603050405020304" pitchFamily="18" charset="0"/>
                        </a:rPr>
                        <a:t>Naser et al. [13] 2020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LGG (Grade II) vs. LGG (Grade III)</a:t>
                      </a:r>
                    </a:p>
                  </a:txBody>
                  <a:tcPr marL="68580" marR="68580" marT="0" marB="0"/>
                </a:tc>
                <a:tc>
                  <a:txBody>
                    <a:bodyPr/>
                    <a:lstStyle/>
                    <a:p>
                      <a:pPr>
                        <a:lnSpc>
                          <a:spcPct val="107000"/>
                        </a:lnSpc>
                        <a:spcAft>
                          <a:spcPts val="800"/>
                        </a:spcAft>
                      </a:pPr>
                      <a:r>
                        <a:rPr lang="en-IN"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Transfer learning with VGG16</a:t>
                      </a:r>
                    </a:p>
                  </a:txBody>
                  <a:tcPr marL="68580" marR="68580" marT="0" marB="0"/>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5-fold CV</a:t>
                      </a:r>
                    </a:p>
                  </a:txBody>
                  <a:tcPr marL="68580" marR="68580" marT="0" marB="0"/>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SEN = 97%, SPE = 98%</a:t>
                      </a:r>
                    </a:p>
                  </a:txBody>
                  <a:tcPr marL="68580" marR="68580" marT="0" marB="0"/>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95</a:t>
                      </a:r>
                    </a:p>
                  </a:txBody>
                  <a:tcPr marL="68580" marR="68580" marT="0" marB="0"/>
                </a:tc>
                <a:extLst>
                  <a:ext uri="{0D108BD9-81ED-4DB2-BD59-A6C34878D82A}">
                    <a16:rowId xmlns:a16="http://schemas.microsoft.com/office/drawing/2014/main" val="2774137955"/>
                  </a:ext>
                </a:extLst>
              </a:tr>
              <a:tr h="350838">
                <a:tc>
                  <a:txBody>
                    <a:bodyPr/>
                    <a:lstStyle/>
                    <a:p>
                      <a:pPr>
                        <a:lnSpc>
                          <a:spcPct val="107000"/>
                        </a:lnSpc>
                        <a:spcAft>
                          <a:spcPts val="800"/>
                        </a:spcAft>
                      </a:pPr>
                      <a:r>
                        <a:rPr lang="da-DK" sz="1100" dirty="0">
                          <a:effectLst/>
                          <a:latin typeface="Calibri" panose="020F0502020204030204" pitchFamily="34" charset="0"/>
                          <a:ea typeface="Calibri" panose="020F0502020204030204" pitchFamily="34" charset="0"/>
                          <a:cs typeface="Times New Roman" panose="02020603050405020304" pitchFamily="18" charset="0"/>
                        </a:rPr>
                        <a:t>Tandel et al. [14]2021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1. Normal vs. Tumorous</a:t>
                      </a:r>
                    </a:p>
                  </a:txBody>
                  <a:tcPr marL="68580" marR="68580" marT="0" marB="0" anchor="b"/>
                </a:tc>
                <a:tc>
                  <a:txBody>
                    <a:bodyPr/>
                    <a:lstStyle/>
                    <a:p>
                      <a:pPr>
                        <a:lnSpc>
                          <a:spcPct val="107000"/>
                        </a:lnSpc>
                        <a:spcAft>
                          <a:spcPts val="800"/>
                        </a:spcAft>
                      </a:pPr>
                      <a:r>
                        <a:rPr lang="en-IN"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DL-</a:t>
                      </a:r>
                      <a:r>
                        <a:rPr lang="en-IN" sz="1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MajVot</a:t>
                      </a:r>
                      <a:r>
                        <a:rPr lang="en-IN"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IN" sz="1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AlexNet</a:t>
                      </a:r>
                      <a:r>
                        <a:rPr lang="en-IN"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VGG16, ResNet18, </a:t>
                      </a:r>
                      <a:r>
                        <a:rPr lang="en-IN" sz="1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GoogleNet</a:t>
                      </a:r>
                      <a:r>
                        <a:rPr lang="en-IN"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ResNet50)</a:t>
                      </a:r>
                    </a:p>
                  </a:txBody>
                  <a:tcPr marL="68580" marR="68580" marT="0" marB="0" anchor="b"/>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5-fold CV</a:t>
                      </a:r>
                    </a:p>
                  </a:txBody>
                  <a:tcPr marL="68580" marR="68580" marT="0" marB="0" anchor="b"/>
                </a:tc>
                <a:tc>
                  <a:txBody>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SEN = 96.76%, SPE = 96.43%, AUC = 0.966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96.51</a:t>
                      </a:r>
                    </a:p>
                  </a:txBody>
                  <a:tcPr marL="68580" marR="68580" marT="0" marB="0" anchor="b"/>
                </a:tc>
                <a:extLst>
                  <a:ext uri="{0D108BD9-81ED-4DB2-BD59-A6C34878D82A}">
                    <a16:rowId xmlns:a16="http://schemas.microsoft.com/office/drawing/2014/main" val="763387350"/>
                  </a:ext>
                </a:extLst>
              </a:tr>
              <a:tr h="350838">
                <a:tc>
                  <a:txBody>
                    <a:bodyPr/>
                    <a:lstStyle/>
                    <a:p>
                      <a:pPr>
                        <a:lnSpc>
                          <a:spcPct val="107000"/>
                        </a:lnSpc>
                        <a:spcAft>
                          <a:spcPts val="800"/>
                        </a:spcAft>
                      </a:pPr>
                      <a:r>
                        <a:rPr lang="da-DK" sz="1100">
                          <a:effectLst/>
                          <a:latin typeface="Calibri" panose="020F050202020403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2. AST-II vs. AST-III</a:t>
                      </a:r>
                    </a:p>
                  </a:txBody>
                  <a:tcPr marL="68580" marR="68580" marT="0" marB="0" anchor="b"/>
                </a:tc>
                <a:tc>
                  <a:txBody>
                    <a:bodyPr/>
                    <a:lstStyle/>
                    <a:p>
                      <a:pPr>
                        <a:lnSpc>
                          <a:spcPct val="107000"/>
                        </a:lnSpc>
                        <a:spcAft>
                          <a:spcPts val="800"/>
                        </a:spcAft>
                      </a:pPr>
                      <a:r>
                        <a:rPr lang="en-IN"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DL-</a:t>
                      </a:r>
                      <a:r>
                        <a:rPr lang="en-IN" sz="1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MajVot</a:t>
                      </a:r>
                      <a:r>
                        <a:rPr lang="en-IN"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IN" sz="1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AlexNet</a:t>
                      </a:r>
                      <a:r>
                        <a:rPr lang="en-IN"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VGG16, ResNet18, </a:t>
                      </a:r>
                      <a:r>
                        <a:rPr lang="en-IN" sz="1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GoogleNet</a:t>
                      </a:r>
                      <a:r>
                        <a:rPr lang="en-IN"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ResNet50)</a:t>
                      </a:r>
                    </a:p>
                  </a:txBody>
                  <a:tcPr marL="68580" marR="68580" marT="0" marB="0" anchor="b"/>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5-fold CV</a:t>
                      </a:r>
                    </a:p>
                  </a:txBody>
                  <a:tcPr marL="68580" marR="68580" marT="0" marB="0" anchor="b"/>
                </a:tc>
                <a:tc>
                  <a:txBody>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SEN = 94.63%, SPE = 99.44%, AUC = 0.9704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97.7</a:t>
                      </a:r>
                    </a:p>
                  </a:txBody>
                  <a:tcPr marL="68580" marR="68580" marT="0" marB="0" anchor="b"/>
                </a:tc>
                <a:extLst>
                  <a:ext uri="{0D108BD9-81ED-4DB2-BD59-A6C34878D82A}">
                    <a16:rowId xmlns:a16="http://schemas.microsoft.com/office/drawing/2014/main" val="4039763236"/>
                  </a:ext>
                </a:extLst>
              </a:tr>
              <a:tr h="171450">
                <a:tc>
                  <a:txBody>
                    <a:bodyPr/>
                    <a:lstStyle/>
                    <a:p>
                      <a:pPr>
                        <a:lnSpc>
                          <a:spcPct val="107000"/>
                        </a:lnSpc>
                        <a:spcAft>
                          <a:spcPts val="800"/>
                        </a:spcAft>
                      </a:pPr>
                      <a:r>
                        <a:rPr lang="da-DK" sz="1100">
                          <a:effectLst/>
                          <a:latin typeface="Calibri" panose="020F050202020403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3. OLI-II vs. OLI-III</a:t>
                      </a:r>
                    </a:p>
                  </a:txBody>
                  <a:tcPr marL="68580" marR="68580" marT="0" marB="0" anchor="b"/>
                </a:tc>
                <a:tc>
                  <a:txBody>
                    <a:bodyPr/>
                    <a:lstStyle/>
                    <a:p>
                      <a:pPr>
                        <a:lnSpc>
                          <a:spcPct val="107000"/>
                        </a:lnSpc>
                        <a:spcAft>
                          <a:spcPts val="800"/>
                        </a:spcAft>
                      </a:pPr>
                      <a:r>
                        <a:rPr lang="en-IN"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DL-</a:t>
                      </a:r>
                      <a:r>
                        <a:rPr lang="en-IN" sz="1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MajVot</a:t>
                      </a:r>
                      <a:r>
                        <a:rPr lang="en-IN"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IN" sz="1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AlexNet</a:t>
                      </a:r>
                      <a:r>
                        <a:rPr lang="en-IN"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VGG16, ResNet18, </a:t>
                      </a:r>
                      <a:r>
                        <a:rPr lang="en-IN" sz="1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GoogleNet</a:t>
                      </a:r>
                      <a:r>
                        <a:rPr lang="en-IN"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ResNet50)</a:t>
                      </a:r>
                    </a:p>
                  </a:txBody>
                  <a:tcPr marL="68580" marR="68580" marT="0" marB="0" anchor="b"/>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5-fold CV</a:t>
                      </a:r>
                    </a:p>
                  </a:txBody>
                  <a:tcPr marL="68580" marR="68580" marT="0" marB="0" anchor="b"/>
                </a:tc>
                <a:tc>
                  <a:txBody>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SEN = 100%, SPE = 100%, AUC = 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100</a:t>
                      </a:r>
                    </a:p>
                  </a:txBody>
                  <a:tcPr marL="68580" marR="68580" marT="0" marB="0" anchor="b"/>
                </a:tc>
                <a:extLst>
                  <a:ext uri="{0D108BD9-81ED-4DB2-BD59-A6C34878D82A}">
                    <a16:rowId xmlns:a16="http://schemas.microsoft.com/office/drawing/2014/main" val="1173207043"/>
                  </a:ext>
                </a:extLst>
              </a:tr>
              <a:tr h="354330">
                <a:tc>
                  <a:txBody>
                    <a:bodyPr/>
                    <a:lstStyle/>
                    <a:p>
                      <a:pPr>
                        <a:lnSpc>
                          <a:spcPct val="107000"/>
                        </a:lnSpc>
                        <a:spcAft>
                          <a:spcPts val="800"/>
                        </a:spcAft>
                      </a:pPr>
                      <a:r>
                        <a:rPr lang="da-DK" sz="1100">
                          <a:effectLst/>
                          <a:latin typeface="Calibri" panose="020F050202020403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4. LGG vs. HGG</a:t>
                      </a:r>
                    </a:p>
                  </a:txBody>
                  <a:tcPr marL="68580" marR="68580" marT="0" marB="0" anchor="b"/>
                </a:tc>
                <a:tc>
                  <a:txBody>
                    <a:bodyPr/>
                    <a:lstStyle/>
                    <a:p>
                      <a:pPr>
                        <a:lnSpc>
                          <a:spcPct val="107000"/>
                        </a:lnSpc>
                        <a:spcAft>
                          <a:spcPts val="800"/>
                        </a:spcAft>
                      </a:pPr>
                      <a:r>
                        <a:rPr lang="en-IN"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DL-</a:t>
                      </a:r>
                      <a:r>
                        <a:rPr lang="en-IN" sz="1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MajVot</a:t>
                      </a:r>
                      <a:r>
                        <a:rPr lang="en-IN"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IN" sz="1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AlexNet</a:t>
                      </a:r>
                      <a:r>
                        <a:rPr lang="en-IN"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VGG16, ResNet18, </a:t>
                      </a:r>
                      <a:r>
                        <a:rPr lang="en-IN" sz="1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GoogleNet</a:t>
                      </a:r>
                      <a:r>
                        <a:rPr lang="en-IN" sz="1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ResNet50)</a:t>
                      </a:r>
                    </a:p>
                  </a:txBody>
                  <a:tcPr marL="68580" marR="68580" marT="0" marB="0" anchor="b"/>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5-fold CV</a:t>
                      </a:r>
                    </a:p>
                  </a:txBody>
                  <a:tcPr marL="68580" marR="68580" marT="0" marB="0" anchor="b"/>
                </a:tc>
                <a:tc>
                  <a:txBody>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SEN = 98.33%, SPE = 98.57%, AUC = 0.9845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98.43</a:t>
                      </a:r>
                    </a:p>
                  </a:txBody>
                  <a:tcPr marL="68580" marR="68580" marT="0" marB="0" anchor="b"/>
                </a:tc>
                <a:extLst>
                  <a:ext uri="{0D108BD9-81ED-4DB2-BD59-A6C34878D82A}">
                    <a16:rowId xmlns:a16="http://schemas.microsoft.com/office/drawing/2014/main" val="1859584625"/>
                  </a:ext>
                </a:extLst>
              </a:tr>
            </a:tbl>
          </a:graphicData>
        </a:graphic>
      </p:graphicFrame>
    </p:spTree>
    <p:extLst>
      <p:ext uri="{BB962C8B-B14F-4D97-AF65-F5344CB8AC3E}">
        <p14:creationId xmlns:p14="http://schemas.microsoft.com/office/powerpoint/2010/main" val="1411038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6A0E-FCAD-6906-F9D0-AD3415B4ECAD}"/>
              </a:ext>
            </a:extLst>
          </p:cNvPr>
          <p:cNvSpPr>
            <a:spLocks noGrp="1"/>
          </p:cNvSpPr>
          <p:nvPr>
            <p:ph type="title"/>
          </p:nvPr>
        </p:nvSpPr>
        <p:spPr/>
        <p:txBody>
          <a:bodyPr>
            <a:normAutofit fontScale="90000"/>
          </a:bodyPr>
          <a:lstStyle/>
          <a:p>
            <a:r>
              <a:rPr lang="en-GB" sz="3600" b="1" u="sng" dirty="0">
                <a:effectLst>
                  <a:outerShdw blurRad="38100" dist="38100" dir="2700000" algn="tl">
                    <a:srgbClr val="000000">
                      <a:alpha val="43137"/>
                    </a:srgbClr>
                  </a:outerShdw>
                </a:effectLst>
              </a:rPr>
              <a:t>Usage of state-of-the-art CNN models from 2015 and 2021</a:t>
            </a:r>
            <a:r>
              <a:rPr lang="en-GB" sz="4400" b="0" i="0" u="none" strike="noStrike" baseline="0" dirty="0">
                <a:latin typeface="PalatinoLinotype-Roman"/>
              </a:rPr>
              <a:t>.</a:t>
            </a:r>
            <a:br>
              <a:rPr lang="en-GB" sz="4400" b="0" i="0" u="none" strike="noStrike" baseline="0" dirty="0">
                <a:latin typeface="PalatinoLinotype-Roman"/>
              </a:rPr>
            </a:br>
            <a:endParaRPr lang="en-IN" dirty="0"/>
          </a:p>
        </p:txBody>
      </p:sp>
      <p:pic>
        <p:nvPicPr>
          <p:cNvPr id="5" name="Content Placeholder 4">
            <a:extLst>
              <a:ext uri="{FF2B5EF4-FFF2-40B4-BE49-F238E27FC236}">
                <a16:creationId xmlns:a16="http://schemas.microsoft.com/office/drawing/2014/main" id="{265D7413-462A-72CD-FAFD-EB2A74353FC9}"/>
              </a:ext>
            </a:extLst>
          </p:cNvPr>
          <p:cNvPicPr>
            <a:picLocks noGrp="1" noChangeAspect="1"/>
          </p:cNvPicPr>
          <p:nvPr>
            <p:ph idx="1"/>
          </p:nvPr>
        </p:nvPicPr>
        <p:blipFill>
          <a:blip r:embed="rId2"/>
          <a:stretch>
            <a:fillRect/>
          </a:stretch>
        </p:blipFill>
        <p:spPr>
          <a:xfrm>
            <a:off x="3294357" y="1995765"/>
            <a:ext cx="4332628" cy="2367705"/>
          </a:xfrm>
        </p:spPr>
      </p:pic>
      <p:sp>
        <p:nvSpPr>
          <p:cNvPr id="7" name="TextBox 6">
            <a:extLst>
              <a:ext uri="{FF2B5EF4-FFF2-40B4-BE49-F238E27FC236}">
                <a16:creationId xmlns:a16="http://schemas.microsoft.com/office/drawing/2014/main" id="{4F22BB4C-E632-21DB-34DA-843C0921FA87}"/>
              </a:ext>
            </a:extLst>
          </p:cNvPr>
          <p:cNvSpPr txBox="1"/>
          <p:nvPr/>
        </p:nvSpPr>
        <p:spPr>
          <a:xfrm>
            <a:off x="2114798" y="4584313"/>
            <a:ext cx="6095010" cy="553998"/>
          </a:xfrm>
          <a:prstGeom prst="rect">
            <a:avLst/>
          </a:prstGeom>
          <a:noFill/>
        </p:spPr>
        <p:txBody>
          <a:bodyPr wrap="square">
            <a:spAutoFit/>
          </a:bodyPr>
          <a:lstStyle/>
          <a:p>
            <a:pPr algn="ctr"/>
            <a:r>
              <a:rPr lang="en-GB" sz="1200" b="0" i="0" u="none" strike="noStrike" baseline="0" dirty="0">
                <a:latin typeface="Times New Roman" panose="02020603050405020304" pitchFamily="18" charset="0"/>
                <a:cs typeface="Times New Roman" panose="02020603050405020304" pitchFamily="18" charset="0"/>
              </a:rPr>
              <a:t>Fig. Usage of state-of-the-art CNN models from 2015 and 2021.</a:t>
            </a:r>
          </a:p>
          <a:p>
            <a:endParaRPr lang="en-GB" dirty="0">
              <a:latin typeface="PalatinoLinotype-Roman"/>
            </a:endParaRPr>
          </a:p>
        </p:txBody>
      </p:sp>
    </p:spTree>
    <p:extLst>
      <p:ext uri="{BB962C8B-B14F-4D97-AF65-F5344CB8AC3E}">
        <p14:creationId xmlns:p14="http://schemas.microsoft.com/office/powerpoint/2010/main" val="853054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2AA392-582E-18F5-7F59-E33116356EA8}"/>
              </a:ext>
            </a:extLst>
          </p:cNvPr>
          <p:cNvSpPr>
            <a:spLocks noGrp="1"/>
          </p:cNvSpPr>
          <p:nvPr>
            <p:ph idx="1"/>
          </p:nvPr>
        </p:nvSpPr>
        <p:spPr/>
        <p:txBody>
          <a:bodyPr/>
          <a:lstStyle/>
          <a:p>
            <a:pPr marL="0" indent="0" algn="ctr">
              <a:spcAft>
                <a:spcPts val="1000"/>
              </a:spcAft>
              <a:buNone/>
            </a:pPr>
            <a:r>
              <a:rPr lang="en-US" b="1" dirty="0">
                <a:latin typeface="Times New Roman" panose="02020603050405020304" pitchFamily="18" charset="0"/>
                <a:cs typeface="Times New Roman" panose="02020603050405020304" pitchFamily="18" charset="0"/>
              </a:rPr>
              <a:t>Use of Multiparametric Magnetic resonance imaging in Staging Prostate Cancer</a:t>
            </a:r>
            <a:endParaRPr lang="en-IN"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27962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30634-1422-6FB3-1DF5-A1DA8383D094}"/>
              </a:ext>
            </a:extLst>
          </p:cNvPr>
          <p:cNvSpPr>
            <a:spLocks noGrp="1"/>
          </p:cNvSpPr>
          <p:nvPr>
            <p:ph type="title"/>
          </p:nvPr>
        </p:nvSpPr>
        <p:spPr/>
        <p:txBody>
          <a:bodyPr>
            <a:normAutofit/>
          </a:bodyPr>
          <a:lstStyle/>
          <a:p>
            <a:r>
              <a:rPr lang="en-GB" sz="3200" b="1" u="sng" dirty="0">
                <a:effectLst>
                  <a:outerShdw blurRad="38100" dist="38100" dir="2700000" algn="tl">
                    <a:srgbClr val="000000">
                      <a:alpha val="43137"/>
                    </a:srgbClr>
                  </a:outerShdw>
                </a:effectLst>
              </a:rPr>
              <a:t>Data Science &amp; Healthcare</a:t>
            </a:r>
            <a:endParaRPr lang="en-IN" sz="32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D65EFED-3DEF-351E-7A65-39ADA63E7458}"/>
              </a:ext>
            </a:extLst>
          </p:cNvPr>
          <p:cNvSpPr>
            <a:spLocks noGrp="1"/>
          </p:cNvSpPr>
          <p:nvPr>
            <p:ph idx="1"/>
          </p:nvPr>
        </p:nvSpPr>
        <p:spPr/>
        <p:txBody>
          <a:bodyPr>
            <a:normAutofit/>
          </a:bodyPr>
          <a:lstStyle/>
          <a:p>
            <a:pPr algn="just"/>
            <a:r>
              <a:rPr lang="en-GB" sz="1500" dirty="0">
                <a:solidFill>
                  <a:srgbClr val="444444"/>
                </a:solidFill>
                <a:latin typeface="Times New Roman" panose="02020603050405020304" pitchFamily="18" charset="0"/>
                <a:cs typeface="Times New Roman" panose="02020603050405020304" pitchFamily="18" charset="0"/>
              </a:rPr>
              <a:t>Health care is a wide term that concerns to a system that involves improvement of medical services in order to serve the medical demands of the people. In healthcare, efforts are made by patients, physicians, vendors, health companies and IT companies for maintaining and restoring health records.</a:t>
            </a:r>
          </a:p>
          <a:p>
            <a:pPr marL="0" indent="0" algn="just">
              <a:buNone/>
            </a:pPr>
            <a:endParaRPr lang="en-GB" sz="1500" dirty="0">
              <a:solidFill>
                <a:srgbClr val="444444"/>
              </a:solidFill>
              <a:latin typeface="Times New Roman" panose="02020603050405020304" pitchFamily="18" charset="0"/>
              <a:cs typeface="Times New Roman" panose="02020603050405020304" pitchFamily="18" charset="0"/>
            </a:endParaRPr>
          </a:p>
          <a:p>
            <a:pPr algn="just"/>
            <a:r>
              <a:rPr lang="en-GB" sz="1500" dirty="0">
                <a:solidFill>
                  <a:srgbClr val="444444"/>
                </a:solidFill>
                <a:latin typeface="Times New Roman" panose="02020603050405020304" pitchFamily="18" charset="0"/>
                <a:cs typeface="Times New Roman" panose="02020603050405020304" pitchFamily="18" charset="0"/>
              </a:rPr>
              <a:t> Healthcare includes data in various types such as clinical data, Omics data, and Sensor data. </a:t>
            </a:r>
          </a:p>
          <a:p>
            <a:pPr lvl="1" algn="just"/>
            <a:r>
              <a:rPr lang="en-GB" sz="1500" dirty="0">
                <a:solidFill>
                  <a:srgbClr val="444444"/>
                </a:solidFill>
                <a:latin typeface="Times New Roman" panose="02020603050405020304" pitchFamily="18" charset="0"/>
                <a:cs typeface="Times New Roman" panose="02020603050405020304" pitchFamily="18" charset="0"/>
              </a:rPr>
              <a:t>Clinical data includes electronic health records which store patient records collected during ongoing treatment. </a:t>
            </a:r>
          </a:p>
          <a:p>
            <a:pPr lvl="1" algn="just"/>
            <a:r>
              <a:rPr lang="en-GB" sz="1500" dirty="0">
                <a:solidFill>
                  <a:srgbClr val="444444"/>
                </a:solidFill>
                <a:latin typeface="Times New Roman" panose="02020603050405020304" pitchFamily="18" charset="0"/>
                <a:cs typeface="Times New Roman" panose="02020603050405020304" pitchFamily="18" charset="0"/>
              </a:rPr>
              <a:t>Omics data is one of the high dimensional data comprising genome, transcriptome and proteome data types.</a:t>
            </a:r>
          </a:p>
          <a:p>
            <a:pPr lvl="1" algn="just"/>
            <a:r>
              <a:rPr lang="en-GB" sz="1500" dirty="0">
                <a:solidFill>
                  <a:srgbClr val="444444"/>
                </a:solidFill>
                <a:latin typeface="Times New Roman" panose="02020603050405020304" pitchFamily="18" charset="0"/>
                <a:cs typeface="Times New Roman" panose="02020603050405020304" pitchFamily="18" charset="0"/>
              </a:rPr>
              <a:t>Sensor data is collected from various wearable and wireless sensor devices.</a:t>
            </a:r>
          </a:p>
          <a:p>
            <a:pPr marL="457200" lvl="1" indent="0" algn="just">
              <a:buNone/>
            </a:pPr>
            <a:endParaRPr lang="en-GB" sz="1500" dirty="0">
              <a:solidFill>
                <a:srgbClr val="444444"/>
              </a:solidFill>
              <a:latin typeface="Times New Roman" panose="02020603050405020304" pitchFamily="18" charset="0"/>
              <a:cs typeface="Times New Roman" panose="02020603050405020304" pitchFamily="18" charset="0"/>
            </a:endParaRPr>
          </a:p>
          <a:p>
            <a:pPr algn="just"/>
            <a:r>
              <a:rPr lang="en-GB" sz="1500" dirty="0">
                <a:solidFill>
                  <a:srgbClr val="444444"/>
                </a:solidFill>
                <a:latin typeface="Times New Roman" panose="02020603050405020304" pitchFamily="18" charset="0"/>
                <a:cs typeface="Times New Roman" panose="02020603050405020304" pitchFamily="18" charset="0"/>
              </a:rPr>
              <a:t>To handle this raw data manually is very difficult.</a:t>
            </a:r>
          </a:p>
          <a:p>
            <a:pPr marL="0" indent="0" algn="just">
              <a:buNone/>
            </a:pPr>
            <a:endParaRPr lang="en-GB" sz="1500" dirty="0">
              <a:solidFill>
                <a:srgbClr val="444444"/>
              </a:solidFill>
              <a:latin typeface="Times New Roman" panose="02020603050405020304" pitchFamily="18" charset="0"/>
              <a:cs typeface="Times New Roman" panose="02020603050405020304" pitchFamily="18" charset="0"/>
            </a:endParaRPr>
          </a:p>
          <a:p>
            <a:pPr algn="just"/>
            <a:r>
              <a:rPr lang="en-GB" sz="1500" b="0" i="0" dirty="0">
                <a:solidFill>
                  <a:srgbClr val="444444"/>
                </a:solidFill>
                <a:effectLst/>
                <a:latin typeface="Times New Roman" panose="02020603050405020304" pitchFamily="18" charset="0"/>
                <a:cs typeface="Times New Roman" panose="02020603050405020304" pitchFamily="18" charset="0"/>
              </a:rPr>
              <a:t>This is where Data Science provides a sea of opportunities for the healthcare industries to </a:t>
            </a:r>
            <a:r>
              <a:rPr lang="en-GB" sz="1500" b="1" i="0" dirty="0">
                <a:solidFill>
                  <a:srgbClr val="444444"/>
                </a:solidFill>
                <a:effectLst/>
                <a:latin typeface="Times New Roman" panose="02020603050405020304" pitchFamily="18" charset="0"/>
                <a:cs typeface="Times New Roman" panose="02020603050405020304" pitchFamily="18" charset="0"/>
              </a:rPr>
              <a:t>collect</a:t>
            </a:r>
            <a:r>
              <a:rPr lang="en-GB" sz="1500" b="0" i="0" dirty="0">
                <a:solidFill>
                  <a:srgbClr val="444444"/>
                </a:solidFill>
                <a:effectLst/>
                <a:latin typeface="Times New Roman" panose="02020603050405020304" pitchFamily="18" charset="0"/>
                <a:cs typeface="Times New Roman" panose="02020603050405020304" pitchFamily="18" charset="0"/>
              </a:rPr>
              <a:t>, </a:t>
            </a:r>
            <a:r>
              <a:rPr lang="en-GB" sz="1500" b="1" i="0" dirty="0">
                <a:solidFill>
                  <a:srgbClr val="444444"/>
                </a:solidFill>
                <a:effectLst/>
                <a:latin typeface="Times New Roman" panose="02020603050405020304" pitchFamily="18" charset="0"/>
                <a:cs typeface="Times New Roman" panose="02020603050405020304" pitchFamily="18" charset="0"/>
              </a:rPr>
              <a:t>organize</a:t>
            </a:r>
            <a:r>
              <a:rPr lang="en-GB" sz="1500" b="0" i="0" dirty="0">
                <a:solidFill>
                  <a:srgbClr val="444444"/>
                </a:solidFill>
                <a:effectLst/>
                <a:latin typeface="Times New Roman" panose="02020603050405020304" pitchFamily="18" charset="0"/>
                <a:cs typeface="Times New Roman" panose="02020603050405020304" pitchFamily="18" charset="0"/>
              </a:rPr>
              <a:t>, and </a:t>
            </a:r>
            <a:r>
              <a:rPr lang="en-GB" sz="1500" b="1" i="0" dirty="0" err="1">
                <a:solidFill>
                  <a:srgbClr val="444444"/>
                </a:solidFill>
                <a:effectLst/>
                <a:latin typeface="Times New Roman" panose="02020603050405020304" pitchFamily="18" charset="0"/>
                <a:cs typeface="Times New Roman" panose="02020603050405020304" pitchFamily="18" charset="0"/>
              </a:rPr>
              <a:t>analyze</a:t>
            </a:r>
            <a:r>
              <a:rPr lang="en-GB" sz="1500" b="0" i="0" dirty="0">
                <a:solidFill>
                  <a:srgbClr val="444444"/>
                </a:solidFill>
                <a:effectLst/>
                <a:latin typeface="Times New Roman" panose="02020603050405020304" pitchFamily="18" charset="0"/>
                <a:cs typeface="Times New Roman" panose="02020603050405020304" pitchFamily="18" charset="0"/>
              </a:rPr>
              <a:t> these data in the most efficient ways possible.</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711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7A63-B2D3-065B-A41E-FD4787A99FB6}"/>
              </a:ext>
            </a:extLst>
          </p:cNvPr>
          <p:cNvSpPr>
            <a:spLocks noGrp="1"/>
          </p:cNvSpPr>
          <p:nvPr>
            <p:ph type="title"/>
          </p:nvPr>
        </p:nvSpPr>
        <p:spPr/>
        <p:txBody>
          <a:bodyPr/>
          <a:lstStyle/>
          <a:p>
            <a:r>
              <a:rPr lang="en-IN" sz="3200" u="sng" dirty="0">
                <a:effectLst>
                  <a:outerShdw blurRad="38100" dist="38100" dir="2700000" algn="tl">
                    <a:srgbClr val="000000">
                      <a:alpha val="43137"/>
                    </a:srgbClr>
                  </a:outerShdw>
                </a:effectLst>
              </a:rPr>
              <a:t>Introduction</a:t>
            </a:r>
            <a:r>
              <a:rPr lang="en-IN" dirty="0"/>
              <a:t>		</a:t>
            </a:r>
          </a:p>
        </p:txBody>
      </p:sp>
      <p:sp>
        <p:nvSpPr>
          <p:cNvPr id="3" name="Content Placeholder 2">
            <a:extLst>
              <a:ext uri="{FF2B5EF4-FFF2-40B4-BE49-F238E27FC236}">
                <a16:creationId xmlns:a16="http://schemas.microsoft.com/office/drawing/2014/main" id="{37FCFEDA-5DBB-374F-1F29-58F0D408067D}"/>
              </a:ext>
            </a:extLst>
          </p:cNvPr>
          <p:cNvSpPr>
            <a:spLocks noGrp="1"/>
          </p:cNvSpPr>
          <p:nvPr>
            <p:ph idx="1"/>
          </p:nvPr>
        </p:nvSpPr>
        <p:spPr/>
        <p:txBody>
          <a:bodyPr>
            <a:normAutofit/>
          </a:bodyPr>
          <a:lstStyle/>
          <a:p>
            <a:pPr>
              <a:lnSpc>
                <a:spcPct val="150000"/>
              </a:lnSpc>
            </a:pPr>
            <a:r>
              <a:rPr lang="en-US" sz="1500" dirty="0">
                <a:effectLst/>
                <a:latin typeface="Times New Roman" panose="02020603050405020304" pitchFamily="18" charset="0"/>
                <a:ea typeface="Times New Roman" panose="02020603050405020304" pitchFamily="18" charset="0"/>
              </a:rPr>
              <a:t>Prostate Cancer is a primary cause of cancer mortality in men. It is one of the top ten types of cancer that kill men the most often. </a:t>
            </a:r>
          </a:p>
          <a:p>
            <a:pPr>
              <a:lnSpc>
                <a:spcPct val="150000"/>
              </a:lnSpc>
            </a:pPr>
            <a:r>
              <a:rPr lang="en-US" sz="1500" dirty="0">
                <a:effectLst/>
                <a:latin typeface="Times New Roman" panose="02020603050405020304" pitchFamily="18" charset="0"/>
                <a:ea typeface="Times New Roman" panose="02020603050405020304" pitchFamily="18" charset="0"/>
              </a:rPr>
              <a:t>Multiparametric Magnetic Resonance </a:t>
            </a:r>
            <a:r>
              <a:rPr lang="en-US" sz="1500" dirty="0">
                <a:latin typeface="Times New Roman" panose="02020603050405020304" pitchFamily="18" charset="0"/>
                <a:ea typeface="Times New Roman" panose="02020603050405020304" pitchFamily="18" charset="0"/>
              </a:rPr>
              <a:t>I</a:t>
            </a:r>
            <a:r>
              <a:rPr lang="en-US" sz="1500" dirty="0">
                <a:effectLst/>
                <a:latin typeface="Times New Roman" panose="02020603050405020304" pitchFamily="18" charset="0"/>
                <a:ea typeface="Times New Roman" panose="02020603050405020304" pitchFamily="18" charset="0"/>
              </a:rPr>
              <a:t>mage(</a:t>
            </a:r>
            <a:r>
              <a:rPr lang="en-US" sz="1500" dirty="0" err="1">
                <a:effectLst/>
                <a:latin typeface="Times New Roman" panose="02020603050405020304" pitchFamily="18" charset="0"/>
                <a:ea typeface="Times New Roman" panose="02020603050405020304" pitchFamily="18" charset="0"/>
              </a:rPr>
              <a:t>mpMRI</a:t>
            </a:r>
            <a:r>
              <a:rPr lang="en-US" sz="1500" dirty="0">
                <a:effectLst/>
                <a:latin typeface="Times New Roman" panose="02020603050405020304" pitchFamily="18" charset="0"/>
                <a:ea typeface="Times New Roman" panose="02020603050405020304" pitchFamily="18" charset="0"/>
              </a:rPr>
              <a:t>) has become more popular in prostate cancer imaging over the last decade. The applications of </a:t>
            </a:r>
            <a:r>
              <a:rPr lang="en-US" sz="1500" dirty="0" err="1">
                <a:effectLst/>
                <a:latin typeface="Times New Roman" panose="02020603050405020304" pitchFamily="18" charset="0"/>
                <a:ea typeface="Times New Roman" panose="02020603050405020304" pitchFamily="18" charset="0"/>
              </a:rPr>
              <a:t>mpMRI</a:t>
            </a:r>
            <a:r>
              <a:rPr lang="en-US" sz="1500" dirty="0">
                <a:effectLst/>
                <a:latin typeface="Times New Roman" panose="02020603050405020304" pitchFamily="18" charset="0"/>
                <a:ea typeface="Times New Roman" panose="02020603050405020304" pitchFamily="18" charset="0"/>
              </a:rPr>
              <a:t> can be listed as:</a:t>
            </a:r>
            <a:endParaRPr lang="en-IN" sz="1500" dirty="0">
              <a:effectLst/>
              <a:latin typeface="Calibri" panose="020F0502020204030204" pitchFamily="34" charset="0"/>
              <a:ea typeface="Calibri" panose="020F0502020204030204" pitchFamily="34" charset="0"/>
            </a:endParaRPr>
          </a:p>
          <a:p>
            <a:pPr marL="0" indent="0" algn="just">
              <a:lnSpc>
                <a:spcPct val="115000"/>
              </a:lnSpc>
              <a:spcAft>
                <a:spcPts val="1000"/>
              </a:spcAft>
              <a:buNone/>
              <a:tabLst>
                <a:tab pos="457200" algn="l"/>
                <a:tab pos="2489200" algn="l"/>
                <a:tab pos="2971800" algn="ctr"/>
              </a:tabLst>
            </a:pPr>
            <a:r>
              <a:rPr lang="en-US" sz="1500" dirty="0">
                <a:effectLst/>
                <a:latin typeface="Times New Roman" panose="02020603050405020304" pitchFamily="18" charset="0"/>
                <a:ea typeface="Times New Roman" panose="02020603050405020304" pitchFamily="18" charset="0"/>
              </a:rPr>
              <a:t>1-Identify the Prostate Cancer</a:t>
            </a:r>
            <a:endParaRPr lang="en-IN" sz="1500" dirty="0">
              <a:effectLst/>
              <a:latin typeface="Calibri" panose="020F0502020204030204" pitchFamily="34" charset="0"/>
              <a:ea typeface="Calibri" panose="020F0502020204030204" pitchFamily="34" charset="0"/>
            </a:endParaRPr>
          </a:p>
          <a:p>
            <a:pPr marL="0" indent="0" algn="just">
              <a:lnSpc>
                <a:spcPct val="115000"/>
              </a:lnSpc>
              <a:spcAft>
                <a:spcPts val="1000"/>
              </a:spcAft>
              <a:buNone/>
              <a:tabLst>
                <a:tab pos="457200" algn="l"/>
                <a:tab pos="2489200" algn="l"/>
                <a:tab pos="2971800" algn="ctr"/>
              </a:tabLst>
            </a:pPr>
            <a:r>
              <a:rPr lang="en-US" sz="1500" dirty="0">
                <a:effectLst/>
                <a:latin typeface="Times New Roman" panose="02020603050405020304" pitchFamily="18" charset="0"/>
                <a:ea typeface="Times New Roman" panose="02020603050405020304" pitchFamily="18" charset="0"/>
              </a:rPr>
              <a:t>2-Delineation of Prostate Cancer</a:t>
            </a:r>
            <a:endParaRPr lang="en-IN" sz="1500" dirty="0">
              <a:effectLst/>
              <a:latin typeface="Calibri" panose="020F0502020204030204" pitchFamily="34" charset="0"/>
              <a:ea typeface="Calibri" panose="020F0502020204030204" pitchFamily="34" charset="0"/>
            </a:endParaRPr>
          </a:p>
          <a:p>
            <a:pPr marL="0" indent="0" algn="just">
              <a:lnSpc>
                <a:spcPct val="115000"/>
              </a:lnSpc>
              <a:spcAft>
                <a:spcPts val="1000"/>
              </a:spcAft>
              <a:buNone/>
              <a:tabLst>
                <a:tab pos="457200" algn="l"/>
                <a:tab pos="2489200" algn="l"/>
                <a:tab pos="2971800" algn="ctr"/>
              </a:tabLst>
            </a:pPr>
            <a:r>
              <a:rPr lang="en-US" sz="1500" dirty="0">
                <a:effectLst/>
                <a:latin typeface="Times New Roman" panose="02020603050405020304" pitchFamily="18" charset="0"/>
                <a:ea typeface="Times New Roman" panose="02020603050405020304" pitchFamily="18" charset="0"/>
              </a:rPr>
              <a:t>3-Stratification of menace.</a:t>
            </a:r>
            <a:endParaRPr lang="en-IN" sz="1500" dirty="0">
              <a:effectLst/>
              <a:latin typeface="Calibri" panose="020F0502020204030204" pitchFamily="34" charset="0"/>
              <a:ea typeface="Calibri" panose="020F0502020204030204" pitchFamily="34" charset="0"/>
            </a:endParaRPr>
          </a:p>
          <a:p>
            <a:pPr marL="0" indent="0" algn="just">
              <a:lnSpc>
                <a:spcPct val="115000"/>
              </a:lnSpc>
              <a:spcAft>
                <a:spcPts val="1000"/>
              </a:spcAft>
              <a:buNone/>
              <a:tabLst>
                <a:tab pos="457200" algn="l"/>
                <a:tab pos="2489200" algn="l"/>
                <a:tab pos="2971800" algn="ctr"/>
              </a:tabLst>
            </a:pPr>
            <a:r>
              <a:rPr lang="en-US" sz="1500" dirty="0">
                <a:effectLst/>
                <a:latin typeface="Times New Roman" panose="02020603050405020304" pitchFamily="18" charset="0"/>
                <a:ea typeface="Times New Roman" panose="02020603050405020304" pitchFamily="18" charset="0"/>
              </a:rPr>
              <a:t>4-Staging and grading of Prostate Cancer</a:t>
            </a:r>
            <a:endParaRPr lang="en-IN" sz="1500" dirty="0">
              <a:effectLst/>
              <a:latin typeface="Calibri" panose="020F0502020204030204" pitchFamily="34" charset="0"/>
              <a:ea typeface="Calibri" panose="020F0502020204030204" pitchFamily="34" charset="0"/>
            </a:endParaRPr>
          </a:p>
          <a:p>
            <a:pPr marL="0" indent="0" algn="just">
              <a:lnSpc>
                <a:spcPct val="115000"/>
              </a:lnSpc>
              <a:spcAft>
                <a:spcPts val="1000"/>
              </a:spcAft>
              <a:buNone/>
              <a:tabLst>
                <a:tab pos="457200" algn="l"/>
                <a:tab pos="2489200" algn="l"/>
                <a:tab pos="2971800" algn="ctr"/>
              </a:tabLst>
            </a:pPr>
            <a:r>
              <a:rPr lang="en-US" sz="1500" dirty="0">
                <a:effectLst/>
                <a:latin typeface="Times New Roman" panose="02020603050405020304" pitchFamily="18" charset="0"/>
                <a:ea typeface="Times New Roman" panose="02020603050405020304" pitchFamily="18" charset="0"/>
              </a:rPr>
              <a:t>5-Guide biopsy and prompt assessment</a:t>
            </a:r>
            <a:endParaRPr lang="en-IN" sz="1500" dirty="0">
              <a:effectLst/>
              <a:latin typeface="Calibri" panose="020F0502020204030204" pitchFamily="34" charset="0"/>
              <a:ea typeface="Calibri" panose="020F0502020204030204" pitchFamily="34" charset="0"/>
            </a:endParaRPr>
          </a:p>
          <a:p>
            <a:pPr>
              <a:lnSpc>
                <a:spcPct val="150000"/>
              </a:lnSpc>
            </a:pPr>
            <a:endParaRPr lang="en-IN" sz="1500" dirty="0"/>
          </a:p>
        </p:txBody>
      </p:sp>
    </p:spTree>
    <p:extLst>
      <p:ext uri="{BB962C8B-B14F-4D97-AF65-F5344CB8AC3E}">
        <p14:creationId xmlns:p14="http://schemas.microsoft.com/office/powerpoint/2010/main" val="3186569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5B19-078A-E79E-AD9D-61CDA74629C7}"/>
              </a:ext>
            </a:extLst>
          </p:cNvPr>
          <p:cNvSpPr>
            <a:spLocks noGrp="1"/>
          </p:cNvSpPr>
          <p:nvPr>
            <p:ph type="title"/>
          </p:nvPr>
        </p:nvSpPr>
        <p:spPr/>
        <p:txBody>
          <a:bodyPr>
            <a:normAutofit/>
          </a:bodyPr>
          <a:lstStyle/>
          <a:p>
            <a:r>
              <a:rPr lang="en-IN" sz="3200" u="sng" dirty="0" err="1">
                <a:effectLst>
                  <a:outerShdw blurRad="38100" dist="38100" dir="2700000" algn="tl">
                    <a:srgbClr val="000000">
                      <a:alpha val="43137"/>
                    </a:srgbClr>
                  </a:outerShdw>
                </a:effectLst>
              </a:rPr>
              <a:t>mpMRI</a:t>
            </a:r>
            <a:r>
              <a:rPr lang="en-IN" sz="3200" u="sng" dirty="0">
                <a:effectLst>
                  <a:outerShdw blurRad="38100" dist="38100" dir="2700000" algn="tl">
                    <a:srgbClr val="000000">
                      <a:alpha val="43137"/>
                    </a:srgbClr>
                  </a:outerShdw>
                </a:effectLst>
              </a:rPr>
              <a:t> and MRI</a:t>
            </a:r>
          </a:p>
        </p:txBody>
      </p:sp>
      <p:sp>
        <p:nvSpPr>
          <p:cNvPr id="3" name="Content Placeholder 2">
            <a:extLst>
              <a:ext uri="{FF2B5EF4-FFF2-40B4-BE49-F238E27FC236}">
                <a16:creationId xmlns:a16="http://schemas.microsoft.com/office/drawing/2014/main" id="{D5912F46-E62E-0EF7-867A-6DB927E63FDC}"/>
              </a:ext>
            </a:extLst>
          </p:cNvPr>
          <p:cNvSpPr>
            <a:spLocks noGrp="1"/>
          </p:cNvSpPr>
          <p:nvPr>
            <p:ph idx="1"/>
          </p:nvPr>
        </p:nvSpPr>
        <p:spPr/>
        <p:txBody>
          <a:bodyPr>
            <a:normAutofit/>
          </a:bodyPr>
          <a:lstStyle/>
          <a:p>
            <a:pPr marL="0" indent="0" algn="just">
              <a:lnSpc>
                <a:spcPct val="105000"/>
              </a:lnSpc>
              <a:spcAft>
                <a:spcPts val="1000"/>
              </a:spcAft>
              <a:buNone/>
              <a:tabLst>
                <a:tab pos="457200" algn="l"/>
                <a:tab pos="2489200" algn="l"/>
                <a:tab pos="2971800" algn="ctr"/>
              </a:tabLst>
            </a:pPr>
            <a:r>
              <a:rPr lang="en-GB" sz="1500" dirty="0">
                <a:latin typeface="Times New Roman" panose="02020603050405020304" pitchFamily="18" charset="0"/>
              </a:rPr>
              <a:t>The most common MRI sequences are T1-weighted and T2-weighted scans.</a:t>
            </a:r>
          </a:p>
          <a:p>
            <a:pPr marL="0" indent="0" algn="just">
              <a:lnSpc>
                <a:spcPct val="105000"/>
              </a:lnSpc>
              <a:spcAft>
                <a:spcPts val="1000"/>
              </a:spcAft>
              <a:buNone/>
              <a:tabLst>
                <a:tab pos="457200" algn="l"/>
                <a:tab pos="2489200" algn="l"/>
                <a:tab pos="2971800" algn="ctr"/>
              </a:tabLst>
            </a:pPr>
            <a:r>
              <a:rPr lang="en-GB" sz="1500" dirty="0">
                <a:latin typeface="Times New Roman" panose="02020603050405020304" pitchFamily="18" charset="0"/>
              </a:rPr>
              <a:t>Multiparametric Magnetic Resonance  Image (</a:t>
            </a:r>
            <a:r>
              <a:rPr lang="en-GB" sz="1500" dirty="0" err="1">
                <a:latin typeface="Times New Roman" panose="02020603050405020304" pitchFamily="18" charset="0"/>
              </a:rPr>
              <a:t>mpMRI</a:t>
            </a:r>
            <a:r>
              <a:rPr lang="en-GB" sz="1500" dirty="0">
                <a:latin typeface="Times New Roman" panose="02020603050405020304" pitchFamily="18" charset="0"/>
              </a:rPr>
              <a:t>) should include </a:t>
            </a:r>
          </a:p>
          <a:p>
            <a:pPr marL="342900" indent="-342900" algn="just">
              <a:lnSpc>
                <a:spcPct val="105000"/>
              </a:lnSpc>
              <a:spcAft>
                <a:spcPts val="1000"/>
              </a:spcAft>
              <a:buFont typeface="+mj-lt"/>
              <a:buAutoNum type="arabicPeriod"/>
              <a:tabLst>
                <a:tab pos="457200" algn="l"/>
                <a:tab pos="2489200" algn="l"/>
                <a:tab pos="2971800" algn="ctr"/>
              </a:tabLst>
            </a:pPr>
            <a:r>
              <a:rPr lang="en-GB" sz="1500" dirty="0">
                <a:latin typeface="Times New Roman" panose="02020603050405020304" pitchFamily="18" charset="0"/>
              </a:rPr>
              <a:t>T1 - weighted (T1W),</a:t>
            </a:r>
          </a:p>
          <a:p>
            <a:pPr marL="342900" indent="-342900" algn="just">
              <a:lnSpc>
                <a:spcPct val="105000"/>
              </a:lnSpc>
              <a:spcAft>
                <a:spcPts val="1000"/>
              </a:spcAft>
              <a:buFont typeface="+mj-lt"/>
              <a:buAutoNum type="arabicPeriod"/>
              <a:tabLst>
                <a:tab pos="457200" algn="l"/>
                <a:tab pos="2489200" algn="l"/>
                <a:tab pos="2971800" algn="ctr"/>
              </a:tabLst>
            </a:pPr>
            <a:r>
              <a:rPr lang="en-GB" sz="1500" dirty="0">
                <a:latin typeface="Times New Roman" panose="02020603050405020304" pitchFamily="18" charset="0"/>
              </a:rPr>
              <a:t>T2 - weighted (T2W), </a:t>
            </a:r>
          </a:p>
          <a:p>
            <a:pPr marL="342900" indent="-342900" algn="just">
              <a:lnSpc>
                <a:spcPct val="105000"/>
              </a:lnSpc>
              <a:spcAft>
                <a:spcPts val="1000"/>
              </a:spcAft>
              <a:buFont typeface="+mj-lt"/>
              <a:buAutoNum type="arabicPeriod"/>
              <a:tabLst>
                <a:tab pos="457200" algn="l"/>
                <a:tab pos="2489200" algn="l"/>
                <a:tab pos="2971800" algn="ctr"/>
              </a:tabLst>
            </a:pPr>
            <a:r>
              <a:rPr lang="en-GB" sz="1500" dirty="0">
                <a:latin typeface="Times New Roman" panose="02020603050405020304" pitchFamily="18" charset="0"/>
              </a:rPr>
              <a:t>Diffusion-weighted image (DWI), and </a:t>
            </a:r>
          </a:p>
          <a:p>
            <a:pPr marL="342900" indent="-342900" algn="just">
              <a:lnSpc>
                <a:spcPct val="105000"/>
              </a:lnSpc>
              <a:spcAft>
                <a:spcPts val="1000"/>
              </a:spcAft>
              <a:buFont typeface="+mj-lt"/>
              <a:buAutoNum type="arabicPeriod"/>
              <a:tabLst>
                <a:tab pos="457200" algn="l"/>
                <a:tab pos="2489200" algn="l"/>
                <a:tab pos="2971800" algn="ctr"/>
              </a:tabLst>
            </a:pPr>
            <a:r>
              <a:rPr lang="en-GB" sz="1500" dirty="0">
                <a:latin typeface="Times New Roman" panose="02020603050405020304" pitchFamily="18" charset="0"/>
              </a:rPr>
              <a:t>dynamic contrast-enhanced (DCE) sequences.</a:t>
            </a:r>
          </a:p>
          <a:p>
            <a:pPr marL="0" indent="0" algn="just">
              <a:lnSpc>
                <a:spcPct val="105000"/>
              </a:lnSpc>
              <a:spcAft>
                <a:spcPts val="1000"/>
              </a:spcAft>
              <a:buNone/>
              <a:tabLst>
                <a:tab pos="457200" algn="l"/>
                <a:tab pos="2489200" algn="l"/>
                <a:tab pos="2971800" algn="ctr"/>
              </a:tabLst>
            </a:pPr>
            <a:r>
              <a:rPr lang="en-GB" sz="1500" dirty="0">
                <a:latin typeface="Times New Roman" panose="02020603050405020304" pitchFamily="18" charset="0"/>
              </a:rPr>
              <a:t>the existing imaging modalities of multiparametric magnetic resonance are the best at detecting prostate cancers.</a:t>
            </a:r>
            <a:endParaRPr lang="en-IN" sz="1500" dirty="0">
              <a:latin typeface="Times New Roman" panose="02020603050405020304" pitchFamily="18" charset="0"/>
            </a:endParaRPr>
          </a:p>
        </p:txBody>
      </p:sp>
    </p:spTree>
    <p:extLst>
      <p:ext uri="{BB962C8B-B14F-4D97-AF65-F5344CB8AC3E}">
        <p14:creationId xmlns:p14="http://schemas.microsoft.com/office/powerpoint/2010/main" val="3399887251"/>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ABFB2-DE21-F518-D9B3-D018827EAF32}"/>
              </a:ext>
            </a:extLst>
          </p:cNvPr>
          <p:cNvSpPr>
            <a:spLocks noGrp="1"/>
          </p:cNvSpPr>
          <p:nvPr>
            <p:ph type="title"/>
          </p:nvPr>
        </p:nvSpPr>
        <p:spPr/>
        <p:txBody>
          <a:bodyPr>
            <a:normAutofit/>
          </a:bodyPr>
          <a:lstStyle/>
          <a:p>
            <a:r>
              <a:rPr lang="en-IN" sz="3200" u="sng" dirty="0">
                <a:effectLst>
                  <a:outerShdw blurRad="38100" dist="38100" dir="2700000" algn="tl">
                    <a:srgbClr val="000000">
                      <a:alpha val="43137"/>
                    </a:srgbClr>
                  </a:outerShdw>
                </a:effectLst>
              </a:rPr>
              <a:t>Lesion Grading in Prostate cancer</a:t>
            </a:r>
          </a:p>
        </p:txBody>
      </p:sp>
      <p:sp>
        <p:nvSpPr>
          <p:cNvPr id="3" name="Content Placeholder 2">
            <a:extLst>
              <a:ext uri="{FF2B5EF4-FFF2-40B4-BE49-F238E27FC236}">
                <a16:creationId xmlns:a16="http://schemas.microsoft.com/office/drawing/2014/main" id="{8CB8838C-6E61-3A3E-93DA-3A1A83613596}"/>
              </a:ext>
            </a:extLst>
          </p:cNvPr>
          <p:cNvSpPr>
            <a:spLocks noGrp="1"/>
          </p:cNvSpPr>
          <p:nvPr>
            <p:ph idx="1"/>
          </p:nvPr>
        </p:nvSpPr>
        <p:spPr/>
        <p:txBody>
          <a:bodyPr>
            <a:normAutofit/>
          </a:bodyPr>
          <a:lstStyle/>
          <a:p>
            <a:pPr marL="342900" lvl="0" indent="-342900" algn="just">
              <a:lnSpc>
                <a:spcPct val="115000"/>
              </a:lnSpc>
              <a:spcAft>
                <a:spcPts val="1000"/>
              </a:spcAft>
              <a:buFont typeface="Arial" panose="020B0604020202020204" pitchFamily="34" charset="0"/>
              <a:buChar char="●"/>
            </a:pPr>
            <a:r>
              <a:rPr lang="en-US" sz="1500" dirty="0">
                <a:solidFill>
                  <a:srgbClr val="000000"/>
                </a:solidFill>
                <a:effectLst/>
                <a:latin typeface="Times New Roman" panose="02020603050405020304" pitchFamily="18" charset="0"/>
                <a:ea typeface="Times New Roman" panose="02020603050405020304" pitchFamily="18" charset="0"/>
                <a:cs typeface="Noto Sans Symbols"/>
              </a:rPr>
              <a:t>Category 1 – Cancer is quite unlikely (Very low)</a:t>
            </a:r>
            <a:endParaRPr lang="en-IN" sz="1500" dirty="0">
              <a:effectLst/>
              <a:latin typeface="Noto Sans Symbols"/>
              <a:ea typeface="Noto Sans Symbols"/>
              <a:cs typeface="Noto Sans Symbols"/>
            </a:endParaRPr>
          </a:p>
          <a:p>
            <a:pPr marL="342900" lvl="0" indent="-342900" algn="just">
              <a:lnSpc>
                <a:spcPct val="115000"/>
              </a:lnSpc>
              <a:spcAft>
                <a:spcPts val="1000"/>
              </a:spcAft>
              <a:buFont typeface="Arial" panose="020B0604020202020204" pitchFamily="34" charset="0"/>
              <a:buChar char="●"/>
            </a:pPr>
            <a:r>
              <a:rPr lang="en-US" sz="1500" dirty="0">
                <a:solidFill>
                  <a:srgbClr val="000000"/>
                </a:solidFill>
                <a:effectLst/>
                <a:latin typeface="Times New Roman" panose="02020603050405020304" pitchFamily="18" charset="0"/>
                <a:ea typeface="Times New Roman" panose="02020603050405020304" pitchFamily="18" charset="0"/>
                <a:cs typeface="Noto Sans Symbols"/>
              </a:rPr>
              <a:t>Category 2 – Significant cancer is improbable (Low)</a:t>
            </a:r>
            <a:endParaRPr lang="en-IN" sz="1500" dirty="0">
              <a:effectLst/>
              <a:latin typeface="Noto Sans Symbols"/>
              <a:ea typeface="Noto Sans Symbols"/>
              <a:cs typeface="Noto Sans Symbols"/>
            </a:endParaRPr>
          </a:p>
          <a:p>
            <a:pPr marL="342900" lvl="0" indent="-342900" algn="just">
              <a:lnSpc>
                <a:spcPct val="115000"/>
              </a:lnSpc>
              <a:spcAft>
                <a:spcPts val="1000"/>
              </a:spcAft>
              <a:buFont typeface="Arial" panose="020B0604020202020204" pitchFamily="34" charset="0"/>
              <a:buChar char="●"/>
            </a:pPr>
            <a:r>
              <a:rPr lang="en-US" sz="1500" dirty="0">
                <a:solidFill>
                  <a:srgbClr val="000000"/>
                </a:solidFill>
                <a:effectLst/>
                <a:latin typeface="Times New Roman" panose="02020603050405020304" pitchFamily="18" charset="0"/>
                <a:ea typeface="Times New Roman" panose="02020603050405020304" pitchFamily="18" charset="0"/>
                <a:cs typeface="Noto Sans Symbols"/>
              </a:rPr>
              <a:t>Category 3 – Cancer is clinically significant (Intermediate)</a:t>
            </a:r>
            <a:endParaRPr lang="en-IN" sz="1500" dirty="0">
              <a:effectLst/>
              <a:latin typeface="Noto Sans Symbols"/>
              <a:ea typeface="Noto Sans Symbols"/>
              <a:cs typeface="Noto Sans Symbols"/>
            </a:endParaRPr>
          </a:p>
          <a:p>
            <a:pPr marL="342900" lvl="0" indent="-342900" algn="just">
              <a:lnSpc>
                <a:spcPct val="115000"/>
              </a:lnSpc>
              <a:spcAft>
                <a:spcPts val="1000"/>
              </a:spcAft>
              <a:buFont typeface="Arial" panose="020B0604020202020204" pitchFamily="34" charset="0"/>
              <a:buChar char="●"/>
            </a:pPr>
            <a:r>
              <a:rPr lang="en-US" sz="1500" dirty="0">
                <a:solidFill>
                  <a:srgbClr val="000000"/>
                </a:solidFill>
                <a:effectLst/>
                <a:latin typeface="Times New Roman" panose="02020603050405020304" pitchFamily="18" charset="0"/>
                <a:ea typeface="Times New Roman" panose="02020603050405020304" pitchFamily="18" charset="0"/>
                <a:cs typeface="Noto Sans Symbols"/>
              </a:rPr>
              <a:t>Category 4 –Significant cancer is likely (High)</a:t>
            </a:r>
            <a:endParaRPr lang="en-IN" sz="1500" dirty="0">
              <a:effectLst/>
              <a:latin typeface="Noto Sans Symbols"/>
              <a:ea typeface="Noto Sans Symbols"/>
              <a:cs typeface="Noto Sans Symbols"/>
            </a:endParaRPr>
          </a:p>
          <a:p>
            <a:pPr marL="342900" lvl="0" indent="-342900" algn="just">
              <a:lnSpc>
                <a:spcPct val="115000"/>
              </a:lnSpc>
              <a:spcAft>
                <a:spcPts val="1000"/>
              </a:spcAft>
              <a:buFont typeface="Arial" panose="020B0604020202020204" pitchFamily="34" charset="0"/>
              <a:buChar char="●"/>
            </a:pPr>
            <a:r>
              <a:rPr lang="en-US" sz="1500" dirty="0">
                <a:solidFill>
                  <a:srgbClr val="000000"/>
                </a:solidFill>
                <a:effectLst/>
                <a:latin typeface="Times New Roman" panose="02020603050405020304" pitchFamily="18" charset="0"/>
                <a:ea typeface="Times New Roman" panose="02020603050405020304" pitchFamily="18" charset="0"/>
                <a:cs typeface="Noto Sans Symbols"/>
              </a:rPr>
              <a:t>Category 5 – Cancer is likely clinically significant (Very high)</a:t>
            </a:r>
            <a:endParaRPr lang="en-IN" sz="1500" dirty="0">
              <a:effectLst/>
              <a:latin typeface="Noto Sans Symbols"/>
              <a:ea typeface="Noto Sans Symbols"/>
              <a:cs typeface="Noto Sans Symbols"/>
            </a:endParaRPr>
          </a:p>
          <a:p>
            <a:endParaRPr lang="en-IN" sz="1500" dirty="0"/>
          </a:p>
        </p:txBody>
      </p:sp>
    </p:spTree>
    <p:extLst>
      <p:ext uri="{BB962C8B-B14F-4D97-AF65-F5344CB8AC3E}">
        <p14:creationId xmlns:p14="http://schemas.microsoft.com/office/powerpoint/2010/main" val="1038224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75B16-8DE8-9CD9-95DD-50480FC30E37}"/>
              </a:ext>
            </a:extLst>
          </p:cNvPr>
          <p:cNvSpPr>
            <a:spLocks noGrp="1"/>
          </p:cNvSpPr>
          <p:nvPr>
            <p:ph type="title"/>
          </p:nvPr>
        </p:nvSpPr>
        <p:spPr/>
        <p:txBody>
          <a:bodyPr>
            <a:normAutofit/>
          </a:bodyPr>
          <a:lstStyle/>
          <a:p>
            <a:r>
              <a:rPr lang="en-IN" sz="3200" u="sng" dirty="0">
                <a:effectLst>
                  <a:outerShdw blurRad="38100" dist="38100" dir="2700000" algn="tl">
                    <a:srgbClr val="000000">
                      <a:alpha val="43137"/>
                    </a:srgbClr>
                  </a:outerShdw>
                </a:effectLst>
              </a:rPr>
              <a:t>Gleason score and Group	</a:t>
            </a:r>
          </a:p>
        </p:txBody>
      </p:sp>
      <p:sp>
        <p:nvSpPr>
          <p:cNvPr id="3" name="Content Placeholder 2">
            <a:extLst>
              <a:ext uri="{FF2B5EF4-FFF2-40B4-BE49-F238E27FC236}">
                <a16:creationId xmlns:a16="http://schemas.microsoft.com/office/drawing/2014/main" id="{9CFE0CB4-CA0D-3871-2783-AB8F3D5C77AD}"/>
              </a:ext>
            </a:extLst>
          </p:cNvPr>
          <p:cNvSpPr>
            <a:spLocks noGrp="1"/>
          </p:cNvSpPr>
          <p:nvPr>
            <p:ph idx="1"/>
          </p:nvPr>
        </p:nvSpPr>
        <p:spPr/>
        <p:txBody>
          <a:bodyPr>
            <a:normAutofit/>
          </a:bodyPr>
          <a:lstStyle/>
          <a:p>
            <a:r>
              <a:rPr lang="en-US" sz="1500" dirty="0">
                <a:solidFill>
                  <a:srgbClr val="242021"/>
                </a:solidFill>
                <a:effectLst/>
                <a:latin typeface="Times New Roman" panose="02020603050405020304" pitchFamily="18" charset="0"/>
                <a:ea typeface="Times New Roman" panose="02020603050405020304" pitchFamily="18" charset="0"/>
              </a:rPr>
              <a:t>The Gleason score is a way to tell what will happen with prostate cancer. It shows how aggressiveness of the tumor.</a:t>
            </a:r>
          </a:p>
          <a:p>
            <a:endParaRPr lang="en-IN" sz="1500" dirty="0"/>
          </a:p>
        </p:txBody>
      </p:sp>
      <p:pic>
        <p:nvPicPr>
          <p:cNvPr id="4" name="Content Placeholder 4">
            <a:extLst>
              <a:ext uri="{FF2B5EF4-FFF2-40B4-BE49-F238E27FC236}">
                <a16:creationId xmlns:a16="http://schemas.microsoft.com/office/drawing/2014/main" id="{A4FE8152-AAAB-3594-F685-D02C54215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112" y="2498354"/>
            <a:ext cx="5872658" cy="3867208"/>
          </a:xfrm>
          <a:prstGeom prst="rect">
            <a:avLst/>
          </a:prstGeom>
        </p:spPr>
      </p:pic>
    </p:spTree>
    <p:extLst>
      <p:ext uri="{BB962C8B-B14F-4D97-AF65-F5344CB8AC3E}">
        <p14:creationId xmlns:p14="http://schemas.microsoft.com/office/powerpoint/2010/main" val="3075382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34673-EDF4-6193-5F5B-8FBFC3FC8C99}"/>
              </a:ext>
            </a:extLst>
          </p:cNvPr>
          <p:cNvSpPr>
            <a:spLocks noGrp="1"/>
          </p:cNvSpPr>
          <p:nvPr>
            <p:ph type="title"/>
          </p:nvPr>
        </p:nvSpPr>
        <p:spPr/>
        <p:txBody>
          <a:bodyPr>
            <a:normAutofit/>
          </a:bodyPr>
          <a:lstStyle/>
          <a:p>
            <a:r>
              <a:rPr lang="en-IN" sz="3200" u="sng" dirty="0">
                <a:effectLst>
                  <a:outerShdw blurRad="38100" dist="38100" dir="2700000" algn="tl">
                    <a:srgbClr val="000000">
                      <a:alpha val="43137"/>
                    </a:srgbClr>
                  </a:outerShdw>
                </a:effectLst>
              </a:rPr>
              <a:t>Machine Learning pipeline</a:t>
            </a:r>
          </a:p>
        </p:txBody>
      </p:sp>
      <p:sp>
        <p:nvSpPr>
          <p:cNvPr id="3" name="Content Placeholder 2">
            <a:extLst>
              <a:ext uri="{FF2B5EF4-FFF2-40B4-BE49-F238E27FC236}">
                <a16:creationId xmlns:a16="http://schemas.microsoft.com/office/drawing/2014/main" id="{522BED21-452B-49E2-5C8B-102D0F7DCCAE}"/>
              </a:ext>
            </a:extLst>
          </p:cNvPr>
          <p:cNvSpPr>
            <a:spLocks noGrp="1"/>
          </p:cNvSpPr>
          <p:nvPr>
            <p:ph idx="1"/>
          </p:nvPr>
        </p:nvSpPr>
        <p:spPr/>
        <p:txBody>
          <a:bodyPr>
            <a:normAutofit/>
          </a:bodyPr>
          <a:lstStyle/>
          <a:p>
            <a:pPr algn="just">
              <a:lnSpc>
                <a:spcPct val="135000"/>
              </a:lnSpc>
              <a:spcAft>
                <a:spcPts val="1000"/>
              </a:spcAft>
            </a:pPr>
            <a:r>
              <a:rPr lang="en-GB" sz="1500" dirty="0">
                <a:latin typeface="Times New Roman" panose="02020603050405020304" pitchFamily="18" charset="0"/>
              </a:rPr>
              <a:t>Machine learning pipelines for prostate MRI A typical ML post-processing pipeline applied to prostate MRI for radiomic analysis may be constituted by: </a:t>
            </a:r>
          </a:p>
          <a:p>
            <a:pPr algn="just">
              <a:lnSpc>
                <a:spcPct val="135000"/>
              </a:lnSpc>
              <a:spcAft>
                <a:spcPts val="1000"/>
              </a:spcAft>
            </a:pPr>
            <a:r>
              <a:rPr lang="en-GB" sz="1500" dirty="0">
                <a:latin typeface="Times New Roman" panose="02020603050405020304" pitchFamily="18" charset="0"/>
              </a:rPr>
              <a:t>1. </a:t>
            </a:r>
            <a:r>
              <a:rPr lang="en-GB" sz="1500" dirty="0" err="1">
                <a:latin typeface="Times New Roman" panose="02020603050405020304" pitchFamily="18" charset="0"/>
              </a:rPr>
              <a:t>mpMRI</a:t>
            </a:r>
            <a:r>
              <a:rPr lang="en-GB" sz="1500" dirty="0">
                <a:latin typeface="Times New Roman" panose="02020603050405020304" pitchFamily="18" charset="0"/>
              </a:rPr>
              <a:t> examination: T2-weighted sequences, </a:t>
            </a:r>
            <a:r>
              <a:rPr lang="en-GB" sz="1500" b="1" dirty="0">
                <a:latin typeface="Times New Roman" panose="02020603050405020304" pitchFamily="18" charset="0"/>
              </a:rPr>
              <a:t>diffusion-weighted imaging </a:t>
            </a:r>
            <a:r>
              <a:rPr lang="en-GB" sz="1500" dirty="0">
                <a:latin typeface="Times New Roman" panose="02020603050405020304" pitchFamily="18" charset="0"/>
              </a:rPr>
              <a:t>(DWI) with </a:t>
            </a:r>
            <a:r>
              <a:rPr lang="en-GB" sz="1500" b="1" dirty="0">
                <a:latin typeface="Times New Roman" panose="02020603050405020304" pitchFamily="18" charset="0"/>
              </a:rPr>
              <a:t>apparent diffusion coefficient</a:t>
            </a:r>
            <a:r>
              <a:rPr lang="en-GB" sz="1500" dirty="0">
                <a:latin typeface="Times New Roman" panose="02020603050405020304" pitchFamily="18" charset="0"/>
              </a:rPr>
              <a:t> (ADC) maps, and </a:t>
            </a:r>
            <a:r>
              <a:rPr lang="en-GB" sz="1500" b="1" dirty="0">
                <a:latin typeface="Times New Roman" panose="02020603050405020304" pitchFamily="18" charset="0"/>
              </a:rPr>
              <a:t>dynamic contrast-enhanced </a:t>
            </a:r>
            <a:r>
              <a:rPr lang="en-GB" sz="1500" dirty="0">
                <a:latin typeface="Times New Roman" panose="02020603050405020304" pitchFamily="18" charset="0"/>
              </a:rPr>
              <a:t>(DCE) sequences </a:t>
            </a:r>
          </a:p>
          <a:p>
            <a:pPr algn="l"/>
            <a:r>
              <a:rPr lang="en-GB" sz="1500" dirty="0">
                <a:latin typeface="Times New Roman" panose="02020603050405020304" pitchFamily="18" charset="0"/>
              </a:rPr>
              <a:t>2. Image segmentation through the delineation of regions of interest (ROIs), which can include whole gland volume, a specific zone, or one or multiple lesions (e.g., deep convolution Neural network (DCNN) ),</a:t>
            </a:r>
            <a:r>
              <a:rPr lang="en-IN" sz="1500" dirty="0">
                <a:latin typeface="Times New Roman" panose="02020603050405020304" pitchFamily="18" charset="0"/>
              </a:rPr>
              <a:t> k-means clustering algorithm, etc.</a:t>
            </a:r>
            <a:endParaRPr lang="en-GB" sz="1500" dirty="0">
              <a:latin typeface="Times New Roman" panose="02020603050405020304" pitchFamily="18" charset="0"/>
            </a:endParaRPr>
          </a:p>
          <a:p>
            <a:pPr algn="just">
              <a:lnSpc>
                <a:spcPct val="135000"/>
              </a:lnSpc>
              <a:spcAft>
                <a:spcPts val="1000"/>
              </a:spcAft>
            </a:pPr>
            <a:r>
              <a:rPr lang="en-GB" sz="1500" dirty="0">
                <a:latin typeface="Times New Roman" panose="02020603050405020304" pitchFamily="18" charset="0"/>
              </a:rPr>
              <a:t>3. Image pre-processing: voxel grey value normalisation (when using non-quantitative images, i.e., T2- weighted, DWI, or DCE sequences), decomposition filtering for the creation of additional mineable data (e.g., Laplacian of Gaussian)</a:t>
            </a:r>
          </a:p>
          <a:p>
            <a:pPr algn="just">
              <a:lnSpc>
                <a:spcPct val="135000"/>
              </a:lnSpc>
              <a:spcAft>
                <a:spcPts val="1000"/>
              </a:spcAft>
            </a:pPr>
            <a:endParaRPr lang="en-IN" sz="1500" dirty="0">
              <a:latin typeface="Times New Roman" panose="02020603050405020304" pitchFamily="18" charset="0"/>
            </a:endParaRPr>
          </a:p>
        </p:txBody>
      </p:sp>
    </p:spTree>
    <p:extLst>
      <p:ext uri="{BB962C8B-B14F-4D97-AF65-F5344CB8AC3E}">
        <p14:creationId xmlns:p14="http://schemas.microsoft.com/office/powerpoint/2010/main" val="3275808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5C9DA-3268-D17C-47BA-460FFE60D012}"/>
              </a:ext>
            </a:extLst>
          </p:cNvPr>
          <p:cNvSpPr>
            <a:spLocks noGrp="1"/>
          </p:cNvSpPr>
          <p:nvPr>
            <p:ph type="title"/>
          </p:nvPr>
        </p:nvSpPr>
        <p:spPr/>
        <p:txBody>
          <a:bodyPr>
            <a:normAutofit/>
          </a:bodyPr>
          <a:lstStyle/>
          <a:p>
            <a:r>
              <a:rPr lang="en-IN" sz="3200" u="sng" dirty="0">
                <a:effectLst>
                  <a:outerShdw blurRad="38100" dist="38100" dir="2700000" algn="tl">
                    <a:srgbClr val="000000">
                      <a:alpha val="43137"/>
                    </a:srgbClr>
                  </a:outerShdw>
                </a:effectLst>
                <a:cs typeface="Times New Roman" panose="02020603050405020304" pitchFamily="18" charset="0"/>
              </a:rPr>
              <a:t>Continue…</a:t>
            </a:r>
          </a:p>
        </p:txBody>
      </p:sp>
      <p:sp>
        <p:nvSpPr>
          <p:cNvPr id="3" name="Content Placeholder 2">
            <a:extLst>
              <a:ext uri="{FF2B5EF4-FFF2-40B4-BE49-F238E27FC236}">
                <a16:creationId xmlns:a16="http://schemas.microsoft.com/office/drawing/2014/main" id="{3AF26524-83E6-237E-E695-EC432750D9AC}"/>
              </a:ext>
            </a:extLst>
          </p:cNvPr>
          <p:cNvSpPr>
            <a:spLocks noGrp="1"/>
          </p:cNvSpPr>
          <p:nvPr>
            <p:ph idx="1"/>
          </p:nvPr>
        </p:nvSpPr>
        <p:spPr/>
        <p:txBody>
          <a:bodyPr>
            <a:normAutofit/>
          </a:bodyPr>
          <a:lstStyle/>
          <a:p>
            <a:pPr algn="just">
              <a:lnSpc>
                <a:spcPct val="135000"/>
              </a:lnSpc>
              <a:spcAft>
                <a:spcPts val="1000"/>
              </a:spcAft>
            </a:pPr>
            <a:r>
              <a:rPr lang="en-GB" sz="1500" dirty="0">
                <a:latin typeface="Times New Roman" panose="02020603050405020304" pitchFamily="18" charset="0"/>
              </a:rPr>
              <a:t>4. Feature extraction from the ROI: shape, histogram, and texture (second-order features) parameters </a:t>
            </a:r>
          </a:p>
          <a:p>
            <a:pPr algn="just">
              <a:lnSpc>
                <a:spcPct val="135000"/>
              </a:lnSpc>
              <a:spcAft>
                <a:spcPts val="1000"/>
              </a:spcAft>
            </a:pPr>
            <a:r>
              <a:rPr lang="en-GB" sz="1500" dirty="0">
                <a:latin typeface="Times New Roman" panose="02020603050405020304" pitchFamily="18" charset="0"/>
              </a:rPr>
              <a:t>5. Integration of radiomic data with clinical, laboratory, prognostic, and/or genomic data</a:t>
            </a:r>
          </a:p>
          <a:p>
            <a:pPr algn="just">
              <a:lnSpc>
                <a:spcPct val="135000"/>
              </a:lnSpc>
              <a:spcAft>
                <a:spcPts val="1000"/>
              </a:spcAft>
            </a:pPr>
            <a:r>
              <a:rPr lang="en-GB" sz="1500" dirty="0">
                <a:latin typeface="Times New Roman" panose="02020603050405020304" pitchFamily="18" charset="0"/>
              </a:rPr>
              <a:t> 6. Feature selection in relation to the class of interest </a:t>
            </a:r>
          </a:p>
          <a:p>
            <a:pPr algn="just">
              <a:lnSpc>
                <a:spcPct val="135000"/>
              </a:lnSpc>
              <a:spcAft>
                <a:spcPts val="1000"/>
              </a:spcAft>
            </a:pPr>
            <a:r>
              <a:rPr lang="en-GB" sz="1500" dirty="0">
                <a:latin typeface="Times New Roman" panose="02020603050405020304" pitchFamily="18" charset="0"/>
              </a:rPr>
              <a:t>7. Algorithm training and testing</a:t>
            </a:r>
          </a:p>
          <a:p>
            <a:pPr algn="just">
              <a:lnSpc>
                <a:spcPct val="135000"/>
              </a:lnSpc>
              <a:spcAft>
                <a:spcPts val="1000"/>
              </a:spcAft>
            </a:pPr>
            <a:r>
              <a:rPr lang="en-GB" sz="1500" dirty="0">
                <a:latin typeface="Times New Roman" panose="02020603050405020304" pitchFamily="18" charset="0"/>
              </a:rPr>
              <a:t> 8. Validation on an external population</a:t>
            </a:r>
            <a:endParaRPr lang="en-IN" sz="1500" dirty="0">
              <a:latin typeface="Times New Roman" panose="02020603050405020304" pitchFamily="18" charset="0"/>
            </a:endParaRPr>
          </a:p>
          <a:p>
            <a:endParaRPr lang="en-IN" sz="1500" dirty="0"/>
          </a:p>
        </p:txBody>
      </p:sp>
    </p:spTree>
    <p:extLst>
      <p:ext uri="{BB962C8B-B14F-4D97-AF65-F5344CB8AC3E}">
        <p14:creationId xmlns:p14="http://schemas.microsoft.com/office/powerpoint/2010/main" val="236856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2894B-F2B7-D82C-0B2F-FD39CA358F9A}"/>
              </a:ext>
            </a:extLst>
          </p:cNvPr>
          <p:cNvSpPr>
            <a:spLocks noGrp="1"/>
          </p:cNvSpPr>
          <p:nvPr>
            <p:ph type="title"/>
          </p:nvPr>
        </p:nvSpPr>
        <p:spPr/>
        <p:txBody>
          <a:bodyPr>
            <a:normAutofit/>
          </a:bodyPr>
          <a:lstStyle/>
          <a:p>
            <a:r>
              <a:rPr lang="en-IN" sz="3200" u="sng" dirty="0">
                <a:effectLst>
                  <a:outerShdw blurRad="38100" dist="38100" dir="2700000" algn="tl">
                    <a:srgbClr val="000000">
                      <a:alpha val="43137"/>
                    </a:srgbClr>
                  </a:outerShdw>
                </a:effectLst>
                <a:cs typeface="Times New Roman" panose="02020603050405020304" pitchFamily="18" charset="0"/>
              </a:rPr>
              <a:t>Deep Learning Approach</a:t>
            </a:r>
          </a:p>
        </p:txBody>
      </p:sp>
      <p:sp>
        <p:nvSpPr>
          <p:cNvPr id="3" name="Content Placeholder 2">
            <a:extLst>
              <a:ext uri="{FF2B5EF4-FFF2-40B4-BE49-F238E27FC236}">
                <a16:creationId xmlns:a16="http://schemas.microsoft.com/office/drawing/2014/main" id="{895E7BAA-B8C7-0E25-CFB3-74D8489A80B2}"/>
              </a:ext>
            </a:extLst>
          </p:cNvPr>
          <p:cNvSpPr>
            <a:spLocks noGrp="1"/>
          </p:cNvSpPr>
          <p:nvPr>
            <p:ph idx="1"/>
          </p:nvPr>
        </p:nvSpPr>
        <p:spPr/>
        <p:txBody>
          <a:bodyPr>
            <a:normAutofit/>
          </a:bodyPr>
          <a:lstStyle/>
          <a:p>
            <a:pPr algn="just">
              <a:lnSpc>
                <a:spcPct val="115000"/>
              </a:lnSpc>
              <a:spcAft>
                <a:spcPts val="1000"/>
              </a:spcAft>
            </a:pPr>
            <a:r>
              <a:rPr lang="en-GB" sz="1500" dirty="0">
                <a:latin typeface="Times New Roman" panose="02020603050405020304" pitchFamily="18" charset="0"/>
              </a:rPr>
              <a:t>A deep learning approach would only require: </a:t>
            </a:r>
          </a:p>
          <a:p>
            <a:pPr algn="just">
              <a:lnSpc>
                <a:spcPct val="115000"/>
              </a:lnSpc>
              <a:spcAft>
                <a:spcPts val="1000"/>
              </a:spcAft>
            </a:pPr>
            <a:r>
              <a:rPr lang="en-GB" sz="1500" dirty="0">
                <a:latin typeface="Times New Roman" panose="02020603050405020304" pitchFamily="18" charset="0"/>
              </a:rPr>
              <a:t>1. </a:t>
            </a:r>
            <a:r>
              <a:rPr lang="en-GB" sz="1500" dirty="0" err="1">
                <a:latin typeface="Times New Roman" panose="02020603050405020304" pitchFamily="18" charset="0"/>
              </a:rPr>
              <a:t>mpMRI</a:t>
            </a:r>
            <a:r>
              <a:rPr lang="en-GB" sz="1500" dirty="0">
                <a:latin typeface="Times New Roman" panose="02020603050405020304" pitchFamily="18" charset="0"/>
              </a:rPr>
              <a:t> examination: T2-weighted sequences, DWI with ADC maps, and DCE sequences </a:t>
            </a:r>
          </a:p>
          <a:p>
            <a:pPr algn="just">
              <a:lnSpc>
                <a:spcPct val="115000"/>
              </a:lnSpc>
              <a:spcAft>
                <a:spcPts val="1000"/>
              </a:spcAft>
            </a:pPr>
            <a:r>
              <a:rPr lang="en-GB" sz="1500" dirty="0">
                <a:latin typeface="Times New Roman" panose="02020603050405020304" pitchFamily="18" charset="0"/>
              </a:rPr>
              <a:t>2. Annotation of the ROI or of the whole image, according to the desired classification output (Labelling  and tagging of data)</a:t>
            </a:r>
          </a:p>
          <a:p>
            <a:pPr algn="just">
              <a:lnSpc>
                <a:spcPct val="115000"/>
              </a:lnSpc>
              <a:spcAft>
                <a:spcPts val="1000"/>
              </a:spcAft>
            </a:pPr>
            <a:r>
              <a:rPr lang="en-GB" sz="1500" dirty="0">
                <a:latin typeface="Times New Roman" panose="02020603050405020304" pitchFamily="18" charset="0"/>
              </a:rPr>
              <a:t>3. Algorithm training and testing (CNN, </a:t>
            </a:r>
            <a:r>
              <a:rPr lang="en-GB" sz="1500" dirty="0" err="1">
                <a:latin typeface="Times New Roman" panose="02020603050405020304" pitchFamily="18" charset="0"/>
              </a:rPr>
              <a:t>ResNet</a:t>
            </a:r>
            <a:r>
              <a:rPr lang="en-GB" sz="1500" dirty="0">
                <a:latin typeface="Times New Roman" panose="02020603050405020304" pitchFamily="18" charset="0"/>
              </a:rPr>
              <a:t>, </a:t>
            </a:r>
            <a:r>
              <a:rPr lang="en-GB" sz="1500" dirty="0" err="1">
                <a:latin typeface="Times New Roman" panose="02020603050405020304" pitchFamily="18" charset="0"/>
              </a:rPr>
              <a:t>Unet</a:t>
            </a:r>
            <a:r>
              <a:rPr lang="en-GB" sz="1500" dirty="0">
                <a:latin typeface="Times New Roman" panose="02020603050405020304" pitchFamily="18" charset="0"/>
              </a:rPr>
              <a:t>, etc.)</a:t>
            </a:r>
          </a:p>
          <a:p>
            <a:pPr algn="just">
              <a:lnSpc>
                <a:spcPct val="115000"/>
              </a:lnSpc>
              <a:spcAft>
                <a:spcPts val="1000"/>
              </a:spcAft>
            </a:pPr>
            <a:r>
              <a:rPr lang="en-GB" sz="1500" dirty="0">
                <a:latin typeface="Times New Roman" panose="02020603050405020304" pitchFamily="18" charset="0"/>
              </a:rPr>
              <a:t>4. Validation on an external population</a:t>
            </a:r>
            <a:endParaRPr lang="en-IN" sz="1500" dirty="0">
              <a:latin typeface="Times New Roman" panose="02020603050405020304" pitchFamily="18" charset="0"/>
            </a:endParaRPr>
          </a:p>
        </p:txBody>
      </p:sp>
    </p:spTree>
    <p:extLst>
      <p:ext uri="{BB962C8B-B14F-4D97-AF65-F5344CB8AC3E}">
        <p14:creationId xmlns:p14="http://schemas.microsoft.com/office/powerpoint/2010/main" val="4244480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C70CB-FDEB-5A7E-406A-5CCDCFC29112}"/>
              </a:ext>
            </a:extLst>
          </p:cNvPr>
          <p:cNvSpPr>
            <a:spLocks noGrp="1"/>
          </p:cNvSpPr>
          <p:nvPr>
            <p:ph type="title"/>
          </p:nvPr>
        </p:nvSpPr>
        <p:spPr/>
        <p:txBody>
          <a:bodyPr>
            <a:normAutofit/>
          </a:bodyPr>
          <a:lstStyle/>
          <a:p>
            <a:r>
              <a:rPr lang="en-IN" sz="3200" u="sng" dirty="0">
                <a:effectLst>
                  <a:outerShdw blurRad="38100" dist="38100" dir="2700000" algn="tl">
                    <a:srgbClr val="000000">
                      <a:alpha val="43137"/>
                    </a:srgbClr>
                  </a:outerShdw>
                </a:effectLst>
                <a:cs typeface="Times New Roman" panose="02020603050405020304" pitchFamily="18" charset="0"/>
              </a:rPr>
              <a:t>Methods</a:t>
            </a:r>
          </a:p>
        </p:txBody>
      </p:sp>
      <p:sp>
        <p:nvSpPr>
          <p:cNvPr id="3" name="Content Placeholder 2">
            <a:extLst>
              <a:ext uri="{FF2B5EF4-FFF2-40B4-BE49-F238E27FC236}">
                <a16:creationId xmlns:a16="http://schemas.microsoft.com/office/drawing/2014/main" id="{0C7FBF1B-C473-8BEA-AE70-D468FE0A8B9F}"/>
              </a:ext>
            </a:extLst>
          </p:cNvPr>
          <p:cNvSpPr>
            <a:spLocks noGrp="1"/>
          </p:cNvSpPr>
          <p:nvPr>
            <p:ph idx="1"/>
          </p:nvPr>
        </p:nvSpPr>
        <p:spPr/>
        <p:txBody>
          <a:bodyPr/>
          <a:lstStyle/>
          <a:p>
            <a:pPr algn="just">
              <a:lnSpc>
                <a:spcPct val="135000"/>
              </a:lnSpc>
              <a:spcAft>
                <a:spcPts val="1000"/>
              </a:spcAft>
            </a:pPr>
            <a:r>
              <a:rPr lang="en-GB" sz="1800" dirty="0">
                <a:latin typeface="Times New Roman" panose="02020603050405020304" pitchFamily="18" charset="0"/>
              </a:rPr>
              <a:t>The classification of lesions is a broad domain due to the most variate scores scales given to the lesions.</a:t>
            </a:r>
          </a:p>
          <a:p>
            <a:pPr algn="just">
              <a:lnSpc>
                <a:spcPct val="135000"/>
              </a:lnSpc>
              <a:spcAft>
                <a:spcPts val="1000"/>
              </a:spcAft>
            </a:pPr>
            <a:r>
              <a:rPr lang="en-GB" sz="1800" dirty="0">
                <a:latin typeface="Times New Roman" panose="02020603050405020304" pitchFamily="18" charset="0"/>
              </a:rPr>
              <a:t>A binary classification problem based on the prediction of the clinical </a:t>
            </a:r>
            <a:r>
              <a:rPr lang="en-IN" sz="1800" dirty="0">
                <a:latin typeface="Times New Roman" panose="02020603050405020304" pitchFamily="18" charset="0"/>
              </a:rPr>
              <a:t>significance of the lesions.</a:t>
            </a:r>
          </a:p>
          <a:p>
            <a:pPr algn="just">
              <a:lnSpc>
                <a:spcPct val="135000"/>
              </a:lnSpc>
              <a:spcAft>
                <a:spcPts val="1000"/>
              </a:spcAft>
            </a:pPr>
            <a:r>
              <a:rPr lang="en-IN" sz="1800" dirty="0">
                <a:latin typeface="Times New Roman" panose="02020603050405020304" pitchFamily="18" charset="0"/>
              </a:rPr>
              <a:t>Complex problem aiming </a:t>
            </a:r>
            <a:r>
              <a:rPr lang="en-GB" sz="1800" dirty="0">
                <a:latin typeface="Times New Roman" panose="02020603050405020304" pitchFamily="18" charset="0"/>
              </a:rPr>
              <a:t>to predict the Prostate Imaging-Reporting and Data System (PI-RADS) score, thus a multi-class classification problem</a:t>
            </a:r>
            <a:endParaRPr lang="en-IN" sz="1800" dirty="0">
              <a:latin typeface="Times New Roman" panose="02020603050405020304" pitchFamily="18" charset="0"/>
            </a:endParaRPr>
          </a:p>
        </p:txBody>
      </p:sp>
    </p:spTree>
    <p:extLst>
      <p:ext uri="{BB962C8B-B14F-4D97-AF65-F5344CB8AC3E}">
        <p14:creationId xmlns:p14="http://schemas.microsoft.com/office/powerpoint/2010/main" val="25436645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CFECA-66EE-FBD8-B3A7-3FDB25632652}"/>
              </a:ext>
            </a:extLst>
          </p:cNvPr>
          <p:cNvSpPr>
            <a:spLocks noGrp="1"/>
          </p:cNvSpPr>
          <p:nvPr>
            <p:ph type="title"/>
          </p:nvPr>
        </p:nvSpPr>
        <p:spPr/>
        <p:txBody>
          <a:bodyPr>
            <a:normAutofit/>
          </a:bodyPr>
          <a:lstStyle/>
          <a:p>
            <a:r>
              <a:rPr lang="en-IN" sz="3200" i="0" u="sng" strike="noStrike" baseline="0" dirty="0">
                <a:effectLst>
                  <a:outerShdw blurRad="38100" dist="38100" dir="2700000" algn="tl">
                    <a:srgbClr val="000000">
                      <a:alpha val="43137"/>
                    </a:srgbClr>
                  </a:outerShdw>
                </a:effectLst>
                <a:cs typeface="Times New Roman" panose="02020603050405020304" pitchFamily="18" charset="0"/>
              </a:rPr>
              <a:t>Lesion classification</a:t>
            </a:r>
            <a:endParaRPr lang="en-IN" sz="3200" u="sng" dirty="0">
              <a:effectLst>
                <a:outerShdw blurRad="38100" dist="38100" dir="2700000" algn="tl">
                  <a:srgbClr val="000000">
                    <a:alpha val="43137"/>
                  </a:srgbClr>
                </a:outerShdw>
              </a:effectLst>
              <a:cs typeface="Times New Roman" panose="02020603050405020304" pitchFamily="18" charset="0"/>
            </a:endParaRPr>
          </a:p>
        </p:txBody>
      </p:sp>
      <p:sp>
        <p:nvSpPr>
          <p:cNvPr id="3" name="Content Placeholder 2">
            <a:extLst>
              <a:ext uri="{FF2B5EF4-FFF2-40B4-BE49-F238E27FC236}">
                <a16:creationId xmlns:a16="http://schemas.microsoft.com/office/drawing/2014/main" id="{A4658A31-4D6C-C324-F4D4-2F610864BF98}"/>
              </a:ext>
            </a:extLst>
          </p:cNvPr>
          <p:cNvSpPr>
            <a:spLocks noGrp="1"/>
          </p:cNvSpPr>
          <p:nvPr>
            <p:ph idx="1"/>
          </p:nvPr>
        </p:nvSpPr>
        <p:spPr/>
        <p:txBody>
          <a:bodyPr>
            <a:normAutofit/>
          </a:bodyPr>
          <a:lstStyle/>
          <a:p>
            <a:pPr algn="just">
              <a:lnSpc>
                <a:spcPct val="135000"/>
              </a:lnSpc>
              <a:spcAft>
                <a:spcPts val="1000"/>
              </a:spcAft>
            </a:pPr>
            <a:r>
              <a:rPr lang="en-GB" sz="1800" dirty="0">
                <a:latin typeface="Times New Roman" panose="02020603050405020304" pitchFamily="18" charset="0"/>
              </a:rPr>
              <a:t>Prostate cancer lesions vary in shape, size, and intensity, even their aggressiveness </a:t>
            </a:r>
            <a:r>
              <a:rPr lang="en-IN" sz="1800" dirty="0">
                <a:latin typeface="Times New Roman" panose="02020603050405020304" pitchFamily="18" charset="0"/>
              </a:rPr>
              <a:t>changes accordingly.</a:t>
            </a:r>
          </a:p>
          <a:p>
            <a:pPr algn="just">
              <a:lnSpc>
                <a:spcPct val="135000"/>
              </a:lnSpc>
              <a:spcAft>
                <a:spcPts val="1000"/>
              </a:spcAft>
            </a:pPr>
            <a:r>
              <a:rPr lang="en-GB" sz="1800" dirty="0">
                <a:latin typeface="Times New Roman" panose="02020603050405020304" pitchFamily="18" charset="0"/>
              </a:rPr>
              <a:t>Being able to define and categorize the aggressiveness of a lesion is one of the roles of experts when dealing with multi-parametric magnetic resonance images of the prostate.</a:t>
            </a:r>
          </a:p>
          <a:p>
            <a:pPr algn="just">
              <a:lnSpc>
                <a:spcPct val="135000"/>
              </a:lnSpc>
              <a:spcAft>
                <a:spcPts val="1000"/>
              </a:spcAft>
            </a:pPr>
            <a:r>
              <a:rPr lang="en-GB" sz="1800" dirty="0">
                <a:latin typeface="Times New Roman" panose="02020603050405020304" pitchFamily="18" charset="0"/>
              </a:rPr>
              <a:t>The first step to attain the desired data format was to spatially locate the lesions in the 3D space.</a:t>
            </a:r>
            <a:r>
              <a:rPr lang="en-IN" sz="1800" dirty="0">
                <a:latin typeface="Times New Roman" panose="02020603050405020304" pitchFamily="18" charset="0"/>
              </a:rPr>
              <a:t> To efficiently </a:t>
            </a:r>
            <a:r>
              <a:rPr lang="en-GB" sz="1800" dirty="0">
                <a:latin typeface="Times New Roman" panose="02020603050405020304" pitchFamily="18" charset="0"/>
              </a:rPr>
              <a:t>locate the lesions, their domain area was approximated, and the initial and final points were marked independently in every slice.</a:t>
            </a:r>
            <a:endParaRPr lang="en-IN" sz="1800" dirty="0">
              <a:latin typeface="Times New Roman" panose="02020603050405020304" pitchFamily="18" charset="0"/>
            </a:endParaRPr>
          </a:p>
        </p:txBody>
      </p:sp>
    </p:spTree>
    <p:extLst>
      <p:ext uri="{BB962C8B-B14F-4D97-AF65-F5344CB8AC3E}">
        <p14:creationId xmlns:p14="http://schemas.microsoft.com/office/powerpoint/2010/main" val="2510143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F2A9-B24B-CC66-D1D1-2CC603983E3E}"/>
              </a:ext>
            </a:extLst>
          </p:cNvPr>
          <p:cNvSpPr>
            <a:spLocks noGrp="1"/>
          </p:cNvSpPr>
          <p:nvPr>
            <p:ph type="title"/>
          </p:nvPr>
        </p:nvSpPr>
        <p:spPr/>
        <p:txBody>
          <a:bodyPr>
            <a:normAutofit/>
          </a:bodyPr>
          <a:lstStyle/>
          <a:p>
            <a:r>
              <a:rPr lang="en-IN" sz="3200" i="0" u="sng" strike="noStrike" baseline="0" dirty="0">
                <a:effectLst>
                  <a:outerShdw blurRad="38100" dist="38100" dir="2700000" algn="tl">
                    <a:srgbClr val="000000">
                      <a:alpha val="43137"/>
                    </a:srgbClr>
                  </a:outerShdw>
                </a:effectLst>
                <a:cs typeface="Times New Roman" panose="02020603050405020304" pitchFamily="18" charset="0"/>
              </a:rPr>
              <a:t>Clinical significance classification</a:t>
            </a:r>
            <a:endParaRPr lang="en-IN" sz="3200" u="sng" dirty="0">
              <a:effectLst>
                <a:outerShdw blurRad="38100" dist="38100" dir="2700000" algn="tl">
                  <a:srgbClr val="000000">
                    <a:alpha val="43137"/>
                  </a:srgbClr>
                </a:outerShdw>
              </a:effectLst>
              <a:cs typeface="Times New Roman" panose="02020603050405020304" pitchFamily="18" charset="0"/>
            </a:endParaRPr>
          </a:p>
        </p:txBody>
      </p:sp>
      <p:sp>
        <p:nvSpPr>
          <p:cNvPr id="3" name="Content Placeholder 2">
            <a:extLst>
              <a:ext uri="{FF2B5EF4-FFF2-40B4-BE49-F238E27FC236}">
                <a16:creationId xmlns:a16="http://schemas.microsoft.com/office/drawing/2014/main" id="{B3B6A9F8-E37C-D247-6474-8E22479379BF}"/>
              </a:ext>
            </a:extLst>
          </p:cNvPr>
          <p:cNvSpPr>
            <a:spLocks noGrp="1"/>
          </p:cNvSpPr>
          <p:nvPr>
            <p:ph idx="1"/>
          </p:nvPr>
        </p:nvSpPr>
        <p:spPr/>
        <p:txBody>
          <a:bodyPr/>
          <a:lstStyle/>
          <a:p>
            <a:pPr algn="just">
              <a:lnSpc>
                <a:spcPct val="135000"/>
              </a:lnSpc>
              <a:spcAft>
                <a:spcPts val="1000"/>
              </a:spcAft>
            </a:pPr>
            <a:r>
              <a:rPr lang="en-GB" sz="1800" dirty="0">
                <a:latin typeface="Times New Roman" panose="02020603050405020304" pitchFamily="18" charset="0"/>
              </a:rPr>
              <a:t>Layers are responsible for using the extracted features from the convolutional part and computing from them the prediction, and are specific for the binary classification problem.</a:t>
            </a:r>
          </a:p>
          <a:p>
            <a:pPr algn="l"/>
            <a:endParaRPr lang="en-IN" dirty="0"/>
          </a:p>
        </p:txBody>
      </p:sp>
      <p:pic>
        <p:nvPicPr>
          <p:cNvPr id="5" name="Picture 4">
            <a:extLst>
              <a:ext uri="{FF2B5EF4-FFF2-40B4-BE49-F238E27FC236}">
                <a16:creationId xmlns:a16="http://schemas.microsoft.com/office/drawing/2014/main" id="{0B8E3E19-0D11-265E-D18E-911361B7D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0" y="3263767"/>
            <a:ext cx="8083296" cy="2454281"/>
          </a:xfrm>
          <a:prstGeom prst="rect">
            <a:avLst/>
          </a:prstGeom>
        </p:spPr>
      </p:pic>
    </p:spTree>
    <p:extLst>
      <p:ext uri="{BB962C8B-B14F-4D97-AF65-F5344CB8AC3E}">
        <p14:creationId xmlns:p14="http://schemas.microsoft.com/office/powerpoint/2010/main" val="1663941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5BF2F-8015-E10E-9D60-D3510A17D5D6}"/>
              </a:ext>
            </a:extLst>
          </p:cNvPr>
          <p:cNvSpPr>
            <a:spLocks noGrp="1"/>
          </p:cNvSpPr>
          <p:nvPr>
            <p:ph type="title"/>
          </p:nvPr>
        </p:nvSpPr>
        <p:spPr/>
        <p:txBody>
          <a:bodyPr>
            <a:normAutofit/>
          </a:bodyPr>
          <a:lstStyle/>
          <a:p>
            <a:r>
              <a:rPr lang="en-GB" sz="3200" b="1" u="sng" dirty="0">
                <a:effectLst>
                  <a:outerShdw blurRad="38100" dist="38100" dir="2700000" algn="tl">
                    <a:srgbClr val="000000">
                      <a:alpha val="43137"/>
                    </a:srgbClr>
                  </a:outerShdw>
                </a:effectLst>
              </a:rPr>
              <a:t>Data Science &amp; Healthcare</a:t>
            </a:r>
            <a:endParaRPr lang="en-IN" sz="3200" dirty="0"/>
          </a:p>
        </p:txBody>
      </p:sp>
      <p:sp>
        <p:nvSpPr>
          <p:cNvPr id="3" name="Content Placeholder 2">
            <a:extLst>
              <a:ext uri="{FF2B5EF4-FFF2-40B4-BE49-F238E27FC236}">
                <a16:creationId xmlns:a16="http://schemas.microsoft.com/office/drawing/2014/main" id="{0D4E5F20-F53E-C27E-EECB-CF4B4D25AE36}"/>
              </a:ext>
            </a:extLst>
          </p:cNvPr>
          <p:cNvSpPr>
            <a:spLocks noGrp="1"/>
          </p:cNvSpPr>
          <p:nvPr>
            <p:ph idx="1"/>
          </p:nvPr>
        </p:nvSpPr>
        <p:spPr/>
        <p:txBody>
          <a:bodyPr>
            <a:normAutofit/>
          </a:bodyPr>
          <a:lstStyle/>
          <a:p>
            <a:pPr algn="just"/>
            <a:r>
              <a:rPr lang="en-GB" sz="1500" dirty="0">
                <a:solidFill>
                  <a:srgbClr val="444444"/>
                </a:solidFill>
                <a:latin typeface="Times New Roman" panose="02020603050405020304" pitchFamily="18" charset="0"/>
                <a:cs typeface="Times New Roman" panose="02020603050405020304" pitchFamily="18" charset="0"/>
              </a:rPr>
              <a:t>Data science is an interdisciplinary field that extracts knowledge and insights from many structural and unstructured data, using scientific methods, data mining techniques, machine-learning algorithms, and big data.</a:t>
            </a:r>
          </a:p>
          <a:p>
            <a:pPr marL="0" indent="0" algn="just">
              <a:buNone/>
            </a:pPr>
            <a:endParaRPr lang="en-GB" sz="1500" dirty="0">
              <a:solidFill>
                <a:srgbClr val="444444"/>
              </a:solidFill>
              <a:latin typeface="Times New Roman" panose="02020603050405020304" pitchFamily="18" charset="0"/>
              <a:cs typeface="Times New Roman" panose="02020603050405020304" pitchFamily="18" charset="0"/>
            </a:endParaRPr>
          </a:p>
          <a:p>
            <a:pPr algn="just"/>
            <a:r>
              <a:rPr lang="en-GB" sz="1500" dirty="0">
                <a:solidFill>
                  <a:srgbClr val="444444"/>
                </a:solidFill>
                <a:latin typeface="Times New Roman" panose="02020603050405020304" pitchFamily="18" charset="0"/>
                <a:cs typeface="Times New Roman" panose="02020603050405020304" pitchFamily="18" charset="0"/>
              </a:rPr>
              <a:t>Data science in health care has seen the latest and most rapid progress in 3 ways: </a:t>
            </a:r>
          </a:p>
          <a:p>
            <a:pPr lvl="1" algn="just">
              <a:buFont typeface="+mj-lt"/>
              <a:buAutoNum type="arabicPeriod"/>
            </a:pPr>
            <a:r>
              <a:rPr lang="en-GB" sz="1500" dirty="0">
                <a:solidFill>
                  <a:srgbClr val="444444"/>
                </a:solidFill>
                <a:latin typeface="Times New Roman" panose="02020603050405020304" pitchFamily="18" charset="0"/>
                <a:cs typeface="Times New Roman" panose="02020603050405020304" pitchFamily="18" charset="0"/>
              </a:rPr>
              <a:t>Using big data with a combination of large and complex data sets includes electronic medical records, social media, genomic information, and digital body data from wireless health devices.</a:t>
            </a:r>
          </a:p>
          <a:p>
            <a:pPr lvl="1" algn="just">
              <a:buFont typeface="+mj-lt"/>
              <a:buAutoNum type="arabicPeriod"/>
            </a:pPr>
            <a:r>
              <a:rPr lang="en-GB" sz="1500" dirty="0">
                <a:solidFill>
                  <a:srgbClr val="444444"/>
                </a:solidFill>
                <a:latin typeface="Times New Roman" panose="02020603050405020304" pitchFamily="18" charset="0"/>
                <a:cs typeface="Times New Roman" panose="02020603050405020304" pitchFamily="18" charset="0"/>
              </a:rPr>
              <a:t>With new open-access efforts that seek to utilize the availability of clinical trials, research, and citizen science sources for data sharing.</a:t>
            </a:r>
          </a:p>
          <a:p>
            <a:pPr lvl="1" algn="just">
              <a:buFont typeface="+mj-lt"/>
              <a:buAutoNum type="arabicPeriod"/>
            </a:pPr>
            <a:r>
              <a:rPr lang="en-GB" sz="1500" dirty="0">
                <a:solidFill>
                  <a:srgbClr val="444444"/>
                </a:solidFill>
                <a:latin typeface="Times New Roman" panose="02020603050405020304" pitchFamily="18" charset="0"/>
                <a:cs typeface="Times New Roman" panose="02020603050405020304" pitchFamily="18" charset="0"/>
              </a:rPr>
              <a:t>In the analysis techniques, especially of big data, including machine learning and artificial intelligence that can improve systematic and unstructured data analysis.</a:t>
            </a:r>
          </a:p>
          <a:p>
            <a:endParaRPr lang="en-IN" sz="1500" dirty="0"/>
          </a:p>
        </p:txBody>
      </p:sp>
    </p:spTree>
    <p:extLst>
      <p:ext uri="{BB962C8B-B14F-4D97-AF65-F5344CB8AC3E}">
        <p14:creationId xmlns:p14="http://schemas.microsoft.com/office/powerpoint/2010/main" val="29163462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52F57-12FC-E665-037B-F167FE8912C9}"/>
              </a:ext>
            </a:extLst>
          </p:cNvPr>
          <p:cNvSpPr>
            <a:spLocks noGrp="1"/>
          </p:cNvSpPr>
          <p:nvPr>
            <p:ph type="title"/>
          </p:nvPr>
        </p:nvSpPr>
        <p:spPr/>
        <p:txBody>
          <a:bodyPr>
            <a:normAutofit/>
          </a:bodyPr>
          <a:lstStyle/>
          <a:p>
            <a:r>
              <a:rPr lang="en-IN" sz="3200" i="0" u="sng" strike="noStrike" baseline="0" dirty="0">
                <a:effectLst>
                  <a:outerShdw blurRad="38100" dist="38100" dir="2700000" algn="tl">
                    <a:srgbClr val="000000">
                      <a:alpha val="43137"/>
                    </a:srgbClr>
                  </a:outerShdw>
                </a:effectLst>
                <a:cs typeface="Times New Roman" panose="02020603050405020304" pitchFamily="18" charset="0"/>
              </a:rPr>
              <a:t>Data augmentations</a:t>
            </a:r>
            <a:endParaRPr lang="en-IN" sz="3200" u="sng" dirty="0">
              <a:effectLst>
                <a:outerShdw blurRad="38100" dist="38100" dir="2700000" algn="tl">
                  <a:srgbClr val="000000">
                    <a:alpha val="43137"/>
                  </a:srgbClr>
                </a:outerShdw>
              </a:effectLst>
              <a:cs typeface="Times New Roman" panose="02020603050405020304" pitchFamily="18" charset="0"/>
            </a:endParaRPr>
          </a:p>
        </p:txBody>
      </p:sp>
      <p:sp>
        <p:nvSpPr>
          <p:cNvPr id="3" name="Content Placeholder 2">
            <a:extLst>
              <a:ext uri="{FF2B5EF4-FFF2-40B4-BE49-F238E27FC236}">
                <a16:creationId xmlns:a16="http://schemas.microsoft.com/office/drawing/2014/main" id="{CB67BFF1-6247-9C35-F7D8-940934EBA235}"/>
              </a:ext>
            </a:extLst>
          </p:cNvPr>
          <p:cNvSpPr>
            <a:spLocks noGrp="1"/>
          </p:cNvSpPr>
          <p:nvPr>
            <p:ph idx="1"/>
          </p:nvPr>
        </p:nvSpPr>
        <p:spPr/>
        <p:txBody>
          <a:bodyPr/>
          <a:lstStyle/>
          <a:p>
            <a:pPr algn="l">
              <a:lnSpc>
                <a:spcPct val="200000"/>
              </a:lnSpc>
            </a:pPr>
            <a:r>
              <a:rPr lang="en-GB" sz="1800" dirty="0">
                <a:latin typeface="Times New Roman" panose="02020603050405020304" pitchFamily="18" charset="0"/>
              </a:rPr>
              <a:t>Neither the prostate cancer lesion segmentation problem nor the prostate segmentation problem had abundant data and examples to learn from. As seen before, machine learning and especially deep learning algorithms rely considerably on the number of samples in the training set that represent potentially different situations and variability between samples.</a:t>
            </a:r>
          </a:p>
          <a:p>
            <a:pPr>
              <a:lnSpc>
                <a:spcPct val="200000"/>
              </a:lnSpc>
            </a:pPr>
            <a:r>
              <a:rPr lang="en-GB" sz="1800" dirty="0">
                <a:latin typeface="Times New Roman" panose="02020603050405020304" pitchFamily="18" charset="0"/>
              </a:rPr>
              <a:t> Variation in the data and a considerable number of distinct samples is a mechanism to avoid also overfitting and improve the generalization capabilities of the model at hand.</a:t>
            </a:r>
          </a:p>
        </p:txBody>
      </p:sp>
    </p:spTree>
    <p:extLst>
      <p:ext uri="{BB962C8B-B14F-4D97-AF65-F5344CB8AC3E}">
        <p14:creationId xmlns:p14="http://schemas.microsoft.com/office/powerpoint/2010/main" val="22260019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1886-9096-B3DC-1A98-A77BABDF742E}"/>
              </a:ext>
            </a:extLst>
          </p:cNvPr>
          <p:cNvSpPr>
            <a:spLocks noGrp="1"/>
          </p:cNvSpPr>
          <p:nvPr>
            <p:ph type="title"/>
          </p:nvPr>
        </p:nvSpPr>
        <p:spPr>
          <a:xfrm>
            <a:off x="838200" y="268235"/>
            <a:ext cx="10515600" cy="1325563"/>
          </a:xfrm>
        </p:spPr>
        <p:txBody>
          <a:bodyPr>
            <a:normAutofit/>
          </a:bodyPr>
          <a:lstStyle/>
          <a:p>
            <a:r>
              <a:rPr lang="en-US" sz="3200" u="sng" dirty="0">
                <a:effectLst>
                  <a:outerShdw blurRad="38100" dist="38100" dir="2700000" algn="tl">
                    <a:srgbClr val="000000">
                      <a:alpha val="43137"/>
                    </a:srgbClr>
                  </a:outerShdw>
                </a:effectLst>
                <a:cs typeface="Times New Roman" panose="02020603050405020304" pitchFamily="18" charset="0"/>
              </a:rPr>
              <a:t>Research Trends</a:t>
            </a:r>
            <a:endParaRPr lang="en-IN" sz="3200" u="sng" dirty="0">
              <a:effectLst>
                <a:outerShdw blurRad="38100" dist="38100" dir="2700000" algn="tl">
                  <a:srgbClr val="000000">
                    <a:alpha val="43137"/>
                  </a:srgbClr>
                </a:outerShdw>
              </a:effectLst>
              <a:cs typeface="Times New Roman" panose="02020603050405020304" pitchFamily="18" charset="0"/>
            </a:endParaRPr>
          </a:p>
        </p:txBody>
      </p:sp>
      <p:sp>
        <p:nvSpPr>
          <p:cNvPr id="3" name="Content Placeholder 2">
            <a:extLst>
              <a:ext uri="{FF2B5EF4-FFF2-40B4-BE49-F238E27FC236}">
                <a16:creationId xmlns:a16="http://schemas.microsoft.com/office/drawing/2014/main" id="{0C8DCE7E-82F2-B3AB-C957-C1D35BE577F6}"/>
              </a:ext>
            </a:extLst>
          </p:cNvPr>
          <p:cNvSpPr>
            <a:spLocks noGrp="1"/>
          </p:cNvSpPr>
          <p:nvPr>
            <p:ph idx="1"/>
          </p:nvPr>
        </p:nvSpPr>
        <p:spPr/>
        <p:txBody>
          <a:bodyPr/>
          <a:lstStyle/>
          <a:p>
            <a:pPr marL="342900" indent="-342900" algn="just">
              <a:lnSpc>
                <a:spcPct val="150000"/>
              </a:lnSpc>
              <a:spcAft>
                <a:spcPts val="1000"/>
              </a:spcAft>
              <a:buFont typeface="Arial" panose="020B0604020202020204" pitchFamily="34" charset="0"/>
              <a:buChar char="●"/>
            </a:pPr>
            <a:r>
              <a:rPr lang="en-GB" sz="1800" dirty="0">
                <a:solidFill>
                  <a:srgbClr val="000000"/>
                </a:solidFill>
                <a:latin typeface="Times New Roman" panose="02020603050405020304" pitchFamily="18" charset="0"/>
              </a:rPr>
              <a:t>Along with the blooming of Artificial Intelligence (AI) and the accompanying increase in model complexity, there has been a surge of interest in explainable AI (XAI henceforth), namely AI that allows humans to understand its inner workings.</a:t>
            </a:r>
          </a:p>
          <a:p>
            <a:pPr marL="342900" indent="-342900" algn="just">
              <a:lnSpc>
                <a:spcPct val="150000"/>
              </a:lnSpc>
              <a:spcAft>
                <a:spcPts val="1000"/>
              </a:spcAft>
              <a:buFont typeface="Arial" panose="020B0604020202020204" pitchFamily="34" charset="0"/>
              <a:buChar char="●"/>
            </a:pPr>
            <a:r>
              <a:rPr lang="en-GB" sz="1800" dirty="0">
                <a:solidFill>
                  <a:srgbClr val="000000"/>
                </a:solidFill>
                <a:latin typeface="Times New Roman" panose="02020603050405020304" pitchFamily="18" charset="0"/>
              </a:rPr>
              <a:t>XAI has already shown to improve clinicians’ ability to diagnose and assess prognoses of diseases as well as assist with planning and resource allocation. </a:t>
            </a:r>
            <a:endParaRPr lang="en-IN" sz="1800" dirty="0">
              <a:solidFill>
                <a:srgbClr val="000000"/>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3945436712"/>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CCF4-6D50-BF13-D64F-03709DCE2FC5}"/>
              </a:ext>
            </a:extLst>
          </p:cNvPr>
          <p:cNvSpPr>
            <a:spLocks noGrp="1"/>
          </p:cNvSpPr>
          <p:nvPr>
            <p:ph type="title"/>
          </p:nvPr>
        </p:nvSpPr>
        <p:spPr/>
        <p:txBody>
          <a:bodyPr>
            <a:normAutofit/>
          </a:bodyPr>
          <a:lstStyle/>
          <a:p>
            <a:r>
              <a:rPr lang="en-IN" sz="3200" u="sng" dirty="0">
                <a:effectLst>
                  <a:outerShdw blurRad="38100" dist="38100" dir="2700000" algn="tl">
                    <a:srgbClr val="000000">
                      <a:alpha val="43137"/>
                    </a:srgbClr>
                  </a:outerShdw>
                </a:effectLst>
                <a:cs typeface="Times New Roman" panose="02020603050405020304" pitchFamily="18" charset="0"/>
              </a:rPr>
              <a:t>7 Pillars of Explainable AI in HealthCare</a:t>
            </a:r>
          </a:p>
        </p:txBody>
      </p:sp>
      <p:pic>
        <p:nvPicPr>
          <p:cNvPr id="4" name="Content Placeholder 4">
            <a:extLst>
              <a:ext uri="{FF2B5EF4-FFF2-40B4-BE49-F238E27FC236}">
                <a16:creationId xmlns:a16="http://schemas.microsoft.com/office/drawing/2014/main" id="{7E6C9479-DD70-98EF-E599-0D51CF521AE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179"/>
          <a:stretch/>
        </p:blipFill>
        <p:spPr>
          <a:xfrm>
            <a:off x="1295274" y="2337473"/>
            <a:ext cx="9601451" cy="3519884"/>
          </a:xfrm>
        </p:spPr>
      </p:pic>
    </p:spTree>
    <p:extLst>
      <p:ext uri="{BB962C8B-B14F-4D97-AF65-F5344CB8AC3E}">
        <p14:creationId xmlns:p14="http://schemas.microsoft.com/office/powerpoint/2010/main" val="4878759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C39A-369B-627B-B8ED-AD05225104F3}"/>
              </a:ext>
            </a:extLst>
          </p:cNvPr>
          <p:cNvSpPr>
            <a:spLocks noGrp="1"/>
          </p:cNvSpPr>
          <p:nvPr>
            <p:ph type="title"/>
          </p:nvPr>
        </p:nvSpPr>
        <p:spPr/>
        <p:txBody>
          <a:bodyPr>
            <a:normAutofit/>
          </a:bodyPr>
          <a:lstStyle/>
          <a:p>
            <a:r>
              <a:rPr lang="en-IN" sz="3200" u="sng" dirty="0">
                <a:effectLst>
                  <a:outerShdw blurRad="38100" dist="38100" dir="2700000" algn="tl">
                    <a:srgbClr val="000000">
                      <a:alpha val="43137"/>
                    </a:srgbClr>
                  </a:outerShdw>
                </a:effectLst>
                <a:cs typeface="Times New Roman" panose="02020603050405020304" pitchFamily="18" charset="0"/>
              </a:rPr>
              <a:t>Pillar 1: Transparency	</a:t>
            </a:r>
          </a:p>
        </p:txBody>
      </p:sp>
      <p:sp>
        <p:nvSpPr>
          <p:cNvPr id="7" name="Content Placeholder 6">
            <a:extLst>
              <a:ext uri="{FF2B5EF4-FFF2-40B4-BE49-F238E27FC236}">
                <a16:creationId xmlns:a16="http://schemas.microsoft.com/office/drawing/2014/main" id="{442B370B-83FC-06CD-C665-E4A21CAFC3A5}"/>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Transparency</a:t>
            </a:r>
          </a:p>
          <a:p>
            <a:pPr>
              <a:lnSpc>
                <a:spcPct val="150000"/>
              </a:lnSpc>
            </a:pPr>
            <a:r>
              <a:rPr lang="en-IN" sz="1800" dirty="0">
                <a:latin typeface="Times New Roman" panose="02020603050405020304" pitchFamily="18" charset="0"/>
                <a:cs typeface="Times New Roman" panose="02020603050405020304" pitchFamily="18" charset="0"/>
              </a:rPr>
              <a:t>Ability of the machine learning algorithm, model and the feature to be understandable by the user of the system.</a:t>
            </a:r>
          </a:p>
          <a:p>
            <a:pPr>
              <a:lnSpc>
                <a:spcPct val="150000"/>
              </a:lnSpc>
            </a:pPr>
            <a:r>
              <a:rPr lang="en-IN" sz="1800" dirty="0">
                <a:latin typeface="Times New Roman" panose="02020603050405020304" pitchFamily="18" charset="0"/>
                <a:cs typeface="Times New Roman" panose="02020603050405020304" pitchFamily="18" charset="0"/>
              </a:rPr>
              <a:t>Transparency may mean different, different things to different people.</a:t>
            </a:r>
          </a:p>
          <a:p>
            <a:pPr>
              <a:lnSpc>
                <a:spcPct val="150000"/>
              </a:lnSpc>
            </a:pPr>
            <a:r>
              <a:rPr lang="en-IN" sz="1800" dirty="0">
                <a:latin typeface="Times New Roman" panose="02020603050405020304" pitchFamily="18" charset="0"/>
                <a:cs typeface="Times New Roman" panose="02020603050405020304" pitchFamily="18" charset="0"/>
              </a:rPr>
              <a:t>Example- understanding output.</a:t>
            </a:r>
          </a:p>
        </p:txBody>
      </p:sp>
    </p:spTree>
    <p:extLst>
      <p:ext uri="{BB962C8B-B14F-4D97-AF65-F5344CB8AC3E}">
        <p14:creationId xmlns:p14="http://schemas.microsoft.com/office/powerpoint/2010/main" val="36749594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AC620-2573-FB15-F92D-C0F49604D85F}"/>
              </a:ext>
            </a:extLst>
          </p:cNvPr>
          <p:cNvSpPr>
            <a:spLocks noGrp="1"/>
          </p:cNvSpPr>
          <p:nvPr>
            <p:ph type="title"/>
          </p:nvPr>
        </p:nvSpPr>
        <p:spPr/>
        <p:txBody>
          <a:bodyPr>
            <a:normAutofit/>
          </a:bodyPr>
          <a:lstStyle/>
          <a:p>
            <a:r>
              <a:rPr lang="en-IN" sz="3200" u="sng" dirty="0">
                <a:effectLst>
                  <a:outerShdw blurRad="38100" dist="38100" dir="2700000" algn="tl">
                    <a:srgbClr val="000000">
                      <a:alpha val="43137"/>
                    </a:srgbClr>
                  </a:outerShdw>
                </a:effectLst>
                <a:cs typeface="Times New Roman" panose="02020603050405020304" pitchFamily="18" charset="0"/>
              </a:rPr>
              <a:t>Pillar 2: Domain Sense</a:t>
            </a:r>
          </a:p>
        </p:txBody>
      </p:sp>
      <p:sp>
        <p:nvSpPr>
          <p:cNvPr id="3" name="Content Placeholder 2">
            <a:extLst>
              <a:ext uri="{FF2B5EF4-FFF2-40B4-BE49-F238E27FC236}">
                <a16:creationId xmlns:a16="http://schemas.microsoft.com/office/drawing/2014/main" id="{BE820740-6696-872A-5B3E-ECE75A217478}"/>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Domain Sense</a:t>
            </a:r>
          </a:p>
          <a:p>
            <a:pPr>
              <a:lnSpc>
                <a:spcPct val="150000"/>
              </a:lnSpc>
            </a:pPr>
            <a:r>
              <a:rPr lang="en-IN" sz="1800" dirty="0">
                <a:latin typeface="Times New Roman" panose="02020603050405020304" pitchFamily="18" charset="0"/>
                <a:cs typeface="Times New Roman" panose="02020603050405020304" pitchFamily="18" charset="0"/>
              </a:rPr>
              <a:t>The explanation should make sense in the domain of application and to the user of the system.</a:t>
            </a:r>
          </a:p>
          <a:p>
            <a:pPr>
              <a:lnSpc>
                <a:spcPct val="150000"/>
              </a:lnSpc>
            </a:pPr>
            <a:r>
              <a:rPr lang="en-IN" sz="1800" dirty="0">
                <a:latin typeface="Times New Roman" panose="02020603050405020304" pitchFamily="18" charset="0"/>
                <a:cs typeface="Times New Roman" panose="02020603050405020304" pitchFamily="18" charset="0"/>
              </a:rPr>
              <a:t>1- Making Sense of Model Output</a:t>
            </a:r>
          </a:p>
          <a:p>
            <a:pPr>
              <a:lnSpc>
                <a:spcPct val="150000"/>
              </a:lnSpc>
            </a:pPr>
            <a:r>
              <a:rPr lang="en-IN" sz="1800" dirty="0">
                <a:latin typeface="Times New Roman" panose="02020603050405020304" pitchFamily="18" charset="0"/>
                <a:cs typeface="Times New Roman" panose="02020603050405020304" pitchFamily="18" charset="0"/>
              </a:rPr>
              <a:t>2-Actionability</a:t>
            </a:r>
          </a:p>
        </p:txBody>
      </p:sp>
    </p:spTree>
    <p:extLst>
      <p:ext uri="{BB962C8B-B14F-4D97-AF65-F5344CB8AC3E}">
        <p14:creationId xmlns:p14="http://schemas.microsoft.com/office/powerpoint/2010/main" val="11334966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F407E-24B4-65E6-44CE-48321C3D0152}"/>
              </a:ext>
            </a:extLst>
          </p:cNvPr>
          <p:cNvSpPr>
            <a:spLocks noGrp="1"/>
          </p:cNvSpPr>
          <p:nvPr>
            <p:ph type="title"/>
          </p:nvPr>
        </p:nvSpPr>
        <p:spPr/>
        <p:txBody>
          <a:bodyPr>
            <a:normAutofit/>
          </a:bodyPr>
          <a:lstStyle/>
          <a:p>
            <a:r>
              <a:rPr lang="en-IN" sz="3200" u="sng" dirty="0">
                <a:effectLst>
                  <a:outerShdw blurRad="38100" dist="38100" dir="2700000" algn="tl">
                    <a:srgbClr val="000000">
                      <a:alpha val="43137"/>
                    </a:srgbClr>
                  </a:outerShdw>
                </a:effectLst>
                <a:cs typeface="Times New Roman" panose="02020603050405020304" pitchFamily="18" charset="0"/>
              </a:rPr>
              <a:t>Pillar 3: Consistency</a:t>
            </a:r>
          </a:p>
        </p:txBody>
      </p:sp>
      <p:sp>
        <p:nvSpPr>
          <p:cNvPr id="3" name="Content Placeholder 2">
            <a:extLst>
              <a:ext uri="{FF2B5EF4-FFF2-40B4-BE49-F238E27FC236}">
                <a16:creationId xmlns:a16="http://schemas.microsoft.com/office/drawing/2014/main" id="{BB03C24B-31CF-E3C0-61E4-2001564A8544}"/>
              </a:ext>
            </a:extLst>
          </p:cNvPr>
          <p:cNvSpPr>
            <a:spLocks noGrp="1"/>
          </p:cNvSpPr>
          <p:nvPr>
            <p:ph idx="1"/>
          </p:nvPr>
        </p:nvSpPr>
        <p:spPr/>
        <p:txBody>
          <a:bodyPr/>
          <a:lstStyle/>
          <a:p>
            <a:r>
              <a:rPr lang="en-IN" b="1" dirty="0"/>
              <a:t>Consistency</a:t>
            </a:r>
          </a:p>
          <a:p>
            <a:r>
              <a:rPr lang="en-GB" sz="1800" dirty="0">
                <a:solidFill>
                  <a:srgbClr val="000000"/>
                </a:solidFill>
                <a:latin typeface="Times New Roman" panose="02020603050405020304" pitchFamily="18" charset="0"/>
              </a:rPr>
              <a:t>XAI can simply be described as aiming to make AI systems more understandable to humans; however, there is no accepted technical definition of XAI at this time, and more clarity and consistency is required in terms of the terminology in use.</a:t>
            </a:r>
            <a:endParaRPr lang="en-IN" sz="1800" dirty="0">
              <a:solidFill>
                <a:srgbClr val="000000"/>
              </a:solidFill>
              <a:latin typeface="Times New Roman" panose="02020603050405020304" pitchFamily="18" charset="0"/>
            </a:endParaRPr>
          </a:p>
          <a:p>
            <a:pPr marL="342900" indent="-342900" algn="just">
              <a:lnSpc>
                <a:spcPct val="200000"/>
              </a:lnSpc>
              <a:spcAft>
                <a:spcPts val="1000"/>
              </a:spcAft>
              <a:buFont typeface="Arial" panose="020B0604020202020204" pitchFamily="34" charset="0"/>
              <a:buChar char="●"/>
            </a:pPr>
            <a:r>
              <a:rPr lang="en-IN" sz="1800" dirty="0">
                <a:solidFill>
                  <a:srgbClr val="000000"/>
                </a:solidFill>
                <a:latin typeface="Times New Roman" panose="02020603050405020304" pitchFamily="18" charset="0"/>
              </a:rPr>
              <a:t>The explainable should be consistent across different models and across different runs of the model.</a:t>
            </a:r>
          </a:p>
          <a:p>
            <a:pPr marL="342900" indent="-342900" algn="just">
              <a:lnSpc>
                <a:spcPct val="200000"/>
              </a:lnSpc>
              <a:spcAft>
                <a:spcPts val="1000"/>
              </a:spcAft>
              <a:buFont typeface="Arial" panose="020B0604020202020204" pitchFamily="34" charset="0"/>
              <a:buChar char="●"/>
            </a:pPr>
            <a:r>
              <a:rPr lang="en-IN" sz="1800" dirty="0">
                <a:solidFill>
                  <a:srgbClr val="000000"/>
                </a:solidFill>
                <a:latin typeface="Times New Roman" panose="02020603050405020304" pitchFamily="18" charset="0"/>
              </a:rPr>
              <a:t>The explainable from multiple explainable algorithms should be very similar.</a:t>
            </a:r>
          </a:p>
        </p:txBody>
      </p:sp>
    </p:spTree>
    <p:extLst>
      <p:ext uri="{BB962C8B-B14F-4D97-AF65-F5344CB8AC3E}">
        <p14:creationId xmlns:p14="http://schemas.microsoft.com/office/powerpoint/2010/main" val="34355190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4FBA-B498-BEF6-627D-FBA4704187F4}"/>
              </a:ext>
            </a:extLst>
          </p:cNvPr>
          <p:cNvSpPr>
            <a:spLocks noGrp="1"/>
          </p:cNvSpPr>
          <p:nvPr>
            <p:ph type="title"/>
          </p:nvPr>
        </p:nvSpPr>
        <p:spPr/>
        <p:txBody>
          <a:bodyPr>
            <a:normAutofit/>
          </a:bodyPr>
          <a:lstStyle/>
          <a:p>
            <a:r>
              <a:rPr lang="en-IN" sz="3200" u="sng" dirty="0">
                <a:effectLst>
                  <a:outerShdw blurRad="38100" dist="38100" dir="2700000" algn="tl">
                    <a:srgbClr val="000000">
                      <a:alpha val="43137"/>
                    </a:srgbClr>
                  </a:outerShdw>
                </a:effectLst>
                <a:cs typeface="Times New Roman" panose="02020603050405020304" pitchFamily="18" charset="0"/>
              </a:rPr>
              <a:t>Pillar 4: Parsimony</a:t>
            </a:r>
          </a:p>
        </p:txBody>
      </p:sp>
      <p:sp>
        <p:nvSpPr>
          <p:cNvPr id="3" name="Content Placeholder 2">
            <a:extLst>
              <a:ext uri="{FF2B5EF4-FFF2-40B4-BE49-F238E27FC236}">
                <a16:creationId xmlns:a16="http://schemas.microsoft.com/office/drawing/2014/main" id="{3FCF3739-DA51-10BF-CA0B-1201AAC2E33F}"/>
              </a:ext>
            </a:extLst>
          </p:cNvPr>
          <p:cNvSpPr>
            <a:spLocks noGrp="1"/>
          </p:cNvSpPr>
          <p:nvPr>
            <p:ph idx="1"/>
          </p:nvPr>
        </p:nvSpPr>
        <p:spPr/>
        <p:txBody>
          <a:bodyPr/>
          <a:lstStyle/>
          <a:p>
            <a:pPr>
              <a:lnSpc>
                <a:spcPct val="150000"/>
              </a:lnSpc>
            </a:pPr>
            <a:r>
              <a:rPr lang="en-IN" b="1" dirty="0"/>
              <a:t>Parsimony</a:t>
            </a:r>
          </a:p>
          <a:p>
            <a:pPr marL="342900" indent="-342900" algn="just">
              <a:lnSpc>
                <a:spcPct val="150000"/>
              </a:lnSpc>
              <a:spcAft>
                <a:spcPts val="1000"/>
              </a:spcAft>
              <a:buFont typeface="Arial" panose="020B0604020202020204" pitchFamily="34" charset="0"/>
              <a:buChar char="●"/>
            </a:pPr>
            <a:r>
              <a:rPr lang="en-IN" sz="1800" dirty="0">
                <a:solidFill>
                  <a:srgbClr val="000000"/>
                </a:solidFill>
                <a:latin typeface="Times New Roman" panose="02020603050405020304" pitchFamily="18" charset="0"/>
              </a:rPr>
              <a:t>The explanation should be as simple as possible.</a:t>
            </a:r>
          </a:p>
          <a:p>
            <a:pPr marL="342900" indent="-342900" algn="just">
              <a:lnSpc>
                <a:spcPct val="150000"/>
              </a:lnSpc>
              <a:spcAft>
                <a:spcPts val="1000"/>
              </a:spcAft>
              <a:buFont typeface="Arial" panose="020B0604020202020204" pitchFamily="34" charset="0"/>
              <a:buChar char="●"/>
            </a:pPr>
            <a:r>
              <a:rPr lang="en-IN" sz="1800" dirty="0">
                <a:solidFill>
                  <a:srgbClr val="000000"/>
                </a:solidFill>
                <a:latin typeface="Times New Roman" panose="02020603050405020304" pitchFamily="18" charset="0"/>
              </a:rPr>
              <a:t>Applies to both the complexity of the explanation and the number of features provided to explain.</a:t>
            </a:r>
          </a:p>
          <a:p>
            <a:pPr marL="342900" indent="-342900" algn="just">
              <a:lnSpc>
                <a:spcPct val="150000"/>
              </a:lnSpc>
              <a:spcAft>
                <a:spcPts val="1000"/>
              </a:spcAft>
              <a:buFont typeface="Arial" panose="020B0604020202020204" pitchFamily="34" charset="0"/>
              <a:buChar char="●"/>
            </a:pPr>
            <a:r>
              <a:rPr lang="en-IN" sz="1800" dirty="0">
                <a:solidFill>
                  <a:srgbClr val="000000"/>
                </a:solidFill>
                <a:latin typeface="Times New Roman" panose="02020603050405020304" pitchFamily="18" charset="0"/>
              </a:rPr>
              <a:t>The simplest explanation is not always the best explanation.</a:t>
            </a:r>
          </a:p>
        </p:txBody>
      </p:sp>
    </p:spTree>
    <p:extLst>
      <p:ext uri="{BB962C8B-B14F-4D97-AF65-F5344CB8AC3E}">
        <p14:creationId xmlns:p14="http://schemas.microsoft.com/office/powerpoint/2010/main" val="3994342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F246-9A74-EBD2-F5D8-56982DCAE7A7}"/>
              </a:ext>
            </a:extLst>
          </p:cNvPr>
          <p:cNvSpPr>
            <a:spLocks noGrp="1"/>
          </p:cNvSpPr>
          <p:nvPr>
            <p:ph type="title"/>
          </p:nvPr>
        </p:nvSpPr>
        <p:spPr/>
        <p:txBody>
          <a:bodyPr>
            <a:normAutofit/>
          </a:bodyPr>
          <a:lstStyle/>
          <a:p>
            <a:r>
              <a:rPr lang="en-IN" sz="3200" u="sng" dirty="0">
                <a:effectLst>
                  <a:outerShdw blurRad="38100" dist="38100" dir="2700000" algn="tl">
                    <a:srgbClr val="000000">
                      <a:alpha val="43137"/>
                    </a:srgbClr>
                  </a:outerShdw>
                </a:effectLst>
                <a:cs typeface="Times New Roman" panose="02020603050405020304" pitchFamily="18" charset="0"/>
              </a:rPr>
              <a:t>Pillar 5: Generalizability</a:t>
            </a:r>
          </a:p>
        </p:txBody>
      </p:sp>
      <p:sp>
        <p:nvSpPr>
          <p:cNvPr id="3" name="Content Placeholder 2">
            <a:extLst>
              <a:ext uri="{FF2B5EF4-FFF2-40B4-BE49-F238E27FC236}">
                <a16:creationId xmlns:a16="http://schemas.microsoft.com/office/drawing/2014/main" id="{BAB2D47D-61A5-A771-E8E2-9735D648BAEB}"/>
              </a:ext>
            </a:extLst>
          </p:cNvPr>
          <p:cNvSpPr>
            <a:spLocks noGrp="1"/>
          </p:cNvSpPr>
          <p:nvPr>
            <p:ph idx="1"/>
          </p:nvPr>
        </p:nvSpPr>
        <p:spPr/>
        <p:txBody>
          <a:bodyPr/>
          <a:lstStyle/>
          <a:p>
            <a:pPr>
              <a:lnSpc>
                <a:spcPct val="100000"/>
              </a:lnSpc>
            </a:pPr>
            <a:r>
              <a:rPr lang="en-IN" b="1" dirty="0"/>
              <a:t>Generalizability</a:t>
            </a:r>
          </a:p>
          <a:p>
            <a:pPr marL="342900" indent="-342900" algn="just">
              <a:lnSpc>
                <a:spcPct val="150000"/>
              </a:lnSpc>
              <a:spcAft>
                <a:spcPts val="1000"/>
              </a:spcAft>
              <a:buFont typeface="Arial" panose="020B0604020202020204" pitchFamily="34" charset="0"/>
              <a:buChar char="●"/>
            </a:pPr>
            <a:r>
              <a:rPr lang="en-IN" sz="1800" dirty="0">
                <a:solidFill>
                  <a:srgbClr val="000000"/>
                </a:solidFill>
                <a:latin typeface="Times New Roman" panose="02020603050405020304" pitchFamily="18" charset="0"/>
              </a:rPr>
              <a:t>Models and explanations should be generalizable across problem whenever possible.</a:t>
            </a:r>
          </a:p>
          <a:p>
            <a:pPr marL="342900" indent="-342900" algn="just">
              <a:lnSpc>
                <a:spcPct val="150000"/>
              </a:lnSpc>
              <a:spcAft>
                <a:spcPts val="1000"/>
              </a:spcAft>
              <a:buFont typeface="Arial" panose="020B0604020202020204" pitchFamily="34" charset="0"/>
              <a:buChar char="●"/>
            </a:pPr>
            <a:r>
              <a:rPr lang="en-IN" sz="1800" dirty="0">
                <a:solidFill>
                  <a:srgbClr val="000000"/>
                </a:solidFill>
                <a:latin typeface="Times New Roman" panose="02020603050405020304" pitchFamily="18" charset="0"/>
              </a:rPr>
              <a:t>Models generalizability</a:t>
            </a:r>
          </a:p>
          <a:p>
            <a:pPr marL="342900" indent="-342900" algn="just">
              <a:lnSpc>
                <a:spcPct val="150000"/>
              </a:lnSpc>
              <a:spcAft>
                <a:spcPts val="1000"/>
              </a:spcAft>
              <a:buFont typeface="Arial" panose="020B0604020202020204" pitchFamily="34" charset="0"/>
              <a:buChar char="●"/>
            </a:pPr>
            <a:r>
              <a:rPr lang="en-IN" sz="1800" dirty="0">
                <a:solidFill>
                  <a:srgbClr val="000000"/>
                </a:solidFill>
                <a:latin typeface="Times New Roman" panose="02020603050405020304" pitchFamily="18" charset="0"/>
              </a:rPr>
              <a:t>Local Model- Models that give an explanation at the level of an instance.</a:t>
            </a:r>
          </a:p>
          <a:p>
            <a:pPr marL="342900" indent="-342900" algn="just">
              <a:lnSpc>
                <a:spcPct val="150000"/>
              </a:lnSpc>
              <a:spcAft>
                <a:spcPts val="1000"/>
              </a:spcAft>
              <a:buFont typeface="Arial" panose="020B0604020202020204" pitchFamily="34" charset="0"/>
              <a:buChar char="●"/>
            </a:pPr>
            <a:r>
              <a:rPr lang="en-IN" sz="1800" dirty="0">
                <a:solidFill>
                  <a:srgbClr val="000000"/>
                </a:solidFill>
                <a:latin typeface="Times New Roman" panose="02020603050405020304" pitchFamily="18" charset="0"/>
              </a:rPr>
              <a:t>Global Model-Models that give explanations.</a:t>
            </a:r>
          </a:p>
        </p:txBody>
      </p:sp>
    </p:spTree>
    <p:extLst>
      <p:ext uri="{BB962C8B-B14F-4D97-AF65-F5344CB8AC3E}">
        <p14:creationId xmlns:p14="http://schemas.microsoft.com/office/powerpoint/2010/main" val="25725428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9C247-329D-96A0-3963-BC58999C6CA2}"/>
              </a:ext>
            </a:extLst>
          </p:cNvPr>
          <p:cNvSpPr>
            <a:spLocks noGrp="1"/>
          </p:cNvSpPr>
          <p:nvPr>
            <p:ph type="title"/>
          </p:nvPr>
        </p:nvSpPr>
        <p:spPr/>
        <p:txBody>
          <a:bodyPr>
            <a:normAutofit/>
          </a:bodyPr>
          <a:lstStyle/>
          <a:p>
            <a:r>
              <a:rPr lang="en-IN" sz="3200" u="sng" dirty="0">
                <a:effectLst>
                  <a:outerShdw blurRad="38100" dist="38100" dir="2700000" algn="tl">
                    <a:srgbClr val="000000">
                      <a:alpha val="43137"/>
                    </a:srgbClr>
                  </a:outerShdw>
                </a:effectLst>
                <a:cs typeface="Times New Roman" panose="02020603050405020304" pitchFamily="18" charset="0"/>
              </a:rPr>
              <a:t>Pillar 6: Trust/Performance	</a:t>
            </a:r>
          </a:p>
        </p:txBody>
      </p:sp>
      <p:sp>
        <p:nvSpPr>
          <p:cNvPr id="3" name="Content Placeholder 2">
            <a:extLst>
              <a:ext uri="{FF2B5EF4-FFF2-40B4-BE49-F238E27FC236}">
                <a16:creationId xmlns:a16="http://schemas.microsoft.com/office/drawing/2014/main" id="{C66BF0E7-93FA-F4EE-083A-0522C9A3CA05}"/>
              </a:ext>
            </a:extLst>
          </p:cNvPr>
          <p:cNvSpPr>
            <a:spLocks noGrp="1"/>
          </p:cNvSpPr>
          <p:nvPr>
            <p:ph idx="1"/>
          </p:nvPr>
        </p:nvSpPr>
        <p:spPr/>
        <p:txBody>
          <a:bodyPr/>
          <a:lstStyle/>
          <a:p>
            <a:r>
              <a:rPr lang="en-IN" b="1" dirty="0"/>
              <a:t>Trust/Performance</a:t>
            </a:r>
          </a:p>
          <a:p>
            <a:pPr marL="342900" indent="-342900" algn="just">
              <a:lnSpc>
                <a:spcPct val="150000"/>
              </a:lnSpc>
              <a:spcAft>
                <a:spcPts val="1000"/>
              </a:spcAft>
              <a:buFont typeface="Arial" panose="020B0604020202020204" pitchFamily="34" charset="0"/>
              <a:buChar char="●"/>
            </a:pPr>
            <a:r>
              <a:rPr lang="en-IN" sz="1800" dirty="0">
                <a:solidFill>
                  <a:srgbClr val="000000"/>
                </a:solidFill>
                <a:latin typeface="Times New Roman" panose="02020603050405020304" pitchFamily="18" charset="0"/>
              </a:rPr>
              <a:t>The expectation that the corresponding predictive algorithm for explanations should have a certain performance.</a:t>
            </a:r>
          </a:p>
          <a:p>
            <a:pPr marL="342900" indent="-342900" algn="just">
              <a:lnSpc>
                <a:spcPct val="150000"/>
              </a:lnSpc>
              <a:spcAft>
                <a:spcPts val="1000"/>
              </a:spcAft>
              <a:buFont typeface="Arial" panose="020B0604020202020204" pitchFamily="34" charset="0"/>
              <a:buChar char="●"/>
            </a:pPr>
            <a:r>
              <a:rPr lang="en-IN" sz="1800" dirty="0">
                <a:solidFill>
                  <a:srgbClr val="000000"/>
                </a:solidFill>
                <a:latin typeface="Times New Roman" panose="02020603050405020304" pitchFamily="18" charset="0"/>
              </a:rPr>
              <a:t>Expectation that the predictive systems have a sufficiently high performance e.g. Precision, recall, AUC, etc.</a:t>
            </a:r>
          </a:p>
        </p:txBody>
      </p:sp>
    </p:spTree>
    <p:extLst>
      <p:ext uri="{BB962C8B-B14F-4D97-AF65-F5344CB8AC3E}">
        <p14:creationId xmlns:p14="http://schemas.microsoft.com/office/powerpoint/2010/main" val="25011490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25F3-3BF1-ED28-DD1B-13DBA8F7DC8E}"/>
              </a:ext>
            </a:extLst>
          </p:cNvPr>
          <p:cNvSpPr>
            <a:spLocks noGrp="1"/>
          </p:cNvSpPr>
          <p:nvPr>
            <p:ph type="title"/>
          </p:nvPr>
        </p:nvSpPr>
        <p:spPr/>
        <p:txBody>
          <a:bodyPr>
            <a:normAutofit/>
          </a:bodyPr>
          <a:lstStyle/>
          <a:p>
            <a:r>
              <a:rPr lang="en-IN" sz="3200" u="sng" dirty="0">
                <a:effectLst>
                  <a:outerShdw blurRad="38100" dist="38100" dir="2700000" algn="tl">
                    <a:srgbClr val="000000">
                      <a:alpha val="43137"/>
                    </a:srgbClr>
                  </a:outerShdw>
                </a:effectLst>
                <a:cs typeface="Times New Roman" panose="02020603050405020304" pitchFamily="18" charset="0"/>
              </a:rPr>
              <a:t>Pillar 7: Fidelity	</a:t>
            </a:r>
          </a:p>
        </p:txBody>
      </p:sp>
      <p:sp>
        <p:nvSpPr>
          <p:cNvPr id="3" name="Content Placeholder 2">
            <a:extLst>
              <a:ext uri="{FF2B5EF4-FFF2-40B4-BE49-F238E27FC236}">
                <a16:creationId xmlns:a16="http://schemas.microsoft.com/office/drawing/2014/main" id="{191067B2-1650-85FD-88E4-03D89162B683}"/>
              </a:ext>
            </a:extLst>
          </p:cNvPr>
          <p:cNvSpPr>
            <a:spLocks noGrp="1"/>
          </p:cNvSpPr>
          <p:nvPr>
            <p:ph idx="1"/>
          </p:nvPr>
        </p:nvSpPr>
        <p:spPr/>
        <p:txBody>
          <a:bodyPr>
            <a:normAutofit/>
          </a:bodyPr>
          <a:lstStyle/>
          <a:p>
            <a:r>
              <a:rPr lang="en-IN" sz="1500" b="1" dirty="0"/>
              <a:t>Fidelity</a:t>
            </a:r>
          </a:p>
          <a:p>
            <a:pPr marL="342900" indent="-342900" algn="just">
              <a:lnSpc>
                <a:spcPct val="160000"/>
              </a:lnSpc>
              <a:spcAft>
                <a:spcPts val="1000"/>
              </a:spcAft>
              <a:buFont typeface="Arial" panose="020B0604020202020204" pitchFamily="34" charset="0"/>
              <a:buChar char="●"/>
            </a:pPr>
            <a:r>
              <a:rPr lang="en-IN" sz="1700" dirty="0">
                <a:solidFill>
                  <a:srgbClr val="000000"/>
                </a:solidFill>
                <a:latin typeface="Times New Roman" panose="02020603050405020304" pitchFamily="18" charset="0"/>
              </a:rPr>
              <a:t>Also known as Shadow, Surrogate </a:t>
            </a:r>
          </a:p>
          <a:p>
            <a:pPr marL="342900" indent="-342900" algn="just">
              <a:lnSpc>
                <a:spcPct val="160000"/>
              </a:lnSpc>
              <a:spcAft>
                <a:spcPts val="1000"/>
              </a:spcAft>
              <a:buFont typeface="Arial" panose="020B0604020202020204" pitchFamily="34" charset="0"/>
              <a:buChar char="●"/>
            </a:pPr>
            <a:r>
              <a:rPr lang="en-IN" sz="1700" dirty="0">
                <a:solidFill>
                  <a:srgbClr val="000000"/>
                </a:solidFill>
                <a:latin typeface="Times New Roman" panose="02020603050405020304" pitchFamily="18" charset="0"/>
              </a:rPr>
              <a:t>The expectation that the explanation and the predictive model align well with one another.</a:t>
            </a:r>
          </a:p>
          <a:p>
            <a:pPr marL="342900" indent="-342900" algn="just">
              <a:lnSpc>
                <a:spcPct val="160000"/>
              </a:lnSpc>
              <a:spcAft>
                <a:spcPts val="1000"/>
              </a:spcAft>
              <a:buFont typeface="Arial" panose="020B0604020202020204" pitchFamily="34" charset="0"/>
              <a:buChar char="●"/>
            </a:pPr>
            <a:r>
              <a:rPr lang="en-IN" sz="1700" dirty="0">
                <a:solidFill>
                  <a:srgbClr val="000000"/>
                </a:solidFill>
                <a:latin typeface="Times New Roman" panose="02020603050405020304" pitchFamily="18" charset="0"/>
              </a:rPr>
              <a:t>An explanation is complete if it encompasses the complete extent of the model.</a:t>
            </a:r>
          </a:p>
          <a:p>
            <a:pPr marL="342900" indent="-342900" algn="just">
              <a:lnSpc>
                <a:spcPct val="160000"/>
              </a:lnSpc>
              <a:spcAft>
                <a:spcPts val="1000"/>
              </a:spcAft>
              <a:buFont typeface="Arial" panose="020B0604020202020204" pitchFamily="34" charset="0"/>
              <a:buChar char="●"/>
            </a:pPr>
            <a:r>
              <a:rPr lang="en-IN" sz="1700" dirty="0">
                <a:solidFill>
                  <a:srgbClr val="000000"/>
                </a:solidFill>
                <a:latin typeface="Times New Roman" panose="02020603050405020304" pitchFamily="18" charset="0"/>
              </a:rPr>
              <a:t>Ante-Hoc: Models where the predictive and explanation models are the same.</a:t>
            </a:r>
          </a:p>
          <a:p>
            <a:pPr marL="342900" indent="-342900" algn="just">
              <a:lnSpc>
                <a:spcPct val="160000"/>
              </a:lnSpc>
              <a:spcAft>
                <a:spcPts val="1000"/>
              </a:spcAft>
              <a:buFont typeface="Arial" panose="020B0604020202020204" pitchFamily="34" charset="0"/>
              <a:buChar char="●"/>
            </a:pPr>
            <a:r>
              <a:rPr lang="en-IN" sz="1700" dirty="0">
                <a:solidFill>
                  <a:srgbClr val="000000"/>
                </a:solidFill>
                <a:latin typeface="Times New Roman" panose="02020603050405020304" pitchFamily="18" charset="0"/>
              </a:rPr>
              <a:t>Post-Hoc Models: Models where the predictive model and the explanation model are different.</a:t>
            </a:r>
          </a:p>
        </p:txBody>
      </p:sp>
    </p:spTree>
    <p:extLst>
      <p:ext uri="{BB962C8B-B14F-4D97-AF65-F5344CB8AC3E}">
        <p14:creationId xmlns:p14="http://schemas.microsoft.com/office/powerpoint/2010/main" val="174610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5A3F7-6059-F4E8-730D-BF420AACFF7B}"/>
              </a:ext>
            </a:extLst>
          </p:cNvPr>
          <p:cNvSpPr>
            <a:spLocks noGrp="1"/>
          </p:cNvSpPr>
          <p:nvPr>
            <p:ph type="title"/>
          </p:nvPr>
        </p:nvSpPr>
        <p:spPr/>
        <p:txBody>
          <a:bodyPr/>
          <a:lstStyle/>
          <a:p>
            <a:r>
              <a:rPr lang="en-GB" sz="3200" b="1" u="sng" dirty="0">
                <a:effectLst>
                  <a:outerShdw blurRad="38100" dist="38100" dir="2700000" algn="tl">
                    <a:srgbClr val="000000">
                      <a:alpha val="43137"/>
                    </a:srgbClr>
                  </a:outerShdw>
                </a:effectLst>
              </a:rPr>
              <a:t>Data Science Use Cases in Healthcare</a:t>
            </a:r>
            <a:br>
              <a:rPr lang="en-GB" b="0" i="0" dirty="0">
                <a:solidFill>
                  <a:srgbClr val="444444"/>
                </a:solidFill>
                <a:effectLst/>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63DAD762-9157-601A-5053-1F12F80A201E}"/>
              </a:ext>
            </a:extLst>
          </p:cNvPr>
          <p:cNvSpPr>
            <a:spLocks noGrp="1"/>
          </p:cNvSpPr>
          <p:nvPr>
            <p:ph idx="1"/>
          </p:nvPr>
        </p:nvSpPr>
        <p:spPr/>
        <p:txBody>
          <a:bodyPr>
            <a:normAutofit/>
          </a:bodyPr>
          <a:lstStyle/>
          <a:p>
            <a:r>
              <a:rPr lang="en-GB" sz="1500" dirty="0">
                <a:solidFill>
                  <a:srgbClr val="444444"/>
                </a:solidFill>
                <a:latin typeface="Times New Roman" panose="02020603050405020304" pitchFamily="18" charset="0"/>
                <a:cs typeface="Times New Roman" panose="02020603050405020304" pitchFamily="18" charset="0"/>
              </a:rPr>
              <a:t>Data Science for Medical Image Analysis</a:t>
            </a:r>
          </a:p>
          <a:p>
            <a:r>
              <a:rPr lang="en-GB" sz="1500" dirty="0">
                <a:solidFill>
                  <a:srgbClr val="444444"/>
                </a:solidFill>
                <a:latin typeface="Times New Roman" panose="02020603050405020304" pitchFamily="18" charset="0"/>
                <a:cs typeface="Times New Roman" panose="02020603050405020304" pitchFamily="18" charset="0"/>
              </a:rPr>
              <a:t>Providing Virtual Assistance for Patients and Customer Support</a:t>
            </a:r>
          </a:p>
          <a:p>
            <a:r>
              <a:rPr lang="en-IN" sz="1500" dirty="0">
                <a:solidFill>
                  <a:srgbClr val="444444"/>
                </a:solidFill>
                <a:latin typeface="Times New Roman" panose="02020603050405020304" pitchFamily="18" charset="0"/>
                <a:cs typeface="Times New Roman" panose="02020603050405020304" pitchFamily="18" charset="0"/>
              </a:rPr>
              <a:t>Genetics and Genomics</a:t>
            </a:r>
          </a:p>
          <a:p>
            <a:r>
              <a:rPr lang="en-GB" sz="1500" dirty="0">
                <a:solidFill>
                  <a:srgbClr val="444444"/>
                </a:solidFill>
                <a:latin typeface="Times New Roman" panose="02020603050405020304" pitchFamily="18" charset="0"/>
                <a:cs typeface="Times New Roman" panose="02020603050405020304" pitchFamily="18" charset="0"/>
              </a:rPr>
              <a:t>Data Management and Data Governance</a:t>
            </a:r>
          </a:p>
          <a:p>
            <a:r>
              <a:rPr lang="en-GB" sz="1500" dirty="0">
                <a:solidFill>
                  <a:srgbClr val="444444"/>
                </a:solidFill>
                <a:latin typeface="Times New Roman" panose="02020603050405020304" pitchFamily="18" charset="0"/>
                <a:cs typeface="Times New Roman" panose="02020603050405020304" pitchFamily="18" charset="0"/>
              </a:rPr>
              <a:t>Predictive Analysis and Disease Prevention</a:t>
            </a:r>
          </a:p>
          <a:p>
            <a:endParaRPr lang="en-GB" sz="1500" b="1" i="0" dirty="0">
              <a:solidFill>
                <a:srgbClr val="444444"/>
              </a:solidFill>
              <a:effectLst/>
              <a:latin typeface="Times New Roman" panose="02020603050405020304" pitchFamily="18" charset="0"/>
              <a:cs typeface="Times New Roman" panose="02020603050405020304" pitchFamily="18" charset="0"/>
            </a:endParaRPr>
          </a:p>
          <a:p>
            <a:endParaRPr lang="en-IN" sz="1500" b="0" i="0" dirty="0">
              <a:solidFill>
                <a:srgbClr val="444444"/>
              </a:solidFill>
              <a:effectLst/>
              <a:latin typeface="Times New Roman" panose="02020603050405020304" pitchFamily="18" charset="0"/>
              <a:cs typeface="Times New Roman" panose="02020603050405020304" pitchFamily="18" charset="0"/>
            </a:endParaRPr>
          </a:p>
          <a:p>
            <a:endParaRPr lang="en-GB" sz="1500" b="1" i="0" dirty="0">
              <a:solidFill>
                <a:srgbClr val="444444"/>
              </a:solidFill>
              <a:effectLst/>
              <a:latin typeface="Times New Roman" panose="02020603050405020304" pitchFamily="18" charset="0"/>
              <a:cs typeface="Times New Roman" panose="02020603050405020304" pitchFamily="18" charset="0"/>
            </a:endParaRPr>
          </a:p>
          <a:p>
            <a:endParaRPr lang="en-GB" sz="1500" b="0" i="0" dirty="0">
              <a:solidFill>
                <a:srgbClr val="444444"/>
              </a:solidFill>
              <a:effectLst/>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17163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30C76-CA19-CAC5-564A-2BC467346DB0}"/>
              </a:ext>
            </a:extLst>
          </p:cNvPr>
          <p:cNvSpPr>
            <a:spLocks noGrp="1"/>
          </p:cNvSpPr>
          <p:nvPr>
            <p:ph type="title"/>
          </p:nvPr>
        </p:nvSpPr>
        <p:spPr/>
        <p:txBody>
          <a:bodyPr>
            <a:normAutofit/>
          </a:bodyPr>
          <a:lstStyle/>
          <a:p>
            <a:r>
              <a:rPr lang="en-IN" sz="3200" u="sng" dirty="0">
                <a:effectLst>
                  <a:outerShdw blurRad="38100" dist="38100" dir="2700000" algn="tl">
                    <a:srgbClr val="000000">
                      <a:alpha val="43137"/>
                    </a:srgbClr>
                  </a:outerShdw>
                </a:effectLst>
                <a:cs typeface="Times New Roman" panose="02020603050405020304" pitchFamily="18" charset="0"/>
              </a:rPr>
              <a:t>Explainable ML in Healthcare AI</a:t>
            </a:r>
          </a:p>
        </p:txBody>
      </p:sp>
      <p:pic>
        <p:nvPicPr>
          <p:cNvPr id="5" name="Content Placeholder 4">
            <a:extLst>
              <a:ext uri="{FF2B5EF4-FFF2-40B4-BE49-F238E27FC236}">
                <a16:creationId xmlns:a16="http://schemas.microsoft.com/office/drawing/2014/main" id="{573C5D93-27EB-270C-D304-C0EFB23004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6535" y="1960169"/>
            <a:ext cx="8218929" cy="4082250"/>
          </a:xfrm>
        </p:spPr>
      </p:pic>
    </p:spTree>
    <p:extLst>
      <p:ext uri="{BB962C8B-B14F-4D97-AF65-F5344CB8AC3E}">
        <p14:creationId xmlns:p14="http://schemas.microsoft.com/office/powerpoint/2010/main" val="21268358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AB456-FBEA-E574-A6AF-FB4D093566E9}"/>
              </a:ext>
            </a:extLst>
          </p:cNvPr>
          <p:cNvSpPr>
            <a:spLocks noGrp="1"/>
          </p:cNvSpPr>
          <p:nvPr>
            <p:ph type="title"/>
          </p:nvPr>
        </p:nvSpPr>
        <p:spPr/>
        <p:txBody>
          <a:bodyPr/>
          <a:lstStyle/>
          <a:p>
            <a:r>
              <a:rPr lang="en-GB" sz="3200" b="1" u="sng" dirty="0">
                <a:effectLst>
                  <a:outerShdw blurRad="38100" dist="38100" dir="2700000" algn="tl">
                    <a:srgbClr val="000000">
                      <a:alpha val="43137"/>
                    </a:srgbClr>
                  </a:outerShdw>
                </a:effectLst>
              </a:rPr>
              <a:t>How do you decide which algorithm to use?</a:t>
            </a:r>
            <a:endParaRPr lang="en-IN" sz="32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1711350-B0CB-87A8-7C0F-DADB7FE331A2}"/>
              </a:ext>
            </a:extLst>
          </p:cNvPr>
          <p:cNvSpPr>
            <a:spLocks noGrp="1"/>
          </p:cNvSpPr>
          <p:nvPr>
            <p:ph idx="1"/>
          </p:nvPr>
        </p:nvSpPr>
        <p:spPr/>
        <p:txBody>
          <a:bodyPr>
            <a:normAutofit/>
          </a:bodyPr>
          <a:lstStyle/>
          <a:p>
            <a:r>
              <a:rPr lang="en-GB" sz="1500" dirty="0">
                <a:latin typeface="Times New Roman" panose="02020603050405020304" pitchFamily="18" charset="0"/>
                <a:cs typeface="Times New Roman" panose="02020603050405020304" pitchFamily="18" charset="0"/>
              </a:rPr>
              <a:t>Choosing the right algorithm can seem overwhelming – there are about a dozen supervised and unsupervised learning algorithms, each taking a different approach. </a:t>
            </a:r>
          </a:p>
          <a:p>
            <a:pPr marL="0" indent="0">
              <a:buNone/>
            </a:pPr>
            <a:endParaRPr lang="en-GB" sz="1500" dirty="0">
              <a:latin typeface="Times New Roman" panose="02020603050405020304" pitchFamily="18" charset="0"/>
              <a:cs typeface="Times New Roman" panose="02020603050405020304" pitchFamily="18" charset="0"/>
            </a:endParaRPr>
          </a:p>
          <a:p>
            <a:r>
              <a:rPr lang="en-GB" sz="1500" dirty="0">
                <a:latin typeface="Times New Roman" panose="02020603050405020304" pitchFamily="18" charset="0"/>
                <a:cs typeface="Times New Roman" panose="02020603050405020304" pitchFamily="18" charset="0"/>
              </a:rPr>
              <a:t>Considerations: </a:t>
            </a:r>
          </a:p>
          <a:p>
            <a:pPr lvl="1"/>
            <a:r>
              <a:rPr lang="en-GB" sz="1500" dirty="0">
                <a:latin typeface="Times New Roman" panose="02020603050405020304" pitchFamily="18" charset="0"/>
                <a:cs typeface="Times New Roman" panose="02020603050405020304" pitchFamily="18" charset="0"/>
              </a:rPr>
              <a:t>There is no best method or one size fits all </a:t>
            </a:r>
          </a:p>
          <a:p>
            <a:pPr lvl="1"/>
            <a:r>
              <a:rPr lang="en-GB" sz="1500" dirty="0">
                <a:latin typeface="Times New Roman" panose="02020603050405020304" pitchFamily="18" charset="0"/>
                <a:cs typeface="Times New Roman" panose="02020603050405020304" pitchFamily="18" charset="0"/>
              </a:rPr>
              <a:t>Trial and error</a:t>
            </a:r>
          </a:p>
          <a:p>
            <a:pPr lvl="1"/>
            <a:r>
              <a:rPr lang="en-GB" sz="1500" dirty="0">
                <a:latin typeface="Times New Roman" panose="02020603050405020304" pitchFamily="18" charset="0"/>
                <a:cs typeface="Times New Roman" panose="02020603050405020304" pitchFamily="18" charset="0"/>
              </a:rPr>
              <a:t> Size and type of data</a:t>
            </a:r>
          </a:p>
          <a:p>
            <a:pPr lvl="1"/>
            <a:r>
              <a:rPr lang="en-GB" sz="1500" dirty="0">
                <a:latin typeface="Times New Roman" panose="02020603050405020304" pitchFamily="18" charset="0"/>
                <a:cs typeface="Times New Roman" panose="02020603050405020304" pitchFamily="18" charset="0"/>
              </a:rPr>
              <a:t>The research question and purpose</a:t>
            </a:r>
          </a:p>
          <a:p>
            <a:pPr lvl="1"/>
            <a:r>
              <a:rPr lang="en-GB" sz="1500" dirty="0">
                <a:latin typeface="Times New Roman" panose="02020603050405020304" pitchFamily="18" charset="0"/>
                <a:cs typeface="Times New Roman" panose="02020603050405020304" pitchFamily="18" charset="0"/>
              </a:rPr>
              <a:t>How will the outputs be used?</a:t>
            </a:r>
            <a:endParaRPr lang="en-IN" sz="15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E987C29-E7CE-C0C2-C0BE-E3C26E37C4F1}"/>
              </a:ext>
            </a:extLst>
          </p:cNvPr>
          <p:cNvPicPr>
            <a:picLocks noChangeAspect="1"/>
          </p:cNvPicPr>
          <p:nvPr/>
        </p:nvPicPr>
        <p:blipFill>
          <a:blip r:embed="rId2"/>
          <a:stretch>
            <a:fillRect/>
          </a:stretch>
        </p:blipFill>
        <p:spPr>
          <a:xfrm>
            <a:off x="7358673" y="2226919"/>
            <a:ext cx="4219769" cy="4232531"/>
          </a:xfrm>
          <a:prstGeom prst="rect">
            <a:avLst/>
          </a:prstGeom>
        </p:spPr>
      </p:pic>
    </p:spTree>
    <p:extLst>
      <p:ext uri="{BB962C8B-B14F-4D97-AF65-F5344CB8AC3E}">
        <p14:creationId xmlns:p14="http://schemas.microsoft.com/office/powerpoint/2010/main" val="21378033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84F5-5E40-5DD8-03A0-BBE586CC94D7}"/>
              </a:ext>
            </a:extLst>
          </p:cNvPr>
          <p:cNvSpPr>
            <a:spLocks noGrp="1"/>
          </p:cNvSpPr>
          <p:nvPr>
            <p:ph type="title"/>
          </p:nvPr>
        </p:nvSpPr>
        <p:spPr/>
        <p:txBody>
          <a:bodyPr/>
          <a:lstStyle/>
          <a:p>
            <a:r>
              <a:rPr lang="en-GB" sz="3200" b="1" u="sng" dirty="0">
                <a:effectLst>
                  <a:outerShdw blurRad="38100" dist="38100" dir="2700000" algn="tl">
                    <a:srgbClr val="000000">
                      <a:alpha val="43137"/>
                    </a:srgbClr>
                  </a:outerShdw>
                </a:effectLst>
              </a:rPr>
              <a:t>Key challenges for healthcare data</a:t>
            </a:r>
            <a:endParaRPr lang="en-IN" sz="32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CB0D098-2FC7-1E39-19A0-5AB8547A9154}"/>
              </a:ext>
            </a:extLst>
          </p:cNvPr>
          <p:cNvSpPr>
            <a:spLocks noGrp="1"/>
          </p:cNvSpPr>
          <p:nvPr>
            <p:ph idx="1"/>
          </p:nvPr>
        </p:nvSpPr>
        <p:spPr/>
        <p:txBody>
          <a:bodyPr>
            <a:normAutofit/>
          </a:bodyPr>
          <a:lstStyle/>
          <a:p>
            <a:pPr marL="0" indent="0">
              <a:buNone/>
            </a:pPr>
            <a:r>
              <a:rPr lang="en-GB" sz="1500" dirty="0">
                <a:latin typeface="Times New Roman" panose="02020603050405020304" pitchFamily="18" charset="0"/>
                <a:cs typeface="Times New Roman" panose="02020603050405020304" pitchFamily="18" charset="0"/>
              </a:rPr>
              <a:t>Most challenges come from handling your data and finding the “right” model</a:t>
            </a:r>
          </a:p>
          <a:p>
            <a:r>
              <a:rPr lang="en-GB" sz="1500" dirty="0">
                <a:latin typeface="Times New Roman" panose="02020603050405020304" pitchFamily="18" charset="0"/>
                <a:cs typeface="Times New Roman" panose="02020603050405020304" pitchFamily="18" charset="0"/>
              </a:rPr>
              <a:t>Data comes in all shapes and sizes: Real-world datasets are messy, incomplete, and come in a variety of formats </a:t>
            </a:r>
          </a:p>
          <a:p>
            <a:r>
              <a:rPr lang="en-GB" sz="1500" dirty="0">
                <a:latin typeface="Times New Roman" panose="02020603050405020304" pitchFamily="18" charset="0"/>
                <a:cs typeface="Times New Roman" panose="02020603050405020304" pitchFamily="18" charset="0"/>
              </a:rPr>
              <a:t>Pre-processing your data requires clinical knowledge and the right tools: For example to select the correct features (variables) and codes to use in primary care datasets, you’ll need clinical verification and knowledge of NHS coding and content expertise </a:t>
            </a:r>
          </a:p>
          <a:p>
            <a:r>
              <a:rPr lang="en-GB" sz="1500" dirty="0">
                <a:latin typeface="Times New Roman" panose="02020603050405020304" pitchFamily="18" charset="0"/>
                <a:cs typeface="Times New Roman" panose="02020603050405020304" pitchFamily="18" charset="0"/>
              </a:rPr>
              <a:t> Can your question be answered without ML: many research questions don’t actually require ML. For instance, accurate risk prediction models can be developed stepwise regression models. </a:t>
            </a:r>
          </a:p>
          <a:p>
            <a:r>
              <a:rPr lang="en-GB" sz="1500" dirty="0">
                <a:latin typeface="Times New Roman" panose="02020603050405020304" pitchFamily="18" charset="0"/>
                <a:cs typeface="Times New Roman" panose="02020603050405020304" pitchFamily="18" charset="0"/>
              </a:rPr>
              <a:t>Choosing the “right” model: Highly flexible models tend to over-fit while simple models make too many assumptions. Trial and error is at the core of machine learning  Understand the limitations: Not recommended for causal inferences, interpretation of results can be difficult</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36470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04B4-666B-CA74-B2C3-076E141D7BFC}"/>
              </a:ext>
            </a:extLst>
          </p:cNvPr>
          <p:cNvSpPr>
            <a:spLocks noGrp="1"/>
          </p:cNvSpPr>
          <p:nvPr>
            <p:ph type="title"/>
          </p:nvPr>
        </p:nvSpPr>
        <p:spPr/>
        <p:txBody>
          <a:bodyPr>
            <a:normAutofit/>
          </a:bodyPr>
          <a:lstStyle/>
          <a:p>
            <a:r>
              <a:rPr lang="en-IN" sz="3200" b="1" u="sng" dirty="0">
                <a:effectLst>
                  <a:outerShdw blurRad="38100" dist="38100" dir="2700000" algn="tl">
                    <a:srgbClr val="000000">
                      <a:alpha val="43137"/>
                    </a:srgbClr>
                  </a:outerShdw>
                </a:effectLst>
              </a:rPr>
              <a:t>What makes healthcare different?</a:t>
            </a:r>
          </a:p>
        </p:txBody>
      </p:sp>
      <p:sp>
        <p:nvSpPr>
          <p:cNvPr id="3" name="Content Placeholder 2">
            <a:extLst>
              <a:ext uri="{FF2B5EF4-FFF2-40B4-BE49-F238E27FC236}">
                <a16:creationId xmlns:a16="http://schemas.microsoft.com/office/drawing/2014/main" id="{6F6E69BD-C2D3-6530-2587-D0426E79BDC4}"/>
              </a:ext>
            </a:extLst>
          </p:cNvPr>
          <p:cNvSpPr>
            <a:spLocks noGrp="1"/>
          </p:cNvSpPr>
          <p:nvPr>
            <p:ph idx="1"/>
          </p:nvPr>
        </p:nvSpPr>
        <p:spPr/>
        <p:txBody>
          <a:bodyPr>
            <a:normAutofit/>
          </a:bodyPr>
          <a:lstStyle/>
          <a:p>
            <a:pPr marL="0" indent="0">
              <a:buNone/>
            </a:pPr>
            <a:r>
              <a:rPr lang="en-GB" sz="1500" dirty="0">
                <a:latin typeface="Times New Roman" panose="02020603050405020304" pitchFamily="18" charset="0"/>
                <a:cs typeface="Times New Roman" panose="02020603050405020304" pitchFamily="18" charset="0"/>
              </a:rPr>
              <a:t>• Often very little </a:t>
            </a:r>
            <a:r>
              <a:rPr lang="en-GB" sz="1500" dirty="0" err="1">
                <a:latin typeface="Times New Roman" panose="02020603050405020304" pitchFamily="18" charset="0"/>
                <a:cs typeface="Times New Roman" panose="02020603050405020304" pitchFamily="18" charset="0"/>
              </a:rPr>
              <a:t>labeled</a:t>
            </a:r>
            <a:r>
              <a:rPr lang="en-GB" sz="1500" dirty="0">
                <a:latin typeface="Times New Roman" panose="02020603050405020304" pitchFamily="18" charset="0"/>
                <a:cs typeface="Times New Roman" panose="02020603050405020304" pitchFamily="18" charset="0"/>
              </a:rPr>
              <a:t> data (e.g., for clinical NLP) </a:t>
            </a:r>
          </a:p>
          <a:p>
            <a:pPr marL="457200" lvl="1" indent="0">
              <a:buNone/>
            </a:pPr>
            <a:r>
              <a:rPr lang="en-GB" sz="1500" dirty="0">
                <a:latin typeface="Times New Roman" panose="02020603050405020304" pitchFamily="18" charset="0"/>
                <a:cs typeface="Times New Roman" panose="02020603050405020304" pitchFamily="18" charset="0"/>
              </a:rPr>
              <a:t>• Motivates semi-supervised learning algorithms</a:t>
            </a:r>
          </a:p>
          <a:p>
            <a:pPr marL="0" indent="0">
              <a:buNone/>
            </a:pPr>
            <a:r>
              <a:rPr lang="en-GB" sz="1500" dirty="0">
                <a:latin typeface="Times New Roman" panose="02020603050405020304" pitchFamily="18" charset="0"/>
                <a:cs typeface="Times New Roman" panose="02020603050405020304" pitchFamily="18" charset="0"/>
              </a:rPr>
              <a:t>• Sometimes small numbers of samples (e.g., a rare disease) </a:t>
            </a:r>
          </a:p>
          <a:p>
            <a:pPr marL="457200" lvl="1" indent="0">
              <a:buNone/>
            </a:pPr>
            <a:r>
              <a:rPr lang="en-GB" sz="1500" dirty="0">
                <a:latin typeface="Times New Roman" panose="02020603050405020304" pitchFamily="18" charset="0"/>
                <a:cs typeface="Times New Roman" panose="02020603050405020304" pitchFamily="18" charset="0"/>
              </a:rPr>
              <a:t>• Learn as much as possible from other data (e.g. healthy patients) </a:t>
            </a:r>
          </a:p>
          <a:p>
            <a:pPr marL="457200" lvl="1" indent="0">
              <a:buNone/>
            </a:pPr>
            <a:r>
              <a:rPr lang="en-GB" sz="1500" dirty="0">
                <a:latin typeface="Times New Roman" panose="02020603050405020304" pitchFamily="18" charset="0"/>
                <a:cs typeface="Times New Roman" panose="02020603050405020304" pitchFamily="18" charset="0"/>
              </a:rPr>
              <a:t>• Model the problem carefully </a:t>
            </a:r>
          </a:p>
          <a:p>
            <a:pPr marL="0" indent="0">
              <a:buNone/>
            </a:pPr>
            <a:r>
              <a:rPr lang="en-GB" sz="1500" dirty="0">
                <a:latin typeface="Times New Roman" panose="02020603050405020304" pitchFamily="18" charset="0"/>
                <a:cs typeface="Times New Roman" panose="02020603050405020304" pitchFamily="18" charset="0"/>
              </a:rPr>
              <a:t>• Lots of missing data, varying time intervals, censored labels</a:t>
            </a:r>
          </a:p>
          <a:p>
            <a:pPr marL="0" indent="0">
              <a:buNone/>
            </a:pPr>
            <a:r>
              <a:rPr lang="en-GB" sz="1500" dirty="0">
                <a:latin typeface="Times New Roman" panose="02020603050405020304" pitchFamily="18" charset="0"/>
                <a:cs typeface="Times New Roman" panose="02020603050405020304" pitchFamily="18" charset="0"/>
              </a:rPr>
              <a:t>Difficulty of de-identifying data </a:t>
            </a:r>
          </a:p>
          <a:p>
            <a:pPr marL="457200" lvl="1" indent="0">
              <a:buNone/>
            </a:pPr>
            <a:r>
              <a:rPr lang="en-GB" sz="1500" dirty="0">
                <a:latin typeface="Times New Roman" panose="02020603050405020304" pitchFamily="18" charset="0"/>
                <a:cs typeface="Times New Roman" panose="02020603050405020304" pitchFamily="18" charset="0"/>
              </a:rPr>
              <a:t>• Need for data sharing agreements and sensitivity </a:t>
            </a:r>
          </a:p>
          <a:p>
            <a:pPr marL="0" indent="0">
              <a:buNone/>
            </a:pPr>
            <a:r>
              <a:rPr lang="en-GB" sz="1500" dirty="0">
                <a:latin typeface="Times New Roman" panose="02020603050405020304" pitchFamily="18" charset="0"/>
                <a:cs typeface="Times New Roman" panose="02020603050405020304" pitchFamily="18" charset="0"/>
              </a:rPr>
              <a:t>• Difficulty of deploying ML </a:t>
            </a:r>
          </a:p>
          <a:p>
            <a:pPr marL="457200" lvl="1" indent="0">
              <a:buNone/>
            </a:pPr>
            <a:r>
              <a:rPr lang="en-GB" sz="1500" dirty="0">
                <a:latin typeface="Times New Roman" panose="02020603050405020304" pitchFamily="18" charset="0"/>
                <a:cs typeface="Times New Roman" panose="02020603050405020304" pitchFamily="18" charset="0"/>
              </a:rPr>
              <a:t>• Commercial electronic health record software is difficult to modify </a:t>
            </a:r>
          </a:p>
          <a:p>
            <a:pPr marL="457200" lvl="1" indent="0">
              <a:buNone/>
            </a:pPr>
            <a:r>
              <a:rPr lang="en-GB" sz="1500" dirty="0">
                <a:latin typeface="Times New Roman" panose="02020603050405020304" pitchFamily="18" charset="0"/>
                <a:cs typeface="Times New Roman" panose="02020603050405020304" pitchFamily="18" charset="0"/>
              </a:rPr>
              <a:t>• Data is often in silos; everyone recognizes need for interoperability, but slow progress </a:t>
            </a:r>
          </a:p>
          <a:p>
            <a:pPr marL="457200" lvl="1" indent="0">
              <a:buNone/>
            </a:pPr>
            <a:r>
              <a:rPr lang="en-GB" sz="1500" dirty="0">
                <a:latin typeface="Times New Roman" panose="02020603050405020304" pitchFamily="18" charset="0"/>
                <a:cs typeface="Times New Roman" panose="02020603050405020304" pitchFamily="18" charset="0"/>
              </a:rPr>
              <a:t>• Careful testing and iteration is needed</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64217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E6E73-A3F3-A93A-B7D7-56FD6A847CCD}"/>
              </a:ext>
            </a:extLst>
          </p:cNvPr>
          <p:cNvSpPr>
            <a:spLocks noGrp="1"/>
          </p:cNvSpPr>
          <p:nvPr>
            <p:ph type="title"/>
          </p:nvPr>
        </p:nvSpPr>
        <p:spPr/>
        <p:txBody>
          <a:bodyPr/>
          <a:lstStyle/>
          <a:p>
            <a:r>
              <a:rPr lang="en-GB" sz="3200" b="1" u="sng" dirty="0">
                <a:effectLst>
                  <a:outerShdw blurRad="38100" dist="38100" dir="2700000" algn="tl">
                    <a:srgbClr val="000000">
                      <a:alpha val="43137"/>
                    </a:srgbClr>
                  </a:outerShdw>
                </a:effectLst>
              </a:rPr>
              <a:t>Conclusion</a:t>
            </a:r>
            <a:endParaRPr lang="en-IN" sz="32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3D0EB0D-134D-DD76-66F2-E59A3CB44E2B}"/>
              </a:ext>
            </a:extLst>
          </p:cNvPr>
          <p:cNvSpPr>
            <a:spLocks noGrp="1"/>
          </p:cNvSpPr>
          <p:nvPr>
            <p:ph idx="1"/>
          </p:nvPr>
        </p:nvSpPr>
        <p:spPr/>
        <p:txBody>
          <a:bodyPr>
            <a:normAutofit/>
          </a:bodyPr>
          <a:lstStyle/>
          <a:p>
            <a:pPr algn="just"/>
            <a:r>
              <a:rPr lang="en-GB" sz="1500" b="0" i="0" dirty="0">
                <a:solidFill>
                  <a:srgbClr val="333333"/>
                </a:solidFill>
                <a:effectLst/>
                <a:latin typeface="Times New Roman" panose="02020603050405020304" pitchFamily="18" charset="0"/>
                <a:cs typeface="Times New Roman" panose="02020603050405020304" pitchFamily="18" charset="0"/>
              </a:rPr>
              <a:t>Larger patient datasets can be obtained from medical care organizations that include data from surveillance, laboratory, genomics, imaging, and electronic healthcare records. This data requires proper management and analysis to derive meaningful information. Long-term visions for self-management, improved patient care, and treatment can be realized by utilizing big data. </a:t>
            </a:r>
          </a:p>
          <a:p>
            <a:pPr algn="just"/>
            <a:r>
              <a:rPr lang="en-GB" sz="1500" b="0" i="0" dirty="0">
                <a:solidFill>
                  <a:srgbClr val="333333"/>
                </a:solidFill>
                <a:effectLst/>
                <a:latin typeface="Times New Roman" panose="02020603050405020304" pitchFamily="18" charset="0"/>
                <a:cs typeface="Times New Roman" panose="02020603050405020304" pitchFamily="18" charset="0"/>
              </a:rPr>
              <a:t>Data Science can bring in instant predictive analytics that can be used to obtain insights into a variety of disease processes and deliver patient-centric treatment. It will help to improvise the ability of researchers in the field of science, epidemiological studies, personalized medicine, etc. </a:t>
            </a:r>
          </a:p>
          <a:p>
            <a:pPr algn="just"/>
            <a:r>
              <a:rPr lang="en-GB" sz="1500" b="0" i="0" dirty="0">
                <a:solidFill>
                  <a:srgbClr val="333333"/>
                </a:solidFill>
                <a:effectLst/>
                <a:latin typeface="Times New Roman" panose="02020603050405020304" pitchFamily="18" charset="0"/>
                <a:cs typeface="Times New Roman" panose="02020603050405020304" pitchFamily="18" charset="0"/>
              </a:rPr>
              <a:t> Modern health organizations can revolutionize medical therapy and personalized medicine by integrating biomedical and health data. Data science can effectively handle, evaluate, and interpret big data by creating new paths in comprehensive medical care.</a:t>
            </a:r>
          </a:p>
          <a:p>
            <a:pPr algn="just"/>
            <a:r>
              <a:rPr lang="en-GB" sz="1500" b="0" i="0" dirty="0">
                <a:solidFill>
                  <a:srgbClr val="000000"/>
                </a:solidFill>
                <a:effectLst/>
                <a:latin typeface="Times New Roman" panose="02020603050405020304" pitchFamily="18" charset="0"/>
                <a:cs typeface="Times New Roman" panose="02020603050405020304" pitchFamily="18" charset="0"/>
              </a:rPr>
              <a:t>AI &amp; ML offers several advantages over traditional analysis and clinical decision-making techniques. Learning algorithms can become more precise and accurate as they interact with training data, providing humans with unprecedented insights into diagnostics, care processes, treatments, manufacturing processes, and patient outcomes.</a:t>
            </a:r>
          </a:p>
          <a:p>
            <a:pPr algn="just"/>
            <a:r>
              <a:rPr lang="en-GB" sz="1500" dirty="0">
                <a:solidFill>
                  <a:srgbClr val="000000"/>
                </a:solidFill>
                <a:latin typeface="Times New Roman" panose="02020603050405020304" pitchFamily="18" charset="0"/>
                <a:cs typeface="Times New Roman" panose="02020603050405020304" pitchFamily="18" charset="0"/>
              </a:rPr>
              <a:t>The greatest challenge to AI/ML in these healthcare domains is ensuring their adoption in daily clinical practice. For widespread adoption to take place, AI systems must be approved by regulators, standardised to a sufficient degree that similar products work in a similar fashion, taught to clinicians, paid for by public or private payer organisations and updated over time in the field. </a:t>
            </a:r>
          </a:p>
          <a:p>
            <a:pPr algn="just"/>
            <a:r>
              <a:rPr lang="en-GB" sz="1500" dirty="0">
                <a:solidFill>
                  <a:srgbClr val="000000"/>
                </a:solidFill>
                <a:latin typeface="Times New Roman" panose="02020603050405020304" pitchFamily="18" charset="0"/>
                <a:cs typeface="Times New Roman" panose="02020603050405020304" pitchFamily="18" charset="0"/>
              </a:rPr>
              <a:t>These challenges will ultimately be overcome, but they will take much longer to do so than it will take for the technologies themselves to mature. As a result, we expect to see limited use of ML/DL in clinical practice within 5 years and more extensive use within 10.</a:t>
            </a:r>
            <a:endParaRPr lang="en-IN" sz="15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966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96C2-4BD2-B03E-3C86-5C86594BA2F0}"/>
              </a:ext>
            </a:extLst>
          </p:cNvPr>
          <p:cNvSpPr>
            <a:spLocks noGrp="1"/>
          </p:cNvSpPr>
          <p:nvPr>
            <p:ph type="title"/>
          </p:nvPr>
        </p:nvSpPr>
        <p:spPr/>
        <p:txBody>
          <a:bodyPr/>
          <a:lstStyle/>
          <a:p>
            <a:r>
              <a:rPr lang="en-GB" sz="3200" b="1" u="sng" dirty="0">
                <a:effectLst>
                  <a:outerShdw blurRad="38100" dist="38100" dir="2700000" algn="tl">
                    <a:srgbClr val="000000">
                      <a:alpha val="43137"/>
                    </a:srgbClr>
                  </a:outerShdw>
                </a:effectLst>
              </a:rPr>
              <a:t>References</a:t>
            </a:r>
            <a:endParaRPr lang="en-IN" sz="32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62D52E1-801C-8446-C72A-9DAE50E7E197}"/>
              </a:ext>
            </a:extLst>
          </p:cNvPr>
          <p:cNvSpPr>
            <a:spLocks noGrp="1"/>
          </p:cNvSpPr>
          <p:nvPr>
            <p:ph idx="1"/>
          </p:nvPr>
        </p:nvSpPr>
        <p:spPr/>
        <p:txBody>
          <a:bodyPr>
            <a:normAutofit lnSpcReduction="10000"/>
          </a:bodyPr>
          <a:lstStyle/>
          <a:p>
            <a:pPr marL="342900" indent="-342900" algn="just">
              <a:buFont typeface="+mj-lt"/>
              <a:buAutoNum type="arabicPeriod"/>
            </a:pPr>
            <a:r>
              <a:rPr lang="en-IN" sz="1000" dirty="0" err="1">
                <a:latin typeface="Times New Roman" panose="02020603050405020304" pitchFamily="18" charset="0"/>
                <a:cs typeface="Times New Roman" panose="02020603050405020304" pitchFamily="18" charset="0"/>
              </a:rPr>
              <a:t>Özcan</a:t>
            </a:r>
            <a:r>
              <a:rPr lang="en-IN" sz="1000" dirty="0">
                <a:latin typeface="Times New Roman" panose="02020603050405020304" pitchFamily="18" charset="0"/>
                <a:cs typeface="Times New Roman" panose="02020603050405020304" pitchFamily="18" charset="0"/>
              </a:rPr>
              <a:t> H; </a:t>
            </a:r>
            <a:r>
              <a:rPr lang="en-IN" sz="1000" dirty="0" err="1">
                <a:latin typeface="Times New Roman" panose="02020603050405020304" pitchFamily="18" charset="0"/>
                <a:cs typeface="Times New Roman" panose="02020603050405020304" pitchFamily="18" charset="0"/>
              </a:rPr>
              <a:t>Emiroğlu</a:t>
            </a:r>
            <a:r>
              <a:rPr lang="en-IN" sz="1000" dirty="0">
                <a:latin typeface="Times New Roman" panose="02020603050405020304" pitchFamily="18" charset="0"/>
                <a:cs typeface="Times New Roman" panose="02020603050405020304" pitchFamily="18" charset="0"/>
              </a:rPr>
              <a:t> B G; </a:t>
            </a:r>
            <a:r>
              <a:rPr lang="en-IN" sz="1000" dirty="0" err="1">
                <a:latin typeface="Times New Roman" panose="02020603050405020304" pitchFamily="18" charset="0"/>
                <a:cs typeface="Times New Roman" panose="02020603050405020304" pitchFamily="18" charset="0"/>
              </a:rPr>
              <a:t>Sabuncuoğlu</a:t>
            </a:r>
            <a:r>
              <a:rPr lang="en-IN" sz="1000" dirty="0">
                <a:latin typeface="Times New Roman" panose="02020603050405020304" pitchFamily="18" charset="0"/>
                <a:cs typeface="Times New Roman" panose="02020603050405020304" pitchFamily="18" charset="0"/>
              </a:rPr>
              <a:t> H; et al. A comparative study for glioma classification using deep convolutional neural </a:t>
            </a:r>
            <a:r>
              <a:rPr lang="en-GB" sz="1000" dirty="0">
                <a:latin typeface="Times New Roman" panose="02020603050405020304" pitchFamily="18" charset="0"/>
                <a:cs typeface="Times New Roman" panose="02020603050405020304" pitchFamily="18" charset="0"/>
              </a:rPr>
              <a:t>networks. [J]. Mathematical Biosciences and Engineering: MBE 2021, 18, 1550-1572</a:t>
            </a:r>
          </a:p>
          <a:p>
            <a:pPr marL="342900" indent="-342900" algn="just">
              <a:buFont typeface="+mj-lt"/>
              <a:buAutoNum type="arabicPeriod"/>
            </a:pPr>
            <a:r>
              <a:rPr lang="en-GB" sz="1000" dirty="0">
                <a:latin typeface="Times New Roman" panose="02020603050405020304" pitchFamily="18" charset="0"/>
                <a:cs typeface="Times New Roman" panose="02020603050405020304" pitchFamily="18" charset="0"/>
              </a:rPr>
              <a:t>Hao R; </a:t>
            </a:r>
            <a:r>
              <a:rPr lang="en-GB" sz="1000" dirty="0" err="1">
                <a:latin typeface="Times New Roman" panose="02020603050405020304" pitchFamily="18" charset="0"/>
                <a:cs typeface="Times New Roman" panose="02020603050405020304" pitchFamily="18" charset="0"/>
              </a:rPr>
              <a:t>Namdar</a:t>
            </a:r>
            <a:r>
              <a:rPr lang="en-GB" sz="1000" dirty="0">
                <a:latin typeface="Times New Roman" panose="02020603050405020304" pitchFamily="18" charset="0"/>
                <a:cs typeface="Times New Roman" panose="02020603050405020304" pitchFamily="18" charset="0"/>
              </a:rPr>
              <a:t> K; Liu L; et al. A transfer learning–based active learning framework for brain </a:t>
            </a:r>
            <a:r>
              <a:rPr lang="en-GB" sz="1000" dirty="0" err="1">
                <a:latin typeface="Times New Roman" panose="02020603050405020304" pitchFamily="18" charset="0"/>
                <a:cs typeface="Times New Roman" panose="02020603050405020304" pitchFamily="18" charset="0"/>
              </a:rPr>
              <a:t>tumor</a:t>
            </a:r>
            <a:r>
              <a:rPr lang="en-GB" sz="1000" dirty="0">
                <a:latin typeface="Times New Roman" panose="02020603050405020304" pitchFamily="18" charset="0"/>
                <a:cs typeface="Times New Roman" panose="02020603050405020304" pitchFamily="18" charset="0"/>
              </a:rPr>
              <a:t> classification[J]. Frontiers </a:t>
            </a:r>
            <a:r>
              <a:rPr lang="en-IN" sz="1000" dirty="0">
                <a:latin typeface="Times New Roman" panose="02020603050405020304" pitchFamily="18" charset="0"/>
                <a:cs typeface="Times New Roman" panose="02020603050405020304" pitchFamily="18" charset="0"/>
              </a:rPr>
              <a:t>in Artificial Intelligence 2021, 4.</a:t>
            </a:r>
          </a:p>
          <a:p>
            <a:pPr marL="342900" indent="-342900" algn="just">
              <a:buFont typeface="+mj-lt"/>
              <a:buAutoNum type="arabicPeriod"/>
            </a:pPr>
            <a:r>
              <a:rPr lang="en-GB" sz="1000" dirty="0">
                <a:latin typeface="Times New Roman" panose="02020603050405020304" pitchFamily="18" charset="0"/>
                <a:cs typeface="Times New Roman" panose="02020603050405020304" pitchFamily="18" charset="0"/>
              </a:rPr>
              <a:t>Tripathi P C; Bag S. A computer-aided grading of glioma </a:t>
            </a:r>
            <a:r>
              <a:rPr lang="en-GB" sz="1000" dirty="0" err="1">
                <a:latin typeface="Times New Roman" panose="02020603050405020304" pitchFamily="18" charset="0"/>
                <a:cs typeface="Times New Roman" panose="02020603050405020304" pitchFamily="18" charset="0"/>
              </a:rPr>
              <a:t>tumor</a:t>
            </a:r>
            <a:r>
              <a:rPr lang="en-GB" sz="1000" dirty="0">
                <a:latin typeface="Times New Roman" panose="02020603050405020304" pitchFamily="18" charset="0"/>
                <a:cs typeface="Times New Roman" panose="02020603050405020304" pitchFamily="18" charset="0"/>
              </a:rPr>
              <a:t> using deep residual networks fusion[J]. Computer Methods and Programs in Biomedicine 2022, 215, 106597.</a:t>
            </a:r>
            <a:r>
              <a:rPr lang="en-IN" sz="1000" dirty="0">
                <a:latin typeface="Times New Roman" panose="02020603050405020304" pitchFamily="18" charset="0"/>
                <a:cs typeface="Times New Roman" panose="02020603050405020304" pitchFamily="18" charset="0"/>
              </a:rPr>
              <a:t> </a:t>
            </a:r>
          </a:p>
          <a:p>
            <a:pPr marL="342900" indent="-342900" algn="just">
              <a:buFont typeface="+mj-lt"/>
              <a:buAutoNum type="arabicPeriod"/>
            </a:pPr>
            <a:r>
              <a:rPr lang="en-IN" sz="1000" dirty="0">
                <a:latin typeface="Times New Roman" panose="02020603050405020304" pitchFamily="18" charset="0"/>
                <a:cs typeface="Times New Roman" panose="02020603050405020304" pitchFamily="18" charset="0"/>
              </a:rPr>
              <a:t>Ge, C.; Gu, I. Y. H.; </a:t>
            </a:r>
            <a:r>
              <a:rPr lang="en-IN" sz="1000" dirty="0" err="1">
                <a:latin typeface="Times New Roman" panose="02020603050405020304" pitchFamily="18" charset="0"/>
                <a:cs typeface="Times New Roman" panose="02020603050405020304" pitchFamily="18" charset="0"/>
              </a:rPr>
              <a:t>Jakola</a:t>
            </a:r>
            <a:r>
              <a:rPr lang="en-IN" sz="1000" dirty="0">
                <a:latin typeface="Times New Roman" panose="02020603050405020304" pitchFamily="18" charset="0"/>
                <a:cs typeface="Times New Roman" panose="02020603050405020304" pitchFamily="18" charset="0"/>
              </a:rPr>
              <a:t>, A. S.; Yang, J. Deep semi-supervised learning for brain </a:t>
            </a:r>
            <a:r>
              <a:rPr lang="en-IN" sz="1000" dirty="0" err="1">
                <a:latin typeface="Times New Roman" panose="02020603050405020304" pitchFamily="18" charset="0"/>
                <a:cs typeface="Times New Roman" panose="02020603050405020304" pitchFamily="18" charset="0"/>
              </a:rPr>
              <a:t>tumor</a:t>
            </a:r>
            <a:r>
              <a:rPr lang="en-IN" sz="1000" dirty="0">
                <a:latin typeface="Times New Roman" panose="02020603050405020304" pitchFamily="18" charset="0"/>
                <a:cs typeface="Times New Roman" panose="02020603050405020304" pitchFamily="18" charset="0"/>
              </a:rPr>
              <a:t> classification. BMC Medical Imaging2020, 20, 1-11. </a:t>
            </a:r>
          </a:p>
          <a:p>
            <a:pPr marL="342900" indent="-342900" algn="just">
              <a:buFont typeface="+mj-lt"/>
              <a:buAutoNum type="arabicPeriod"/>
            </a:pPr>
            <a:r>
              <a:rPr lang="en-IN" sz="1000" dirty="0" err="1">
                <a:latin typeface="Times New Roman" panose="02020603050405020304" pitchFamily="18" charset="0"/>
                <a:cs typeface="Times New Roman" panose="02020603050405020304" pitchFamily="18" charset="0"/>
              </a:rPr>
              <a:t>Mzoughi</a:t>
            </a:r>
            <a:r>
              <a:rPr lang="en-IN" sz="1000" dirty="0">
                <a:latin typeface="Times New Roman" panose="02020603050405020304" pitchFamily="18" charset="0"/>
                <a:cs typeface="Times New Roman" panose="02020603050405020304" pitchFamily="18" charset="0"/>
              </a:rPr>
              <a:t> H; </a:t>
            </a:r>
            <a:r>
              <a:rPr lang="en-IN" sz="1000" dirty="0" err="1">
                <a:latin typeface="Times New Roman" panose="02020603050405020304" pitchFamily="18" charset="0"/>
                <a:cs typeface="Times New Roman" panose="02020603050405020304" pitchFamily="18" charset="0"/>
              </a:rPr>
              <a:t>Njeh</a:t>
            </a:r>
            <a:r>
              <a:rPr lang="en-IN" sz="1000" dirty="0">
                <a:latin typeface="Times New Roman" panose="02020603050405020304" pitchFamily="18" charset="0"/>
                <a:cs typeface="Times New Roman" panose="02020603050405020304" pitchFamily="18" charset="0"/>
              </a:rPr>
              <a:t> I; </a:t>
            </a:r>
            <a:r>
              <a:rPr lang="en-IN" sz="1000" dirty="0" err="1">
                <a:latin typeface="Times New Roman" panose="02020603050405020304" pitchFamily="18" charset="0"/>
                <a:cs typeface="Times New Roman" panose="02020603050405020304" pitchFamily="18" charset="0"/>
              </a:rPr>
              <a:t>Wali</a:t>
            </a:r>
            <a:r>
              <a:rPr lang="en-IN" sz="1000" dirty="0">
                <a:latin typeface="Times New Roman" panose="02020603050405020304" pitchFamily="18" charset="0"/>
                <a:cs typeface="Times New Roman" panose="02020603050405020304" pitchFamily="18" charset="0"/>
              </a:rPr>
              <a:t> A; et al. Deep multi-scale 3D convolutional neural network (CNN) for MRI gliomas brain </a:t>
            </a:r>
            <a:r>
              <a:rPr lang="en-IN" sz="1000" dirty="0" err="1">
                <a:latin typeface="Times New Roman" panose="02020603050405020304" pitchFamily="18" charset="0"/>
                <a:cs typeface="Times New Roman" panose="02020603050405020304" pitchFamily="18" charset="0"/>
              </a:rPr>
              <a:t>tumor</a:t>
            </a:r>
            <a:r>
              <a:rPr lang="en-IN" sz="1000" dirty="0">
                <a:latin typeface="Times New Roman" panose="02020603050405020304" pitchFamily="18" charset="0"/>
                <a:cs typeface="Times New Roman" panose="02020603050405020304" pitchFamily="18" charset="0"/>
              </a:rPr>
              <a:t> classification[J]. Journal of Digital Imaging 2020, 33, 903-915.</a:t>
            </a:r>
          </a:p>
          <a:p>
            <a:pPr marL="342900" indent="-342900" algn="just">
              <a:buFont typeface="+mj-lt"/>
              <a:buAutoNum type="arabicPeriod"/>
            </a:pPr>
            <a:r>
              <a:rPr lang="en-GB" sz="1000" dirty="0">
                <a:latin typeface="Times New Roman" panose="02020603050405020304" pitchFamily="18" charset="0"/>
                <a:cs typeface="Times New Roman" panose="02020603050405020304" pitchFamily="18" charset="0"/>
              </a:rPr>
              <a:t>Yang Y; Yan L F; Zhang X; et al. Glioma grading on conventional MR images: a deep learning study with transfer learning[J].</a:t>
            </a:r>
            <a:r>
              <a:rPr lang="fr-FR" sz="1000" dirty="0" err="1">
                <a:latin typeface="Times New Roman" panose="02020603050405020304" pitchFamily="18" charset="0"/>
                <a:cs typeface="Times New Roman" panose="02020603050405020304" pitchFamily="18" charset="0"/>
              </a:rPr>
              <a:t>Frontiers</a:t>
            </a:r>
            <a:r>
              <a:rPr lang="fr-FR" sz="1000" dirty="0">
                <a:latin typeface="Times New Roman" panose="02020603050405020304" pitchFamily="18" charset="0"/>
                <a:cs typeface="Times New Roman" panose="02020603050405020304" pitchFamily="18" charset="0"/>
              </a:rPr>
              <a:t> in neuroscience 2018, 804.</a:t>
            </a:r>
          </a:p>
          <a:p>
            <a:pPr marL="342900" indent="-342900" algn="just">
              <a:buFont typeface="+mj-lt"/>
              <a:buAutoNum type="arabicPeriod"/>
            </a:pP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Zhuge</a:t>
            </a:r>
            <a:r>
              <a:rPr lang="en-IN" sz="1000" dirty="0">
                <a:latin typeface="Times New Roman" panose="02020603050405020304" pitchFamily="18" charset="0"/>
                <a:cs typeface="Times New Roman" panose="02020603050405020304" pitchFamily="18" charset="0"/>
              </a:rPr>
              <a:t> Y; Ning H; </a:t>
            </a:r>
            <a:r>
              <a:rPr lang="en-IN" sz="1000" dirty="0" err="1">
                <a:latin typeface="Times New Roman" panose="02020603050405020304" pitchFamily="18" charset="0"/>
                <a:cs typeface="Times New Roman" panose="02020603050405020304" pitchFamily="18" charset="0"/>
              </a:rPr>
              <a:t>Mathen</a:t>
            </a:r>
            <a:r>
              <a:rPr lang="en-IN" sz="1000" dirty="0">
                <a:latin typeface="Times New Roman" panose="02020603050405020304" pitchFamily="18" charset="0"/>
                <a:cs typeface="Times New Roman" panose="02020603050405020304" pitchFamily="18" charset="0"/>
              </a:rPr>
              <a:t> P; et al. Automated glioma grading on conventional MRI images using deep convolutional neural </a:t>
            </a:r>
            <a:r>
              <a:rPr lang="en-GB" sz="1000" dirty="0">
                <a:latin typeface="Times New Roman" panose="02020603050405020304" pitchFamily="18" charset="0"/>
                <a:cs typeface="Times New Roman" panose="02020603050405020304" pitchFamily="18" charset="0"/>
              </a:rPr>
              <a:t>networks[J]. Medical physics 2020, 47, 3044-3053.</a:t>
            </a:r>
          </a:p>
          <a:p>
            <a:pPr marL="342900" indent="-342900" algn="just">
              <a:buFont typeface="+mj-lt"/>
              <a:buAutoNum type="arabicPeriod"/>
            </a:pP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Decuyper</a:t>
            </a:r>
            <a:r>
              <a:rPr lang="en-IN" sz="1000" dirty="0">
                <a:latin typeface="Times New Roman" panose="02020603050405020304" pitchFamily="18" charset="0"/>
                <a:cs typeface="Times New Roman" panose="02020603050405020304" pitchFamily="18" charset="0"/>
              </a:rPr>
              <a:t> M; </a:t>
            </a:r>
            <a:r>
              <a:rPr lang="en-IN" sz="1000" dirty="0" err="1">
                <a:latin typeface="Times New Roman" panose="02020603050405020304" pitchFamily="18" charset="0"/>
                <a:cs typeface="Times New Roman" panose="02020603050405020304" pitchFamily="18" charset="0"/>
              </a:rPr>
              <a:t>Bonte</a:t>
            </a:r>
            <a:r>
              <a:rPr lang="en-IN" sz="1000" dirty="0">
                <a:latin typeface="Times New Roman" panose="02020603050405020304" pitchFamily="18" charset="0"/>
                <a:cs typeface="Times New Roman" panose="02020603050405020304" pitchFamily="18" charset="0"/>
              </a:rPr>
              <a:t> S; </a:t>
            </a:r>
            <a:r>
              <a:rPr lang="en-IN" sz="1000" dirty="0" err="1">
                <a:latin typeface="Times New Roman" panose="02020603050405020304" pitchFamily="18" charset="0"/>
                <a:cs typeface="Times New Roman" panose="02020603050405020304" pitchFamily="18" charset="0"/>
              </a:rPr>
              <a:t>Deblaere</a:t>
            </a:r>
            <a:r>
              <a:rPr lang="en-IN" sz="1000" dirty="0">
                <a:latin typeface="Times New Roman" panose="02020603050405020304" pitchFamily="18" charset="0"/>
                <a:cs typeface="Times New Roman" panose="02020603050405020304" pitchFamily="18" charset="0"/>
              </a:rPr>
              <a:t> K; et al. Automated MRI based pipeline for segmentation and prediction of grade, IDH mutation</a:t>
            </a:r>
            <a:r>
              <a:rPr lang="en-GB" sz="1000" dirty="0">
                <a:latin typeface="Times New Roman" panose="02020603050405020304" pitchFamily="18" charset="0"/>
                <a:cs typeface="Times New Roman" panose="02020603050405020304" pitchFamily="18" charset="0"/>
              </a:rPr>
              <a:t>and 1p19q co-deletion in glioma[J]. Computerized Medical Imaging and Graphics 2021, 88, 101831</a:t>
            </a:r>
          </a:p>
          <a:p>
            <a:pPr marL="342900" indent="-342900" algn="just">
              <a:buFont typeface="+mj-lt"/>
              <a:buAutoNum type="arabicPeriod"/>
            </a:pPr>
            <a:r>
              <a:rPr lang="en-IN" sz="1000" dirty="0">
                <a:latin typeface="Times New Roman" panose="02020603050405020304" pitchFamily="18" charset="0"/>
                <a:cs typeface="Times New Roman" panose="02020603050405020304" pitchFamily="18" charset="0"/>
              </a:rPr>
              <a:t>He M; Han K; Zhang Y; et al. Hierarchical-order multimodal interaction fusion network for grading gliomas[J]. Physics in Medicine &amp; Biology 2021, 66, 215016.</a:t>
            </a:r>
          </a:p>
          <a:p>
            <a:pPr marL="342900" indent="-342900" algn="just">
              <a:buFont typeface="+mj-lt"/>
              <a:buAutoNum type="arabicPeriod"/>
            </a:pPr>
            <a:r>
              <a:rPr lang="en-IN" sz="1000" dirty="0">
                <a:latin typeface="Times New Roman" panose="02020603050405020304" pitchFamily="18" charset="0"/>
                <a:cs typeface="Times New Roman" panose="02020603050405020304" pitchFamily="18" charset="0"/>
              </a:rPr>
              <a:t>El </a:t>
            </a:r>
            <a:r>
              <a:rPr lang="en-IN" sz="1000" dirty="0" err="1">
                <a:latin typeface="Times New Roman" panose="02020603050405020304" pitchFamily="18" charset="0"/>
                <a:cs typeface="Times New Roman" panose="02020603050405020304" pitchFamily="18" charset="0"/>
              </a:rPr>
              <a:t>Hamdaoui</a:t>
            </a:r>
            <a:r>
              <a:rPr lang="en-IN" sz="1000" dirty="0">
                <a:latin typeface="Times New Roman" panose="02020603050405020304" pitchFamily="18" charset="0"/>
                <a:cs typeface="Times New Roman" panose="02020603050405020304" pitchFamily="18" charset="0"/>
              </a:rPr>
              <a:t> H.; </a:t>
            </a:r>
            <a:r>
              <a:rPr lang="en-IN" sz="1000" dirty="0" err="1">
                <a:latin typeface="Times New Roman" panose="02020603050405020304" pitchFamily="18" charset="0"/>
                <a:cs typeface="Times New Roman" panose="02020603050405020304" pitchFamily="18" charset="0"/>
              </a:rPr>
              <a:t>Benfares</a:t>
            </a:r>
            <a:r>
              <a:rPr lang="en-IN" sz="1000" dirty="0">
                <a:latin typeface="Times New Roman" panose="02020603050405020304" pitchFamily="18" charset="0"/>
                <a:cs typeface="Times New Roman" panose="02020603050405020304" pitchFamily="18" charset="0"/>
              </a:rPr>
              <a:t>, A.; </a:t>
            </a:r>
            <a:r>
              <a:rPr lang="en-IN" sz="1000" dirty="0" err="1">
                <a:latin typeface="Times New Roman" panose="02020603050405020304" pitchFamily="18" charset="0"/>
                <a:cs typeface="Times New Roman" panose="02020603050405020304" pitchFamily="18" charset="0"/>
              </a:rPr>
              <a:t>Boujraf</a:t>
            </a:r>
            <a:r>
              <a:rPr lang="en-IN" sz="1000" dirty="0">
                <a:latin typeface="Times New Roman" panose="02020603050405020304" pitchFamily="18" charset="0"/>
                <a:cs typeface="Times New Roman" panose="02020603050405020304" pitchFamily="18" charset="0"/>
              </a:rPr>
              <a:t>, S.; et al. High precision brain </a:t>
            </a:r>
            <a:r>
              <a:rPr lang="en-IN" sz="1000" dirty="0" err="1">
                <a:latin typeface="Times New Roman" panose="02020603050405020304" pitchFamily="18" charset="0"/>
                <a:cs typeface="Times New Roman" panose="02020603050405020304" pitchFamily="18" charset="0"/>
              </a:rPr>
              <a:t>tumor</a:t>
            </a:r>
            <a:r>
              <a:rPr lang="en-IN" sz="1000" dirty="0">
                <a:latin typeface="Times New Roman" panose="02020603050405020304" pitchFamily="18" charset="0"/>
                <a:cs typeface="Times New Roman" panose="02020603050405020304" pitchFamily="18" charset="0"/>
              </a:rPr>
              <a:t> classification model based on deep transfer learning </a:t>
            </a:r>
            <a:r>
              <a:rPr lang="en-GB" sz="1000" dirty="0">
                <a:latin typeface="Times New Roman" panose="02020603050405020304" pitchFamily="18" charset="0"/>
                <a:cs typeface="Times New Roman" panose="02020603050405020304" pitchFamily="18" charset="0"/>
              </a:rPr>
              <a:t>and stacking concepts. Indonesian Journal of Electrical Engineering and Computer Science 2021, 24, 167-177. </a:t>
            </a:r>
          </a:p>
          <a:p>
            <a:pPr marL="342900" indent="-342900" algn="just">
              <a:buFont typeface="+mj-lt"/>
              <a:buAutoNum type="arabicPeriod"/>
            </a:pP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Chikhalikar</a:t>
            </a:r>
            <a:r>
              <a:rPr lang="en-GB" sz="1000" dirty="0">
                <a:latin typeface="Times New Roman" panose="02020603050405020304" pitchFamily="18" charset="0"/>
                <a:cs typeface="Times New Roman" panose="02020603050405020304" pitchFamily="18" charset="0"/>
              </a:rPr>
              <a:t> A M; </a:t>
            </a:r>
            <a:r>
              <a:rPr lang="en-GB" sz="1000" dirty="0" err="1">
                <a:latin typeface="Times New Roman" panose="02020603050405020304" pitchFamily="18" charset="0"/>
                <a:cs typeface="Times New Roman" panose="02020603050405020304" pitchFamily="18" charset="0"/>
              </a:rPr>
              <a:t>Dharwadkar</a:t>
            </a:r>
            <a:r>
              <a:rPr lang="en-GB" sz="1000" dirty="0">
                <a:latin typeface="Times New Roman" panose="02020603050405020304" pitchFamily="18" charset="0"/>
                <a:cs typeface="Times New Roman" panose="02020603050405020304" pitchFamily="18" charset="0"/>
              </a:rPr>
              <a:t> N V. Model for Enhancement and Segmentation of Magnetic Resonance Images for Brain Tumor </a:t>
            </a:r>
            <a:r>
              <a:rPr lang="en-IN" sz="1000" dirty="0">
                <a:latin typeface="Times New Roman" panose="02020603050405020304" pitchFamily="18" charset="0"/>
                <a:cs typeface="Times New Roman" panose="02020603050405020304" pitchFamily="18" charset="0"/>
              </a:rPr>
              <a:t>Classification[J]. Pattern Recognition and Image Analysis 2021, 31, 49-59.</a:t>
            </a:r>
          </a:p>
          <a:p>
            <a:pPr marL="342900" indent="-342900" algn="just">
              <a:buFont typeface="+mj-lt"/>
              <a:buAutoNum type="arabicPeriod"/>
            </a:pPr>
            <a:r>
              <a:rPr lang="en-IN" sz="1000" dirty="0">
                <a:latin typeface="Times New Roman" panose="02020603050405020304" pitchFamily="18" charset="0"/>
                <a:cs typeface="Times New Roman" panose="02020603050405020304" pitchFamily="18" charset="0"/>
              </a:rPr>
              <a:t>Ahmad, F. Classification on magnetic resonance imaging (</a:t>
            </a:r>
            <a:r>
              <a:rPr lang="en-IN" sz="1000" dirty="0" err="1">
                <a:latin typeface="Times New Roman" panose="02020603050405020304" pitchFamily="18" charset="0"/>
                <a:cs typeface="Times New Roman" panose="02020603050405020304" pitchFamily="18" charset="0"/>
              </a:rPr>
              <a:t>Mri</a:t>
            </a:r>
            <a:r>
              <a:rPr lang="en-IN" sz="1000" dirty="0">
                <a:latin typeface="Times New Roman" panose="02020603050405020304" pitchFamily="18" charset="0"/>
                <a:cs typeface="Times New Roman" panose="02020603050405020304" pitchFamily="18" charset="0"/>
              </a:rPr>
              <a:t>) brain tumour using BPNN, SVM and CNN[J]. International Journal </a:t>
            </a:r>
            <a:r>
              <a:rPr lang="en-GB" sz="1000" dirty="0">
                <a:latin typeface="Times New Roman" panose="02020603050405020304" pitchFamily="18" charset="0"/>
                <a:cs typeface="Times New Roman" panose="02020603050405020304" pitchFamily="18" charset="0"/>
              </a:rPr>
              <a:t>of Recent Technology and Engineering (IJRTE) 2019, 8, 8601-8607. </a:t>
            </a:r>
          </a:p>
          <a:p>
            <a:pPr marL="342900" indent="-342900" algn="just">
              <a:buFont typeface="+mj-lt"/>
              <a:buAutoNum type="arabicPeriod"/>
            </a:pPr>
            <a:r>
              <a:rPr lang="en-GB" sz="1000" dirty="0">
                <a:latin typeface="Times New Roman" panose="02020603050405020304" pitchFamily="18" charset="0"/>
                <a:cs typeface="Times New Roman" panose="02020603050405020304" pitchFamily="18" charset="0"/>
              </a:rPr>
              <a:t>Naser M A; </a:t>
            </a:r>
            <a:r>
              <a:rPr lang="en-GB" sz="1000" dirty="0" err="1">
                <a:latin typeface="Times New Roman" panose="02020603050405020304" pitchFamily="18" charset="0"/>
                <a:cs typeface="Times New Roman" panose="02020603050405020304" pitchFamily="18" charset="0"/>
              </a:rPr>
              <a:t>Deen</a:t>
            </a:r>
            <a:r>
              <a:rPr lang="en-GB" sz="1000" dirty="0">
                <a:latin typeface="Times New Roman" panose="02020603050405020304" pitchFamily="18" charset="0"/>
                <a:cs typeface="Times New Roman" panose="02020603050405020304" pitchFamily="18" charset="0"/>
              </a:rPr>
              <a:t> M J. Brain </a:t>
            </a:r>
            <a:r>
              <a:rPr lang="en-GB" sz="1000" dirty="0" err="1">
                <a:latin typeface="Times New Roman" panose="02020603050405020304" pitchFamily="18" charset="0"/>
                <a:cs typeface="Times New Roman" panose="02020603050405020304" pitchFamily="18" charset="0"/>
              </a:rPr>
              <a:t>tumor</a:t>
            </a:r>
            <a:r>
              <a:rPr lang="en-GB" sz="1000" dirty="0">
                <a:latin typeface="Times New Roman" panose="02020603050405020304" pitchFamily="18" charset="0"/>
                <a:cs typeface="Times New Roman" panose="02020603050405020304" pitchFamily="18" charset="0"/>
              </a:rPr>
              <a:t> segmentation and grading of lower-grade glioma using deep learning in MRI images[J]. Computers in biology and medicine 2020, 121, 103758</a:t>
            </a:r>
          </a:p>
          <a:p>
            <a:pPr marL="342900" indent="-342900" algn="just">
              <a:buFont typeface="+mj-lt"/>
              <a:buAutoNum type="arabicPeriod"/>
            </a:pPr>
            <a:r>
              <a:rPr lang="en-GB" sz="1000" dirty="0" err="1">
                <a:latin typeface="Times New Roman" panose="02020603050405020304" pitchFamily="18" charset="0"/>
                <a:cs typeface="Times New Roman" panose="02020603050405020304" pitchFamily="18" charset="0"/>
              </a:rPr>
              <a:t>Tandel</a:t>
            </a:r>
            <a:r>
              <a:rPr lang="en-GB" sz="1000" dirty="0">
                <a:latin typeface="Times New Roman" panose="02020603050405020304" pitchFamily="18" charset="0"/>
                <a:cs typeface="Times New Roman" panose="02020603050405020304" pitchFamily="18" charset="0"/>
              </a:rPr>
              <a:t> G S; Tiwari A; </a:t>
            </a:r>
            <a:r>
              <a:rPr lang="en-GB" sz="1000" dirty="0" err="1">
                <a:latin typeface="Times New Roman" panose="02020603050405020304" pitchFamily="18" charset="0"/>
                <a:cs typeface="Times New Roman" panose="02020603050405020304" pitchFamily="18" charset="0"/>
              </a:rPr>
              <a:t>Kakde</a:t>
            </a:r>
            <a:r>
              <a:rPr lang="en-GB" sz="1000" dirty="0">
                <a:latin typeface="Times New Roman" panose="02020603050405020304" pitchFamily="18" charset="0"/>
                <a:cs typeface="Times New Roman" panose="02020603050405020304" pitchFamily="18" charset="0"/>
              </a:rPr>
              <a:t> O G. Performance optimisation of deep learning models using majority voting algorithm for brain tumour classification[J]. Computers in Biology and Medicine 2021, 135, 104564</a:t>
            </a:r>
            <a:endParaRPr lang="en-IN"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40962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D8B2-DE24-2A36-E25F-96A6567945B1}"/>
              </a:ext>
            </a:extLst>
          </p:cNvPr>
          <p:cNvSpPr>
            <a:spLocks noGrp="1"/>
          </p:cNvSpPr>
          <p:nvPr>
            <p:ph type="title"/>
          </p:nvPr>
        </p:nvSpPr>
        <p:spPr/>
        <p:txBody>
          <a:bodyPr>
            <a:normAutofit/>
          </a:bodyPr>
          <a:lstStyle/>
          <a:p>
            <a:r>
              <a:rPr lang="en-GB" sz="3200" b="1" u="sng" dirty="0">
                <a:effectLst>
                  <a:outerShdw blurRad="38100" dist="38100" dir="2700000" algn="tl">
                    <a:srgbClr val="000000">
                      <a:alpha val="43137"/>
                    </a:srgbClr>
                  </a:outerShdw>
                </a:effectLst>
              </a:rPr>
              <a:t>Data science and Machine learning in Healthcare </a:t>
            </a:r>
            <a:br>
              <a:rPr lang="en-GB" b="0" i="0" u="sng" dirty="0">
                <a:solidFill>
                  <a:srgbClr val="1A0DAB"/>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EF94BFF5-E09D-C355-9186-92F36B102B3F}"/>
              </a:ext>
            </a:extLst>
          </p:cNvPr>
          <p:cNvSpPr>
            <a:spLocks noGrp="1"/>
          </p:cNvSpPr>
          <p:nvPr>
            <p:ph idx="1"/>
          </p:nvPr>
        </p:nvSpPr>
        <p:spPr/>
        <p:txBody>
          <a:bodyPr/>
          <a:lstStyle/>
          <a:p>
            <a:pPr algn="just"/>
            <a:r>
              <a:rPr lang="en-GB" sz="1500" dirty="0">
                <a:solidFill>
                  <a:srgbClr val="444444"/>
                </a:solidFill>
                <a:latin typeface="Times New Roman" panose="02020603050405020304" pitchFamily="18" charset="0"/>
                <a:cs typeface="Times New Roman" panose="02020603050405020304" pitchFamily="18" charset="0"/>
              </a:rPr>
              <a:t>Healthcare sector is being transformed by the ability to record massive amounts of information </a:t>
            </a:r>
          </a:p>
          <a:p>
            <a:pPr algn="just"/>
            <a:r>
              <a:rPr lang="en-GB" sz="1500" dirty="0">
                <a:solidFill>
                  <a:srgbClr val="444444"/>
                </a:solidFill>
                <a:latin typeface="Times New Roman" panose="02020603050405020304" pitchFamily="18" charset="0"/>
                <a:cs typeface="Times New Roman" panose="02020603050405020304" pitchFamily="18" charset="0"/>
              </a:rPr>
              <a:t>Machine learning provides a way to automatically find patterns and reason about data</a:t>
            </a:r>
          </a:p>
          <a:p>
            <a:pPr algn="just"/>
            <a:r>
              <a:rPr lang="en-GB" sz="1500" dirty="0">
                <a:solidFill>
                  <a:srgbClr val="444444"/>
                </a:solidFill>
                <a:latin typeface="Times New Roman" panose="02020603050405020304" pitchFamily="18" charset="0"/>
                <a:cs typeface="Times New Roman" panose="02020603050405020304" pitchFamily="18" charset="0"/>
              </a:rPr>
              <a:t>It enables healthcare professionals to move to personalized care known as precision medicine.</a:t>
            </a:r>
          </a:p>
          <a:p>
            <a:pPr algn="just"/>
            <a:r>
              <a:rPr lang="en-GB" sz="1500" dirty="0">
                <a:solidFill>
                  <a:srgbClr val="444444"/>
                </a:solidFill>
                <a:latin typeface="Times New Roman" panose="02020603050405020304" pitchFamily="18" charset="0"/>
                <a:cs typeface="Times New Roman" panose="02020603050405020304" pitchFamily="18" charset="0"/>
              </a:rPr>
              <a:t>Analysis of big data by machine learning offers considerable advantages for assimilation and evaluation of large amounts of complex health-care data. </a:t>
            </a:r>
          </a:p>
          <a:p>
            <a:pPr marL="0" indent="0" algn="just">
              <a:buNone/>
            </a:pPr>
            <a:endParaRPr lang="en-IN" sz="1500" dirty="0">
              <a:solidFill>
                <a:srgbClr val="444444"/>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1523F125-DB1C-A0D0-5DDA-A5FE2989D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5185" y="3743260"/>
            <a:ext cx="3961427" cy="2623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829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439D3-32DD-CA5D-800B-86697E73E563}"/>
              </a:ext>
            </a:extLst>
          </p:cNvPr>
          <p:cNvSpPr>
            <a:spLocks noGrp="1"/>
          </p:cNvSpPr>
          <p:nvPr>
            <p:ph type="title"/>
          </p:nvPr>
        </p:nvSpPr>
        <p:spPr/>
        <p:txBody>
          <a:bodyPr>
            <a:normAutofit/>
          </a:bodyPr>
          <a:lstStyle/>
          <a:p>
            <a:r>
              <a:rPr lang="en-GB" sz="3200" b="1" u="sng" dirty="0">
                <a:effectLst>
                  <a:outerShdw blurRad="38100" dist="38100" dir="2700000" algn="tl">
                    <a:srgbClr val="000000">
                      <a:alpha val="43137"/>
                    </a:srgbClr>
                  </a:outerShdw>
                </a:effectLst>
              </a:rPr>
              <a:t>How machine Learning can help with Diagnostics</a:t>
            </a:r>
            <a:br>
              <a:rPr lang="en-GB" b="0" i="0" dirty="0">
                <a:solidFill>
                  <a:srgbClr val="212529"/>
                </a:solidFill>
                <a:effectLst/>
                <a:latin typeface="Mulish"/>
              </a:rPr>
            </a:br>
            <a:endParaRPr lang="en-IN" dirty="0"/>
          </a:p>
        </p:txBody>
      </p:sp>
      <p:sp>
        <p:nvSpPr>
          <p:cNvPr id="3" name="Content Placeholder 2">
            <a:extLst>
              <a:ext uri="{FF2B5EF4-FFF2-40B4-BE49-F238E27FC236}">
                <a16:creationId xmlns:a16="http://schemas.microsoft.com/office/drawing/2014/main" id="{E44E4F1F-D129-BA1C-B333-4B5F92CABFD7}"/>
              </a:ext>
            </a:extLst>
          </p:cNvPr>
          <p:cNvSpPr>
            <a:spLocks noGrp="1"/>
          </p:cNvSpPr>
          <p:nvPr>
            <p:ph idx="1"/>
          </p:nvPr>
        </p:nvSpPr>
        <p:spPr/>
        <p:txBody>
          <a:bodyPr>
            <a:normAutofit/>
          </a:bodyPr>
          <a:lstStyle/>
          <a:p>
            <a:pPr algn="just">
              <a:lnSpc>
                <a:spcPct val="100000"/>
              </a:lnSpc>
            </a:pPr>
            <a:r>
              <a:rPr lang="en-GB" sz="1500" dirty="0">
                <a:solidFill>
                  <a:srgbClr val="444444"/>
                </a:solidFill>
                <a:latin typeface="Times New Roman" panose="02020603050405020304" pitchFamily="18" charset="0"/>
                <a:cs typeface="Times New Roman" panose="02020603050405020304" pitchFamily="18" charset="0"/>
              </a:rPr>
              <a:t>Recently, hospitals have started using machine learning to speed up the process of diagnosis  and analysis. Now, doctors can get support in diagnosis to reach the treatment phase as quickly as possible. </a:t>
            </a:r>
          </a:p>
          <a:p>
            <a:pPr algn="just">
              <a:lnSpc>
                <a:spcPct val="100000"/>
              </a:lnSpc>
            </a:pPr>
            <a:r>
              <a:rPr lang="en-GB" sz="1500" dirty="0">
                <a:solidFill>
                  <a:srgbClr val="444444"/>
                </a:solidFill>
                <a:latin typeface="Times New Roman" panose="02020603050405020304" pitchFamily="18" charset="0"/>
                <a:cs typeface="Times New Roman" panose="02020603050405020304" pitchFamily="18" charset="0"/>
              </a:rPr>
              <a:t>With machine learning being used to </a:t>
            </a:r>
            <a:r>
              <a:rPr lang="en-GB" sz="1500" dirty="0" err="1">
                <a:solidFill>
                  <a:srgbClr val="444444"/>
                </a:solidFill>
                <a:latin typeface="Times New Roman" panose="02020603050405020304" pitchFamily="18" charset="0"/>
                <a:cs typeface="Times New Roman" panose="02020603050405020304" pitchFamily="18" charset="0"/>
              </a:rPr>
              <a:t>analyze</a:t>
            </a:r>
            <a:r>
              <a:rPr lang="en-GB" sz="1500" dirty="0">
                <a:solidFill>
                  <a:srgbClr val="444444"/>
                </a:solidFill>
                <a:latin typeface="Times New Roman" panose="02020603050405020304" pitchFamily="18" charset="0"/>
                <a:cs typeface="Times New Roman" panose="02020603050405020304" pitchFamily="18" charset="0"/>
              </a:rPr>
              <a:t> the diagnosis reports or CT scans, finding anomalies or even malign cells can be done with a super-human level of perfection. </a:t>
            </a:r>
          </a:p>
          <a:p>
            <a:pPr algn="just"/>
            <a:r>
              <a:rPr lang="en-GB" sz="1500" dirty="0">
                <a:solidFill>
                  <a:srgbClr val="444444"/>
                </a:solidFill>
                <a:latin typeface="Times New Roman" panose="02020603050405020304" pitchFamily="18" charset="0"/>
                <a:cs typeface="Times New Roman" panose="02020603050405020304" pitchFamily="18" charset="0"/>
              </a:rPr>
              <a:t>With a huge amount of data in hand, data scientists can use machine learning to find correlation between various attributes and features of the patients with the </a:t>
            </a:r>
            <a:r>
              <a:rPr lang="en-GB" sz="1500" dirty="0" err="1">
                <a:solidFill>
                  <a:srgbClr val="444444"/>
                </a:solidFill>
                <a:latin typeface="Times New Roman" panose="02020603050405020304" pitchFamily="18" charset="0"/>
                <a:cs typeface="Times New Roman" panose="02020603050405020304" pitchFamily="18" charset="0"/>
              </a:rPr>
              <a:t>labeled</a:t>
            </a:r>
            <a:r>
              <a:rPr lang="en-GB" sz="1500" dirty="0">
                <a:solidFill>
                  <a:srgbClr val="444444"/>
                </a:solidFill>
                <a:latin typeface="Times New Roman" panose="02020603050405020304" pitchFamily="18" charset="0"/>
                <a:cs typeface="Times New Roman" panose="02020603050405020304" pitchFamily="18" charset="0"/>
              </a:rPr>
              <a:t> disease. These correlations can help doctors understand the underlying patterns of disease, and come up with prevention plans.</a:t>
            </a:r>
          </a:p>
          <a:p>
            <a:pPr algn="just"/>
            <a:r>
              <a:rPr lang="en-GB" sz="1500" dirty="0">
                <a:solidFill>
                  <a:srgbClr val="444444"/>
                </a:solidFill>
                <a:latin typeface="Times New Roman" panose="02020603050405020304" pitchFamily="18" charset="0"/>
                <a:cs typeface="Times New Roman" panose="02020603050405020304" pitchFamily="18" charset="0"/>
              </a:rPr>
              <a:t>Once the machine learning model extracts information, doctors can recommend a proper medical routine that not only reduces the financial expenses of the patient but also reduces the chances of developing something more drastic like a </a:t>
            </a:r>
            <a:r>
              <a:rPr lang="en-GB" sz="1500" dirty="0" err="1">
                <a:solidFill>
                  <a:srgbClr val="444444"/>
                </a:solidFill>
                <a:latin typeface="Times New Roman" panose="02020603050405020304" pitchFamily="18" charset="0"/>
                <a:cs typeface="Times New Roman" panose="02020603050405020304" pitchFamily="18" charset="0"/>
              </a:rPr>
              <a:t>tumor</a:t>
            </a:r>
            <a:r>
              <a:rPr lang="en-GB" sz="1500" dirty="0">
                <a:solidFill>
                  <a:srgbClr val="444444"/>
                </a:solidFill>
                <a:latin typeface="Times New Roman" panose="02020603050405020304" pitchFamily="18" charset="0"/>
                <a:cs typeface="Times New Roman" panose="02020603050405020304" pitchFamily="18" charset="0"/>
              </a:rPr>
              <a:t>. </a:t>
            </a:r>
          </a:p>
          <a:p>
            <a:pPr algn="just"/>
            <a:r>
              <a:rPr lang="en-GB" sz="1500" dirty="0">
                <a:solidFill>
                  <a:srgbClr val="444444"/>
                </a:solidFill>
                <a:latin typeface="Times New Roman" panose="02020603050405020304" pitchFamily="18" charset="0"/>
                <a:cs typeface="Times New Roman" panose="02020603050405020304" pitchFamily="18" charset="0"/>
              </a:rPr>
              <a:t>Not treating a symptom or a pain in the early stages can be very risky not only to the patient’s health but also considering the economic costs. As the disease grows, the cost of treating it also increases. In this sense, data science can play a huge role in optimizing healthcare spending</a:t>
            </a:r>
          </a:p>
          <a:p>
            <a:endParaRPr lang="en-IN" sz="1500" dirty="0"/>
          </a:p>
          <a:p>
            <a:pPr marL="0" indent="0" algn="just">
              <a:lnSpc>
                <a:spcPct val="100000"/>
              </a:lnSpc>
              <a:buNone/>
            </a:pPr>
            <a:r>
              <a:rPr lang="en-GB" sz="1500" dirty="0">
                <a:solidFill>
                  <a:srgbClr val="444444"/>
                </a:solidFill>
                <a:latin typeface="Times New Roman" panose="02020603050405020304" pitchFamily="18" charset="0"/>
                <a:cs typeface="Times New Roman" panose="02020603050405020304" pitchFamily="18" charset="0"/>
              </a:rPr>
              <a:t> </a:t>
            </a:r>
          </a:p>
          <a:p>
            <a:endParaRPr lang="en-IN" sz="1500" dirty="0"/>
          </a:p>
        </p:txBody>
      </p:sp>
    </p:spTree>
    <p:extLst>
      <p:ext uri="{BB962C8B-B14F-4D97-AF65-F5344CB8AC3E}">
        <p14:creationId xmlns:p14="http://schemas.microsoft.com/office/powerpoint/2010/main" val="2139009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88FB-39C0-DD85-9264-12FA6E4F5B2E}"/>
              </a:ext>
            </a:extLst>
          </p:cNvPr>
          <p:cNvSpPr>
            <a:spLocks noGrp="1"/>
          </p:cNvSpPr>
          <p:nvPr>
            <p:ph type="title"/>
          </p:nvPr>
        </p:nvSpPr>
        <p:spPr/>
        <p:txBody>
          <a:bodyPr>
            <a:normAutofit/>
          </a:bodyPr>
          <a:lstStyle/>
          <a:p>
            <a:r>
              <a:rPr lang="en-IN" sz="3200" b="1" u="sng" dirty="0">
                <a:effectLst>
                  <a:outerShdw blurRad="38100" dist="38100" dir="2700000" algn="tl">
                    <a:srgbClr val="000000">
                      <a:alpha val="43137"/>
                    </a:srgbClr>
                  </a:outerShdw>
                </a:effectLst>
              </a:rPr>
              <a:t>How Machine Learning Works</a:t>
            </a:r>
          </a:p>
        </p:txBody>
      </p:sp>
      <p:pic>
        <p:nvPicPr>
          <p:cNvPr id="5" name="Content Placeholder 4">
            <a:extLst>
              <a:ext uri="{FF2B5EF4-FFF2-40B4-BE49-F238E27FC236}">
                <a16:creationId xmlns:a16="http://schemas.microsoft.com/office/drawing/2014/main" id="{F6AD1FFF-B968-2AB2-5DD1-4CA034CF0E6A}"/>
              </a:ext>
            </a:extLst>
          </p:cNvPr>
          <p:cNvPicPr>
            <a:picLocks noGrp="1" noChangeAspect="1"/>
          </p:cNvPicPr>
          <p:nvPr>
            <p:ph idx="1"/>
          </p:nvPr>
        </p:nvPicPr>
        <p:blipFill>
          <a:blip r:embed="rId2"/>
          <a:stretch>
            <a:fillRect/>
          </a:stretch>
        </p:blipFill>
        <p:spPr>
          <a:xfrm>
            <a:off x="6556310" y="3803506"/>
            <a:ext cx="5439499" cy="2790128"/>
          </a:xfrm>
        </p:spPr>
      </p:pic>
      <p:sp>
        <p:nvSpPr>
          <p:cNvPr id="7" name="TextBox 6">
            <a:extLst>
              <a:ext uri="{FF2B5EF4-FFF2-40B4-BE49-F238E27FC236}">
                <a16:creationId xmlns:a16="http://schemas.microsoft.com/office/drawing/2014/main" id="{5CF0B80D-B1AE-FA42-9DB5-11D89290C611}"/>
              </a:ext>
            </a:extLst>
          </p:cNvPr>
          <p:cNvSpPr txBox="1"/>
          <p:nvPr/>
        </p:nvSpPr>
        <p:spPr>
          <a:xfrm>
            <a:off x="553617" y="3959016"/>
            <a:ext cx="5666791" cy="2169825"/>
          </a:xfrm>
          <a:prstGeom prst="rect">
            <a:avLst/>
          </a:prstGeom>
          <a:noFill/>
        </p:spPr>
        <p:txBody>
          <a:bodyPr wrap="square">
            <a:spAutoFit/>
          </a:bodyPr>
          <a:lstStyle/>
          <a:p>
            <a:pPr algn="just"/>
            <a:r>
              <a:rPr lang="en-GB" sz="1500" dirty="0">
                <a:latin typeface="Times New Roman" panose="02020603050405020304" pitchFamily="18" charset="0"/>
                <a:cs typeface="Times New Roman" panose="02020603050405020304" pitchFamily="18" charset="0"/>
              </a:rPr>
              <a:t> </a:t>
            </a:r>
            <a:r>
              <a:rPr lang="en-GB" sz="1500" b="1" dirty="0">
                <a:latin typeface="Times New Roman" panose="02020603050405020304" pitchFamily="18" charset="0"/>
                <a:cs typeface="Times New Roman" panose="02020603050405020304" pitchFamily="18" charset="0"/>
              </a:rPr>
              <a:t>Supervised learning</a:t>
            </a:r>
            <a:r>
              <a:rPr lang="en-GB" sz="1500" dirty="0">
                <a:latin typeface="Times New Roman" panose="02020603050405020304" pitchFamily="18" charset="0"/>
                <a:cs typeface="Times New Roman" panose="02020603050405020304" pitchFamily="18" charset="0"/>
              </a:rPr>
              <a:t>, which trains a model on known inputs and output data to predict future outputs </a:t>
            </a:r>
          </a:p>
          <a:p>
            <a:pPr algn="just"/>
            <a:endParaRPr lang="en-GB" sz="1500" dirty="0">
              <a:latin typeface="Times New Roman" panose="02020603050405020304" pitchFamily="18" charset="0"/>
              <a:cs typeface="Times New Roman" panose="02020603050405020304" pitchFamily="18" charset="0"/>
            </a:endParaRPr>
          </a:p>
          <a:p>
            <a:pPr algn="just"/>
            <a:r>
              <a:rPr lang="en-GB" sz="1500" dirty="0">
                <a:latin typeface="Times New Roman" panose="02020603050405020304" pitchFamily="18" charset="0"/>
                <a:cs typeface="Times New Roman" panose="02020603050405020304" pitchFamily="18" charset="0"/>
              </a:rPr>
              <a:t> </a:t>
            </a:r>
            <a:r>
              <a:rPr lang="en-GB" sz="1500" b="1" dirty="0">
                <a:latin typeface="Times New Roman" panose="02020603050405020304" pitchFamily="18" charset="0"/>
                <a:cs typeface="Times New Roman" panose="02020603050405020304" pitchFamily="18" charset="0"/>
              </a:rPr>
              <a:t>Unsupervised learning</a:t>
            </a:r>
            <a:r>
              <a:rPr lang="en-GB" sz="1500" dirty="0">
                <a:latin typeface="Times New Roman" panose="02020603050405020304" pitchFamily="18" charset="0"/>
                <a:cs typeface="Times New Roman" panose="02020603050405020304" pitchFamily="18" charset="0"/>
              </a:rPr>
              <a:t>, which finds hidden patterns or intrinsic structures in the input data</a:t>
            </a:r>
          </a:p>
          <a:p>
            <a:pPr algn="just"/>
            <a:endParaRPr lang="en-GB" sz="1500" dirty="0">
              <a:latin typeface="Times New Roman" panose="02020603050405020304" pitchFamily="18" charset="0"/>
              <a:cs typeface="Times New Roman" panose="02020603050405020304" pitchFamily="18" charset="0"/>
            </a:endParaRPr>
          </a:p>
          <a:p>
            <a:pPr algn="just"/>
            <a:r>
              <a:rPr lang="en-GB" sz="1500" dirty="0">
                <a:latin typeface="Times New Roman" panose="02020603050405020304" pitchFamily="18" charset="0"/>
                <a:cs typeface="Times New Roman" panose="02020603050405020304" pitchFamily="18" charset="0"/>
              </a:rPr>
              <a:t>  </a:t>
            </a:r>
            <a:r>
              <a:rPr lang="en-GB" sz="1500" b="1" dirty="0">
                <a:latin typeface="Times New Roman" panose="02020603050405020304" pitchFamily="18" charset="0"/>
                <a:cs typeface="Times New Roman" panose="02020603050405020304" pitchFamily="18" charset="0"/>
              </a:rPr>
              <a:t>Semi-supervised learning</a:t>
            </a:r>
            <a:r>
              <a:rPr lang="en-GB" sz="1500" dirty="0">
                <a:latin typeface="Times New Roman" panose="02020603050405020304" pitchFamily="18" charset="0"/>
                <a:cs typeface="Times New Roman" panose="02020603050405020304" pitchFamily="18" charset="0"/>
              </a:rPr>
              <a:t>, which uses a mixture of both techniques; some learning uses supervised data, some learning uses unsupervised learning </a:t>
            </a:r>
            <a:endParaRPr lang="en-IN" sz="15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0D83FEA-7C1B-8C3E-9934-E296366FA852}"/>
              </a:ext>
            </a:extLst>
          </p:cNvPr>
          <p:cNvSpPr txBox="1"/>
          <p:nvPr/>
        </p:nvSpPr>
        <p:spPr>
          <a:xfrm>
            <a:off x="783770" y="1690688"/>
            <a:ext cx="10468947" cy="1477328"/>
          </a:xfrm>
          <a:prstGeom prst="rect">
            <a:avLst/>
          </a:prstGeom>
          <a:noFill/>
        </p:spPr>
        <p:txBody>
          <a:bodyPr wrap="square">
            <a:spAutoFit/>
          </a:bodyPr>
          <a:lstStyle/>
          <a:p>
            <a:pPr marL="285750" indent="-285750" algn="just">
              <a:buFont typeface="Arial" panose="020B0604020202020204" pitchFamily="34" charset="0"/>
              <a:buChar char="•"/>
            </a:pPr>
            <a:r>
              <a:rPr lang="en-GB" sz="1500" dirty="0">
                <a:latin typeface="Times New Roman" panose="02020603050405020304" pitchFamily="18" charset="0"/>
                <a:cs typeface="Times New Roman" panose="02020603050405020304" pitchFamily="18" charset="0"/>
              </a:rPr>
              <a:t>Machine learning is a</a:t>
            </a:r>
            <a:r>
              <a:rPr lang="en-GB" sz="1500" b="0" i="0" dirty="0">
                <a:solidFill>
                  <a:srgbClr val="444444"/>
                </a:solidFill>
                <a:effectLst/>
                <a:latin typeface="Times New Roman" panose="02020603050405020304" pitchFamily="18" charset="0"/>
                <a:cs typeface="Times New Roman" panose="02020603050405020304" pitchFamily="18" charset="0"/>
              </a:rPr>
              <a:t> field of computer science that uses statistical techniques to give computer systems the ability to “learn” with data, without being explicitly programmed.</a:t>
            </a:r>
          </a:p>
          <a:p>
            <a:pPr marL="285750" indent="-285750" algn="just">
              <a:buFont typeface="Arial" panose="020B0604020202020204" pitchFamily="34" charset="0"/>
              <a:buChar char="•"/>
            </a:pPr>
            <a:endParaRPr lang="en-GB" sz="1500" dirty="0">
              <a:solidFill>
                <a:srgbClr val="444444"/>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1500" dirty="0">
                <a:latin typeface="Times New Roman" panose="02020603050405020304" pitchFamily="18" charset="0"/>
                <a:cs typeface="Times New Roman" panose="02020603050405020304" pitchFamily="18" charset="0"/>
              </a:rPr>
              <a:t>Machine learning algorithms use computation methods to “learn” information directly from data without relying on a predetermined equation to model. The algorithms adaptively improve their performance as the number of data samples available for learning increases.</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3997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30C5A-089D-692D-4A5A-1309EC6793D0}"/>
              </a:ext>
            </a:extLst>
          </p:cNvPr>
          <p:cNvSpPr>
            <a:spLocks noGrp="1"/>
          </p:cNvSpPr>
          <p:nvPr>
            <p:ph type="title"/>
          </p:nvPr>
        </p:nvSpPr>
        <p:spPr/>
        <p:txBody>
          <a:bodyPr/>
          <a:lstStyle/>
          <a:p>
            <a:r>
              <a:rPr lang="en-GB" sz="3200" b="1" u="sng" dirty="0">
                <a:effectLst>
                  <a:outerShdw blurRad="38100" dist="38100" dir="2700000" algn="tl">
                    <a:srgbClr val="000000">
                      <a:alpha val="43137"/>
                    </a:srgbClr>
                  </a:outerShdw>
                </a:effectLst>
              </a:rPr>
              <a:t>Deep Learning</a:t>
            </a:r>
            <a:endParaRPr lang="en-IN" sz="32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1286791-7215-C5B7-AE6F-9553C54AB0DB}"/>
              </a:ext>
            </a:extLst>
          </p:cNvPr>
          <p:cNvSpPr>
            <a:spLocks noGrp="1"/>
          </p:cNvSpPr>
          <p:nvPr>
            <p:ph idx="1"/>
          </p:nvPr>
        </p:nvSpPr>
        <p:spPr/>
        <p:txBody>
          <a:bodyPr>
            <a:normAutofit/>
          </a:bodyPr>
          <a:lstStyle/>
          <a:p>
            <a:pPr algn="just"/>
            <a:r>
              <a:rPr lang="en-GB" sz="1500" dirty="0">
                <a:latin typeface="Times New Roman" panose="02020603050405020304" pitchFamily="18" charset="0"/>
                <a:cs typeface="Times New Roman" panose="02020603050405020304" pitchFamily="18" charset="0"/>
              </a:rPr>
              <a:t>The most complex forms of machine learning involve </a:t>
            </a:r>
            <a:r>
              <a:rPr lang="en-GB" sz="1500" b="1" dirty="0">
                <a:latin typeface="Times New Roman" panose="02020603050405020304" pitchFamily="18" charset="0"/>
                <a:cs typeface="Times New Roman" panose="02020603050405020304" pitchFamily="18" charset="0"/>
              </a:rPr>
              <a:t>deep learning</a:t>
            </a:r>
            <a:r>
              <a:rPr lang="en-GB" sz="1500" dirty="0">
                <a:latin typeface="Times New Roman" panose="02020603050405020304" pitchFamily="18" charset="0"/>
                <a:cs typeface="Times New Roman" panose="02020603050405020304" pitchFamily="18" charset="0"/>
              </a:rPr>
              <a:t>, or neural network models with many levels of features or variables that predict outcomes.</a:t>
            </a:r>
          </a:p>
          <a:p>
            <a:pPr algn="just"/>
            <a:r>
              <a:rPr lang="en-GB" sz="1500" dirty="0">
                <a:latin typeface="Times New Roman" panose="02020603050405020304" pitchFamily="18" charset="0"/>
                <a:cs typeface="Times New Roman" panose="02020603050405020304" pitchFamily="18" charset="0"/>
              </a:rPr>
              <a:t> There may be thousands of hidden features in such models, which are uncovered by the faster processing of today's graphics processing units and cloud architectures.</a:t>
            </a:r>
          </a:p>
          <a:p>
            <a:pPr algn="just"/>
            <a:r>
              <a:rPr lang="en-GB" sz="1500" dirty="0">
                <a:latin typeface="Times New Roman" panose="02020603050405020304" pitchFamily="18" charset="0"/>
                <a:cs typeface="Times New Roman" panose="02020603050405020304" pitchFamily="18" charset="0"/>
              </a:rPr>
              <a:t> A common application of deep learning in healthcare is recognition of potentially cancerous lesions in radiology images.</a:t>
            </a:r>
          </a:p>
          <a:p>
            <a:pPr algn="just"/>
            <a:r>
              <a:rPr lang="en-GB" sz="1500" dirty="0">
                <a:latin typeface="Times New Roman" panose="02020603050405020304" pitchFamily="18" charset="0"/>
                <a:cs typeface="Times New Roman" panose="02020603050405020304" pitchFamily="18" charset="0"/>
              </a:rPr>
              <a:t>Deep learning is increasingly being applied to radiomics, or the detection of clinically relevant features in imaging data beyond what can be perceived by the human eye.</a:t>
            </a:r>
          </a:p>
          <a:p>
            <a:pPr algn="just"/>
            <a:r>
              <a:rPr lang="en-GB" sz="1500" dirty="0">
                <a:latin typeface="Times New Roman" panose="02020603050405020304" pitchFamily="18" charset="0"/>
                <a:cs typeface="Times New Roman" panose="02020603050405020304" pitchFamily="18" charset="0"/>
              </a:rPr>
              <a:t>Both radiomics and deep learning are most commonly found in oncology-oriented image analysis. Their combination appears to promise greater accuracy in diagnosis than the previous generation of automated tools for image analysis, known as computer-aided detection or CAD.</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6751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2781</TotalTime>
  <Words>5636</Words>
  <Application>Microsoft Office PowerPoint</Application>
  <PresentationFormat>Widescreen</PresentationFormat>
  <Paragraphs>509</Paragraphs>
  <Slides>55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arial</vt:lpstr>
      <vt:lpstr>Calibri</vt:lpstr>
      <vt:lpstr>Calibri Light</vt:lpstr>
      <vt:lpstr>Georgia</vt:lpstr>
      <vt:lpstr>Mulish</vt:lpstr>
      <vt:lpstr>Noto Sans Symbols</vt:lpstr>
      <vt:lpstr>PalatinoLinotype-Roman</vt:lpstr>
      <vt:lpstr>Times New Roman</vt:lpstr>
      <vt:lpstr>Office Theme</vt:lpstr>
      <vt:lpstr>Disease Prediction using Medical Imaging and Machine Learning</vt:lpstr>
      <vt:lpstr>OUTLINE</vt:lpstr>
      <vt:lpstr>Data Science &amp; Healthcare</vt:lpstr>
      <vt:lpstr>Data Science &amp; Healthcare</vt:lpstr>
      <vt:lpstr>Data Science Use Cases in Healthcare </vt:lpstr>
      <vt:lpstr>Data science and Machine learning in Healthcare  </vt:lpstr>
      <vt:lpstr>How machine Learning can help with Diagnostics </vt:lpstr>
      <vt:lpstr>How Machine Learning Works</vt:lpstr>
      <vt:lpstr>Deep Learning</vt:lpstr>
      <vt:lpstr>What is unique about ML in healthcare?</vt:lpstr>
      <vt:lpstr>PowerPoint Presentation</vt:lpstr>
      <vt:lpstr>Brain Tumor /Glioma</vt:lpstr>
      <vt:lpstr>Levels of Tumor Diagnosis</vt:lpstr>
      <vt:lpstr>Key differences between machine learning and deep learning</vt:lpstr>
      <vt:lpstr>Support Vector Machine or SVM </vt:lpstr>
      <vt:lpstr>Convolutional Neural Network (CNN) </vt:lpstr>
      <vt:lpstr>A flowchart of a generic computer-aided diagnosis (CAD) system for diagnosing brain tumors</vt:lpstr>
      <vt:lpstr>Tumor Grading</vt:lpstr>
      <vt:lpstr>Characterizing Gliomas </vt:lpstr>
      <vt:lpstr>Public MRI Datasets</vt:lpstr>
      <vt:lpstr>Challenges</vt:lpstr>
      <vt:lpstr>Significance of Study</vt:lpstr>
      <vt:lpstr>Motivation &amp; Objective</vt:lpstr>
      <vt:lpstr>Implementation Flow</vt:lpstr>
      <vt:lpstr>Block diagram of the Proposed Methodology </vt:lpstr>
      <vt:lpstr>The State of the Art in Brain Cancer Classification</vt:lpstr>
      <vt:lpstr>The State of the Art in Brain Cancer Classification</vt:lpstr>
      <vt:lpstr>Usage of state-of-the-art CNN models from 2015 and 2021. </vt:lpstr>
      <vt:lpstr>PowerPoint Presentation</vt:lpstr>
      <vt:lpstr>Introduction  </vt:lpstr>
      <vt:lpstr>mpMRI and MRI</vt:lpstr>
      <vt:lpstr>Lesion Grading in Prostate cancer</vt:lpstr>
      <vt:lpstr>Gleason score and Group </vt:lpstr>
      <vt:lpstr>Machine Learning pipeline</vt:lpstr>
      <vt:lpstr>Continue…</vt:lpstr>
      <vt:lpstr>Deep Learning Approach</vt:lpstr>
      <vt:lpstr>Methods</vt:lpstr>
      <vt:lpstr>Lesion classification</vt:lpstr>
      <vt:lpstr>Clinical significance classification</vt:lpstr>
      <vt:lpstr>Data augmentations</vt:lpstr>
      <vt:lpstr>Research Trends</vt:lpstr>
      <vt:lpstr>7 Pillars of Explainable AI in HealthCare</vt:lpstr>
      <vt:lpstr>Pillar 1: Transparency </vt:lpstr>
      <vt:lpstr>Pillar 2: Domain Sense</vt:lpstr>
      <vt:lpstr>Pillar 3: Consistency</vt:lpstr>
      <vt:lpstr>Pillar 4: Parsimony</vt:lpstr>
      <vt:lpstr>Pillar 5: Generalizability</vt:lpstr>
      <vt:lpstr>Pillar 6: Trust/Performance </vt:lpstr>
      <vt:lpstr>Pillar 7: Fidelity </vt:lpstr>
      <vt:lpstr>Explainable ML in Healthcare AI</vt:lpstr>
      <vt:lpstr>How do you decide which algorithm to use?</vt:lpstr>
      <vt:lpstr>Key challenges for healthcare data</vt:lpstr>
      <vt:lpstr>What makes healthcare different?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 to Advanced Data Science Techniques to handle Healthcare Issues and Hands-on with Python/R Programming</dc:title>
  <dc:creator>Sonam Saluja</dc:creator>
  <cp:lastModifiedBy>Prof Munesh Chandra Trivedi</cp:lastModifiedBy>
  <cp:revision>21</cp:revision>
  <dcterms:created xsi:type="dcterms:W3CDTF">2022-09-04T04:36:20Z</dcterms:created>
  <dcterms:modified xsi:type="dcterms:W3CDTF">2022-09-07T17:21:51Z</dcterms:modified>
</cp:coreProperties>
</file>