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32" y="741415"/>
            <a:ext cx="9848850" cy="47240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18" y="105282"/>
            <a:ext cx="435610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955" y="1747519"/>
            <a:ext cx="11098530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.microsoft.com/en-us/global-infrastructure/geographies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global-infrastructure/geographies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zure.microsoft.com/en-us/global-infrastructure/geographi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633" y="479806"/>
            <a:ext cx="72783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0" spc="-315" dirty="0">
                <a:solidFill>
                  <a:srgbClr val="001F5F"/>
                </a:solidFill>
              </a:rPr>
              <a:t>Introduction</a:t>
            </a:r>
            <a:r>
              <a:rPr sz="8000" spc="-25" dirty="0">
                <a:solidFill>
                  <a:srgbClr val="001F5F"/>
                </a:solidFill>
              </a:rPr>
              <a:t> </a:t>
            </a:r>
            <a:r>
              <a:rPr sz="8000" spc="-330" dirty="0">
                <a:solidFill>
                  <a:srgbClr val="001F5F"/>
                </a:solidFill>
              </a:rPr>
              <a:t>to </a:t>
            </a:r>
            <a:r>
              <a:rPr sz="8000" spc="-270" dirty="0">
                <a:solidFill>
                  <a:srgbClr val="001F5F"/>
                </a:solidFill>
              </a:rPr>
              <a:t>Microsoft</a:t>
            </a:r>
            <a:r>
              <a:rPr sz="8000" spc="-70" dirty="0">
                <a:solidFill>
                  <a:srgbClr val="001F5F"/>
                </a:solidFill>
              </a:rPr>
              <a:t> </a:t>
            </a:r>
            <a:r>
              <a:rPr sz="8000" spc="-185" dirty="0">
                <a:solidFill>
                  <a:srgbClr val="001F5F"/>
                </a:solidFill>
              </a:rPr>
              <a:t>Azure</a:t>
            </a:r>
            <a:endParaRPr sz="8000"/>
          </a:p>
        </p:txBody>
      </p:sp>
      <p:grpSp>
        <p:nvGrpSpPr>
          <p:cNvPr id="5" name="object 5"/>
          <p:cNvGrpSpPr/>
          <p:nvPr/>
        </p:nvGrpSpPr>
        <p:grpSpPr>
          <a:xfrm>
            <a:off x="431037" y="597154"/>
            <a:ext cx="165100" cy="4726940"/>
            <a:chOff x="431037" y="597154"/>
            <a:chExt cx="165100" cy="4726940"/>
          </a:xfrm>
        </p:grpSpPr>
        <p:sp>
          <p:nvSpPr>
            <p:cNvPr id="6" name="object 6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032" y="741415"/>
            <a:ext cx="9848850" cy="4724400"/>
            <a:chOff x="1018032" y="741415"/>
            <a:chExt cx="9848850" cy="4724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4145" y="2321433"/>
              <a:ext cx="166878" cy="1546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8029" y="1896236"/>
              <a:ext cx="168401" cy="1546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230" y="2041397"/>
              <a:ext cx="154940" cy="290195"/>
            </a:xfrm>
            <a:custGeom>
              <a:avLst/>
              <a:gdLst/>
              <a:ahLst/>
              <a:cxnLst/>
              <a:rect l="l" t="t" r="r" b="b"/>
              <a:pathLst>
                <a:path w="154939" h="290194">
                  <a:moveTo>
                    <a:pt x="110270" y="227241"/>
                  </a:moveTo>
                  <a:lnTo>
                    <a:pt x="85089" y="240664"/>
                  </a:lnTo>
                  <a:lnTo>
                    <a:pt x="154558" y="289940"/>
                  </a:lnTo>
                  <a:lnTo>
                    <a:pt x="153173" y="238378"/>
                  </a:lnTo>
                  <a:lnTo>
                    <a:pt x="116205" y="238378"/>
                  </a:lnTo>
                  <a:lnTo>
                    <a:pt x="110270" y="227241"/>
                  </a:lnTo>
                  <a:close/>
                </a:path>
                <a:path w="154939" h="290194">
                  <a:moveTo>
                    <a:pt x="127111" y="218264"/>
                  </a:moveTo>
                  <a:lnTo>
                    <a:pt x="110270" y="227241"/>
                  </a:lnTo>
                  <a:lnTo>
                    <a:pt x="116205" y="238378"/>
                  </a:lnTo>
                  <a:lnTo>
                    <a:pt x="133095" y="229488"/>
                  </a:lnTo>
                  <a:lnTo>
                    <a:pt x="127111" y="218264"/>
                  </a:lnTo>
                  <a:close/>
                </a:path>
                <a:path w="154939" h="290194">
                  <a:moveTo>
                    <a:pt x="152272" y="204850"/>
                  </a:moveTo>
                  <a:lnTo>
                    <a:pt x="127111" y="218264"/>
                  </a:lnTo>
                  <a:lnTo>
                    <a:pt x="133095" y="229488"/>
                  </a:lnTo>
                  <a:lnTo>
                    <a:pt x="116205" y="238378"/>
                  </a:lnTo>
                  <a:lnTo>
                    <a:pt x="153173" y="238378"/>
                  </a:lnTo>
                  <a:lnTo>
                    <a:pt x="152272" y="204850"/>
                  </a:lnTo>
                  <a:close/>
                </a:path>
                <a:path w="154939" h="290194">
                  <a:moveTo>
                    <a:pt x="44201" y="62767"/>
                  </a:moveTo>
                  <a:lnTo>
                    <a:pt x="27407" y="71735"/>
                  </a:lnTo>
                  <a:lnTo>
                    <a:pt x="110270" y="227241"/>
                  </a:lnTo>
                  <a:lnTo>
                    <a:pt x="127111" y="218264"/>
                  </a:lnTo>
                  <a:lnTo>
                    <a:pt x="44201" y="62767"/>
                  </a:lnTo>
                  <a:close/>
                </a:path>
                <a:path w="154939" h="290194">
                  <a:moveTo>
                    <a:pt x="0" y="0"/>
                  </a:moveTo>
                  <a:lnTo>
                    <a:pt x="2158" y="85216"/>
                  </a:lnTo>
                  <a:lnTo>
                    <a:pt x="27407" y="71735"/>
                  </a:lnTo>
                  <a:lnTo>
                    <a:pt x="21462" y="60578"/>
                  </a:lnTo>
                  <a:lnTo>
                    <a:pt x="38226" y="51562"/>
                  </a:lnTo>
                  <a:lnTo>
                    <a:pt x="65187" y="51562"/>
                  </a:lnTo>
                  <a:lnTo>
                    <a:pt x="69468" y="49275"/>
                  </a:lnTo>
                  <a:lnTo>
                    <a:pt x="0" y="0"/>
                  </a:lnTo>
                  <a:close/>
                </a:path>
                <a:path w="154939" h="290194">
                  <a:moveTo>
                    <a:pt x="38226" y="51562"/>
                  </a:moveTo>
                  <a:lnTo>
                    <a:pt x="21462" y="60578"/>
                  </a:lnTo>
                  <a:lnTo>
                    <a:pt x="27407" y="71735"/>
                  </a:lnTo>
                  <a:lnTo>
                    <a:pt x="44201" y="62767"/>
                  </a:lnTo>
                  <a:lnTo>
                    <a:pt x="38226" y="51562"/>
                  </a:lnTo>
                  <a:close/>
                </a:path>
                <a:path w="154939" h="290194">
                  <a:moveTo>
                    <a:pt x="65187" y="51562"/>
                  </a:moveTo>
                  <a:lnTo>
                    <a:pt x="38226" y="51562"/>
                  </a:lnTo>
                  <a:lnTo>
                    <a:pt x="44201" y="62767"/>
                  </a:lnTo>
                  <a:lnTo>
                    <a:pt x="65187" y="51562"/>
                  </a:lnTo>
                  <a:close/>
                </a:path>
              </a:pathLst>
            </a:custGeom>
            <a:solidFill>
              <a:srgbClr val="5327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89397" y="1553718"/>
              <a:ext cx="521334" cy="190500"/>
            </a:xfrm>
            <a:custGeom>
              <a:avLst/>
              <a:gdLst/>
              <a:ahLst/>
              <a:cxnLst/>
              <a:rect l="l" t="t" r="r" b="b"/>
              <a:pathLst>
                <a:path w="521335" h="190500">
                  <a:moveTo>
                    <a:pt x="371855" y="123444"/>
                  </a:moveTo>
                  <a:lnTo>
                    <a:pt x="377719" y="97321"/>
                  </a:lnTo>
                  <a:lnTo>
                    <a:pt x="393715" y="76009"/>
                  </a:lnTo>
                  <a:lnTo>
                    <a:pt x="417450" y="61650"/>
                  </a:lnTo>
                  <a:lnTo>
                    <a:pt x="446531" y="56387"/>
                  </a:lnTo>
                  <a:lnTo>
                    <a:pt x="475613" y="61650"/>
                  </a:lnTo>
                  <a:lnTo>
                    <a:pt x="499348" y="76009"/>
                  </a:lnTo>
                  <a:lnTo>
                    <a:pt x="515344" y="97321"/>
                  </a:lnTo>
                  <a:lnTo>
                    <a:pt x="521207" y="123444"/>
                  </a:lnTo>
                  <a:lnTo>
                    <a:pt x="515344" y="149566"/>
                  </a:lnTo>
                  <a:lnTo>
                    <a:pt x="499348" y="170878"/>
                  </a:lnTo>
                  <a:lnTo>
                    <a:pt x="475613" y="185237"/>
                  </a:lnTo>
                  <a:lnTo>
                    <a:pt x="446531" y="190500"/>
                  </a:lnTo>
                  <a:lnTo>
                    <a:pt x="417450" y="185237"/>
                  </a:lnTo>
                  <a:lnTo>
                    <a:pt x="393715" y="170878"/>
                  </a:lnTo>
                  <a:lnTo>
                    <a:pt x="377719" y="149566"/>
                  </a:lnTo>
                  <a:lnTo>
                    <a:pt x="371855" y="123444"/>
                  </a:lnTo>
                  <a:close/>
                </a:path>
                <a:path w="521335" h="190500">
                  <a:moveTo>
                    <a:pt x="0" y="67818"/>
                  </a:moveTo>
                  <a:lnTo>
                    <a:pt x="5816" y="41415"/>
                  </a:lnTo>
                  <a:lnTo>
                    <a:pt x="21669" y="19859"/>
                  </a:lnTo>
                  <a:lnTo>
                    <a:pt x="45166" y="5328"/>
                  </a:lnTo>
                  <a:lnTo>
                    <a:pt x="73913" y="0"/>
                  </a:lnTo>
                  <a:lnTo>
                    <a:pt x="102661" y="5328"/>
                  </a:lnTo>
                  <a:lnTo>
                    <a:pt x="126158" y="19859"/>
                  </a:lnTo>
                  <a:lnTo>
                    <a:pt x="142011" y="41415"/>
                  </a:lnTo>
                  <a:lnTo>
                    <a:pt x="147827" y="67818"/>
                  </a:lnTo>
                  <a:lnTo>
                    <a:pt x="142011" y="94220"/>
                  </a:lnTo>
                  <a:lnTo>
                    <a:pt x="126158" y="115776"/>
                  </a:lnTo>
                  <a:lnTo>
                    <a:pt x="102661" y="130307"/>
                  </a:lnTo>
                  <a:lnTo>
                    <a:pt x="73913" y="135636"/>
                  </a:lnTo>
                  <a:lnTo>
                    <a:pt x="45166" y="130307"/>
                  </a:lnTo>
                  <a:lnTo>
                    <a:pt x="21669" y="115776"/>
                  </a:lnTo>
                  <a:lnTo>
                    <a:pt x="5816" y="94220"/>
                  </a:lnTo>
                  <a:lnTo>
                    <a:pt x="0" y="67818"/>
                  </a:lnTo>
                  <a:close/>
                </a:path>
              </a:pathLst>
            </a:custGeom>
            <a:ln w="19050">
              <a:solidFill>
                <a:srgbClr val="5327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37226" y="1595627"/>
              <a:ext cx="224790" cy="97155"/>
            </a:xfrm>
            <a:custGeom>
              <a:avLst/>
              <a:gdLst/>
              <a:ahLst/>
              <a:cxnLst/>
              <a:rect l="l" t="t" r="r" b="b"/>
              <a:pathLst>
                <a:path w="224789" h="97155">
                  <a:moveTo>
                    <a:pt x="148685" y="69361"/>
                  </a:moveTo>
                  <a:lnTo>
                    <a:pt x="140462" y="96647"/>
                  </a:lnTo>
                  <a:lnTo>
                    <a:pt x="224409" y="82169"/>
                  </a:lnTo>
                  <a:lnTo>
                    <a:pt x="214708" y="73025"/>
                  </a:lnTo>
                  <a:lnTo>
                    <a:pt x="160782" y="73025"/>
                  </a:lnTo>
                  <a:lnTo>
                    <a:pt x="148685" y="69361"/>
                  </a:lnTo>
                  <a:close/>
                </a:path>
                <a:path w="224789" h="97155">
                  <a:moveTo>
                    <a:pt x="83947" y="0"/>
                  </a:moveTo>
                  <a:lnTo>
                    <a:pt x="0" y="14477"/>
                  </a:lnTo>
                  <a:lnTo>
                    <a:pt x="61975" y="73025"/>
                  </a:lnTo>
                  <a:lnTo>
                    <a:pt x="70227" y="45601"/>
                  </a:lnTo>
                  <a:lnTo>
                    <a:pt x="58038" y="41910"/>
                  </a:lnTo>
                  <a:lnTo>
                    <a:pt x="63500" y="23749"/>
                  </a:lnTo>
                  <a:lnTo>
                    <a:pt x="76801" y="23749"/>
                  </a:lnTo>
                  <a:lnTo>
                    <a:pt x="83947" y="0"/>
                  </a:lnTo>
                  <a:close/>
                </a:path>
                <a:path w="224789" h="97155">
                  <a:moveTo>
                    <a:pt x="154198" y="51070"/>
                  </a:moveTo>
                  <a:lnTo>
                    <a:pt x="148685" y="69361"/>
                  </a:lnTo>
                  <a:lnTo>
                    <a:pt x="160782" y="73025"/>
                  </a:lnTo>
                  <a:lnTo>
                    <a:pt x="166370" y="54737"/>
                  </a:lnTo>
                  <a:lnTo>
                    <a:pt x="154198" y="51070"/>
                  </a:lnTo>
                  <a:close/>
                </a:path>
                <a:path w="224789" h="97155">
                  <a:moveTo>
                    <a:pt x="162433" y="23749"/>
                  </a:moveTo>
                  <a:lnTo>
                    <a:pt x="154198" y="51070"/>
                  </a:lnTo>
                  <a:lnTo>
                    <a:pt x="166370" y="54737"/>
                  </a:lnTo>
                  <a:lnTo>
                    <a:pt x="160782" y="73025"/>
                  </a:lnTo>
                  <a:lnTo>
                    <a:pt x="214708" y="73025"/>
                  </a:lnTo>
                  <a:lnTo>
                    <a:pt x="162433" y="23749"/>
                  </a:lnTo>
                  <a:close/>
                </a:path>
                <a:path w="224789" h="97155">
                  <a:moveTo>
                    <a:pt x="75696" y="27422"/>
                  </a:moveTo>
                  <a:lnTo>
                    <a:pt x="70227" y="45601"/>
                  </a:lnTo>
                  <a:lnTo>
                    <a:pt x="148685" y="69361"/>
                  </a:lnTo>
                  <a:lnTo>
                    <a:pt x="154198" y="51070"/>
                  </a:lnTo>
                  <a:lnTo>
                    <a:pt x="75696" y="27422"/>
                  </a:lnTo>
                  <a:close/>
                </a:path>
                <a:path w="224789" h="97155">
                  <a:moveTo>
                    <a:pt x="63500" y="23749"/>
                  </a:moveTo>
                  <a:lnTo>
                    <a:pt x="58038" y="41910"/>
                  </a:lnTo>
                  <a:lnTo>
                    <a:pt x="70227" y="45601"/>
                  </a:lnTo>
                  <a:lnTo>
                    <a:pt x="75696" y="27422"/>
                  </a:lnTo>
                  <a:lnTo>
                    <a:pt x="63500" y="23749"/>
                  </a:lnTo>
                  <a:close/>
                </a:path>
                <a:path w="224789" h="97155">
                  <a:moveTo>
                    <a:pt x="76801" y="23749"/>
                  </a:moveTo>
                  <a:lnTo>
                    <a:pt x="63500" y="23749"/>
                  </a:lnTo>
                  <a:lnTo>
                    <a:pt x="75696" y="27422"/>
                  </a:lnTo>
                  <a:lnTo>
                    <a:pt x="76801" y="23749"/>
                  </a:lnTo>
                  <a:close/>
                </a:path>
              </a:pathLst>
            </a:custGeom>
            <a:solidFill>
              <a:srgbClr val="5327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7061" y="2755772"/>
              <a:ext cx="273558" cy="3802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50794" y="6357010"/>
            <a:ext cx="5671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Source: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https://azure.microsoft.com/en-us/global-infrastructure/geographies/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Azure</a:t>
            </a:r>
            <a:r>
              <a:rPr spc="-225" dirty="0"/>
              <a:t> </a:t>
            </a:r>
            <a:r>
              <a:rPr spc="-12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076604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Everything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that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done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called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358775" algn="ctr">
              <a:lnSpc>
                <a:spcPct val="100000"/>
              </a:lnSpc>
              <a:tabLst>
                <a:tab pos="1791970" algn="l"/>
              </a:tabLst>
            </a:pP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Cloud</a:t>
            </a:r>
            <a:r>
              <a:rPr sz="40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538235"/>
                </a:solidFill>
                <a:latin typeface="Bahnschrift"/>
                <a:cs typeface="Bahnschrift"/>
              </a:rPr>
              <a:t>Service</a:t>
            </a:r>
            <a:endParaRPr sz="40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ie.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Creating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VMs,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building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databases,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set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networks,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AI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Bahnschrift"/>
                <a:cs typeface="Bahnschrift"/>
              </a:rPr>
              <a:t>algorithms,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using</a:t>
            </a:r>
            <a:r>
              <a:rPr sz="2800" spc="1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central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user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management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Azure</a:t>
            </a:r>
            <a:r>
              <a:rPr spc="-225" dirty="0"/>
              <a:t> </a:t>
            </a:r>
            <a:r>
              <a:rPr spc="-12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0518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Go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to: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927100">
              <a:lnSpc>
                <a:spcPct val="100000"/>
              </a:lnSpc>
            </a:pP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Bahnschrift"/>
                <a:cs typeface="Bahnschrift"/>
                <a:hlinkClick r:id="rId2"/>
              </a:rPr>
              <a:t>https://azure.microsoft.com/en-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Bahnschrift"/>
                <a:cs typeface="Bahnschrift"/>
                <a:hlinkClick r:id="rId2"/>
              </a:rPr>
              <a:t>us/services/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154" y="2090419"/>
            <a:ext cx="73116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20065" algn="l"/>
              </a:tabLst>
            </a:pPr>
            <a:r>
              <a:rPr sz="2800" dirty="0">
                <a:latin typeface="Bahnschrift"/>
                <a:cs typeface="Bahnschrift"/>
              </a:rPr>
              <a:t>Microsoft’s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20065" indent="-456565">
              <a:lnSpc>
                <a:spcPct val="100000"/>
              </a:lnSpc>
              <a:buFont typeface="Arial MT"/>
              <a:buChar char="•"/>
              <a:tabLst>
                <a:tab pos="520065" algn="l"/>
              </a:tabLst>
            </a:pPr>
            <a:r>
              <a:rPr sz="2800" dirty="0">
                <a:latin typeface="Bahnschrift"/>
                <a:cs typeface="Bahnschrift"/>
              </a:rPr>
              <a:t>Announced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October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2008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20065" indent="-456565">
              <a:lnSpc>
                <a:spcPct val="100000"/>
              </a:lnSpc>
              <a:buFont typeface="Arial MT"/>
              <a:buChar char="•"/>
              <a:tabLst>
                <a:tab pos="520065" algn="l"/>
              </a:tabLst>
            </a:pPr>
            <a:r>
              <a:rPr sz="2800" dirty="0">
                <a:latin typeface="Bahnschrift"/>
                <a:cs typeface="Bahnschrift"/>
              </a:rPr>
              <a:t>Released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February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2010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200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200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2</a:t>
            </a:r>
            <a:r>
              <a:rPr sz="2775" baseline="25525" dirty="0">
                <a:latin typeface="Bahnschrift"/>
                <a:cs typeface="Bahnschrift"/>
              </a:rPr>
              <a:t>nd</a:t>
            </a:r>
            <a:r>
              <a:rPr sz="2775" spc="525" baseline="255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largest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520065" indent="-456565">
              <a:lnSpc>
                <a:spcPct val="100000"/>
              </a:lnSpc>
              <a:buFont typeface="Arial MT"/>
              <a:buChar char="•"/>
              <a:tabLst>
                <a:tab pos="520065" algn="l"/>
              </a:tabLst>
            </a:pPr>
            <a:r>
              <a:rPr sz="2800" dirty="0">
                <a:latin typeface="Bahnschrift"/>
                <a:cs typeface="Bahnschrift"/>
              </a:rPr>
              <a:t>Closing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gap…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972" y="109728"/>
            <a:ext cx="5715371" cy="1648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55" y="2090419"/>
            <a:ext cx="1015644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6565" marR="3430270" indent="-456565" algn="l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56565" algn="l"/>
              </a:tabLst>
            </a:pPr>
            <a:r>
              <a:rPr sz="2800" dirty="0">
                <a:latin typeface="Bahnschrift"/>
                <a:cs typeface="Bahnschrift"/>
              </a:rPr>
              <a:t>First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focused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PaaS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56565" marR="3359150" lvl="1" indent="-456565" algn="l">
              <a:lnSpc>
                <a:spcPct val="100000"/>
              </a:lnSpc>
              <a:buFont typeface="Arial MT"/>
              <a:buChar char="•"/>
              <a:tabLst>
                <a:tab pos="456565" algn="l"/>
              </a:tabLst>
            </a:pP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counter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AWS’s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IaaS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focus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Later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added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IaaS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Currently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offers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largest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variety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972" y="109728"/>
            <a:ext cx="5715371" cy="16481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54" y="2090419"/>
            <a:ext cx="4060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Major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clients: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972" y="109728"/>
            <a:ext cx="5715371" cy="16481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100" y="2963000"/>
            <a:ext cx="4210681" cy="973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5307" y="2584704"/>
            <a:ext cx="4286250" cy="17099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012" y="4264152"/>
            <a:ext cx="4020312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5558" y="4580439"/>
            <a:ext cx="1981430" cy="20248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Regions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47519"/>
            <a:ext cx="11582399" cy="3902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Microsoft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built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datacenters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Each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datacenters’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location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called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b="1" spc="-10" dirty="0">
                <a:latin typeface="Arial"/>
                <a:cs typeface="Arial"/>
              </a:rPr>
              <a:t>Region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Arial MT"/>
              <a:buChar char="•"/>
            </a:pP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There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are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~60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Azure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Regions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(more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than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any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other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cloud)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Almost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every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new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should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allocated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50" dirty="0">
                <a:latin typeface="Bahnschrift"/>
                <a:cs typeface="Bahnschrift"/>
              </a:rPr>
              <a:t>a </a:t>
            </a:r>
            <a:r>
              <a:rPr sz="2800" spc="-10" dirty="0">
                <a:latin typeface="Bahnschrift"/>
                <a:cs typeface="Bahnschrift"/>
              </a:rPr>
              <a:t>region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794" y="6357010"/>
            <a:ext cx="5671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Source: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https://azure.microsoft.com/en-us/global-infrastructure/geographies/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Zones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/>
              <a:t>Some</a:t>
            </a:r>
            <a:r>
              <a:rPr spc="195" dirty="0"/>
              <a:t> </a:t>
            </a:r>
            <a:r>
              <a:rPr dirty="0"/>
              <a:t>of</a:t>
            </a:r>
            <a:r>
              <a:rPr spc="204" dirty="0"/>
              <a:t> </a:t>
            </a:r>
            <a:r>
              <a:rPr dirty="0"/>
              <a:t>the</a:t>
            </a:r>
            <a:r>
              <a:rPr spc="195" dirty="0"/>
              <a:t> </a:t>
            </a:r>
            <a:r>
              <a:rPr dirty="0"/>
              <a:t>regions</a:t>
            </a:r>
            <a:r>
              <a:rPr spc="204" dirty="0"/>
              <a:t> </a:t>
            </a:r>
            <a:r>
              <a:rPr dirty="0"/>
              <a:t>have</a:t>
            </a:r>
            <a:r>
              <a:rPr spc="200" dirty="0"/>
              <a:t> </a:t>
            </a:r>
            <a:r>
              <a:rPr dirty="0"/>
              <a:t>more</a:t>
            </a:r>
            <a:r>
              <a:rPr spc="210" dirty="0"/>
              <a:t> </a:t>
            </a:r>
            <a:r>
              <a:rPr dirty="0"/>
              <a:t>than</a:t>
            </a:r>
            <a:r>
              <a:rPr spc="185" dirty="0"/>
              <a:t> </a:t>
            </a:r>
            <a:r>
              <a:rPr dirty="0"/>
              <a:t>one</a:t>
            </a:r>
            <a:r>
              <a:rPr spc="195" dirty="0"/>
              <a:t> </a:t>
            </a:r>
            <a:r>
              <a:rPr dirty="0"/>
              <a:t>physical</a:t>
            </a:r>
            <a:r>
              <a:rPr spc="204" dirty="0"/>
              <a:t> </a:t>
            </a:r>
            <a:r>
              <a:rPr spc="-10" dirty="0"/>
              <a:t>datacenter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/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/>
              <a:t>Great</a:t>
            </a:r>
            <a:r>
              <a:rPr spc="210" dirty="0"/>
              <a:t> </a:t>
            </a:r>
            <a:r>
              <a:rPr dirty="0"/>
              <a:t>for</a:t>
            </a:r>
            <a:r>
              <a:rPr spc="215" dirty="0"/>
              <a:t> </a:t>
            </a:r>
            <a:r>
              <a:rPr dirty="0"/>
              <a:t>availability</a:t>
            </a:r>
            <a:r>
              <a:rPr spc="215" dirty="0"/>
              <a:t> </a:t>
            </a:r>
            <a:r>
              <a:rPr dirty="0"/>
              <a:t>in</a:t>
            </a:r>
            <a:r>
              <a:rPr spc="204" dirty="0"/>
              <a:t> </a:t>
            </a:r>
            <a:r>
              <a:rPr dirty="0"/>
              <a:t>case</a:t>
            </a:r>
            <a:r>
              <a:rPr spc="210" dirty="0"/>
              <a:t> </a:t>
            </a:r>
            <a:r>
              <a:rPr dirty="0"/>
              <a:t>one</a:t>
            </a:r>
            <a:r>
              <a:rPr spc="210" dirty="0"/>
              <a:t> </a:t>
            </a:r>
            <a:r>
              <a:rPr dirty="0"/>
              <a:t>datacenter</a:t>
            </a:r>
            <a:r>
              <a:rPr spc="210" dirty="0"/>
              <a:t> </a:t>
            </a:r>
            <a:r>
              <a:rPr spc="-10" dirty="0"/>
              <a:t>fails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/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/>
              <a:t>Each</a:t>
            </a:r>
            <a:r>
              <a:rPr spc="200" dirty="0"/>
              <a:t> </a:t>
            </a:r>
            <a:r>
              <a:rPr dirty="0"/>
              <a:t>datacenter</a:t>
            </a:r>
            <a:r>
              <a:rPr spc="204" dirty="0"/>
              <a:t> </a:t>
            </a:r>
            <a:r>
              <a:rPr dirty="0"/>
              <a:t>is</a:t>
            </a:r>
            <a:r>
              <a:rPr spc="200" dirty="0"/>
              <a:t> </a:t>
            </a:r>
            <a:r>
              <a:rPr dirty="0"/>
              <a:t>called</a:t>
            </a:r>
            <a:r>
              <a:rPr spc="220" dirty="0"/>
              <a:t> </a:t>
            </a:r>
            <a:r>
              <a:rPr b="1" spc="-20" dirty="0">
                <a:latin typeface="Arial"/>
                <a:cs typeface="Arial"/>
              </a:rPr>
              <a:t>Zone</a:t>
            </a:r>
          </a:p>
          <a:p>
            <a:pPr marL="469900" marR="5080" indent="-457200">
              <a:lnSpc>
                <a:spcPct val="2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/>
              <a:t>When</a:t>
            </a:r>
            <a:r>
              <a:rPr spc="210" dirty="0"/>
              <a:t> </a:t>
            </a:r>
            <a:r>
              <a:rPr dirty="0"/>
              <a:t>there</a:t>
            </a:r>
            <a:r>
              <a:rPr spc="210" dirty="0"/>
              <a:t> </a:t>
            </a:r>
            <a:r>
              <a:rPr dirty="0"/>
              <a:t>are</a:t>
            </a:r>
            <a:r>
              <a:rPr spc="200" dirty="0"/>
              <a:t> </a:t>
            </a:r>
            <a:r>
              <a:rPr dirty="0"/>
              <a:t>more</a:t>
            </a:r>
            <a:r>
              <a:rPr spc="220" dirty="0"/>
              <a:t> </a:t>
            </a:r>
            <a:r>
              <a:rPr dirty="0"/>
              <a:t>than</a:t>
            </a:r>
            <a:r>
              <a:rPr spc="204" dirty="0"/>
              <a:t> </a:t>
            </a:r>
            <a:r>
              <a:rPr dirty="0"/>
              <a:t>one</a:t>
            </a:r>
            <a:r>
              <a:rPr spc="195" dirty="0"/>
              <a:t> </a:t>
            </a:r>
            <a:r>
              <a:rPr dirty="0"/>
              <a:t>datacenter</a:t>
            </a:r>
            <a:r>
              <a:rPr spc="225" dirty="0"/>
              <a:t> </a:t>
            </a:r>
            <a:r>
              <a:rPr dirty="0"/>
              <a:t>in</a:t>
            </a:r>
            <a:r>
              <a:rPr spc="200" dirty="0"/>
              <a:t> </a:t>
            </a:r>
            <a:r>
              <a:rPr dirty="0"/>
              <a:t>a</a:t>
            </a:r>
            <a:r>
              <a:rPr spc="200" dirty="0"/>
              <a:t> </a:t>
            </a:r>
            <a:r>
              <a:rPr dirty="0"/>
              <a:t>region,</a:t>
            </a:r>
            <a:r>
              <a:rPr spc="229" dirty="0"/>
              <a:t> </a:t>
            </a:r>
            <a:r>
              <a:rPr dirty="0"/>
              <a:t>the</a:t>
            </a:r>
            <a:r>
              <a:rPr spc="200" dirty="0"/>
              <a:t> </a:t>
            </a:r>
            <a:r>
              <a:rPr dirty="0"/>
              <a:t>region</a:t>
            </a:r>
            <a:r>
              <a:rPr spc="204" dirty="0"/>
              <a:t> </a:t>
            </a:r>
            <a:r>
              <a:rPr spc="-25" dirty="0"/>
              <a:t>is </a:t>
            </a:r>
            <a:r>
              <a:rPr dirty="0"/>
              <a:t>said</a:t>
            </a:r>
            <a:r>
              <a:rPr spc="270" dirty="0"/>
              <a:t> </a:t>
            </a:r>
            <a:r>
              <a:rPr dirty="0"/>
              <a:t>to</a:t>
            </a:r>
            <a:r>
              <a:rPr spc="254" dirty="0"/>
              <a:t> </a:t>
            </a:r>
            <a:r>
              <a:rPr dirty="0"/>
              <a:t>have</a:t>
            </a:r>
            <a:r>
              <a:rPr spc="275" dirty="0"/>
              <a:t> </a:t>
            </a:r>
            <a:r>
              <a:rPr b="1" spc="-105" dirty="0">
                <a:latin typeface="Arial"/>
                <a:cs typeface="Arial"/>
              </a:rPr>
              <a:t>Availability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Zones</a:t>
            </a:r>
          </a:p>
          <a:p>
            <a:pPr>
              <a:lnSpc>
                <a:spcPct val="100000"/>
              </a:lnSpc>
              <a:spcBef>
                <a:spcPts val="140"/>
              </a:spcBef>
              <a:buFont typeface="Arial MT"/>
              <a:buChar char="•"/>
            </a:pPr>
            <a:endParaRPr/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/>
              <a:t>Some</a:t>
            </a:r>
            <a:r>
              <a:rPr spc="160" dirty="0"/>
              <a:t> </a:t>
            </a:r>
            <a:r>
              <a:rPr dirty="0"/>
              <a:t>cloud</a:t>
            </a:r>
            <a:r>
              <a:rPr spc="190" dirty="0"/>
              <a:t> </a:t>
            </a:r>
            <a:r>
              <a:rPr dirty="0"/>
              <a:t>services</a:t>
            </a:r>
            <a:r>
              <a:rPr spc="165" dirty="0"/>
              <a:t> </a:t>
            </a:r>
            <a:r>
              <a:rPr dirty="0"/>
              <a:t>benefit</a:t>
            </a:r>
            <a:r>
              <a:rPr spc="175" dirty="0"/>
              <a:t> </a:t>
            </a:r>
            <a:r>
              <a:rPr dirty="0"/>
              <a:t>from</a:t>
            </a:r>
            <a:r>
              <a:rPr spc="160" dirty="0"/>
              <a:t> </a:t>
            </a:r>
            <a:r>
              <a:rPr dirty="0"/>
              <a:t>Availability</a:t>
            </a:r>
            <a:r>
              <a:rPr spc="180" dirty="0"/>
              <a:t> </a:t>
            </a:r>
            <a:r>
              <a:rPr spc="-10" dirty="0"/>
              <a:t>Zones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253" y="741415"/>
            <a:ext cx="9850755" cy="4724400"/>
            <a:chOff x="1016253" y="741415"/>
            <a:chExt cx="9850755" cy="4724400"/>
          </a:xfrm>
        </p:grpSpPr>
        <p:sp>
          <p:nvSpPr>
            <p:cNvPr id="3" name="object 3"/>
            <p:cNvSpPr/>
            <p:nvPr/>
          </p:nvSpPr>
          <p:spPr>
            <a:xfrm>
              <a:off x="1022603" y="4658868"/>
              <a:ext cx="1100455" cy="196850"/>
            </a:xfrm>
            <a:custGeom>
              <a:avLst/>
              <a:gdLst/>
              <a:ahLst/>
              <a:cxnLst/>
              <a:rect l="l" t="t" r="r" b="b"/>
              <a:pathLst>
                <a:path w="1100455" h="196850">
                  <a:moveTo>
                    <a:pt x="0" y="196595"/>
                  </a:moveTo>
                  <a:lnTo>
                    <a:pt x="1100328" y="196595"/>
                  </a:lnTo>
                  <a:lnTo>
                    <a:pt x="1100328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ln w="12699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743" y="1578863"/>
              <a:ext cx="76200" cy="2503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1236" y="1597152"/>
              <a:ext cx="76200" cy="2503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7736" y="1347216"/>
              <a:ext cx="76200" cy="2503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6251" y="1847088"/>
              <a:ext cx="76200" cy="2503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639" y="4259580"/>
              <a:ext cx="76200" cy="2503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50794" y="6357010"/>
            <a:ext cx="5671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Source: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https://azure.microsoft.com/en-us/global-infrastructure/geographies/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Paired</a:t>
            </a:r>
            <a:r>
              <a:rPr spc="-220" dirty="0"/>
              <a:t> </a:t>
            </a:r>
            <a:r>
              <a:rPr spc="-265" dirty="0"/>
              <a:t>Regions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5374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Some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regions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have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designated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pair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region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increased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availability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full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region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fails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–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other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fill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place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Relevant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some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3359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Pairs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are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Azure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cannot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changed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220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Microsoft Azure</vt:lpstr>
      <vt:lpstr>Slide 2</vt:lpstr>
      <vt:lpstr>Slide 3</vt:lpstr>
      <vt:lpstr>Slide 4</vt:lpstr>
      <vt:lpstr>Regions</vt:lpstr>
      <vt:lpstr>Slide 6</vt:lpstr>
      <vt:lpstr>Zones</vt:lpstr>
      <vt:lpstr>Slide 8</vt:lpstr>
      <vt:lpstr>Paired Regions</vt:lpstr>
      <vt:lpstr>Slide 10</vt:lpstr>
      <vt:lpstr>Azure Services</vt:lpstr>
      <vt:lpstr>Azure 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HP</cp:lastModifiedBy>
  <cp:revision>7</cp:revision>
  <dcterms:created xsi:type="dcterms:W3CDTF">2024-08-30T05:40:59Z</dcterms:created>
  <dcterms:modified xsi:type="dcterms:W3CDTF">2024-08-31T05:52:03Z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2024-08-30T00:00:00Z</vt:filetime>
  </property>
  <property fmtid="{D5CDD505-2E9C-101B-9397-08002B2CF9AE}" pid="5" name="Producer">
    <vt:lpwstr>Microsoft® PowerPoint® for Microsoft 365</vt:lpwstr>
  </property>
</Properties>
</file>