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91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F0000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F0000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F0000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667" y="1086611"/>
            <a:ext cx="12028932" cy="1935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24910" y="565150"/>
            <a:ext cx="474217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FF0000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29410" y="2074798"/>
            <a:ext cx="8147050" cy="275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ysite.com/" TargetMode="External"/><Relationship Id="rId5" Type="http://schemas.openxmlformats.org/officeDocument/2006/relationships/image" Target="../media/image62.jpeg"/><Relationship Id="rId4" Type="http://schemas.openxmlformats.org/officeDocument/2006/relationships/image" Target="../media/image61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7.png"/><Relationship Id="rId7" Type="http://schemas.openxmlformats.org/officeDocument/2006/relationships/image" Target="../media/image1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20.png"/><Relationship Id="rId4" Type="http://schemas.openxmlformats.org/officeDocument/2006/relationships/image" Target="../media/image26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paddressguide.com/cid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7.png"/><Relationship Id="rId7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hardware/drivers/network/windows-network-architecture-and-the-osi-model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5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58.png"/><Relationship Id="rId3" Type="http://schemas.openxmlformats.org/officeDocument/2006/relationships/image" Target="../media/image5.png"/><Relationship Id="rId7" Type="http://schemas.openxmlformats.org/officeDocument/2006/relationships/image" Target="../media/image53.png"/><Relationship Id="rId12" Type="http://schemas.openxmlformats.org/officeDocument/2006/relationships/image" Target="../media/image5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6.png"/><Relationship Id="rId5" Type="http://schemas.openxmlformats.org/officeDocument/2006/relationships/image" Target="../media/image20.png"/><Relationship Id="rId10" Type="http://schemas.openxmlformats.org/officeDocument/2006/relationships/image" Target="../media/image55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7633" y="479806"/>
            <a:ext cx="8268334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-195" dirty="0">
                <a:solidFill>
                  <a:srgbClr val="001F5F"/>
                </a:solidFill>
                <a:latin typeface="Arial"/>
                <a:cs typeface="Arial"/>
              </a:rPr>
              <a:t>Azure</a:t>
            </a:r>
            <a:r>
              <a:rPr sz="8000" b="1" spc="-1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8000" b="1" spc="-215" dirty="0">
                <a:solidFill>
                  <a:srgbClr val="001F5F"/>
                </a:solidFill>
                <a:latin typeface="Arial"/>
                <a:cs typeface="Arial"/>
              </a:rPr>
              <a:t>Networking</a:t>
            </a:r>
            <a:endParaRPr sz="8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31037" y="597154"/>
            <a:ext cx="165100" cy="4726940"/>
            <a:chOff x="431037" y="597154"/>
            <a:chExt cx="165100" cy="4726940"/>
          </a:xfrm>
        </p:grpSpPr>
        <p:sp>
          <p:nvSpPr>
            <p:cNvPr id="6" name="object 6"/>
            <p:cNvSpPr/>
            <p:nvPr/>
          </p:nvSpPr>
          <p:spPr>
            <a:xfrm>
              <a:off x="437387" y="603504"/>
              <a:ext cx="152400" cy="4714240"/>
            </a:xfrm>
            <a:custGeom>
              <a:avLst/>
              <a:gdLst/>
              <a:ahLst/>
              <a:cxnLst/>
              <a:rect l="l" t="t" r="r" b="b"/>
              <a:pathLst>
                <a:path w="152400" h="4714240">
                  <a:moveTo>
                    <a:pt x="152400" y="0"/>
                  </a:moveTo>
                  <a:lnTo>
                    <a:pt x="0" y="0"/>
                  </a:lnTo>
                  <a:lnTo>
                    <a:pt x="0" y="4713732"/>
                  </a:lnTo>
                  <a:lnTo>
                    <a:pt x="152400" y="471373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7387" y="603504"/>
              <a:ext cx="152400" cy="4714240"/>
            </a:xfrm>
            <a:custGeom>
              <a:avLst/>
              <a:gdLst/>
              <a:ahLst/>
              <a:cxnLst/>
              <a:rect l="l" t="t" r="r" b="b"/>
              <a:pathLst>
                <a:path w="152400" h="4714240">
                  <a:moveTo>
                    <a:pt x="0" y="4713732"/>
                  </a:moveTo>
                  <a:lnTo>
                    <a:pt x="152400" y="4713732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471373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85076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105" dirty="0">
                <a:solidFill>
                  <a:srgbClr val="532708"/>
                </a:solidFill>
                <a:latin typeface="Arial"/>
                <a:cs typeface="Arial"/>
              </a:rPr>
              <a:t>Virtual</a:t>
            </a:r>
            <a:r>
              <a:rPr sz="5000" b="1" spc="-13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90" dirty="0">
                <a:solidFill>
                  <a:srgbClr val="532708"/>
                </a:solidFill>
                <a:latin typeface="Arial"/>
                <a:cs typeface="Arial"/>
              </a:rPr>
              <a:t>Networks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823849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Think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it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your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organization’s</a:t>
            </a:r>
            <a:r>
              <a:rPr sz="2800" spc="31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private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network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AWS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it’s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called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VPC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–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Virtual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b="1" spc="-60" dirty="0">
                <a:latin typeface="Arial"/>
                <a:cs typeface="Arial"/>
              </a:rPr>
              <a:t>Private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Cloud</a:t>
            </a:r>
            <a:endParaRPr sz="2800">
              <a:latin typeface="Bahnschrift"/>
              <a:cs typeface="Bahnschrift"/>
            </a:endParaRPr>
          </a:p>
          <a:p>
            <a:pPr marL="469900" marR="3510279" indent="-457200">
              <a:lnSpc>
                <a:spcPct val="2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Other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organizations’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VNets </a:t>
            </a:r>
            <a:r>
              <a:rPr sz="2800" spc="-4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cannot</a:t>
            </a:r>
            <a:r>
              <a:rPr sz="2800" spc="-5" dirty="0">
                <a:latin typeface="Bahnschrift"/>
                <a:cs typeface="Bahnschrift"/>
              </a:rPr>
              <a:t> communicate</a:t>
            </a:r>
            <a:r>
              <a:rPr sz="280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with </a:t>
            </a:r>
            <a:r>
              <a:rPr sz="2800" spc="-5" dirty="0">
                <a:latin typeface="Bahnschrift"/>
                <a:cs typeface="Bahnschrift"/>
              </a:rPr>
              <a:t> your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VNet</a:t>
            </a:r>
            <a:endParaRPr sz="2800">
              <a:latin typeface="Bahnschrift"/>
              <a:cs typeface="Bahnschrif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6870" y="3763576"/>
            <a:ext cx="5619876" cy="2980081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942149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10" dirty="0">
                <a:solidFill>
                  <a:srgbClr val="532708"/>
                </a:solidFill>
                <a:latin typeface="Arial"/>
                <a:cs typeface="Arial"/>
              </a:rPr>
              <a:t>Application</a:t>
            </a:r>
            <a:r>
              <a:rPr sz="5000" b="1" spc="-9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04" dirty="0">
                <a:solidFill>
                  <a:srgbClr val="532708"/>
                </a:solidFill>
                <a:latin typeface="Arial"/>
                <a:cs typeface="Arial"/>
              </a:rPr>
              <a:t>Gateway</a:t>
            </a:r>
            <a:r>
              <a:rPr sz="5000" b="1" spc="-8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50" dirty="0">
                <a:solidFill>
                  <a:srgbClr val="532708"/>
                </a:solidFill>
                <a:latin typeface="Arial"/>
                <a:cs typeface="Arial"/>
              </a:rPr>
              <a:t>and</a:t>
            </a:r>
            <a:r>
              <a:rPr sz="5000" b="1" spc="-6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50" dirty="0">
                <a:solidFill>
                  <a:srgbClr val="532708"/>
                </a:solidFill>
                <a:latin typeface="Arial"/>
                <a:cs typeface="Arial"/>
              </a:rPr>
              <a:t>Cookies</a:t>
            </a:r>
            <a:endParaRPr sz="5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248745" y="2732621"/>
            <a:ext cx="593090" cy="3043555"/>
            <a:chOff x="5248745" y="2732621"/>
            <a:chExt cx="593090" cy="30435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94452" y="5251780"/>
              <a:ext cx="524103" cy="5241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8745" y="2732621"/>
              <a:ext cx="592679" cy="59267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451352" y="5363336"/>
            <a:ext cx="2524760" cy="699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F4E79"/>
                </a:solidFill>
                <a:latin typeface="Bahnschrift"/>
                <a:cs typeface="Bahnschrift"/>
              </a:rPr>
              <a:t>myapp.azurewebsites.net</a:t>
            </a:r>
            <a:endParaRPr sz="12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1200">
              <a:latin typeface="Bahnschrift"/>
              <a:cs typeface="Bahnschrift"/>
            </a:endParaRPr>
          </a:p>
          <a:p>
            <a:pPr marL="1555115">
              <a:lnSpc>
                <a:spcPct val="100000"/>
              </a:lnSpc>
              <a:spcBef>
                <a:spcPts val="740"/>
              </a:spcBef>
            </a:pPr>
            <a:r>
              <a:rPr sz="1400" dirty="0">
                <a:latin typeface="Bahnschrift"/>
                <a:cs typeface="Bahnschrift"/>
              </a:rPr>
              <a:t>App</a:t>
            </a:r>
            <a:r>
              <a:rPr sz="1400" spc="5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Service</a:t>
            </a:r>
            <a:endParaRPr sz="1400">
              <a:latin typeface="Bahnschrift"/>
              <a:cs typeface="Bahnschrif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29303" y="1891418"/>
            <a:ext cx="4801235" cy="3346450"/>
            <a:chOff x="3029303" y="1891418"/>
            <a:chExt cx="4801235" cy="3346450"/>
          </a:xfrm>
        </p:grpSpPr>
        <p:sp>
          <p:nvSpPr>
            <p:cNvPr id="8" name="object 8"/>
            <p:cNvSpPr/>
            <p:nvPr/>
          </p:nvSpPr>
          <p:spPr>
            <a:xfrm>
              <a:off x="5504688" y="3339083"/>
              <a:ext cx="76200" cy="1856739"/>
            </a:xfrm>
            <a:custGeom>
              <a:avLst/>
              <a:gdLst/>
              <a:ahLst/>
              <a:cxnLst/>
              <a:rect l="l" t="t" r="r" b="b"/>
              <a:pathLst>
                <a:path w="76200" h="1856739">
                  <a:moveTo>
                    <a:pt x="31750" y="1780539"/>
                  </a:moveTo>
                  <a:lnTo>
                    <a:pt x="0" y="1780539"/>
                  </a:lnTo>
                  <a:lnTo>
                    <a:pt x="38100" y="1856739"/>
                  </a:lnTo>
                  <a:lnTo>
                    <a:pt x="69850" y="1793239"/>
                  </a:lnTo>
                  <a:lnTo>
                    <a:pt x="31750" y="1793239"/>
                  </a:lnTo>
                  <a:lnTo>
                    <a:pt x="31750" y="1780539"/>
                  </a:lnTo>
                  <a:close/>
                </a:path>
                <a:path w="76200" h="1856739">
                  <a:moveTo>
                    <a:pt x="44450" y="0"/>
                  </a:moveTo>
                  <a:lnTo>
                    <a:pt x="31750" y="0"/>
                  </a:lnTo>
                  <a:lnTo>
                    <a:pt x="31750" y="1793239"/>
                  </a:lnTo>
                  <a:lnTo>
                    <a:pt x="44450" y="1793239"/>
                  </a:lnTo>
                  <a:lnTo>
                    <a:pt x="44450" y="0"/>
                  </a:lnTo>
                  <a:close/>
                </a:path>
                <a:path w="76200" h="1856739">
                  <a:moveTo>
                    <a:pt x="76200" y="1780539"/>
                  </a:moveTo>
                  <a:lnTo>
                    <a:pt x="44450" y="1780539"/>
                  </a:lnTo>
                  <a:lnTo>
                    <a:pt x="44450" y="1793239"/>
                  </a:lnTo>
                  <a:lnTo>
                    <a:pt x="69850" y="1793239"/>
                  </a:lnTo>
                  <a:lnTo>
                    <a:pt x="76200" y="1780539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7565" y="1891418"/>
              <a:ext cx="592679" cy="59412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504688" y="2180589"/>
              <a:ext cx="1714500" cy="534035"/>
            </a:xfrm>
            <a:custGeom>
              <a:avLst/>
              <a:gdLst/>
              <a:ahLst/>
              <a:cxnLst/>
              <a:rect l="l" t="t" r="r" b="b"/>
              <a:pathLst>
                <a:path w="1714500" h="534035">
                  <a:moveTo>
                    <a:pt x="31750" y="457454"/>
                  </a:moveTo>
                  <a:lnTo>
                    <a:pt x="0" y="457454"/>
                  </a:lnTo>
                  <a:lnTo>
                    <a:pt x="38100" y="533654"/>
                  </a:lnTo>
                  <a:lnTo>
                    <a:pt x="69850" y="470154"/>
                  </a:lnTo>
                  <a:lnTo>
                    <a:pt x="31750" y="470154"/>
                  </a:lnTo>
                  <a:lnTo>
                    <a:pt x="31750" y="457454"/>
                  </a:lnTo>
                  <a:close/>
                </a:path>
                <a:path w="1714500" h="534035">
                  <a:moveTo>
                    <a:pt x="1713991" y="0"/>
                  </a:moveTo>
                  <a:lnTo>
                    <a:pt x="31750" y="0"/>
                  </a:lnTo>
                  <a:lnTo>
                    <a:pt x="31750" y="470154"/>
                  </a:lnTo>
                  <a:lnTo>
                    <a:pt x="44450" y="470154"/>
                  </a:lnTo>
                  <a:lnTo>
                    <a:pt x="44450" y="12700"/>
                  </a:lnTo>
                  <a:lnTo>
                    <a:pt x="38100" y="12700"/>
                  </a:lnTo>
                  <a:lnTo>
                    <a:pt x="44450" y="6350"/>
                  </a:lnTo>
                  <a:lnTo>
                    <a:pt x="1713991" y="6350"/>
                  </a:lnTo>
                  <a:lnTo>
                    <a:pt x="1713991" y="0"/>
                  </a:lnTo>
                  <a:close/>
                </a:path>
                <a:path w="1714500" h="534035">
                  <a:moveTo>
                    <a:pt x="76200" y="457454"/>
                  </a:moveTo>
                  <a:lnTo>
                    <a:pt x="44450" y="457454"/>
                  </a:lnTo>
                  <a:lnTo>
                    <a:pt x="44450" y="470154"/>
                  </a:lnTo>
                  <a:lnTo>
                    <a:pt x="69850" y="470154"/>
                  </a:lnTo>
                  <a:lnTo>
                    <a:pt x="76200" y="457454"/>
                  </a:lnTo>
                  <a:close/>
                </a:path>
                <a:path w="1714500" h="534035">
                  <a:moveTo>
                    <a:pt x="44450" y="6350"/>
                  </a:moveTo>
                  <a:lnTo>
                    <a:pt x="38100" y="12700"/>
                  </a:lnTo>
                  <a:lnTo>
                    <a:pt x="44450" y="12700"/>
                  </a:lnTo>
                  <a:lnTo>
                    <a:pt x="44450" y="6350"/>
                  </a:lnTo>
                  <a:close/>
                </a:path>
                <a:path w="1714500" h="534035">
                  <a:moveTo>
                    <a:pt x="1713991" y="6350"/>
                  </a:moveTo>
                  <a:lnTo>
                    <a:pt x="44450" y="6350"/>
                  </a:lnTo>
                  <a:lnTo>
                    <a:pt x="44450" y="12700"/>
                  </a:lnTo>
                  <a:lnTo>
                    <a:pt x="1713991" y="12700"/>
                  </a:lnTo>
                  <a:lnTo>
                    <a:pt x="1713991" y="63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29293" y="1912645"/>
              <a:ext cx="866140" cy="527685"/>
            </a:xfrm>
            <a:custGeom>
              <a:avLst/>
              <a:gdLst/>
              <a:ahLst/>
              <a:cxnLst/>
              <a:rect l="l" t="t" r="r" b="b"/>
              <a:pathLst>
                <a:path w="866139" h="527685">
                  <a:moveTo>
                    <a:pt x="564857" y="216649"/>
                  </a:moveTo>
                  <a:lnTo>
                    <a:pt x="563333" y="207225"/>
                  </a:lnTo>
                  <a:lnTo>
                    <a:pt x="558139" y="174967"/>
                  </a:lnTo>
                  <a:lnTo>
                    <a:pt x="543483" y="146621"/>
                  </a:lnTo>
                  <a:lnTo>
                    <a:pt x="543483" y="207225"/>
                  </a:lnTo>
                  <a:lnTo>
                    <a:pt x="543483" y="226072"/>
                  </a:lnTo>
                  <a:lnTo>
                    <a:pt x="534784" y="260718"/>
                  </a:lnTo>
                  <a:lnTo>
                    <a:pt x="516077" y="290156"/>
                  </a:lnTo>
                  <a:lnTo>
                    <a:pt x="489153" y="312318"/>
                  </a:lnTo>
                  <a:lnTo>
                    <a:pt x="455841" y="325170"/>
                  </a:lnTo>
                  <a:lnTo>
                    <a:pt x="467144" y="311886"/>
                  </a:lnTo>
                  <a:lnTo>
                    <a:pt x="474103" y="303707"/>
                  </a:lnTo>
                  <a:lnTo>
                    <a:pt x="488492" y="279692"/>
                  </a:lnTo>
                  <a:lnTo>
                    <a:pt x="498741" y="253644"/>
                  </a:lnTo>
                  <a:lnTo>
                    <a:pt x="504609" y="226072"/>
                  </a:lnTo>
                  <a:lnTo>
                    <a:pt x="543483" y="226072"/>
                  </a:lnTo>
                  <a:lnTo>
                    <a:pt x="543483" y="207225"/>
                  </a:lnTo>
                  <a:lnTo>
                    <a:pt x="504609" y="207225"/>
                  </a:lnTo>
                  <a:lnTo>
                    <a:pt x="498741" y="179730"/>
                  </a:lnTo>
                  <a:lnTo>
                    <a:pt x="488530" y="153720"/>
                  </a:lnTo>
                  <a:lnTo>
                    <a:pt x="485686" y="148945"/>
                  </a:lnTo>
                  <a:lnTo>
                    <a:pt x="485686" y="207225"/>
                  </a:lnTo>
                  <a:lnTo>
                    <a:pt x="485686" y="226072"/>
                  </a:lnTo>
                  <a:lnTo>
                    <a:pt x="480110" y="249910"/>
                  </a:lnTo>
                  <a:lnTo>
                    <a:pt x="470916" y="272427"/>
                  </a:lnTo>
                  <a:lnTo>
                    <a:pt x="458304" y="293217"/>
                  </a:lnTo>
                  <a:lnTo>
                    <a:pt x="442468" y="311886"/>
                  </a:lnTo>
                  <a:lnTo>
                    <a:pt x="442468" y="310845"/>
                  </a:lnTo>
                  <a:lnTo>
                    <a:pt x="442468" y="226072"/>
                  </a:lnTo>
                  <a:lnTo>
                    <a:pt x="485686" y="226072"/>
                  </a:lnTo>
                  <a:lnTo>
                    <a:pt x="485686" y="207225"/>
                  </a:lnTo>
                  <a:lnTo>
                    <a:pt x="442468" y="207225"/>
                  </a:lnTo>
                  <a:lnTo>
                    <a:pt x="442468" y="122453"/>
                  </a:lnTo>
                  <a:lnTo>
                    <a:pt x="442468" y="121323"/>
                  </a:lnTo>
                  <a:lnTo>
                    <a:pt x="458317" y="140004"/>
                  </a:lnTo>
                  <a:lnTo>
                    <a:pt x="470928" y="160820"/>
                  </a:lnTo>
                  <a:lnTo>
                    <a:pt x="480123" y="183362"/>
                  </a:lnTo>
                  <a:lnTo>
                    <a:pt x="485686" y="207225"/>
                  </a:lnTo>
                  <a:lnTo>
                    <a:pt x="485686" y="148945"/>
                  </a:lnTo>
                  <a:lnTo>
                    <a:pt x="474243" y="129717"/>
                  </a:lnTo>
                  <a:lnTo>
                    <a:pt x="467169" y="121323"/>
                  </a:lnTo>
                  <a:lnTo>
                    <a:pt x="456120" y="108229"/>
                  </a:lnTo>
                  <a:lnTo>
                    <a:pt x="489331" y="121132"/>
                  </a:lnTo>
                  <a:lnTo>
                    <a:pt x="516166" y="143281"/>
                  </a:lnTo>
                  <a:lnTo>
                    <a:pt x="534809" y="172656"/>
                  </a:lnTo>
                  <a:lnTo>
                    <a:pt x="543483" y="207225"/>
                  </a:lnTo>
                  <a:lnTo>
                    <a:pt x="543483" y="146621"/>
                  </a:lnTo>
                  <a:lnTo>
                    <a:pt x="539419" y="138760"/>
                  </a:lnTo>
                  <a:lnTo>
                    <a:pt x="510895" y="110210"/>
                  </a:lnTo>
                  <a:lnTo>
                    <a:pt x="507047" y="108229"/>
                  </a:lnTo>
                  <a:lnTo>
                    <a:pt x="506323" y="107848"/>
                  </a:lnTo>
                  <a:lnTo>
                    <a:pt x="474713" y="91490"/>
                  </a:lnTo>
                  <a:lnTo>
                    <a:pt x="433057" y="84772"/>
                  </a:lnTo>
                  <a:lnTo>
                    <a:pt x="423646" y="86296"/>
                  </a:lnTo>
                  <a:lnTo>
                    <a:pt x="423646" y="122453"/>
                  </a:lnTo>
                  <a:lnTo>
                    <a:pt x="423646" y="207225"/>
                  </a:lnTo>
                  <a:lnTo>
                    <a:pt x="423646" y="226072"/>
                  </a:lnTo>
                  <a:lnTo>
                    <a:pt x="423646" y="310845"/>
                  </a:lnTo>
                  <a:lnTo>
                    <a:pt x="411962" y="296735"/>
                  </a:lnTo>
                  <a:lnTo>
                    <a:pt x="411962" y="325539"/>
                  </a:lnTo>
                  <a:lnTo>
                    <a:pt x="378079" y="312953"/>
                  </a:lnTo>
                  <a:lnTo>
                    <a:pt x="350634" y="290791"/>
                  </a:lnTo>
                  <a:lnTo>
                    <a:pt x="331520" y="261124"/>
                  </a:lnTo>
                  <a:lnTo>
                    <a:pt x="322630" y="226072"/>
                  </a:lnTo>
                  <a:lnTo>
                    <a:pt x="362915" y="226072"/>
                  </a:lnTo>
                  <a:lnTo>
                    <a:pt x="368833" y="253746"/>
                  </a:lnTo>
                  <a:lnTo>
                    <a:pt x="379158" y="279895"/>
                  </a:lnTo>
                  <a:lnTo>
                    <a:pt x="393611" y="303999"/>
                  </a:lnTo>
                  <a:lnTo>
                    <a:pt x="411962" y="325539"/>
                  </a:lnTo>
                  <a:lnTo>
                    <a:pt x="411962" y="296735"/>
                  </a:lnTo>
                  <a:lnTo>
                    <a:pt x="408305" y="292303"/>
                  </a:lnTo>
                  <a:lnTo>
                    <a:pt x="396100" y="271741"/>
                  </a:lnTo>
                  <a:lnTo>
                    <a:pt x="387210" y="249529"/>
                  </a:lnTo>
                  <a:lnTo>
                    <a:pt x="381838" y="226072"/>
                  </a:lnTo>
                  <a:lnTo>
                    <a:pt x="423646" y="226072"/>
                  </a:lnTo>
                  <a:lnTo>
                    <a:pt x="423646" y="207225"/>
                  </a:lnTo>
                  <a:lnTo>
                    <a:pt x="381838" y="207225"/>
                  </a:lnTo>
                  <a:lnTo>
                    <a:pt x="387184" y="183756"/>
                  </a:lnTo>
                  <a:lnTo>
                    <a:pt x="396062" y="161544"/>
                  </a:lnTo>
                  <a:lnTo>
                    <a:pt x="408279" y="140970"/>
                  </a:lnTo>
                  <a:lnTo>
                    <a:pt x="423646" y="122453"/>
                  </a:lnTo>
                  <a:lnTo>
                    <a:pt x="423646" y="86296"/>
                  </a:lnTo>
                  <a:lnTo>
                    <a:pt x="411784" y="88214"/>
                  </a:lnTo>
                  <a:lnTo>
                    <a:pt x="411784" y="107848"/>
                  </a:lnTo>
                  <a:lnTo>
                    <a:pt x="393496" y="129387"/>
                  </a:lnTo>
                  <a:lnTo>
                    <a:pt x="379095" y="153479"/>
                  </a:lnTo>
                  <a:lnTo>
                    <a:pt x="368820" y="179590"/>
                  </a:lnTo>
                  <a:lnTo>
                    <a:pt x="362915" y="207225"/>
                  </a:lnTo>
                  <a:lnTo>
                    <a:pt x="322630" y="207225"/>
                  </a:lnTo>
                  <a:lnTo>
                    <a:pt x="331495" y="172212"/>
                  </a:lnTo>
                  <a:lnTo>
                    <a:pt x="350558" y="142582"/>
                  </a:lnTo>
                  <a:lnTo>
                    <a:pt x="377952" y="120434"/>
                  </a:lnTo>
                  <a:lnTo>
                    <a:pt x="411784" y="107848"/>
                  </a:lnTo>
                  <a:lnTo>
                    <a:pt x="411784" y="88214"/>
                  </a:lnTo>
                  <a:lnTo>
                    <a:pt x="355219" y="110210"/>
                  </a:lnTo>
                  <a:lnTo>
                    <a:pt x="326682" y="138760"/>
                  </a:lnTo>
                  <a:lnTo>
                    <a:pt x="307975" y="174967"/>
                  </a:lnTo>
                  <a:lnTo>
                    <a:pt x="301256" y="216649"/>
                  </a:lnTo>
                  <a:lnTo>
                    <a:pt x="307975" y="258330"/>
                  </a:lnTo>
                  <a:lnTo>
                    <a:pt x="326682" y="294538"/>
                  </a:lnTo>
                  <a:lnTo>
                    <a:pt x="355219" y="323088"/>
                  </a:lnTo>
                  <a:lnTo>
                    <a:pt x="391401" y="341807"/>
                  </a:lnTo>
                  <a:lnTo>
                    <a:pt x="433057" y="348526"/>
                  </a:lnTo>
                  <a:lnTo>
                    <a:pt x="474713" y="341807"/>
                  </a:lnTo>
                  <a:lnTo>
                    <a:pt x="506133" y="325539"/>
                  </a:lnTo>
                  <a:lnTo>
                    <a:pt x="506869" y="325170"/>
                  </a:lnTo>
                  <a:lnTo>
                    <a:pt x="510895" y="323088"/>
                  </a:lnTo>
                  <a:lnTo>
                    <a:pt x="539419" y="294538"/>
                  </a:lnTo>
                  <a:lnTo>
                    <a:pt x="558139" y="258330"/>
                  </a:lnTo>
                  <a:lnTo>
                    <a:pt x="563333" y="226072"/>
                  </a:lnTo>
                  <a:lnTo>
                    <a:pt x="564857" y="216649"/>
                  </a:lnTo>
                  <a:close/>
                </a:path>
                <a:path w="866139" h="527685">
                  <a:moveTo>
                    <a:pt x="753135" y="37668"/>
                  </a:moveTo>
                  <a:lnTo>
                    <a:pt x="750176" y="23012"/>
                  </a:lnTo>
                  <a:lnTo>
                    <a:pt x="742111" y="11036"/>
                  </a:lnTo>
                  <a:lnTo>
                    <a:pt x="730135" y="2959"/>
                  </a:lnTo>
                  <a:lnTo>
                    <a:pt x="715479" y="0"/>
                  </a:lnTo>
                  <a:lnTo>
                    <a:pt x="696658" y="0"/>
                  </a:lnTo>
                  <a:lnTo>
                    <a:pt x="696658" y="56515"/>
                  </a:lnTo>
                  <a:lnTo>
                    <a:pt x="696658" y="376783"/>
                  </a:lnTo>
                  <a:lnTo>
                    <a:pt x="169456" y="376783"/>
                  </a:lnTo>
                  <a:lnTo>
                    <a:pt x="169456" y="56515"/>
                  </a:lnTo>
                  <a:lnTo>
                    <a:pt x="696658" y="56515"/>
                  </a:lnTo>
                  <a:lnTo>
                    <a:pt x="696658" y="0"/>
                  </a:lnTo>
                  <a:lnTo>
                    <a:pt x="150634" y="0"/>
                  </a:lnTo>
                  <a:lnTo>
                    <a:pt x="135966" y="2959"/>
                  </a:lnTo>
                  <a:lnTo>
                    <a:pt x="124002" y="11036"/>
                  </a:lnTo>
                  <a:lnTo>
                    <a:pt x="115925" y="23012"/>
                  </a:lnTo>
                  <a:lnTo>
                    <a:pt x="112966" y="37668"/>
                  </a:lnTo>
                  <a:lnTo>
                    <a:pt x="112966" y="433311"/>
                  </a:lnTo>
                  <a:lnTo>
                    <a:pt x="753135" y="433311"/>
                  </a:lnTo>
                  <a:lnTo>
                    <a:pt x="753135" y="376783"/>
                  </a:lnTo>
                  <a:lnTo>
                    <a:pt x="753135" y="56515"/>
                  </a:lnTo>
                  <a:lnTo>
                    <a:pt x="753135" y="37668"/>
                  </a:lnTo>
                  <a:close/>
                </a:path>
                <a:path w="866139" h="527685">
                  <a:moveTo>
                    <a:pt x="866114" y="470992"/>
                  </a:moveTo>
                  <a:lnTo>
                    <a:pt x="489534" y="470992"/>
                  </a:lnTo>
                  <a:lnTo>
                    <a:pt x="489864" y="485279"/>
                  </a:lnTo>
                  <a:lnTo>
                    <a:pt x="486168" y="489508"/>
                  </a:lnTo>
                  <a:lnTo>
                    <a:pt x="381114" y="490143"/>
                  </a:lnTo>
                  <a:lnTo>
                    <a:pt x="376885" y="486448"/>
                  </a:lnTo>
                  <a:lnTo>
                    <a:pt x="376567" y="470992"/>
                  </a:lnTo>
                  <a:lnTo>
                    <a:pt x="0" y="470992"/>
                  </a:lnTo>
                  <a:lnTo>
                    <a:pt x="0" y="489826"/>
                  </a:lnTo>
                  <a:lnTo>
                    <a:pt x="2959" y="504494"/>
                  </a:lnTo>
                  <a:lnTo>
                    <a:pt x="11036" y="516470"/>
                  </a:lnTo>
                  <a:lnTo>
                    <a:pt x="22999" y="524548"/>
                  </a:lnTo>
                  <a:lnTo>
                    <a:pt x="37655" y="527507"/>
                  </a:lnTo>
                  <a:lnTo>
                    <a:pt x="828446" y="527507"/>
                  </a:lnTo>
                  <a:lnTo>
                    <a:pt x="843102" y="524548"/>
                  </a:lnTo>
                  <a:lnTo>
                    <a:pt x="855078" y="516470"/>
                  </a:lnTo>
                  <a:lnTo>
                    <a:pt x="863142" y="504494"/>
                  </a:lnTo>
                  <a:lnTo>
                    <a:pt x="866114" y="489826"/>
                  </a:lnTo>
                  <a:lnTo>
                    <a:pt x="866114" y="4709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18204" y="2168397"/>
              <a:ext cx="1521460" cy="3069590"/>
            </a:xfrm>
            <a:custGeom>
              <a:avLst/>
              <a:gdLst/>
              <a:ahLst/>
              <a:cxnLst/>
              <a:rect l="l" t="t" r="r" b="b"/>
              <a:pathLst>
                <a:path w="1521460" h="3069590">
                  <a:moveTo>
                    <a:pt x="1476756" y="2993135"/>
                  </a:moveTo>
                  <a:lnTo>
                    <a:pt x="1445006" y="2993135"/>
                  </a:lnTo>
                  <a:lnTo>
                    <a:pt x="1483106" y="3069336"/>
                  </a:lnTo>
                  <a:lnTo>
                    <a:pt x="1514856" y="3005835"/>
                  </a:lnTo>
                  <a:lnTo>
                    <a:pt x="1476756" y="3005835"/>
                  </a:lnTo>
                  <a:lnTo>
                    <a:pt x="1476756" y="2993135"/>
                  </a:lnTo>
                  <a:close/>
                </a:path>
                <a:path w="1521460" h="3069590">
                  <a:moveTo>
                    <a:pt x="1476756" y="6350"/>
                  </a:moveTo>
                  <a:lnTo>
                    <a:pt x="1476756" y="3005835"/>
                  </a:lnTo>
                  <a:lnTo>
                    <a:pt x="1489456" y="3005835"/>
                  </a:lnTo>
                  <a:lnTo>
                    <a:pt x="1489456" y="12700"/>
                  </a:lnTo>
                  <a:lnTo>
                    <a:pt x="1483106" y="12700"/>
                  </a:lnTo>
                  <a:lnTo>
                    <a:pt x="1476756" y="6350"/>
                  </a:lnTo>
                  <a:close/>
                </a:path>
                <a:path w="1521460" h="3069590">
                  <a:moveTo>
                    <a:pt x="1521206" y="2993135"/>
                  </a:moveTo>
                  <a:lnTo>
                    <a:pt x="1489456" y="2993135"/>
                  </a:lnTo>
                  <a:lnTo>
                    <a:pt x="1489456" y="3005835"/>
                  </a:lnTo>
                  <a:lnTo>
                    <a:pt x="1514856" y="3005835"/>
                  </a:lnTo>
                  <a:lnTo>
                    <a:pt x="1521206" y="2993135"/>
                  </a:lnTo>
                  <a:close/>
                </a:path>
                <a:path w="1521460" h="3069590">
                  <a:moveTo>
                    <a:pt x="1489456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476756" y="12700"/>
                  </a:lnTo>
                  <a:lnTo>
                    <a:pt x="1476756" y="6350"/>
                  </a:lnTo>
                  <a:lnTo>
                    <a:pt x="1489456" y="6350"/>
                  </a:lnTo>
                  <a:lnTo>
                    <a:pt x="1489456" y="0"/>
                  </a:lnTo>
                  <a:close/>
                </a:path>
                <a:path w="1521460" h="3069590">
                  <a:moveTo>
                    <a:pt x="1489456" y="6350"/>
                  </a:moveTo>
                  <a:lnTo>
                    <a:pt x="1476756" y="6350"/>
                  </a:lnTo>
                  <a:lnTo>
                    <a:pt x="1483106" y="12700"/>
                  </a:lnTo>
                  <a:lnTo>
                    <a:pt x="1489456" y="12700"/>
                  </a:lnTo>
                  <a:lnTo>
                    <a:pt x="1489456" y="635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96967" y="3890772"/>
              <a:ext cx="614172" cy="37642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609590" y="1929765"/>
            <a:ext cx="1190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F4E79"/>
                </a:solidFill>
                <a:latin typeface="Bahnschrift"/>
                <a:cs typeface="Bahnschrift"/>
                <a:hlinkClick r:id="rId6"/>
              </a:rPr>
              <a:t>www.mysite.com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96795" y="3304413"/>
            <a:ext cx="3752850" cy="845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Bahnschrift"/>
                <a:cs typeface="Bahnschrift"/>
              </a:rPr>
              <a:t>App</a:t>
            </a:r>
            <a:r>
              <a:rPr sz="1400" spc="85" dirty="0">
                <a:latin typeface="Bahnschrift"/>
                <a:cs typeface="Bahnschrift"/>
              </a:rPr>
              <a:t> </a:t>
            </a:r>
            <a:r>
              <a:rPr sz="1400" spc="-5" dirty="0">
                <a:latin typeface="Bahnschrift"/>
                <a:cs typeface="Bahnschrift"/>
              </a:rPr>
              <a:t>Gateway</a:t>
            </a:r>
            <a:endParaRPr sz="14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14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Bahnschrift"/>
                <a:cs typeface="Bahnschrift"/>
              </a:rPr>
              <a:t>domain=myapp.azurewebsites.net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42003" y="2289048"/>
            <a:ext cx="1489710" cy="3101340"/>
          </a:xfrm>
          <a:custGeom>
            <a:avLst/>
            <a:gdLst/>
            <a:ahLst/>
            <a:cxnLst/>
            <a:rect l="l" t="t" r="r" b="b"/>
            <a:pathLst>
              <a:path w="1489710" h="3101340">
                <a:moveTo>
                  <a:pt x="1476756" y="38100"/>
                </a:moveTo>
                <a:lnTo>
                  <a:pt x="1476756" y="3101086"/>
                </a:lnTo>
                <a:lnTo>
                  <a:pt x="1489456" y="3101086"/>
                </a:lnTo>
                <a:lnTo>
                  <a:pt x="1489456" y="44450"/>
                </a:lnTo>
                <a:lnTo>
                  <a:pt x="1483106" y="44450"/>
                </a:lnTo>
                <a:lnTo>
                  <a:pt x="1476756" y="38100"/>
                </a:lnTo>
                <a:close/>
              </a:path>
              <a:path w="1489710" h="310134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489710" h="310134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489710" h="3101340">
                <a:moveTo>
                  <a:pt x="1489456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476756" y="44450"/>
                </a:lnTo>
                <a:lnTo>
                  <a:pt x="1476756" y="38100"/>
                </a:lnTo>
                <a:lnTo>
                  <a:pt x="1489456" y="38100"/>
                </a:lnTo>
                <a:lnTo>
                  <a:pt x="1489456" y="31750"/>
                </a:lnTo>
                <a:close/>
              </a:path>
              <a:path w="1489710" h="3101340">
                <a:moveTo>
                  <a:pt x="1489456" y="38100"/>
                </a:moveTo>
                <a:lnTo>
                  <a:pt x="1476756" y="38100"/>
                </a:lnTo>
                <a:lnTo>
                  <a:pt x="1483106" y="44450"/>
                </a:lnTo>
                <a:lnTo>
                  <a:pt x="1489456" y="44450"/>
                </a:lnTo>
                <a:lnTo>
                  <a:pt x="1489456" y="3810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954907" y="1940814"/>
            <a:ext cx="1190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Bahnschrift"/>
                <a:cs typeface="Bahnschrift"/>
                <a:hlinkClick r:id="rId6"/>
              </a:rPr>
              <a:t>www.mysite.com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05605" y="2175510"/>
            <a:ext cx="690245" cy="1717039"/>
          </a:xfrm>
          <a:custGeom>
            <a:avLst/>
            <a:gdLst/>
            <a:ahLst/>
            <a:cxnLst/>
            <a:rect l="l" t="t" r="r" b="b"/>
            <a:pathLst>
              <a:path w="690245" h="1717039">
                <a:moveTo>
                  <a:pt x="0" y="1631569"/>
                </a:moveTo>
                <a:lnTo>
                  <a:pt x="7620" y="1716532"/>
                </a:lnTo>
                <a:lnTo>
                  <a:pt x="69440" y="1660906"/>
                </a:lnTo>
                <a:lnTo>
                  <a:pt x="39751" y="1660906"/>
                </a:lnTo>
                <a:lnTo>
                  <a:pt x="21971" y="1653920"/>
                </a:lnTo>
                <a:lnTo>
                  <a:pt x="26636" y="1642052"/>
                </a:lnTo>
                <a:lnTo>
                  <a:pt x="0" y="1631569"/>
                </a:lnTo>
                <a:close/>
              </a:path>
              <a:path w="690245" h="1717039">
                <a:moveTo>
                  <a:pt x="26636" y="1642052"/>
                </a:moveTo>
                <a:lnTo>
                  <a:pt x="21971" y="1653920"/>
                </a:lnTo>
                <a:lnTo>
                  <a:pt x="39751" y="1660906"/>
                </a:lnTo>
                <a:lnTo>
                  <a:pt x="44412" y="1649047"/>
                </a:lnTo>
                <a:lnTo>
                  <a:pt x="26636" y="1642052"/>
                </a:lnTo>
                <a:close/>
              </a:path>
              <a:path w="690245" h="1717039">
                <a:moveTo>
                  <a:pt x="44412" y="1649047"/>
                </a:moveTo>
                <a:lnTo>
                  <a:pt x="39751" y="1660906"/>
                </a:lnTo>
                <a:lnTo>
                  <a:pt x="69440" y="1660906"/>
                </a:lnTo>
                <a:lnTo>
                  <a:pt x="70993" y="1659508"/>
                </a:lnTo>
                <a:lnTo>
                  <a:pt x="44412" y="1649047"/>
                </a:lnTo>
                <a:close/>
              </a:path>
              <a:path w="690245" h="1717039">
                <a:moveTo>
                  <a:pt x="645594" y="67442"/>
                </a:moveTo>
                <a:lnTo>
                  <a:pt x="26636" y="1642052"/>
                </a:lnTo>
                <a:lnTo>
                  <a:pt x="44412" y="1649047"/>
                </a:lnTo>
                <a:lnTo>
                  <a:pt x="663381" y="74411"/>
                </a:lnTo>
                <a:lnTo>
                  <a:pt x="645594" y="67442"/>
                </a:lnTo>
                <a:close/>
              </a:path>
              <a:path w="690245" h="1717039">
                <a:moveTo>
                  <a:pt x="687367" y="55625"/>
                </a:moveTo>
                <a:lnTo>
                  <a:pt x="650240" y="55625"/>
                </a:lnTo>
                <a:lnTo>
                  <a:pt x="668020" y="62611"/>
                </a:lnTo>
                <a:lnTo>
                  <a:pt x="663381" y="74411"/>
                </a:lnTo>
                <a:lnTo>
                  <a:pt x="689991" y="84836"/>
                </a:lnTo>
                <a:lnTo>
                  <a:pt x="687367" y="55625"/>
                </a:lnTo>
                <a:close/>
              </a:path>
              <a:path w="690245" h="1717039">
                <a:moveTo>
                  <a:pt x="650240" y="55625"/>
                </a:moveTo>
                <a:lnTo>
                  <a:pt x="645594" y="67442"/>
                </a:lnTo>
                <a:lnTo>
                  <a:pt x="663381" y="74411"/>
                </a:lnTo>
                <a:lnTo>
                  <a:pt x="668020" y="62611"/>
                </a:lnTo>
                <a:lnTo>
                  <a:pt x="650240" y="55625"/>
                </a:lnTo>
                <a:close/>
              </a:path>
              <a:path w="690245" h="1717039">
                <a:moveTo>
                  <a:pt x="682371" y="0"/>
                </a:moveTo>
                <a:lnTo>
                  <a:pt x="618998" y="57023"/>
                </a:lnTo>
                <a:lnTo>
                  <a:pt x="645594" y="67442"/>
                </a:lnTo>
                <a:lnTo>
                  <a:pt x="650240" y="55625"/>
                </a:lnTo>
                <a:lnTo>
                  <a:pt x="687367" y="55625"/>
                </a:lnTo>
                <a:lnTo>
                  <a:pt x="6823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878327" y="2764612"/>
            <a:ext cx="109029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Bahnschrift"/>
                <a:cs typeface="Bahnschrift"/>
              </a:rPr>
              <a:t>Cookie</a:t>
            </a:r>
            <a:r>
              <a:rPr sz="1200" spc="55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Bahnschrift"/>
                <a:cs typeface="Bahnschrift"/>
              </a:rPr>
              <a:t>dropped</a:t>
            </a:r>
            <a:endParaRPr sz="1200">
              <a:latin typeface="Bahnschrift"/>
              <a:cs typeface="Bahnschrift"/>
            </a:endParaRPr>
          </a:p>
          <a:p>
            <a:pPr marL="4889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FF0000"/>
                </a:solidFill>
                <a:latin typeface="Bahnschrift"/>
                <a:cs typeface="Bahnschrift"/>
              </a:rPr>
              <a:t>by</a:t>
            </a:r>
            <a:r>
              <a:rPr sz="1200" spc="75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FF0000"/>
                </a:solidFill>
                <a:latin typeface="Bahnschrift"/>
                <a:cs typeface="Bahnschrift"/>
              </a:rPr>
              <a:t>the</a:t>
            </a:r>
            <a:r>
              <a:rPr sz="1200" spc="75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Bahnschrift"/>
                <a:cs typeface="Bahnschrift"/>
              </a:rPr>
              <a:t>browser</a:t>
            </a:r>
            <a:endParaRPr sz="12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942149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10" dirty="0">
                <a:solidFill>
                  <a:srgbClr val="532708"/>
                </a:solidFill>
                <a:latin typeface="Arial"/>
                <a:cs typeface="Arial"/>
              </a:rPr>
              <a:t>Application</a:t>
            </a:r>
            <a:r>
              <a:rPr sz="5000" b="1" spc="-9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04" dirty="0">
                <a:solidFill>
                  <a:srgbClr val="532708"/>
                </a:solidFill>
                <a:latin typeface="Arial"/>
                <a:cs typeface="Arial"/>
              </a:rPr>
              <a:t>Gateway</a:t>
            </a:r>
            <a:r>
              <a:rPr sz="5000" b="1" spc="-8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50" dirty="0">
                <a:solidFill>
                  <a:srgbClr val="532708"/>
                </a:solidFill>
                <a:latin typeface="Arial"/>
                <a:cs typeface="Arial"/>
              </a:rPr>
              <a:t>and</a:t>
            </a:r>
            <a:r>
              <a:rPr sz="5000" b="1" spc="-6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50" dirty="0">
                <a:solidFill>
                  <a:srgbClr val="532708"/>
                </a:solidFill>
                <a:latin typeface="Arial"/>
                <a:cs typeface="Arial"/>
              </a:rPr>
              <a:t>Cookies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960437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solution:</a:t>
            </a:r>
            <a:endParaRPr sz="2800">
              <a:latin typeface="Bahnschrift"/>
              <a:cs typeface="Bahnschrift"/>
            </a:endParaRPr>
          </a:p>
          <a:p>
            <a:pPr marL="927100" marR="5080" lvl="1" indent="-457834">
              <a:lnSpc>
                <a:spcPts val="6720"/>
              </a:lnSpc>
              <a:spcBef>
                <a:spcPts val="585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Set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custom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domain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for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App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Service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same </a:t>
            </a:r>
            <a:r>
              <a:rPr sz="2800" spc="-4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Application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Gateway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67" y="1086611"/>
            <a:ext cx="12029440" cy="5771515"/>
            <a:chOff x="10667" y="1086611"/>
            <a:chExt cx="12029440" cy="57715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6151" y="1234439"/>
              <a:ext cx="9390888" cy="562355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1223" y="1429511"/>
              <a:ext cx="8820912" cy="52623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33600" y="1523999"/>
              <a:ext cx="2470785" cy="294640"/>
            </a:xfrm>
            <a:custGeom>
              <a:avLst/>
              <a:gdLst/>
              <a:ahLst/>
              <a:cxnLst/>
              <a:rect l="l" t="t" r="r" b="b"/>
              <a:pathLst>
                <a:path w="2470785" h="294639">
                  <a:moveTo>
                    <a:pt x="2470404" y="0"/>
                  </a:moveTo>
                  <a:lnTo>
                    <a:pt x="0" y="0"/>
                  </a:lnTo>
                  <a:lnTo>
                    <a:pt x="0" y="294132"/>
                  </a:lnTo>
                  <a:lnTo>
                    <a:pt x="2470404" y="294132"/>
                  </a:lnTo>
                  <a:lnTo>
                    <a:pt x="24704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942149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10" dirty="0">
                <a:solidFill>
                  <a:srgbClr val="532708"/>
                </a:solidFill>
                <a:latin typeface="Arial"/>
                <a:cs typeface="Arial"/>
              </a:rPr>
              <a:t>Application</a:t>
            </a:r>
            <a:r>
              <a:rPr sz="5000" b="1" spc="-9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04" dirty="0">
                <a:solidFill>
                  <a:srgbClr val="532708"/>
                </a:solidFill>
                <a:latin typeface="Arial"/>
                <a:cs typeface="Arial"/>
              </a:rPr>
              <a:t>Gateway</a:t>
            </a:r>
            <a:r>
              <a:rPr sz="5000" b="1" spc="-8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50" dirty="0">
                <a:solidFill>
                  <a:srgbClr val="532708"/>
                </a:solidFill>
                <a:latin typeface="Arial"/>
                <a:cs typeface="Arial"/>
              </a:rPr>
              <a:t>and</a:t>
            </a:r>
            <a:r>
              <a:rPr sz="5000" b="1" spc="-6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50" dirty="0">
                <a:solidFill>
                  <a:srgbClr val="532708"/>
                </a:solidFill>
                <a:latin typeface="Arial"/>
                <a:cs typeface="Arial"/>
              </a:rPr>
              <a:t>Cookies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6141" y="1607311"/>
            <a:ext cx="555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F4E79"/>
                </a:solidFill>
                <a:latin typeface="Bahnschrift"/>
                <a:cs typeface="Bahnschrift"/>
              </a:rPr>
              <a:t>Peering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74619" y="145745"/>
            <a:ext cx="514604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105" dirty="0">
                <a:solidFill>
                  <a:srgbClr val="C55A11"/>
                </a:solidFill>
                <a:latin typeface="Arial"/>
                <a:cs typeface="Arial"/>
              </a:rPr>
              <a:t>Secure</a:t>
            </a:r>
            <a:r>
              <a:rPr sz="3800" b="1" spc="-7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3800" b="1" spc="-60" dirty="0">
                <a:solidFill>
                  <a:srgbClr val="C55A11"/>
                </a:solidFill>
                <a:latin typeface="Arial"/>
                <a:cs typeface="Arial"/>
              </a:rPr>
              <a:t>Network</a:t>
            </a:r>
            <a:r>
              <a:rPr sz="3800" b="1" spc="-7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3800" b="1" spc="-180" dirty="0">
                <a:solidFill>
                  <a:srgbClr val="C55A11"/>
                </a:solidFill>
                <a:latin typeface="Arial"/>
                <a:cs typeface="Arial"/>
              </a:rPr>
              <a:t>Design</a:t>
            </a:r>
            <a:endParaRPr sz="3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58083" y="987552"/>
            <a:ext cx="4837430" cy="1581150"/>
            <a:chOff x="2958083" y="987552"/>
            <a:chExt cx="4837430" cy="1581150"/>
          </a:xfrm>
        </p:grpSpPr>
        <p:sp>
          <p:nvSpPr>
            <p:cNvPr id="5" name="object 5"/>
            <p:cNvSpPr/>
            <p:nvPr/>
          </p:nvSpPr>
          <p:spPr>
            <a:xfrm>
              <a:off x="4829555" y="1839468"/>
              <a:ext cx="725170" cy="76200"/>
            </a:xfrm>
            <a:custGeom>
              <a:avLst/>
              <a:gdLst/>
              <a:ahLst/>
              <a:cxnLst/>
              <a:rect l="l" t="t" r="r" b="b"/>
              <a:pathLst>
                <a:path w="72517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72517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725170" h="76200">
                  <a:moveTo>
                    <a:pt x="724789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724789" y="44450"/>
                  </a:lnTo>
                  <a:lnTo>
                    <a:pt x="724789" y="317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53455" y="1324356"/>
              <a:ext cx="2164080" cy="1106805"/>
            </a:xfrm>
            <a:custGeom>
              <a:avLst/>
              <a:gdLst/>
              <a:ahLst/>
              <a:cxnLst/>
              <a:rect l="l" t="t" r="r" b="b"/>
              <a:pathLst>
                <a:path w="2164079" h="1106805">
                  <a:moveTo>
                    <a:pt x="0" y="1106424"/>
                  </a:moveTo>
                  <a:lnTo>
                    <a:pt x="2164079" y="1106424"/>
                  </a:lnTo>
                  <a:lnTo>
                    <a:pt x="2164079" y="0"/>
                  </a:lnTo>
                  <a:lnTo>
                    <a:pt x="0" y="0"/>
                  </a:lnTo>
                  <a:lnTo>
                    <a:pt x="0" y="1106424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21651" y="987552"/>
              <a:ext cx="673607" cy="6736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81077" y="1447889"/>
              <a:ext cx="592679" cy="5926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8083" y="1114344"/>
              <a:ext cx="675132" cy="40783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73907" y="1298448"/>
              <a:ext cx="1527175" cy="1263650"/>
            </a:xfrm>
            <a:custGeom>
              <a:avLst/>
              <a:gdLst/>
              <a:ahLst/>
              <a:cxnLst/>
              <a:rect l="l" t="t" r="r" b="b"/>
              <a:pathLst>
                <a:path w="1527175" h="1263650">
                  <a:moveTo>
                    <a:pt x="0" y="1263396"/>
                  </a:moveTo>
                  <a:lnTo>
                    <a:pt x="1527047" y="1263396"/>
                  </a:lnTo>
                  <a:lnTo>
                    <a:pt x="1527047" y="0"/>
                  </a:lnTo>
                  <a:lnTo>
                    <a:pt x="0" y="0"/>
                  </a:lnTo>
                  <a:lnTo>
                    <a:pt x="0" y="1263396"/>
                  </a:lnTo>
                  <a:close/>
                </a:path>
              </a:pathLst>
            </a:custGeom>
            <a:ln w="12699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37303" y="1685544"/>
              <a:ext cx="502920" cy="50139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814320" y="1549400"/>
            <a:ext cx="11791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Bahnschrift"/>
                <a:cs typeface="Bahnschrift"/>
              </a:rPr>
              <a:t>Frontend</a:t>
            </a:r>
            <a:r>
              <a:rPr sz="1400" spc="80" dirty="0">
                <a:latin typeface="Bahnschrift"/>
                <a:cs typeface="Bahnschrift"/>
              </a:rPr>
              <a:t> </a:t>
            </a:r>
            <a:r>
              <a:rPr sz="1400" spc="-5" dirty="0">
                <a:latin typeface="Bahnschrift"/>
                <a:cs typeface="Bahnschrift"/>
              </a:rPr>
              <a:t>VNet</a:t>
            </a:r>
            <a:endParaRPr sz="1400">
              <a:latin typeface="Bahnschrift"/>
              <a:cs typeface="Bahnschrif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958083" y="2886756"/>
            <a:ext cx="1649730" cy="1454150"/>
            <a:chOff x="2958083" y="2886756"/>
            <a:chExt cx="1649730" cy="145415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8083" y="2886756"/>
              <a:ext cx="675132" cy="40783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073907" y="3070860"/>
              <a:ext cx="1527175" cy="1263650"/>
            </a:xfrm>
            <a:custGeom>
              <a:avLst/>
              <a:gdLst/>
              <a:ahLst/>
              <a:cxnLst/>
              <a:rect l="l" t="t" r="r" b="b"/>
              <a:pathLst>
                <a:path w="1527175" h="1263650">
                  <a:moveTo>
                    <a:pt x="0" y="1263395"/>
                  </a:moveTo>
                  <a:lnTo>
                    <a:pt x="1527047" y="1263395"/>
                  </a:lnTo>
                  <a:lnTo>
                    <a:pt x="1527047" y="0"/>
                  </a:lnTo>
                  <a:lnTo>
                    <a:pt x="0" y="0"/>
                  </a:lnTo>
                  <a:lnTo>
                    <a:pt x="0" y="1263395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70375" y="2935224"/>
              <a:ext cx="501396" cy="50292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833877" y="3322446"/>
            <a:ext cx="10706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Bahnschrift"/>
                <a:cs typeface="Bahnschrift"/>
              </a:rPr>
              <a:t>Backend</a:t>
            </a:r>
            <a:r>
              <a:rPr sz="1400" spc="75" dirty="0">
                <a:latin typeface="Bahnschrift"/>
                <a:cs typeface="Bahnschrift"/>
              </a:rPr>
              <a:t> </a:t>
            </a:r>
            <a:r>
              <a:rPr sz="1400" spc="-5" dirty="0">
                <a:latin typeface="Bahnschrift"/>
                <a:cs typeface="Bahnschrift"/>
              </a:rPr>
              <a:t>VNe</a:t>
            </a:r>
            <a:endParaRPr sz="1400">
              <a:latin typeface="Bahnschrift"/>
              <a:cs typeface="Bahnschrif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918460" y="2567939"/>
            <a:ext cx="1647825" cy="3543935"/>
            <a:chOff x="2918460" y="2567939"/>
            <a:chExt cx="1647825" cy="3543935"/>
          </a:xfrm>
        </p:grpSpPr>
        <p:sp>
          <p:nvSpPr>
            <p:cNvPr id="19" name="object 19"/>
            <p:cNvSpPr/>
            <p:nvPr/>
          </p:nvSpPr>
          <p:spPr>
            <a:xfrm>
              <a:off x="3956304" y="2567939"/>
              <a:ext cx="76200" cy="491490"/>
            </a:xfrm>
            <a:custGeom>
              <a:avLst/>
              <a:gdLst/>
              <a:ahLst/>
              <a:cxnLst/>
              <a:rect l="l" t="t" r="r" b="b"/>
              <a:pathLst>
                <a:path w="76200" h="491489">
                  <a:moveTo>
                    <a:pt x="31750" y="415289"/>
                  </a:moveTo>
                  <a:lnTo>
                    <a:pt x="0" y="415289"/>
                  </a:lnTo>
                  <a:lnTo>
                    <a:pt x="38100" y="491489"/>
                  </a:lnTo>
                  <a:lnTo>
                    <a:pt x="69850" y="427989"/>
                  </a:lnTo>
                  <a:lnTo>
                    <a:pt x="31750" y="427989"/>
                  </a:lnTo>
                  <a:lnTo>
                    <a:pt x="31750" y="415289"/>
                  </a:lnTo>
                  <a:close/>
                </a:path>
                <a:path w="76200" h="491489">
                  <a:moveTo>
                    <a:pt x="44450" y="0"/>
                  </a:moveTo>
                  <a:lnTo>
                    <a:pt x="31750" y="0"/>
                  </a:lnTo>
                  <a:lnTo>
                    <a:pt x="31750" y="427989"/>
                  </a:lnTo>
                  <a:lnTo>
                    <a:pt x="44450" y="427989"/>
                  </a:lnTo>
                  <a:lnTo>
                    <a:pt x="44450" y="0"/>
                  </a:lnTo>
                  <a:close/>
                </a:path>
                <a:path w="76200" h="491489">
                  <a:moveTo>
                    <a:pt x="76200" y="415289"/>
                  </a:moveTo>
                  <a:lnTo>
                    <a:pt x="44450" y="415289"/>
                  </a:lnTo>
                  <a:lnTo>
                    <a:pt x="44450" y="427989"/>
                  </a:lnTo>
                  <a:lnTo>
                    <a:pt x="69850" y="427989"/>
                  </a:lnTo>
                  <a:lnTo>
                    <a:pt x="76200" y="415289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18460" y="4656421"/>
              <a:ext cx="673608" cy="40875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034284" y="4840223"/>
              <a:ext cx="1525905" cy="1264920"/>
            </a:xfrm>
            <a:custGeom>
              <a:avLst/>
              <a:gdLst/>
              <a:ahLst/>
              <a:cxnLst/>
              <a:rect l="l" t="t" r="r" b="b"/>
              <a:pathLst>
                <a:path w="1525904" h="1264920">
                  <a:moveTo>
                    <a:pt x="0" y="1264920"/>
                  </a:moveTo>
                  <a:lnTo>
                    <a:pt x="1525523" y="1264920"/>
                  </a:lnTo>
                  <a:lnTo>
                    <a:pt x="1525523" y="0"/>
                  </a:lnTo>
                  <a:lnTo>
                    <a:pt x="0" y="0"/>
                  </a:lnTo>
                  <a:lnTo>
                    <a:pt x="0" y="1264920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44468" y="4770119"/>
              <a:ext cx="501396" cy="50292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742057" y="5092700"/>
            <a:ext cx="12433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Bahnschrift"/>
                <a:cs typeface="Bahnschrift"/>
              </a:rPr>
              <a:t>Datastore</a:t>
            </a:r>
            <a:r>
              <a:rPr sz="1400" spc="114" dirty="0">
                <a:latin typeface="Bahnschrift"/>
                <a:cs typeface="Bahnschrift"/>
              </a:rPr>
              <a:t> </a:t>
            </a:r>
            <a:r>
              <a:rPr sz="1400" spc="-5" dirty="0">
                <a:latin typeface="Bahnschrift"/>
                <a:cs typeface="Bahnschrift"/>
              </a:rPr>
              <a:t>VNet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82973" y="4452873"/>
            <a:ext cx="555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F4E79"/>
                </a:solidFill>
                <a:latin typeface="Bahnschrift"/>
                <a:cs typeface="Bahnschrift"/>
              </a:rPr>
              <a:t>Peering</a:t>
            </a:r>
            <a:endParaRPr sz="1200">
              <a:latin typeface="Bahnschrift"/>
              <a:cs typeface="Bahnschrif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916679" y="1114344"/>
            <a:ext cx="6143625" cy="3714750"/>
            <a:chOff x="3916679" y="1114344"/>
            <a:chExt cx="6143625" cy="3714750"/>
          </a:xfrm>
        </p:grpSpPr>
        <p:sp>
          <p:nvSpPr>
            <p:cNvPr id="26" name="object 26"/>
            <p:cNvSpPr/>
            <p:nvPr/>
          </p:nvSpPr>
          <p:spPr>
            <a:xfrm>
              <a:off x="3916679" y="4337303"/>
              <a:ext cx="76200" cy="491490"/>
            </a:xfrm>
            <a:custGeom>
              <a:avLst/>
              <a:gdLst/>
              <a:ahLst/>
              <a:cxnLst/>
              <a:rect l="l" t="t" r="r" b="b"/>
              <a:pathLst>
                <a:path w="76200" h="491489">
                  <a:moveTo>
                    <a:pt x="31750" y="415290"/>
                  </a:moveTo>
                  <a:lnTo>
                    <a:pt x="0" y="415290"/>
                  </a:lnTo>
                  <a:lnTo>
                    <a:pt x="38100" y="491490"/>
                  </a:lnTo>
                  <a:lnTo>
                    <a:pt x="69850" y="427990"/>
                  </a:lnTo>
                  <a:lnTo>
                    <a:pt x="31750" y="427990"/>
                  </a:lnTo>
                  <a:lnTo>
                    <a:pt x="31750" y="415290"/>
                  </a:lnTo>
                  <a:close/>
                </a:path>
                <a:path w="76200" h="491489">
                  <a:moveTo>
                    <a:pt x="44450" y="0"/>
                  </a:moveTo>
                  <a:lnTo>
                    <a:pt x="31750" y="0"/>
                  </a:lnTo>
                  <a:lnTo>
                    <a:pt x="31750" y="427990"/>
                  </a:lnTo>
                  <a:lnTo>
                    <a:pt x="44450" y="427990"/>
                  </a:lnTo>
                  <a:lnTo>
                    <a:pt x="44450" y="0"/>
                  </a:lnTo>
                  <a:close/>
                </a:path>
                <a:path w="76200" h="491489">
                  <a:moveTo>
                    <a:pt x="76200" y="415290"/>
                  </a:moveTo>
                  <a:lnTo>
                    <a:pt x="44450" y="415290"/>
                  </a:lnTo>
                  <a:lnTo>
                    <a:pt x="44450" y="427990"/>
                  </a:lnTo>
                  <a:lnTo>
                    <a:pt x="69850" y="427990"/>
                  </a:lnTo>
                  <a:lnTo>
                    <a:pt x="76200" y="41529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12479" y="1114344"/>
              <a:ext cx="673607" cy="40783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528303" y="1298448"/>
              <a:ext cx="1525905" cy="1263650"/>
            </a:xfrm>
            <a:custGeom>
              <a:avLst/>
              <a:gdLst/>
              <a:ahLst/>
              <a:cxnLst/>
              <a:rect l="l" t="t" r="r" b="b"/>
              <a:pathLst>
                <a:path w="1525904" h="1263650">
                  <a:moveTo>
                    <a:pt x="0" y="1263396"/>
                  </a:moveTo>
                  <a:lnTo>
                    <a:pt x="1525524" y="1263396"/>
                  </a:lnTo>
                  <a:lnTo>
                    <a:pt x="1525524" y="0"/>
                  </a:lnTo>
                  <a:lnTo>
                    <a:pt x="0" y="0"/>
                  </a:lnTo>
                  <a:lnTo>
                    <a:pt x="0" y="1263396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14944" y="1763268"/>
              <a:ext cx="502920" cy="5013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12479" y="2886756"/>
              <a:ext cx="673607" cy="40783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528303" y="3070859"/>
              <a:ext cx="1525905" cy="1263650"/>
            </a:xfrm>
            <a:custGeom>
              <a:avLst/>
              <a:gdLst/>
              <a:ahLst/>
              <a:cxnLst/>
              <a:rect l="l" t="t" r="r" b="b"/>
              <a:pathLst>
                <a:path w="1525904" h="1263650">
                  <a:moveTo>
                    <a:pt x="0" y="1263395"/>
                  </a:moveTo>
                  <a:lnTo>
                    <a:pt x="1525524" y="1263395"/>
                  </a:lnTo>
                  <a:lnTo>
                    <a:pt x="1525524" y="0"/>
                  </a:lnTo>
                  <a:lnTo>
                    <a:pt x="0" y="0"/>
                  </a:lnTo>
                  <a:lnTo>
                    <a:pt x="0" y="1263395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23247" y="2935224"/>
              <a:ext cx="502920" cy="502920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9099804" y="3322446"/>
            <a:ext cx="9480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Bahnschrift"/>
                <a:cs typeface="Bahnschrift"/>
              </a:rPr>
              <a:t>Net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477247" y="2682062"/>
            <a:ext cx="5562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F4E79"/>
                </a:solidFill>
                <a:latin typeface="Bahnschrift"/>
                <a:cs typeface="Bahnschrift"/>
              </a:rPr>
              <a:t>Pe</a:t>
            </a:r>
            <a:r>
              <a:rPr sz="1200" spc="5" dirty="0">
                <a:solidFill>
                  <a:srgbClr val="1F4E79"/>
                </a:solidFill>
                <a:latin typeface="Bahnschrift"/>
                <a:cs typeface="Bahnschrift"/>
              </a:rPr>
              <a:t>e</a:t>
            </a:r>
            <a:r>
              <a:rPr sz="1200" dirty="0">
                <a:solidFill>
                  <a:srgbClr val="1F4E79"/>
                </a:solidFill>
                <a:latin typeface="Bahnschrift"/>
                <a:cs typeface="Bahnschrift"/>
              </a:rPr>
              <a:t>ring</a:t>
            </a:r>
            <a:endParaRPr sz="1200">
              <a:latin typeface="Bahnschrift"/>
              <a:cs typeface="Bahnschrif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372856" y="2567939"/>
            <a:ext cx="1647825" cy="3543935"/>
            <a:chOff x="8372856" y="2567939"/>
            <a:chExt cx="1647825" cy="3543935"/>
          </a:xfrm>
        </p:grpSpPr>
        <p:sp>
          <p:nvSpPr>
            <p:cNvPr id="36" name="object 36"/>
            <p:cNvSpPr/>
            <p:nvPr/>
          </p:nvSpPr>
          <p:spPr>
            <a:xfrm>
              <a:off x="9410700" y="2567939"/>
              <a:ext cx="76200" cy="491490"/>
            </a:xfrm>
            <a:custGeom>
              <a:avLst/>
              <a:gdLst/>
              <a:ahLst/>
              <a:cxnLst/>
              <a:rect l="l" t="t" r="r" b="b"/>
              <a:pathLst>
                <a:path w="76200" h="491489">
                  <a:moveTo>
                    <a:pt x="31750" y="415289"/>
                  </a:moveTo>
                  <a:lnTo>
                    <a:pt x="0" y="415289"/>
                  </a:lnTo>
                  <a:lnTo>
                    <a:pt x="38100" y="491489"/>
                  </a:lnTo>
                  <a:lnTo>
                    <a:pt x="69850" y="427989"/>
                  </a:lnTo>
                  <a:lnTo>
                    <a:pt x="31750" y="427989"/>
                  </a:lnTo>
                  <a:lnTo>
                    <a:pt x="31750" y="415289"/>
                  </a:lnTo>
                  <a:close/>
                </a:path>
                <a:path w="76200" h="491489">
                  <a:moveTo>
                    <a:pt x="44450" y="0"/>
                  </a:moveTo>
                  <a:lnTo>
                    <a:pt x="31750" y="0"/>
                  </a:lnTo>
                  <a:lnTo>
                    <a:pt x="31750" y="427989"/>
                  </a:lnTo>
                  <a:lnTo>
                    <a:pt x="44450" y="427989"/>
                  </a:lnTo>
                  <a:lnTo>
                    <a:pt x="44450" y="0"/>
                  </a:lnTo>
                  <a:close/>
                </a:path>
                <a:path w="76200" h="491489">
                  <a:moveTo>
                    <a:pt x="76200" y="415289"/>
                  </a:moveTo>
                  <a:lnTo>
                    <a:pt x="44450" y="415289"/>
                  </a:lnTo>
                  <a:lnTo>
                    <a:pt x="44450" y="427989"/>
                  </a:lnTo>
                  <a:lnTo>
                    <a:pt x="69850" y="427989"/>
                  </a:lnTo>
                  <a:lnTo>
                    <a:pt x="76200" y="415289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72856" y="4656421"/>
              <a:ext cx="673607" cy="40875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8488680" y="4840223"/>
              <a:ext cx="1525905" cy="1264920"/>
            </a:xfrm>
            <a:custGeom>
              <a:avLst/>
              <a:gdLst/>
              <a:ahLst/>
              <a:cxnLst/>
              <a:rect l="l" t="t" r="r" b="b"/>
              <a:pathLst>
                <a:path w="1525904" h="1264920">
                  <a:moveTo>
                    <a:pt x="0" y="1264920"/>
                  </a:moveTo>
                  <a:lnTo>
                    <a:pt x="1525524" y="1264920"/>
                  </a:lnTo>
                  <a:lnTo>
                    <a:pt x="1525524" y="0"/>
                  </a:lnTo>
                  <a:lnTo>
                    <a:pt x="0" y="0"/>
                  </a:lnTo>
                  <a:lnTo>
                    <a:pt x="0" y="1264920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97340" y="4770119"/>
              <a:ext cx="502920" cy="502920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8196453" y="5092700"/>
            <a:ext cx="12433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Bahnschrift"/>
                <a:cs typeface="Bahnschrift"/>
              </a:rPr>
              <a:t>Datastore</a:t>
            </a:r>
            <a:r>
              <a:rPr sz="1400" spc="114" dirty="0">
                <a:latin typeface="Bahnschrift"/>
                <a:cs typeface="Bahnschrift"/>
              </a:rPr>
              <a:t> </a:t>
            </a:r>
            <a:r>
              <a:rPr sz="1400" spc="-5" dirty="0">
                <a:latin typeface="Bahnschrift"/>
                <a:cs typeface="Bahnschrift"/>
              </a:rPr>
              <a:t>VNet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437369" y="4452873"/>
            <a:ext cx="555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F4E79"/>
                </a:solidFill>
                <a:latin typeface="Bahnschrift"/>
                <a:cs typeface="Bahnschrift"/>
              </a:rPr>
              <a:t>Peering</a:t>
            </a:r>
            <a:endParaRPr sz="1200">
              <a:latin typeface="Bahnschrift"/>
              <a:cs typeface="Bahnschrif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832347" y="1849373"/>
            <a:ext cx="3615054" cy="2979420"/>
            <a:chOff x="5832347" y="1849373"/>
            <a:chExt cx="3615054" cy="2979420"/>
          </a:xfrm>
        </p:grpSpPr>
        <p:sp>
          <p:nvSpPr>
            <p:cNvPr id="43" name="object 43"/>
            <p:cNvSpPr/>
            <p:nvPr/>
          </p:nvSpPr>
          <p:spPr>
            <a:xfrm>
              <a:off x="7717409" y="1849373"/>
              <a:ext cx="1730375" cy="2979420"/>
            </a:xfrm>
            <a:custGeom>
              <a:avLst/>
              <a:gdLst/>
              <a:ahLst/>
              <a:cxnLst/>
              <a:rect l="l" t="t" r="r" b="b"/>
              <a:pathLst>
                <a:path w="1730375" h="2979420">
                  <a:moveTo>
                    <a:pt x="785964" y="44577"/>
                  </a:moveTo>
                  <a:lnTo>
                    <a:pt x="733679" y="44577"/>
                  </a:lnTo>
                  <a:lnTo>
                    <a:pt x="721017" y="44577"/>
                  </a:lnTo>
                  <a:lnTo>
                    <a:pt x="720598" y="76073"/>
                  </a:lnTo>
                  <a:lnTo>
                    <a:pt x="785964" y="44577"/>
                  </a:lnTo>
                  <a:close/>
                </a:path>
                <a:path w="1730375" h="2979420">
                  <a:moveTo>
                    <a:pt x="797306" y="39116"/>
                  </a:moveTo>
                  <a:lnTo>
                    <a:pt x="721614" y="0"/>
                  </a:lnTo>
                  <a:lnTo>
                    <a:pt x="721182" y="31711"/>
                  </a:lnTo>
                  <a:lnTo>
                    <a:pt x="254" y="21844"/>
                  </a:lnTo>
                  <a:lnTo>
                    <a:pt x="0" y="34544"/>
                  </a:lnTo>
                  <a:lnTo>
                    <a:pt x="721017" y="44411"/>
                  </a:lnTo>
                  <a:lnTo>
                    <a:pt x="733679" y="44411"/>
                  </a:lnTo>
                  <a:lnTo>
                    <a:pt x="786320" y="44411"/>
                  </a:lnTo>
                  <a:lnTo>
                    <a:pt x="797306" y="39116"/>
                  </a:lnTo>
                  <a:close/>
                </a:path>
                <a:path w="1730375" h="2979420">
                  <a:moveTo>
                    <a:pt x="1729867" y="2903220"/>
                  </a:moveTo>
                  <a:lnTo>
                    <a:pt x="1698117" y="2903220"/>
                  </a:lnTo>
                  <a:lnTo>
                    <a:pt x="1698117" y="2487930"/>
                  </a:lnTo>
                  <a:lnTo>
                    <a:pt x="1685417" y="2487930"/>
                  </a:lnTo>
                  <a:lnTo>
                    <a:pt x="1685417" y="2903220"/>
                  </a:lnTo>
                  <a:lnTo>
                    <a:pt x="1653667" y="2903220"/>
                  </a:lnTo>
                  <a:lnTo>
                    <a:pt x="1691767" y="2979420"/>
                  </a:lnTo>
                  <a:lnTo>
                    <a:pt x="1723517" y="2915920"/>
                  </a:lnTo>
                  <a:lnTo>
                    <a:pt x="1729867" y="290322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32347" y="2708749"/>
              <a:ext cx="673607" cy="40875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948171" y="2894075"/>
              <a:ext cx="1525905" cy="1263650"/>
            </a:xfrm>
            <a:custGeom>
              <a:avLst/>
              <a:gdLst/>
              <a:ahLst/>
              <a:cxnLst/>
              <a:rect l="l" t="t" r="r" b="b"/>
              <a:pathLst>
                <a:path w="1525904" h="1263650">
                  <a:moveTo>
                    <a:pt x="0" y="1263396"/>
                  </a:moveTo>
                  <a:lnTo>
                    <a:pt x="1525524" y="1263396"/>
                  </a:lnTo>
                  <a:lnTo>
                    <a:pt x="1525524" y="0"/>
                  </a:lnTo>
                  <a:lnTo>
                    <a:pt x="0" y="0"/>
                  </a:lnTo>
                  <a:lnTo>
                    <a:pt x="0" y="1263396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99275" y="2731007"/>
              <a:ext cx="502920" cy="502920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7707756" y="1549400"/>
            <a:ext cx="17653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baseline="-16203" dirty="0">
                <a:solidFill>
                  <a:srgbClr val="1F4E79"/>
                </a:solidFill>
                <a:latin typeface="Bahnschrift"/>
                <a:cs typeface="Bahnschrift"/>
              </a:rPr>
              <a:t>Peering</a:t>
            </a:r>
            <a:r>
              <a:rPr sz="1400" dirty="0">
                <a:latin typeface="Bahnschrift"/>
                <a:cs typeface="Bahnschrift"/>
              </a:rPr>
              <a:t>Frontend</a:t>
            </a:r>
            <a:r>
              <a:rPr sz="1400" spc="120" dirty="0">
                <a:latin typeface="Bahnschrift"/>
                <a:cs typeface="Bahnschrift"/>
              </a:rPr>
              <a:t> </a:t>
            </a:r>
            <a:r>
              <a:rPr sz="1400" spc="-5" dirty="0">
                <a:latin typeface="Bahnschrift"/>
                <a:cs typeface="Bahnschrift"/>
              </a:rPr>
              <a:t>VNet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05108" y="2726227"/>
            <a:ext cx="5230495" cy="824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175">
              <a:lnSpc>
                <a:spcPts val="1195"/>
              </a:lnSpc>
            </a:pPr>
            <a:r>
              <a:rPr sz="1200" dirty="0">
                <a:solidFill>
                  <a:srgbClr val="1F4E79"/>
                </a:solidFill>
                <a:latin typeface="Bahnschrift"/>
                <a:cs typeface="Bahnschrift"/>
              </a:rPr>
              <a:t>Peering</a:t>
            </a:r>
            <a:endParaRPr sz="12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1200">
              <a:latin typeface="Bahnschrift"/>
              <a:cs typeface="Bahnschrift"/>
            </a:endParaRPr>
          </a:p>
          <a:p>
            <a:pPr marR="478155" algn="ctr">
              <a:lnSpc>
                <a:spcPts val="1540"/>
              </a:lnSpc>
              <a:spcBef>
                <a:spcPts val="765"/>
              </a:spcBef>
            </a:pPr>
            <a:r>
              <a:rPr sz="1400" dirty="0">
                <a:latin typeface="Bahnschrift"/>
                <a:cs typeface="Bahnschrift"/>
              </a:rPr>
              <a:t>Frontend</a:t>
            </a:r>
            <a:r>
              <a:rPr sz="1400" spc="105" dirty="0">
                <a:latin typeface="Bahnschrift"/>
                <a:cs typeface="Bahnschrift"/>
              </a:rPr>
              <a:t> </a:t>
            </a:r>
            <a:r>
              <a:rPr sz="1400" spc="-5" dirty="0">
                <a:latin typeface="Bahnschrift"/>
                <a:cs typeface="Bahnschrift"/>
              </a:rPr>
              <a:t>VNet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540"/>
              </a:lnSpc>
              <a:tabLst>
                <a:tab pos="4395470" algn="l"/>
              </a:tabLst>
            </a:pPr>
            <a:r>
              <a:rPr sz="1400" dirty="0">
                <a:latin typeface="Bahnschrift"/>
                <a:cs typeface="Bahnschrift"/>
              </a:rPr>
              <a:t>t	</a:t>
            </a:r>
            <a:r>
              <a:rPr sz="1400" spc="-5" dirty="0">
                <a:latin typeface="Bahnschrift"/>
                <a:cs typeface="Bahnschrift"/>
              </a:rPr>
              <a:t>Backend</a:t>
            </a:r>
            <a:r>
              <a:rPr sz="1400" spc="7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V</a:t>
            </a:r>
            <a:endParaRPr sz="1400">
              <a:latin typeface="Bahnschrift"/>
              <a:cs typeface="Bahnschrif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832347" y="4482384"/>
            <a:ext cx="1647825" cy="1454150"/>
            <a:chOff x="5832347" y="4482384"/>
            <a:chExt cx="1647825" cy="1454150"/>
          </a:xfrm>
        </p:grpSpPr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32347" y="4482384"/>
              <a:ext cx="673607" cy="40783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948171" y="4666487"/>
              <a:ext cx="1525905" cy="1263650"/>
            </a:xfrm>
            <a:custGeom>
              <a:avLst/>
              <a:gdLst/>
              <a:ahLst/>
              <a:cxnLst/>
              <a:rect l="l" t="t" r="r" b="b"/>
              <a:pathLst>
                <a:path w="1525904" h="1263650">
                  <a:moveTo>
                    <a:pt x="0" y="1263396"/>
                  </a:moveTo>
                  <a:lnTo>
                    <a:pt x="1525524" y="1263396"/>
                  </a:lnTo>
                  <a:lnTo>
                    <a:pt x="1525524" y="0"/>
                  </a:lnTo>
                  <a:lnTo>
                    <a:pt x="0" y="0"/>
                  </a:lnTo>
                  <a:lnTo>
                    <a:pt x="0" y="1263396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43115" y="4530851"/>
              <a:ext cx="502920" cy="501395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5707507" y="4917694"/>
            <a:ext cx="11391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Bahnschrift"/>
                <a:cs typeface="Bahnschrift"/>
              </a:rPr>
              <a:t>Backend</a:t>
            </a:r>
            <a:r>
              <a:rPr sz="1400" spc="80" dirty="0">
                <a:latin typeface="Bahnschrift"/>
                <a:cs typeface="Bahnschrift"/>
              </a:rPr>
              <a:t> </a:t>
            </a:r>
            <a:r>
              <a:rPr sz="1400" spc="-5" dirty="0">
                <a:latin typeface="Bahnschrift"/>
                <a:cs typeface="Bahnschrift"/>
              </a:rPr>
              <a:t>VNet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896481" y="4267961"/>
            <a:ext cx="555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F4E79"/>
                </a:solidFill>
                <a:latin typeface="Bahnschrift"/>
                <a:cs typeface="Bahnschrift"/>
              </a:rPr>
              <a:t>Peering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830568" y="4152900"/>
            <a:ext cx="76200" cy="491490"/>
          </a:xfrm>
          <a:custGeom>
            <a:avLst/>
            <a:gdLst/>
            <a:ahLst/>
            <a:cxnLst/>
            <a:rect l="l" t="t" r="r" b="b"/>
            <a:pathLst>
              <a:path w="76200" h="491489">
                <a:moveTo>
                  <a:pt x="31750" y="415289"/>
                </a:moveTo>
                <a:lnTo>
                  <a:pt x="0" y="415289"/>
                </a:lnTo>
                <a:lnTo>
                  <a:pt x="38100" y="491489"/>
                </a:lnTo>
                <a:lnTo>
                  <a:pt x="69850" y="427989"/>
                </a:lnTo>
                <a:lnTo>
                  <a:pt x="31750" y="427989"/>
                </a:lnTo>
                <a:lnTo>
                  <a:pt x="31750" y="415289"/>
                </a:lnTo>
                <a:close/>
              </a:path>
              <a:path w="76200" h="491489">
                <a:moveTo>
                  <a:pt x="44450" y="0"/>
                </a:moveTo>
                <a:lnTo>
                  <a:pt x="31750" y="0"/>
                </a:lnTo>
                <a:lnTo>
                  <a:pt x="31750" y="427989"/>
                </a:lnTo>
                <a:lnTo>
                  <a:pt x="44450" y="427989"/>
                </a:lnTo>
                <a:lnTo>
                  <a:pt x="44450" y="0"/>
                </a:lnTo>
                <a:close/>
              </a:path>
              <a:path w="76200" h="491489">
                <a:moveTo>
                  <a:pt x="76200" y="415289"/>
                </a:moveTo>
                <a:lnTo>
                  <a:pt x="44450" y="415289"/>
                </a:lnTo>
                <a:lnTo>
                  <a:pt x="44450" y="427989"/>
                </a:lnTo>
                <a:lnTo>
                  <a:pt x="69850" y="427989"/>
                </a:lnTo>
                <a:lnTo>
                  <a:pt x="76200" y="41528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856221" y="6099149"/>
            <a:ext cx="555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F4E79"/>
                </a:solidFill>
                <a:latin typeface="Bahnschrift"/>
                <a:cs typeface="Bahnschrift"/>
              </a:rPr>
              <a:t>Peering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789419" y="5983223"/>
            <a:ext cx="76200" cy="491490"/>
          </a:xfrm>
          <a:custGeom>
            <a:avLst/>
            <a:gdLst/>
            <a:ahLst/>
            <a:cxnLst/>
            <a:rect l="l" t="t" r="r" b="b"/>
            <a:pathLst>
              <a:path w="76200" h="491489">
                <a:moveTo>
                  <a:pt x="44450" y="0"/>
                </a:moveTo>
                <a:lnTo>
                  <a:pt x="31750" y="0"/>
                </a:lnTo>
                <a:lnTo>
                  <a:pt x="31750" y="50800"/>
                </a:lnTo>
                <a:lnTo>
                  <a:pt x="44450" y="50800"/>
                </a:lnTo>
                <a:lnTo>
                  <a:pt x="44450" y="0"/>
                </a:lnTo>
                <a:close/>
              </a:path>
              <a:path w="76200" h="491489">
                <a:moveTo>
                  <a:pt x="44450" y="88899"/>
                </a:moveTo>
                <a:lnTo>
                  <a:pt x="31750" y="88899"/>
                </a:lnTo>
                <a:lnTo>
                  <a:pt x="31750" y="139699"/>
                </a:lnTo>
                <a:lnTo>
                  <a:pt x="44450" y="139699"/>
                </a:lnTo>
                <a:lnTo>
                  <a:pt x="44450" y="88899"/>
                </a:lnTo>
                <a:close/>
              </a:path>
              <a:path w="76200" h="491489">
                <a:moveTo>
                  <a:pt x="44450" y="177799"/>
                </a:moveTo>
                <a:lnTo>
                  <a:pt x="31750" y="177799"/>
                </a:lnTo>
                <a:lnTo>
                  <a:pt x="31750" y="228599"/>
                </a:lnTo>
                <a:lnTo>
                  <a:pt x="44450" y="228599"/>
                </a:lnTo>
                <a:lnTo>
                  <a:pt x="44450" y="177799"/>
                </a:lnTo>
                <a:close/>
              </a:path>
              <a:path w="76200" h="491489">
                <a:moveTo>
                  <a:pt x="44450" y="266699"/>
                </a:moveTo>
                <a:lnTo>
                  <a:pt x="31750" y="266699"/>
                </a:lnTo>
                <a:lnTo>
                  <a:pt x="31750" y="317499"/>
                </a:lnTo>
                <a:lnTo>
                  <a:pt x="44450" y="317499"/>
                </a:lnTo>
                <a:lnTo>
                  <a:pt x="44450" y="266699"/>
                </a:lnTo>
                <a:close/>
              </a:path>
              <a:path w="76200" h="491489">
                <a:moveTo>
                  <a:pt x="44450" y="355599"/>
                </a:moveTo>
                <a:lnTo>
                  <a:pt x="31750" y="355599"/>
                </a:lnTo>
                <a:lnTo>
                  <a:pt x="31750" y="406399"/>
                </a:lnTo>
                <a:lnTo>
                  <a:pt x="44450" y="406399"/>
                </a:lnTo>
                <a:lnTo>
                  <a:pt x="44450" y="355599"/>
                </a:lnTo>
                <a:close/>
              </a:path>
              <a:path w="76200" h="491489">
                <a:moveTo>
                  <a:pt x="76200" y="415264"/>
                </a:moveTo>
                <a:lnTo>
                  <a:pt x="0" y="415264"/>
                </a:lnTo>
                <a:lnTo>
                  <a:pt x="38100" y="491464"/>
                </a:lnTo>
                <a:lnTo>
                  <a:pt x="76200" y="415264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6117716" y="2019681"/>
            <a:ext cx="1064260" cy="713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Bahnschrift"/>
                <a:cs typeface="Bahnschrift"/>
              </a:rPr>
              <a:t>App</a:t>
            </a:r>
            <a:r>
              <a:rPr sz="1400" spc="50" dirty="0">
                <a:latin typeface="Bahnschrift"/>
                <a:cs typeface="Bahnschrift"/>
              </a:rPr>
              <a:t> </a:t>
            </a:r>
            <a:r>
              <a:rPr sz="1400" spc="-5" dirty="0">
                <a:latin typeface="Bahnschrift"/>
                <a:cs typeface="Bahnschrift"/>
              </a:rPr>
              <a:t>Gateway</a:t>
            </a:r>
            <a:endParaRPr sz="14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Bahnschrift"/>
              <a:cs typeface="Bahnschrift"/>
            </a:endParaRPr>
          </a:p>
          <a:p>
            <a:pPr marR="24130" algn="r">
              <a:lnSpc>
                <a:spcPct val="100000"/>
              </a:lnSpc>
            </a:pPr>
            <a:r>
              <a:rPr sz="1200" spc="-5" dirty="0">
                <a:solidFill>
                  <a:srgbClr val="1F4E79"/>
                </a:solidFill>
                <a:latin typeface="Bahnschrift"/>
                <a:cs typeface="Bahnschrift"/>
              </a:rPr>
              <a:t>Peering</a:t>
            </a:r>
            <a:endParaRPr sz="1200">
              <a:latin typeface="Bahnschrift"/>
              <a:cs typeface="Bahnschrift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3883152" y="2409444"/>
            <a:ext cx="5217160" cy="1946275"/>
            <a:chOff x="3883152" y="2409444"/>
            <a:chExt cx="5217160" cy="1946275"/>
          </a:xfrm>
        </p:grpSpPr>
        <p:sp>
          <p:nvSpPr>
            <p:cNvPr id="60" name="object 60"/>
            <p:cNvSpPr/>
            <p:nvPr/>
          </p:nvSpPr>
          <p:spPr>
            <a:xfrm>
              <a:off x="6541008" y="2409444"/>
              <a:ext cx="76200" cy="491490"/>
            </a:xfrm>
            <a:custGeom>
              <a:avLst/>
              <a:gdLst/>
              <a:ahLst/>
              <a:cxnLst/>
              <a:rect l="l" t="t" r="r" b="b"/>
              <a:pathLst>
                <a:path w="76200" h="491489">
                  <a:moveTo>
                    <a:pt x="31750" y="415289"/>
                  </a:moveTo>
                  <a:lnTo>
                    <a:pt x="0" y="415289"/>
                  </a:lnTo>
                  <a:lnTo>
                    <a:pt x="38100" y="491489"/>
                  </a:lnTo>
                  <a:lnTo>
                    <a:pt x="69850" y="427989"/>
                  </a:lnTo>
                  <a:lnTo>
                    <a:pt x="31750" y="427989"/>
                  </a:lnTo>
                  <a:lnTo>
                    <a:pt x="31750" y="415289"/>
                  </a:lnTo>
                  <a:close/>
                </a:path>
                <a:path w="76200" h="491489">
                  <a:moveTo>
                    <a:pt x="44450" y="0"/>
                  </a:moveTo>
                  <a:lnTo>
                    <a:pt x="31750" y="0"/>
                  </a:lnTo>
                  <a:lnTo>
                    <a:pt x="31750" y="427989"/>
                  </a:lnTo>
                  <a:lnTo>
                    <a:pt x="44450" y="427989"/>
                  </a:lnTo>
                  <a:lnTo>
                    <a:pt x="44450" y="0"/>
                  </a:lnTo>
                  <a:close/>
                </a:path>
                <a:path w="76200" h="491489">
                  <a:moveTo>
                    <a:pt x="76200" y="415289"/>
                  </a:moveTo>
                  <a:lnTo>
                    <a:pt x="44450" y="415289"/>
                  </a:lnTo>
                  <a:lnTo>
                    <a:pt x="44450" y="427989"/>
                  </a:lnTo>
                  <a:lnTo>
                    <a:pt x="69850" y="427989"/>
                  </a:lnTo>
                  <a:lnTo>
                    <a:pt x="76200" y="415289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02202" y="2673858"/>
              <a:ext cx="5179060" cy="1663064"/>
            </a:xfrm>
            <a:custGeom>
              <a:avLst/>
              <a:gdLst/>
              <a:ahLst/>
              <a:cxnLst/>
              <a:rect l="l" t="t" r="r" b="b"/>
              <a:pathLst>
                <a:path w="5179059" h="1663064">
                  <a:moveTo>
                    <a:pt x="5178552" y="0"/>
                  </a:moveTo>
                  <a:lnTo>
                    <a:pt x="0" y="0"/>
                  </a:lnTo>
                  <a:lnTo>
                    <a:pt x="0" y="1662683"/>
                  </a:lnTo>
                  <a:lnTo>
                    <a:pt x="5178552" y="1662683"/>
                  </a:lnTo>
                  <a:lnTo>
                    <a:pt x="51785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902202" y="2673858"/>
              <a:ext cx="5179060" cy="1663064"/>
            </a:xfrm>
            <a:custGeom>
              <a:avLst/>
              <a:gdLst/>
              <a:ahLst/>
              <a:cxnLst/>
              <a:rect l="l" t="t" r="r" b="b"/>
              <a:pathLst>
                <a:path w="5179059" h="1663064">
                  <a:moveTo>
                    <a:pt x="0" y="1662683"/>
                  </a:moveTo>
                  <a:lnTo>
                    <a:pt x="5178552" y="1662683"/>
                  </a:lnTo>
                  <a:lnTo>
                    <a:pt x="5178552" y="0"/>
                  </a:lnTo>
                  <a:lnTo>
                    <a:pt x="0" y="0"/>
                  </a:lnTo>
                  <a:lnTo>
                    <a:pt x="0" y="1662683"/>
                  </a:lnTo>
                  <a:close/>
                </a:path>
              </a:pathLst>
            </a:custGeom>
            <a:ln w="38100">
              <a:solidFill>
                <a:srgbClr val="3856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5200903" y="3262325"/>
            <a:ext cx="25812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385622"/>
                </a:solidFill>
                <a:latin typeface="Bahnschrift"/>
                <a:cs typeface="Bahnschrift"/>
              </a:rPr>
              <a:t>Hub</a:t>
            </a:r>
            <a:r>
              <a:rPr sz="3000" spc="245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3000" spc="-5" dirty="0">
                <a:solidFill>
                  <a:srgbClr val="385622"/>
                </a:solidFill>
                <a:latin typeface="Bahnschrift"/>
                <a:cs typeface="Bahnschrift"/>
              </a:rPr>
              <a:t>and</a:t>
            </a:r>
            <a:r>
              <a:rPr sz="3000" spc="245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3000" spc="-5" dirty="0">
                <a:solidFill>
                  <a:srgbClr val="385622"/>
                </a:solidFill>
                <a:latin typeface="Bahnschrift"/>
                <a:cs typeface="Bahnschrift"/>
              </a:rPr>
              <a:t>Spoke</a:t>
            </a:r>
            <a:endParaRPr sz="30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356235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160" dirty="0">
                <a:solidFill>
                  <a:srgbClr val="532708"/>
                </a:solidFill>
                <a:latin typeface="Arial"/>
                <a:cs typeface="Arial"/>
              </a:rPr>
              <a:t>VNet</a:t>
            </a:r>
            <a:r>
              <a:rPr sz="5000" b="1" spc="-16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70" dirty="0">
                <a:solidFill>
                  <a:srgbClr val="532708"/>
                </a:solidFill>
                <a:latin typeface="Arial"/>
                <a:cs typeface="Arial"/>
              </a:rPr>
              <a:t>Pricing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887222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VNets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are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free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Limit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50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VNets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per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subscription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across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all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regions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693991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140" dirty="0">
                <a:solidFill>
                  <a:srgbClr val="532708"/>
                </a:solidFill>
                <a:latin typeface="Arial"/>
                <a:cs typeface="Arial"/>
              </a:rPr>
              <a:t>Characteristics</a:t>
            </a:r>
            <a:r>
              <a:rPr sz="5000" b="1" spc="-114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04" dirty="0">
                <a:solidFill>
                  <a:srgbClr val="532708"/>
                </a:solidFill>
                <a:latin typeface="Arial"/>
                <a:cs typeface="Arial"/>
              </a:rPr>
              <a:t>of</a:t>
            </a:r>
            <a:r>
              <a:rPr sz="5000" b="1" spc="-6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65" dirty="0">
                <a:solidFill>
                  <a:srgbClr val="532708"/>
                </a:solidFill>
                <a:latin typeface="Arial"/>
                <a:cs typeface="Arial"/>
              </a:rPr>
              <a:t>VNets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650557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Scoped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single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Region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Cannot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span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multiple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Regions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Scoped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single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Subscription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Can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connected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via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Peering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Segmented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using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Subnets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Protected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using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NSG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(on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Subnets)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44195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160" dirty="0">
                <a:solidFill>
                  <a:srgbClr val="532708"/>
                </a:solidFill>
                <a:latin typeface="Arial"/>
                <a:cs typeface="Arial"/>
              </a:rPr>
              <a:t>Security</a:t>
            </a:r>
            <a:r>
              <a:rPr sz="5000" b="1" spc="-12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50" dirty="0">
                <a:solidFill>
                  <a:srgbClr val="532708"/>
                </a:solidFill>
                <a:latin typeface="Arial"/>
                <a:cs typeface="Arial"/>
              </a:rPr>
              <a:t>and</a:t>
            </a:r>
            <a:r>
              <a:rPr sz="5000" b="1" spc="-8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65" dirty="0">
                <a:solidFill>
                  <a:srgbClr val="532708"/>
                </a:solidFill>
                <a:latin typeface="Arial"/>
                <a:cs typeface="Arial"/>
              </a:rPr>
              <a:t>VNets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0809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most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important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thing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think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about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when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designing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network:</a:t>
            </a:r>
            <a:endParaRPr sz="280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3848" y="2580132"/>
            <a:ext cx="7347584" cy="3122930"/>
          </a:xfrm>
          <a:prstGeom prst="rect">
            <a:avLst/>
          </a:prstGeom>
          <a:ln w="76200">
            <a:solidFill>
              <a:srgbClr val="FF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400">
              <a:latin typeface="Times New Roman"/>
              <a:cs typeface="Times New Roman"/>
            </a:endParaRPr>
          </a:p>
          <a:p>
            <a:pPr marL="346710" marR="337820" indent="-3175" algn="ctr">
              <a:lnSpc>
                <a:spcPct val="100000"/>
              </a:lnSpc>
              <a:tabLst>
                <a:tab pos="1359535" algn="l"/>
                <a:tab pos="1495425" algn="l"/>
                <a:tab pos="1886585" algn="l"/>
                <a:tab pos="2073910" algn="l"/>
                <a:tab pos="2803525" algn="l"/>
                <a:tab pos="3210560" algn="l"/>
                <a:tab pos="3350895" algn="l"/>
                <a:tab pos="4210050" algn="l"/>
                <a:tab pos="4921250" algn="l"/>
                <a:tab pos="5440045" algn="l"/>
                <a:tab pos="5499735" algn="l"/>
                <a:tab pos="6116955" algn="l"/>
              </a:tabLst>
            </a:pPr>
            <a:r>
              <a:rPr sz="4000" spc="-5" dirty="0">
                <a:solidFill>
                  <a:srgbClr val="FF0000"/>
                </a:solidFill>
                <a:latin typeface="Bahnschrift"/>
                <a:cs typeface="Bahnschrift"/>
              </a:rPr>
              <a:t>How		to	limit	access	to		</a:t>
            </a:r>
            <a:r>
              <a:rPr sz="4000" spc="-10" dirty="0">
                <a:solidFill>
                  <a:srgbClr val="FF0000"/>
                </a:solidFill>
                <a:latin typeface="Bahnschrift"/>
                <a:cs typeface="Bahnschrift"/>
              </a:rPr>
              <a:t>the </a:t>
            </a:r>
            <a:r>
              <a:rPr sz="4000" spc="-5" dirty="0">
                <a:solidFill>
                  <a:srgbClr val="FF0000"/>
                </a:solidFill>
                <a:latin typeface="Bahnschrift"/>
                <a:cs typeface="Bahnschrift"/>
              </a:rPr>
              <a:t> resources</a:t>
            </a:r>
            <a:r>
              <a:rPr sz="4000" dirty="0">
                <a:solidFill>
                  <a:srgbClr val="FF0000"/>
                </a:solidFill>
                <a:latin typeface="Bahnschrift"/>
                <a:cs typeface="Bahnschrift"/>
              </a:rPr>
              <a:t>	</a:t>
            </a:r>
            <a:r>
              <a:rPr sz="4000" spc="-5" dirty="0">
                <a:solidFill>
                  <a:srgbClr val="FF0000"/>
                </a:solidFill>
                <a:latin typeface="Bahnschrift"/>
                <a:cs typeface="Bahnschrift"/>
              </a:rPr>
              <a:t>in</a:t>
            </a:r>
            <a:r>
              <a:rPr sz="4000" dirty="0">
                <a:solidFill>
                  <a:srgbClr val="FF0000"/>
                </a:solidFill>
                <a:latin typeface="Bahnschrift"/>
                <a:cs typeface="Bahnschrift"/>
              </a:rPr>
              <a:t>	t</a:t>
            </a:r>
            <a:r>
              <a:rPr sz="4000" spc="-5" dirty="0">
                <a:solidFill>
                  <a:srgbClr val="FF0000"/>
                </a:solidFill>
                <a:latin typeface="Bahnschrift"/>
                <a:cs typeface="Bahnschrift"/>
              </a:rPr>
              <a:t>he</a:t>
            </a:r>
            <a:r>
              <a:rPr sz="4000" dirty="0">
                <a:solidFill>
                  <a:srgbClr val="FF0000"/>
                </a:solidFill>
                <a:latin typeface="Bahnschrift"/>
                <a:cs typeface="Bahnschrift"/>
              </a:rPr>
              <a:t>	</a:t>
            </a:r>
            <a:r>
              <a:rPr sz="4000" spc="-5" dirty="0">
                <a:solidFill>
                  <a:srgbClr val="FF0000"/>
                </a:solidFill>
                <a:latin typeface="Bahnschrift"/>
                <a:cs typeface="Bahnschrift"/>
              </a:rPr>
              <a:t>VNet</a:t>
            </a:r>
            <a:r>
              <a:rPr sz="4000" dirty="0">
                <a:solidFill>
                  <a:srgbClr val="FF0000"/>
                </a:solidFill>
                <a:latin typeface="Bahnschrift"/>
                <a:cs typeface="Bahnschrift"/>
              </a:rPr>
              <a:t>	</a:t>
            </a:r>
            <a:r>
              <a:rPr sz="4000" spc="-5" dirty="0">
                <a:solidFill>
                  <a:srgbClr val="FF0000"/>
                </a:solidFill>
                <a:latin typeface="Bahnschrift"/>
                <a:cs typeface="Bahnschrift"/>
              </a:rPr>
              <a:t>so</a:t>
            </a:r>
            <a:r>
              <a:rPr sz="4000" dirty="0">
                <a:solidFill>
                  <a:srgbClr val="FF0000"/>
                </a:solidFill>
                <a:latin typeface="Bahnschrift"/>
                <a:cs typeface="Bahnschrift"/>
              </a:rPr>
              <a:t>	</a:t>
            </a:r>
            <a:r>
              <a:rPr sz="4000" spc="-10" dirty="0">
                <a:solidFill>
                  <a:srgbClr val="FF0000"/>
                </a:solidFill>
                <a:latin typeface="Bahnschrift"/>
                <a:cs typeface="Bahnschrift"/>
              </a:rPr>
              <a:t>that  </a:t>
            </a:r>
            <a:r>
              <a:rPr sz="4000" spc="-5" dirty="0">
                <a:solidFill>
                  <a:srgbClr val="FF0000"/>
                </a:solidFill>
                <a:latin typeface="Bahnschrift"/>
                <a:cs typeface="Bahnschrift"/>
              </a:rPr>
              <a:t>risk	</a:t>
            </a:r>
            <a:r>
              <a:rPr sz="4000" dirty="0">
                <a:solidFill>
                  <a:srgbClr val="FF0000"/>
                </a:solidFill>
                <a:latin typeface="Bahnschrift"/>
                <a:cs typeface="Bahnschrift"/>
              </a:rPr>
              <a:t>is	</a:t>
            </a:r>
            <a:r>
              <a:rPr sz="4000" spc="-5" dirty="0">
                <a:solidFill>
                  <a:srgbClr val="FF0000"/>
                </a:solidFill>
                <a:latin typeface="Bahnschrift"/>
                <a:cs typeface="Bahnschrift"/>
              </a:rPr>
              <a:t>minimized</a:t>
            </a:r>
            <a:endParaRPr sz="40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64769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185" dirty="0">
                <a:solidFill>
                  <a:srgbClr val="532708"/>
                </a:solidFill>
                <a:latin typeface="Arial"/>
                <a:cs typeface="Arial"/>
              </a:rPr>
              <a:t>Addresses</a:t>
            </a:r>
            <a:r>
              <a:rPr sz="5000" b="1" spc="-12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04" dirty="0">
                <a:solidFill>
                  <a:srgbClr val="532708"/>
                </a:solidFill>
                <a:latin typeface="Arial"/>
                <a:cs typeface="Arial"/>
              </a:rPr>
              <a:t>of</a:t>
            </a:r>
            <a:r>
              <a:rPr sz="5000" b="1" spc="-8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65" dirty="0">
                <a:solidFill>
                  <a:srgbClr val="532708"/>
                </a:solidFill>
                <a:latin typeface="Arial"/>
                <a:cs typeface="Arial"/>
              </a:rPr>
              <a:t>VNets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4" y="1747519"/>
            <a:ext cx="947064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Each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VNet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has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its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own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address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range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Or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IP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Range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By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default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–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65,536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addresses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Can</a:t>
            </a:r>
            <a:r>
              <a:rPr sz="2800" spc="24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customized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All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network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devices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must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this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address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range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Expressed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using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CIDR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Notation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00177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305" dirty="0">
                <a:solidFill>
                  <a:srgbClr val="532708"/>
                </a:solidFill>
                <a:latin typeface="Arial"/>
                <a:cs typeface="Arial"/>
              </a:rPr>
              <a:t>CIDR</a:t>
            </a:r>
            <a:r>
              <a:rPr sz="5000" b="1" spc="-5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45" dirty="0">
                <a:solidFill>
                  <a:srgbClr val="532708"/>
                </a:solidFill>
                <a:latin typeface="Arial"/>
                <a:cs typeface="Arial"/>
              </a:rPr>
              <a:t>Notat</a:t>
            </a:r>
            <a:r>
              <a:rPr sz="5000" b="1" spc="-65" dirty="0">
                <a:solidFill>
                  <a:srgbClr val="532708"/>
                </a:solidFill>
                <a:latin typeface="Arial"/>
                <a:cs typeface="Arial"/>
              </a:rPr>
              <a:t>i</a:t>
            </a:r>
            <a:r>
              <a:rPr sz="5000" b="1" spc="-295" dirty="0">
                <a:solidFill>
                  <a:srgbClr val="532708"/>
                </a:solidFill>
                <a:latin typeface="Arial"/>
                <a:cs typeface="Arial"/>
              </a:rPr>
              <a:t>on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080008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Classless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Inter-Domain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Routing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method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for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representing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an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IP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Range</a:t>
            </a:r>
            <a:endParaRPr sz="2800">
              <a:latin typeface="Bahnschrift"/>
              <a:cs typeface="Bahnschrift"/>
            </a:endParaRPr>
          </a:p>
          <a:p>
            <a:pPr marL="469900" marR="353695" indent="-457200">
              <a:lnSpc>
                <a:spcPct val="2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Composed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address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range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and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number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between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0 </a:t>
            </a:r>
            <a:r>
              <a:rPr sz="2800" spc="-4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and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32</a:t>
            </a:r>
            <a:endParaRPr sz="2800">
              <a:latin typeface="Bahnschrift"/>
              <a:cs typeface="Bahnschrift"/>
            </a:endParaRPr>
          </a:p>
          <a:p>
            <a:pPr marL="469900" marR="5080" indent="-457200">
              <a:lnSpc>
                <a:spcPct val="2001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number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indicates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number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bits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that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are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allocated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 </a:t>
            </a:r>
            <a:r>
              <a:rPr sz="2800" spc="-4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address.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smaller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number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–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larger</a:t>
            </a:r>
            <a:r>
              <a:rPr sz="2800" spc="31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range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7415" y="299465"/>
            <a:ext cx="352425" cy="454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740346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79309" algn="l"/>
              </a:tabLst>
            </a:pPr>
            <a:r>
              <a:rPr sz="5000" b="1" spc="-305" dirty="0">
                <a:solidFill>
                  <a:srgbClr val="532708"/>
                </a:solidFill>
                <a:latin typeface="Arial"/>
                <a:cs typeface="Arial"/>
              </a:rPr>
              <a:t>CIDR</a:t>
            </a:r>
            <a:r>
              <a:rPr sz="5000" b="1" spc="-5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45" dirty="0">
                <a:solidFill>
                  <a:srgbClr val="532708"/>
                </a:solidFill>
                <a:latin typeface="Arial"/>
                <a:cs typeface="Arial"/>
              </a:rPr>
              <a:t>Notat</a:t>
            </a:r>
            <a:r>
              <a:rPr sz="5000" b="1" spc="-65" dirty="0">
                <a:solidFill>
                  <a:srgbClr val="532708"/>
                </a:solidFill>
                <a:latin typeface="Arial"/>
                <a:cs typeface="Arial"/>
              </a:rPr>
              <a:t>i</a:t>
            </a:r>
            <a:r>
              <a:rPr sz="5000" b="1" spc="-295" dirty="0">
                <a:solidFill>
                  <a:srgbClr val="532708"/>
                </a:solidFill>
                <a:latin typeface="Arial"/>
                <a:cs typeface="Arial"/>
              </a:rPr>
              <a:t>on</a:t>
            </a:r>
            <a:r>
              <a:rPr sz="5000" b="1" spc="-8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35" dirty="0">
                <a:solidFill>
                  <a:srgbClr val="532708"/>
                </a:solidFill>
                <a:latin typeface="Arial"/>
                <a:cs typeface="Arial"/>
              </a:rPr>
              <a:t>Exam</a:t>
            </a:r>
            <a:r>
              <a:rPr sz="5000" b="1" spc="-204" dirty="0">
                <a:solidFill>
                  <a:srgbClr val="532708"/>
                </a:solidFill>
                <a:latin typeface="Arial"/>
                <a:cs typeface="Arial"/>
              </a:rPr>
              <a:t>p</a:t>
            </a:r>
            <a:r>
              <a:rPr sz="5000" b="1" spc="-20" dirty="0">
                <a:solidFill>
                  <a:srgbClr val="532708"/>
                </a:solidFill>
                <a:latin typeface="Arial"/>
                <a:cs typeface="Arial"/>
              </a:rPr>
              <a:t>le</a:t>
            </a:r>
            <a:r>
              <a:rPr sz="5000" b="1" dirty="0">
                <a:solidFill>
                  <a:srgbClr val="532708"/>
                </a:solidFill>
                <a:latin typeface="Arial"/>
                <a:cs typeface="Arial"/>
              </a:rPr>
              <a:t>	</a:t>
            </a:r>
            <a:r>
              <a:rPr sz="5000" b="1" spc="-1120" dirty="0">
                <a:solidFill>
                  <a:srgbClr val="532708"/>
                </a:solidFill>
                <a:latin typeface="Arial"/>
                <a:cs typeface="Arial"/>
              </a:rPr>
              <a:t>1</a:t>
            </a:r>
            <a:endParaRPr sz="5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34155" y="3857244"/>
            <a:ext cx="982980" cy="388620"/>
          </a:xfrm>
          <a:custGeom>
            <a:avLst/>
            <a:gdLst/>
            <a:ahLst/>
            <a:cxnLst/>
            <a:rect l="l" t="t" r="r" b="b"/>
            <a:pathLst>
              <a:path w="982979" h="388620">
                <a:moveTo>
                  <a:pt x="982980" y="0"/>
                </a:moveTo>
                <a:lnTo>
                  <a:pt x="977919" y="61417"/>
                </a:lnTo>
                <a:lnTo>
                  <a:pt x="963830" y="114757"/>
                </a:lnTo>
                <a:lnTo>
                  <a:pt x="942353" y="156819"/>
                </a:lnTo>
                <a:lnTo>
                  <a:pt x="915127" y="184403"/>
                </a:lnTo>
                <a:lnTo>
                  <a:pt x="883793" y="194309"/>
                </a:lnTo>
                <a:lnTo>
                  <a:pt x="590677" y="194309"/>
                </a:lnTo>
                <a:lnTo>
                  <a:pt x="559342" y="204215"/>
                </a:lnTo>
                <a:lnTo>
                  <a:pt x="532116" y="231800"/>
                </a:lnTo>
                <a:lnTo>
                  <a:pt x="510639" y="273862"/>
                </a:lnTo>
                <a:lnTo>
                  <a:pt x="496550" y="327202"/>
                </a:lnTo>
                <a:lnTo>
                  <a:pt x="491490" y="388619"/>
                </a:lnTo>
                <a:lnTo>
                  <a:pt x="486429" y="327202"/>
                </a:lnTo>
                <a:lnTo>
                  <a:pt x="472340" y="273862"/>
                </a:lnTo>
                <a:lnTo>
                  <a:pt x="450863" y="231800"/>
                </a:lnTo>
                <a:lnTo>
                  <a:pt x="423637" y="204216"/>
                </a:lnTo>
                <a:lnTo>
                  <a:pt x="392303" y="194309"/>
                </a:lnTo>
                <a:lnTo>
                  <a:pt x="99187" y="194309"/>
                </a:lnTo>
                <a:lnTo>
                  <a:pt x="67852" y="184403"/>
                </a:lnTo>
                <a:lnTo>
                  <a:pt x="40626" y="156819"/>
                </a:lnTo>
                <a:lnTo>
                  <a:pt x="19149" y="114757"/>
                </a:lnTo>
                <a:lnTo>
                  <a:pt x="5060" y="61417"/>
                </a:lnTo>
                <a:lnTo>
                  <a:pt x="0" y="0"/>
                </a:lnTo>
              </a:path>
            </a:pathLst>
          </a:custGeom>
          <a:ln w="127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78679" y="3857244"/>
            <a:ext cx="982980" cy="388620"/>
          </a:xfrm>
          <a:custGeom>
            <a:avLst/>
            <a:gdLst/>
            <a:ahLst/>
            <a:cxnLst/>
            <a:rect l="l" t="t" r="r" b="b"/>
            <a:pathLst>
              <a:path w="982979" h="388620">
                <a:moveTo>
                  <a:pt x="982980" y="0"/>
                </a:moveTo>
                <a:lnTo>
                  <a:pt x="977919" y="61417"/>
                </a:lnTo>
                <a:lnTo>
                  <a:pt x="963830" y="114757"/>
                </a:lnTo>
                <a:lnTo>
                  <a:pt x="942353" y="156819"/>
                </a:lnTo>
                <a:lnTo>
                  <a:pt x="915127" y="184403"/>
                </a:lnTo>
                <a:lnTo>
                  <a:pt x="883793" y="194309"/>
                </a:lnTo>
                <a:lnTo>
                  <a:pt x="590677" y="194309"/>
                </a:lnTo>
                <a:lnTo>
                  <a:pt x="559342" y="204215"/>
                </a:lnTo>
                <a:lnTo>
                  <a:pt x="532116" y="231800"/>
                </a:lnTo>
                <a:lnTo>
                  <a:pt x="510639" y="273862"/>
                </a:lnTo>
                <a:lnTo>
                  <a:pt x="496550" y="327202"/>
                </a:lnTo>
                <a:lnTo>
                  <a:pt x="491490" y="388619"/>
                </a:lnTo>
                <a:lnTo>
                  <a:pt x="486429" y="327202"/>
                </a:lnTo>
                <a:lnTo>
                  <a:pt x="472340" y="273862"/>
                </a:lnTo>
                <a:lnTo>
                  <a:pt x="450863" y="231800"/>
                </a:lnTo>
                <a:lnTo>
                  <a:pt x="423637" y="204216"/>
                </a:lnTo>
                <a:lnTo>
                  <a:pt x="392303" y="194309"/>
                </a:lnTo>
                <a:lnTo>
                  <a:pt x="99187" y="194309"/>
                </a:lnTo>
                <a:lnTo>
                  <a:pt x="67852" y="184403"/>
                </a:lnTo>
                <a:lnTo>
                  <a:pt x="40626" y="156819"/>
                </a:lnTo>
                <a:lnTo>
                  <a:pt x="19149" y="114757"/>
                </a:lnTo>
                <a:lnTo>
                  <a:pt x="5060" y="61417"/>
                </a:lnTo>
                <a:lnTo>
                  <a:pt x="0" y="0"/>
                </a:lnTo>
              </a:path>
            </a:pathLst>
          </a:custGeom>
          <a:ln w="127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24728" y="3857244"/>
            <a:ext cx="982980" cy="388620"/>
          </a:xfrm>
          <a:custGeom>
            <a:avLst/>
            <a:gdLst/>
            <a:ahLst/>
            <a:cxnLst/>
            <a:rect l="l" t="t" r="r" b="b"/>
            <a:pathLst>
              <a:path w="982979" h="388620">
                <a:moveTo>
                  <a:pt x="982979" y="0"/>
                </a:moveTo>
                <a:lnTo>
                  <a:pt x="977919" y="61417"/>
                </a:lnTo>
                <a:lnTo>
                  <a:pt x="963830" y="114757"/>
                </a:lnTo>
                <a:lnTo>
                  <a:pt x="942353" y="156819"/>
                </a:lnTo>
                <a:lnTo>
                  <a:pt x="915127" y="184403"/>
                </a:lnTo>
                <a:lnTo>
                  <a:pt x="883793" y="194309"/>
                </a:lnTo>
                <a:lnTo>
                  <a:pt x="590676" y="194309"/>
                </a:lnTo>
                <a:lnTo>
                  <a:pt x="559342" y="204215"/>
                </a:lnTo>
                <a:lnTo>
                  <a:pt x="532116" y="231800"/>
                </a:lnTo>
                <a:lnTo>
                  <a:pt x="510639" y="273862"/>
                </a:lnTo>
                <a:lnTo>
                  <a:pt x="496550" y="327202"/>
                </a:lnTo>
                <a:lnTo>
                  <a:pt x="491489" y="388619"/>
                </a:lnTo>
                <a:lnTo>
                  <a:pt x="486429" y="327202"/>
                </a:lnTo>
                <a:lnTo>
                  <a:pt x="472340" y="273862"/>
                </a:lnTo>
                <a:lnTo>
                  <a:pt x="450863" y="231800"/>
                </a:lnTo>
                <a:lnTo>
                  <a:pt x="423637" y="204216"/>
                </a:lnTo>
                <a:lnTo>
                  <a:pt x="392302" y="194309"/>
                </a:lnTo>
                <a:lnTo>
                  <a:pt x="99187" y="194309"/>
                </a:lnTo>
                <a:lnTo>
                  <a:pt x="67852" y="184403"/>
                </a:lnTo>
                <a:lnTo>
                  <a:pt x="40626" y="156819"/>
                </a:lnTo>
                <a:lnTo>
                  <a:pt x="19149" y="114757"/>
                </a:lnTo>
                <a:lnTo>
                  <a:pt x="5060" y="61417"/>
                </a:lnTo>
                <a:lnTo>
                  <a:pt x="0" y="0"/>
                </a:lnTo>
              </a:path>
            </a:pathLst>
          </a:custGeom>
          <a:ln w="127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69252" y="3857244"/>
            <a:ext cx="982980" cy="388620"/>
          </a:xfrm>
          <a:custGeom>
            <a:avLst/>
            <a:gdLst/>
            <a:ahLst/>
            <a:cxnLst/>
            <a:rect l="l" t="t" r="r" b="b"/>
            <a:pathLst>
              <a:path w="982979" h="388620">
                <a:moveTo>
                  <a:pt x="982979" y="0"/>
                </a:moveTo>
                <a:lnTo>
                  <a:pt x="977919" y="61417"/>
                </a:lnTo>
                <a:lnTo>
                  <a:pt x="963830" y="114757"/>
                </a:lnTo>
                <a:lnTo>
                  <a:pt x="942353" y="156819"/>
                </a:lnTo>
                <a:lnTo>
                  <a:pt x="915127" y="184403"/>
                </a:lnTo>
                <a:lnTo>
                  <a:pt x="883793" y="194309"/>
                </a:lnTo>
                <a:lnTo>
                  <a:pt x="590676" y="194309"/>
                </a:lnTo>
                <a:lnTo>
                  <a:pt x="559342" y="204215"/>
                </a:lnTo>
                <a:lnTo>
                  <a:pt x="532116" y="231800"/>
                </a:lnTo>
                <a:lnTo>
                  <a:pt x="510639" y="273862"/>
                </a:lnTo>
                <a:lnTo>
                  <a:pt x="496550" y="327202"/>
                </a:lnTo>
                <a:lnTo>
                  <a:pt x="491490" y="388619"/>
                </a:lnTo>
                <a:lnTo>
                  <a:pt x="486429" y="327202"/>
                </a:lnTo>
                <a:lnTo>
                  <a:pt x="472340" y="273862"/>
                </a:lnTo>
                <a:lnTo>
                  <a:pt x="450863" y="231800"/>
                </a:lnTo>
                <a:lnTo>
                  <a:pt x="423637" y="204216"/>
                </a:lnTo>
                <a:lnTo>
                  <a:pt x="392302" y="194309"/>
                </a:lnTo>
                <a:lnTo>
                  <a:pt x="99187" y="194309"/>
                </a:lnTo>
                <a:lnTo>
                  <a:pt x="67852" y="184403"/>
                </a:lnTo>
                <a:lnTo>
                  <a:pt x="40626" y="156819"/>
                </a:lnTo>
                <a:lnTo>
                  <a:pt x="19149" y="114757"/>
                </a:lnTo>
                <a:lnTo>
                  <a:pt x="5060" y="61417"/>
                </a:lnTo>
                <a:lnTo>
                  <a:pt x="0" y="0"/>
                </a:lnTo>
              </a:path>
            </a:pathLst>
          </a:custGeom>
          <a:ln w="127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9188" y="5409691"/>
            <a:ext cx="14141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Bits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refresher: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00000000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11111111=255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34155" y="2918460"/>
            <a:ext cx="3274060" cy="388620"/>
          </a:xfrm>
          <a:custGeom>
            <a:avLst/>
            <a:gdLst/>
            <a:ahLst/>
            <a:cxnLst/>
            <a:rect l="l" t="t" r="r" b="b"/>
            <a:pathLst>
              <a:path w="3274059" h="388620">
                <a:moveTo>
                  <a:pt x="0" y="388619"/>
                </a:moveTo>
                <a:lnTo>
                  <a:pt x="5060" y="327202"/>
                </a:lnTo>
                <a:lnTo>
                  <a:pt x="19149" y="273862"/>
                </a:lnTo>
                <a:lnTo>
                  <a:pt x="40626" y="231800"/>
                </a:lnTo>
                <a:lnTo>
                  <a:pt x="67852" y="204215"/>
                </a:lnTo>
                <a:lnTo>
                  <a:pt x="99187" y="194310"/>
                </a:lnTo>
                <a:lnTo>
                  <a:pt x="1537589" y="194310"/>
                </a:lnTo>
                <a:lnTo>
                  <a:pt x="1568923" y="184403"/>
                </a:lnTo>
                <a:lnTo>
                  <a:pt x="1596149" y="156819"/>
                </a:lnTo>
                <a:lnTo>
                  <a:pt x="1617626" y="114757"/>
                </a:lnTo>
                <a:lnTo>
                  <a:pt x="1631715" y="61417"/>
                </a:lnTo>
                <a:lnTo>
                  <a:pt x="1636776" y="0"/>
                </a:lnTo>
                <a:lnTo>
                  <a:pt x="1641836" y="61417"/>
                </a:lnTo>
                <a:lnTo>
                  <a:pt x="1655925" y="114757"/>
                </a:lnTo>
                <a:lnTo>
                  <a:pt x="1677402" y="156819"/>
                </a:lnTo>
                <a:lnTo>
                  <a:pt x="1704628" y="184404"/>
                </a:lnTo>
                <a:lnTo>
                  <a:pt x="1735963" y="194310"/>
                </a:lnTo>
                <a:lnTo>
                  <a:pt x="3174365" y="194310"/>
                </a:lnTo>
                <a:lnTo>
                  <a:pt x="3205699" y="204215"/>
                </a:lnTo>
                <a:lnTo>
                  <a:pt x="3232925" y="231800"/>
                </a:lnTo>
                <a:lnTo>
                  <a:pt x="3254402" y="273862"/>
                </a:lnTo>
                <a:lnTo>
                  <a:pt x="3268491" y="327202"/>
                </a:lnTo>
                <a:lnTo>
                  <a:pt x="3273552" y="388619"/>
                </a:lnTo>
              </a:path>
            </a:pathLst>
          </a:custGeom>
          <a:ln w="12700">
            <a:solidFill>
              <a:srgbClr val="5382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36034" y="2560701"/>
            <a:ext cx="2855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38235"/>
                </a:solidFill>
                <a:latin typeface="Bahnschrift"/>
                <a:cs typeface="Bahnschrift"/>
              </a:rPr>
              <a:t>24</a:t>
            </a:r>
            <a:r>
              <a:rPr sz="1800" spc="16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538235"/>
                </a:solidFill>
                <a:latin typeface="Bahnschrift"/>
                <a:cs typeface="Bahnschrift"/>
              </a:rPr>
              <a:t>bits</a:t>
            </a:r>
            <a:r>
              <a:rPr sz="1800" spc="16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538235"/>
                </a:solidFill>
                <a:latin typeface="Bahnschrift"/>
                <a:cs typeface="Bahnschrift"/>
              </a:rPr>
              <a:t>allocated</a:t>
            </a:r>
            <a:r>
              <a:rPr sz="1800" spc="18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538235"/>
                </a:solidFill>
                <a:latin typeface="Bahnschrift"/>
                <a:cs typeface="Bahnschrift"/>
              </a:rPr>
              <a:t>to</a:t>
            </a:r>
            <a:r>
              <a:rPr sz="1800" spc="16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538235"/>
                </a:solidFill>
                <a:latin typeface="Bahnschrift"/>
                <a:cs typeface="Bahnschrift"/>
              </a:rPr>
              <a:t>address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71716" y="2916935"/>
            <a:ext cx="1019810" cy="388620"/>
          </a:xfrm>
          <a:custGeom>
            <a:avLst/>
            <a:gdLst/>
            <a:ahLst/>
            <a:cxnLst/>
            <a:rect l="l" t="t" r="r" b="b"/>
            <a:pathLst>
              <a:path w="1019809" h="388620">
                <a:moveTo>
                  <a:pt x="0" y="388619"/>
                </a:moveTo>
                <a:lnTo>
                  <a:pt x="5060" y="327202"/>
                </a:lnTo>
                <a:lnTo>
                  <a:pt x="19149" y="273862"/>
                </a:lnTo>
                <a:lnTo>
                  <a:pt x="40626" y="231800"/>
                </a:lnTo>
                <a:lnTo>
                  <a:pt x="67852" y="204215"/>
                </a:lnTo>
                <a:lnTo>
                  <a:pt x="99186" y="194310"/>
                </a:lnTo>
                <a:lnTo>
                  <a:pt x="410590" y="194310"/>
                </a:lnTo>
                <a:lnTo>
                  <a:pt x="441925" y="184403"/>
                </a:lnTo>
                <a:lnTo>
                  <a:pt x="469151" y="156819"/>
                </a:lnTo>
                <a:lnTo>
                  <a:pt x="490628" y="114757"/>
                </a:lnTo>
                <a:lnTo>
                  <a:pt x="504717" y="61417"/>
                </a:lnTo>
                <a:lnTo>
                  <a:pt x="509777" y="0"/>
                </a:lnTo>
                <a:lnTo>
                  <a:pt x="514838" y="61417"/>
                </a:lnTo>
                <a:lnTo>
                  <a:pt x="528927" y="114757"/>
                </a:lnTo>
                <a:lnTo>
                  <a:pt x="550404" y="156819"/>
                </a:lnTo>
                <a:lnTo>
                  <a:pt x="577630" y="184404"/>
                </a:lnTo>
                <a:lnTo>
                  <a:pt x="608964" y="194310"/>
                </a:lnTo>
                <a:lnTo>
                  <a:pt x="920368" y="194310"/>
                </a:lnTo>
                <a:lnTo>
                  <a:pt x="951703" y="204215"/>
                </a:lnTo>
                <a:lnTo>
                  <a:pt x="978929" y="231800"/>
                </a:lnTo>
                <a:lnTo>
                  <a:pt x="1000406" y="273862"/>
                </a:lnTo>
                <a:lnTo>
                  <a:pt x="1014495" y="327202"/>
                </a:lnTo>
                <a:lnTo>
                  <a:pt x="1019555" y="388619"/>
                </a:lnTo>
              </a:path>
            </a:pathLst>
          </a:custGeom>
          <a:ln w="127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22141" y="3135579"/>
            <a:ext cx="5593080" cy="26365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5"/>
              </a:spcBef>
            </a:pPr>
            <a:r>
              <a:rPr sz="5000" dirty="0">
                <a:latin typeface="Calibri Light"/>
                <a:cs typeface="Calibri Light"/>
              </a:rPr>
              <a:t>10</a:t>
            </a:r>
            <a:r>
              <a:rPr sz="5000" spc="-20" dirty="0">
                <a:latin typeface="Calibri Light"/>
                <a:cs typeface="Calibri Light"/>
              </a:rPr>
              <a:t>9</a:t>
            </a:r>
            <a:r>
              <a:rPr sz="5000" dirty="0">
                <a:latin typeface="Calibri Light"/>
                <a:cs typeface="Calibri Light"/>
              </a:rPr>
              <a:t>.1</a:t>
            </a:r>
            <a:r>
              <a:rPr sz="5000" spc="-15" dirty="0">
                <a:latin typeface="Calibri Light"/>
                <a:cs typeface="Calibri Light"/>
              </a:rPr>
              <a:t>8</a:t>
            </a:r>
            <a:r>
              <a:rPr sz="5000" dirty="0">
                <a:latin typeface="Calibri Light"/>
                <a:cs typeface="Calibri Light"/>
              </a:rPr>
              <a:t>6.</a:t>
            </a:r>
            <a:r>
              <a:rPr sz="5000" spc="-15" dirty="0">
                <a:latin typeface="Calibri Light"/>
                <a:cs typeface="Calibri Light"/>
              </a:rPr>
              <a:t>1</a:t>
            </a:r>
            <a:r>
              <a:rPr sz="5000" dirty="0">
                <a:latin typeface="Calibri Light"/>
                <a:cs typeface="Calibri Light"/>
              </a:rPr>
              <a:t>49</a:t>
            </a:r>
            <a:r>
              <a:rPr sz="5000" spc="-15" dirty="0">
                <a:latin typeface="Calibri Light"/>
                <a:cs typeface="Calibri Light"/>
              </a:rPr>
              <a:t>.</a:t>
            </a:r>
            <a:r>
              <a:rPr sz="5000" dirty="0">
                <a:latin typeface="Calibri Light"/>
                <a:cs typeface="Calibri Light"/>
              </a:rPr>
              <a:t>240</a:t>
            </a:r>
            <a:r>
              <a:rPr sz="5000" spc="-475" dirty="0">
                <a:latin typeface="Calibri Light"/>
                <a:cs typeface="Calibri Light"/>
              </a:rPr>
              <a:t> </a:t>
            </a:r>
            <a:r>
              <a:rPr sz="5000" spc="-5" dirty="0">
                <a:latin typeface="Calibri Light"/>
                <a:cs typeface="Calibri Light"/>
              </a:rPr>
              <a:t>/24</a:t>
            </a:r>
            <a:endParaRPr sz="5000">
              <a:latin typeface="Calibri Light"/>
              <a:cs typeface="Calibri Light"/>
            </a:endParaRPr>
          </a:p>
          <a:p>
            <a:pPr marL="355600">
              <a:lnSpc>
                <a:spcPct val="100000"/>
              </a:lnSpc>
              <a:spcBef>
                <a:spcPts val="2910"/>
              </a:spcBef>
              <a:tabLst>
                <a:tab pos="1501140" algn="l"/>
                <a:tab pos="2646045" algn="l"/>
                <a:tab pos="3791585" algn="l"/>
              </a:tabLst>
            </a:pPr>
            <a:r>
              <a:rPr sz="1800" dirty="0">
                <a:solidFill>
                  <a:srgbClr val="6F2F9F"/>
                </a:solidFill>
                <a:latin typeface="Bahnschrift"/>
                <a:cs typeface="Bahnschrift"/>
              </a:rPr>
              <a:t>8</a:t>
            </a:r>
            <a:r>
              <a:rPr sz="1800" spc="175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6F2F9F"/>
                </a:solidFill>
                <a:latin typeface="Bahnschrift"/>
                <a:cs typeface="Bahnschrift"/>
              </a:rPr>
              <a:t>bits	8</a:t>
            </a:r>
            <a:r>
              <a:rPr sz="1800" spc="175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6F2F9F"/>
                </a:solidFill>
                <a:latin typeface="Bahnschrift"/>
                <a:cs typeface="Bahnschrift"/>
              </a:rPr>
              <a:t>bits	8</a:t>
            </a:r>
            <a:r>
              <a:rPr sz="1800" spc="175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6F2F9F"/>
                </a:solidFill>
                <a:latin typeface="Bahnschrift"/>
                <a:cs typeface="Bahnschrift"/>
              </a:rPr>
              <a:t>bits	8</a:t>
            </a:r>
            <a:r>
              <a:rPr sz="1800" spc="135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Bahnschrift"/>
                <a:cs typeface="Bahnschrift"/>
              </a:rPr>
              <a:t>bits</a:t>
            </a:r>
            <a:endParaRPr sz="1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alibri Light"/>
                <a:cs typeface="Calibri Light"/>
              </a:rPr>
              <a:t>109.186.149.000 –</a:t>
            </a:r>
            <a:r>
              <a:rPr sz="3000" spc="-40" dirty="0">
                <a:latin typeface="Calibri Light"/>
                <a:cs typeface="Calibri Light"/>
              </a:rPr>
              <a:t> </a:t>
            </a:r>
            <a:r>
              <a:rPr sz="3000" dirty="0">
                <a:latin typeface="Calibri Light"/>
                <a:cs typeface="Calibri Light"/>
              </a:rPr>
              <a:t>109.186.149.255</a:t>
            </a:r>
            <a:endParaRPr sz="3000">
              <a:latin typeface="Calibri Light"/>
              <a:cs typeface="Calibri Light"/>
            </a:endParaRPr>
          </a:p>
          <a:p>
            <a:pPr marL="156845" algn="ctr">
              <a:lnSpc>
                <a:spcPct val="100000"/>
              </a:lnSpc>
              <a:spcBef>
                <a:spcPts val="35"/>
              </a:spcBef>
            </a:pPr>
            <a:r>
              <a:rPr sz="2400" spc="-5" dirty="0">
                <a:latin typeface="Calibri Light"/>
                <a:cs typeface="Calibri Light"/>
              </a:rPr>
              <a:t>256</a:t>
            </a:r>
            <a:r>
              <a:rPr sz="2400" spc="-70" dirty="0">
                <a:latin typeface="Calibri Light"/>
                <a:cs typeface="Calibri Light"/>
              </a:rPr>
              <a:t> </a:t>
            </a:r>
            <a:r>
              <a:rPr sz="2400" spc="-25" dirty="0">
                <a:latin typeface="Calibri Light"/>
                <a:cs typeface="Calibri Light"/>
              </a:rPr>
              <a:t>Addresses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23480" y="2268728"/>
            <a:ext cx="25443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C000"/>
                </a:solidFill>
                <a:latin typeface="Bahnschrift"/>
                <a:cs typeface="Bahnschrift"/>
              </a:rPr>
              <a:t>8</a:t>
            </a:r>
            <a:r>
              <a:rPr sz="1800" spc="135" dirty="0">
                <a:solidFill>
                  <a:srgbClr val="FFC000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FFC000"/>
                </a:solidFill>
                <a:latin typeface="Bahnschrift"/>
                <a:cs typeface="Bahnschrift"/>
              </a:rPr>
              <a:t>bits</a:t>
            </a:r>
            <a:r>
              <a:rPr sz="1800" spc="125" dirty="0">
                <a:solidFill>
                  <a:srgbClr val="FFC000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FFC000"/>
                </a:solidFill>
                <a:latin typeface="Bahnschrift"/>
                <a:cs typeface="Bahnschrift"/>
              </a:rPr>
              <a:t>allocated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29806" y="2542743"/>
            <a:ext cx="9747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C000"/>
                </a:solidFill>
                <a:latin typeface="Bahnschrift"/>
                <a:cs typeface="Bahnschrift"/>
              </a:rPr>
              <a:t>for</a:t>
            </a:r>
            <a:r>
              <a:rPr sz="1800" spc="85" dirty="0">
                <a:solidFill>
                  <a:srgbClr val="FFC000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FFC000"/>
                </a:solidFill>
                <a:latin typeface="Bahnschrift"/>
                <a:cs typeface="Bahnschrift"/>
              </a:rPr>
              <a:t>range</a:t>
            </a:r>
            <a:endParaRPr sz="1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752919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87565" algn="l"/>
              </a:tabLst>
            </a:pPr>
            <a:r>
              <a:rPr sz="5000" b="1" spc="-305" dirty="0">
                <a:solidFill>
                  <a:srgbClr val="532708"/>
                </a:solidFill>
                <a:latin typeface="Arial"/>
                <a:cs typeface="Arial"/>
              </a:rPr>
              <a:t>CIDR</a:t>
            </a:r>
            <a:r>
              <a:rPr sz="5000" b="1" spc="-5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45" dirty="0">
                <a:solidFill>
                  <a:srgbClr val="532708"/>
                </a:solidFill>
                <a:latin typeface="Arial"/>
                <a:cs typeface="Arial"/>
              </a:rPr>
              <a:t>Notat</a:t>
            </a:r>
            <a:r>
              <a:rPr sz="5000" b="1" spc="-65" dirty="0">
                <a:solidFill>
                  <a:srgbClr val="532708"/>
                </a:solidFill>
                <a:latin typeface="Arial"/>
                <a:cs typeface="Arial"/>
              </a:rPr>
              <a:t>i</a:t>
            </a:r>
            <a:r>
              <a:rPr sz="5000" b="1" spc="-295" dirty="0">
                <a:solidFill>
                  <a:srgbClr val="532708"/>
                </a:solidFill>
                <a:latin typeface="Arial"/>
                <a:cs typeface="Arial"/>
              </a:rPr>
              <a:t>on</a:t>
            </a:r>
            <a:r>
              <a:rPr sz="5000" b="1" spc="-8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35" dirty="0">
                <a:solidFill>
                  <a:srgbClr val="532708"/>
                </a:solidFill>
                <a:latin typeface="Arial"/>
                <a:cs typeface="Arial"/>
              </a:rPr>
              <a:t>Exam</a:t>
            </a:r>
            <a:r>
              <a:rPr sz="5000" b="1" spc="-204" dirty="0">
                <a:solidFill>
                  <a:srgbClr val="532708"/>
                </a:solidFill>
                <a:latin typeface="Arial"/>
                <a:cs typeface="Arial"/>
              </a:rPr>
              <a:t>p</a:t>
            </a:r>
            <a:r>
              <a:rPr sz="5000" b="1" spc="-20" dirty="0">
                <a:solidFill>
                  <a:srgbClr val="532708"/>
                </a:solidFill>
                <a:latin typeface="Arial"/>
                <a:cs typeface="Arial"/>
              </a:rPr>
              <a:t>le</a:t>
            </a:r>
            <a:r>
              <a:rPr sz="5000" b="1" dirty="0">
                <a:solidFill>
                  <a:srgbClr val="532708"/>
                </a:solidFill>
                <a:latin typeface="Arial"/>
                <a:cs typeface="Arial"/>
              </a:rPr>
              <a:t>	</a:t>
            </a:r>
            <a:r>
              <a:rPr sz="5000" b="1" spc="-204" dirty="0">
                <a:solidFill>
                  <a:srgbClr val="532708"/>
                </a:solidFill>
                <a:latin typeface="Arial"/>
                <a:cs typeface="Arial"/>
              </a:rPr>
              <a:t>2</a:t>
            </a:r>
            <a:endParaRPr sz="5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7415" y="299465"/>
            <a:ext cx="352425" cy="45402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534155" y="3857244"/>
            <a:ext cx="982980" cy="388620"/>
          </a:xfrm>
          <a:custGeom>
            <a:avLst/>
            <a:gdLst/>
            <a:ahLst/>
            <a:cxnLst/>
            <a:rect l="l" t="t" r="r" b="b"/>
            <a:pathLst>
              <a:path w="982979" h="388620">
                <a:moveTo>
                  <a:pt x="982980" y="0"/>
                </a:moveTo>
                <a:lnTo>
                  <a:pt x="977919" y="61417"/>
                </a:lnTo>
                <a:lnTo>
                  <a:pt x="963830" y="114757"/>
                </a:lnTo>
                <a:lnTo>
                  <a:pt x="942353" y="156819"/>
                </a:lnTo>
                <a:lnTo>
                  <a:pt x="915127" y="184403"/>
                </a:lnTo>
                <a:lnTo>
                  <a:pt x="883793" y="194309"/>
                </a:lnTo>
                <a:lnTo>
                  <a:pt x="590677" y="194309"/>
                </a:lnTo>
                <a:lnTo>
                  <a:pt x="559342" y="204215"/>
                </a:lnTo>
                <a:lnTo>
                  <a:pt x="532116" y="231800"/>
                </a:lnTo>
                <a:lnTo>
                  <a:pt x="510639" y="273862"/>
                </a:lnTo>
                <a:lnTo>
                  <a:pt x="496550" y="327202"/>
                </a:lnTo>
                <a:lnTo>
                  <a:pt x="491490" y="388619"/>
                </a:lnTo>
                <a:lnTo>
                  <a:pt x="486429" y="327202"/>
                </a:lnTo>
                <a:lnTo>
                  <a:pt x="472340" y="273862"/>
                </a:lnTo>
                <a:lnTo>
                  <a:pt x="450863" y="231800"/>
                </a:lnTo>
                <a:lnTo>
                  <a:pt x="423637" y="204216"/>
                </a:lnTo>
                <a:lnTo>
                  <a:pt x="392303" y="194309"/>
                </a:lnTo>
                <a:lnTo>
                  <a:pt x="99187" y="194309"/>
                </a:lnTo>
                <a:lnTo>
                  <a:pt x="67852" y="184403"/>
                </a:lnTo>
                <a:lnTo>
                  <a:pt x="40626" y="156819"/>
                </a:lnTo>
                <a:lnTo>
                  <a:pt x="19149" y="114757"/>
                </a:lnTo>
                <a:lnTo>
                  <a:pt x="5060" y="61417"/>
                </a:lnTo>
                <a:lnTo>
                  <a:pt x="0" y="0"/>
                </a:lnTo>
              </a:path>
            </a:pathLst>
          </a:custGeom>
          <a:ln w="127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78679" y="3857244"/>
            <a:ext cx="982980" cy="388620"/>
          </a:xfrm>
          <a:custGeom>
            <a:avLst/>
            <a:gdLst/>
            <a:ahLst/>
            <a:cxnLst/>
            <a:rect l="l" t="t" r="r" b="b"/>
            <a:pathLst>
              <a:path w="982979" h="388620">
                <a:moveTo>
                  <a:pt x="982980" y="0"/>
                </a:moveTo>
                <a:lnTo>
                  <a:pt x="977919" y="61417"/>
                </a:lnTo>
                <a:lnTo>
                  <a:pt x="963830" y="114757"/>
                </a:lnTo>
                <a:lnTo>
                  <a:pt x="942353" y="156819"/>
                </a:lnTo>
                <a:lnTo>
                  <a:pt x="915127" y="184403"/>
                </a:lnTo>
                <a:lnTo>
                  <a:pt x="883793" y="194309"/>
                </a:lnTo>
                <a:lnTo>
                  <a:pt x="590677" y="194309"/>
                </a:lnTo>
                <a:lnTo>
                  <a:pt x="559342" y="204215"/>
                </a:lnTo>
                <a:lnTo>
                  <a:pt x="532116" y="231800"/>
                </a:lnTo>
                <a:lnTo>
                  <a:pt x="510639" y="273862"/>
                </a:lnTo>
                <a:lnTo>
                  <a:pt x="496550" y="327202"/>
                </a:lnTo>
                <a:lnTo>
                  <a:pt x="491490" y="388619"/>
                </a:lnTo>
                <a:lnTo>
                  <a:pt x="486429" y="327202"/>
                </a:lnTo>
                <a:lnTo>
                  <a:pt x="472340" y="273862"/>
                </a:lnTo>
                <a:lnTo>
                  <a:pt x="450863" y="231800"/>
                </a:lnTo>
                <a:lnTo>
                  <a:pt x="423637" y="204216"/>
                </a:lnTo>
                <a:lnTo>
                  <a:pt x="392303" y="194309"/>
                </a:lnTo>
                <a:lnTo>
                  <a:pt x="99187" y="194309"/>
                </a:lnTo>
                <a:lnTo>
                  <a:pt x="67852" y="184403"/>
                </a:lnTo>
                <a:lnTo>
                  <a:pt x="40626" y="156819"/>
                </a:lnTo>
                <a:lnTo>
                  <a:pt x="19149" y="114757"/>
                </a:lnTo>
                <a:lnTo>
                  <a:pt x="5060" y="61417"/>
                </a:lnTo>
                <a:lnTo>
                  <a:pt x="0" y="0"/>
                </a:lnTo>
              </a:path>
            </a:pathLst>
          </a:custGeom>
          <a:ln w="127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24728" y="3857244"/>
            <a:ext cx="982980" cy="388620"/>
          </a:xfrm>
          <a:custGeom>
            <a:avLst/>
            <a:gdLst/>
            <a:ahLst/>
            <a:cxnLst/>
            <a:rect l="l" t="t" r="r" b="b"/>
            <a:pathLst>
              <a:path w="982979" h="388620">
                <a:moveTo>
                  <a:pt x="982979" y="0"/>
                </a:moveTo>
                <a:lnTo>
                  <a:pt x="977919" y="61417"/>
                </a:lnTo>
                <a:lnTo>
                  <a:pt x="963830" y="114757"/>
                </a:lnTo>
                <a:lnTo>
                  <a:pt x="942353" y="156819"/>
                </a:lnTo>
                <a:lnTo>
                  <a:pt x="915127" y="184403"/>
                </a:lnTo>
                <a:lnTo>
                  <a:pt x="883793" y="194309"/>
                </a:lnTo>
                <a:lnTo>
                  <a:pt x="590676" y="194309"/>
                </a:lnTo>
                <a:lnTo>
                  <a:pt x="559342" y="204215"/>
                </a:lnTo>
                <a:lnTo>
                  <a:pt x="532116" y="231800"/>
                </a:lnTo>
                <a:lnTo>
                  <a:pt x="510639" y="273862"/>
                </a:lnTo>
                <a:lnTo>
                  <a:pt x="496550" y="327202"/>
                </a:lnTo>
                <a:lnTo>
                  <a:pt x="491489" y="388619"/>
                </a:lnTo>
                <a:lnTo>
                  <a:pt x="486429" y="327202"/>
                </a:lnTo>
                <a:lnTo>
                  <a:pt x="472340" y="273862"/>
                </a:lnTo>
                <a:lnTo>
                  <a:pt x="450863" y="231800"/>
                </a:lnTo>
                <a:lnTo>
                  <a:pt x="423637" y="204216"/>
                </a:lnTo>
                <a:lnTo>
                  <a:pt x="392302" y="194309"/>
                </a:lnTo>
                <a:lnTo>
                  <a:pt x="99187" y="194309"/>
                </a:lnTo>
                <a:lnTo>
                  <a:pt x="67852" y="184403"/>
                </a:lnTo>
                <a:lnTo>
                  <a:pt x="40626" y="156819"/>
                </a:lnTo>
                <a:lnTo>
                  <a:pt x="19149" y="114757"/>
                </a:lnTo>
                <a:lnTo>
                  <a:pt x="5060" y="61417"/>
                </a:lnTo>
                <a:lnTo>
                  <a:pt x="0" y="0"/>
                </a:lnTo>
              </a:path>
            </a:pathLst>
          </a:custGeom>
          <a:ln w="127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69252" y="3857244"/>
            <a:ext cx="982980" cy="388620"/>
          </a:xfrm>
          <a:custGeom>
            <a:avLst/>
            <a:gdLst/>
            <a:ahLst/>
            <a:cxnLst/>
            <a:rect l="l" t="t" r="r" b="b"/>
            <a:pathLst>
              <a:path w="982979" h="388620">
                <a:moveTo>
                  <a:pt x="982979" y="0"/>
                </a:moveTo>
                <a:lnTo>
                  <a:pt x="977919" y="61417"/>
                </a:lnTo>
                <a:lnTo>
                  <a:pt x="963830" y="114757"/>
                </a:lnTo>
                <a:lnTo>
                  <a:pt x="942353" y="156819"/>
                </a:lnTo>
                <a:lnTo>
                  <a:pt x="915127" y="184403"/>
                </a:lnTo>
                <a:lnTo>
                  <a:pt x="883793" y="194309"/>
                </a:lnTo>
                <a:lnTo>
                  <a:pt x="590676" y="194309"/>
                </a:lnTo>
                <a:lnTo>
                  <a:pt x="559342" y="204215"/>
                </a:lnTo>
                <a:lnTo>
                  <a:pt x="532116" y="231800"/>
                </a:lnTo>
                <a:lnTo>
                  <a:pt x="510639" y="273862"/>
                </a:lnTo>
                <a:lnTo>
                  <a:pt x="496550" y="327202"/>
                </a:lnTo>
                <a:lnTo>
                  <a:pt x="491490" y="388619"/>
                </a:lnTo>
                <a:lnTo>
                  <a:pt x="486429" y="327202"/>
                </a:lnTo>
                <a:lnTo>
                  <a:pt x="472340" y="273862"/>
                </a:lnTo>
                <a:lnTo>
                  <a:pt x="450863" y="231800"/>
                </a:lnTo>
                <a:lnTo>
                  <a:pt x="423637" y="204216"/>
                </a:lnTo>
                <a:lnTo>
                  <a:pt x="392302" y="194309"/>
                </a:lnTo>
                <a:lnTo>
                  <a:pt x="99187" y="194309"/>
                </a:lnTo>
                <a:lnTo>
                  <a:pt x="67852" y="184403"/>
                </a:lnTo>
                <a:lnTo>
                  <a:pt x="40626" y="156819"/>
                </a:lnTo>
                <a:lnTo>
                  <a:pt x="19149" y="114757"/>
                </a:lnTo>
                <a:lnTo>
                  <a:pt x="5060" y="61417"/>
                </a:lnTo>
                <a:lnTo>
                  <a:pt x="0" y="0"/>
                </a:lnTo>
              </a:path>
            </a:pathLst>
          </a:custGeom>
          <a:ln w="127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9188" y="5409691"/>
            <a:ext cx="14141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Bits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refresher: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00000000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11111111=255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34155" y="2918460"/>
            <a:ext cx="2200910" cy="388620"/>
          </a:xfrm>
          <a:custGeom>
            <a:avLst/>
            <a:gdLst/>
            <a:ahLst/>
            <a:cxnLst/>
            <a:rect l="l" t="t" r="r" b="b"/>
            <a:pathLst>
              <a:path w="2200910" h="388620">
                <a:moveTo>
                  <a:pt x="0" y="388619"/>
                </a:moveTo>
                <a:lnTo>
                  <a:pt x="5060" y="327202"/>
                </a:lnTo>
                <a:lnTo>
                  <a:pt x="19149" y="273862"/>
                </a:lnTo>
                <a:lnTo>
                  <a:pt x="40626" y="231800"/>
                </a:lnTo>
                <a:lnTo>
                  <a:pt x="67852" y="204215"/>
                </a:lnTo>
                <a:lnTo>
                  <a:pt x="99187" y="194310"/>
                </a:lnTo>
                <a:lnTo>
                  <a:pt x="1001141" y="194310"/>
                </a:lnTo>
                <a:lnTo>
                  <a:pt x="1032475" y="184403"/>
                </a:lnTo>
                <a:lnTo>
                  <a:pt x="1059701" y="156819"/>
                </a:lnTo>
                <a:lnTo>
                  <a:pt x="1081178" y="114757"/>
                </a:lnTo>
                <a:lnTo>
                  <a:pt x="1095267" y="61417"/>
                </a:lnTo>
                <a:lnTo>
                  <a:pt x="1100328" y="0"/>
                </a:lnTo>
                <a:lnTo>
                  <a:pt x="1105388" y="61417"/>
                </a:lnTo>
                <a:lnTo>
                  <a:pt x="1119477" y="114757"/>
                </a:lnTo>
                <a:lnTo>
                  <a:pt x="1140954" y="156819"/>
                </a:lnTo>
                <a:lnTo>
                  <a:pt x="1168180" y="184404"/>
                </a:lnTo>
                <a:lnTo>
                  <a:pt x="1199515" y="194310"/>
                </a:lnTo>
                <a:lnTo>
                  <a:pt x="2101469" y="194310"/>
                </a:lnTo>
                <a:lnTo>
                  <a:pt x="2132803" y="204215"/>
                </a:lnTo>
                <a:lnTo>
                  <a:pt x="2160029" y="231800"/>
                </a:lnTo>
                <a:lnTo>
                  <a:pt x="2181506" y="273862"/>
                </a:lnTo>
                <a:lnTo>
                  <a:pt x="2195595" y="327202"/>
                </a:lnTo>
                <a:lnTo>
                  <a:pt x="2200656" y="388619"/>
                </a:lnTo>
              </a:path>
            </a:pathLst>
          </a:custGeom>
          <a:ln w="12700">
            <a:solidFill>
              <a:srgbClr val="5382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08602" y="2285746"/>
            <a:ext cx="2134997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940" marR="5080" indent="-2698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38235"/>
                </a:solidFill>
                <a:latin typeface="Bahnschrift"/>
                <a:cs typeface="Bahnschrift"/>
              </a:rPr>
              <a:t>16</a:t>
            </a:r>
            <a:r>
              <a:rPr sz="1800" spc="135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538235"/>
                </a:solidFill>
                <a:latin typeface="Bahnschrift"/>
                <a:cs typeface="Bahnschrift"/>
              </a:rPr>
              <a:t>bits</a:t>
            </a:r>
            <a:r>
              <a:rPr sz="1800" spc="125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538235"/>
                </a:solidFill>
                <a:latin typeface="Bahnschrift"/>
                <a:cs typeface="Bahnschrift"/>
              </a:rPr>
              <a:t>allocated </a:t>
            </a:r>
            <a:r>
              <a:rPr sz="1800" spc="-295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538235"/>
                </a:solidFill>
                <a:latin typeface="Bahnschrift"/>
                <a:cs typeface="Bahnschrift"/>
              </a:rPr>
              <a:t>to</a:t>
            </a:r>
            <a:r>
              <a:rPr sz="1800" spc="155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538235"/>
                </a:solidFill>
                <a:latin typeface="Bahnschrift"/>
                <a:cs typeface="Bahnschrift"/>
              </a:rPr>
              <a:t>address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24728" y="2916935"/>
            <a:ext cx="2066925" cy="388620"/>
          </a:xfrm>
          <a:custGeom>
            <a:avLst/>
            <a:gdLst/>
            <a:ahLst/>
            <a:cxnLst/>
            <a:rect l="l" t="t" r="r" b="b"/>
            <a:pathLst>
              <a:path w="2066925" h="388620">
                <a:moveTo>
                  <a:pt x="0" y="388619"/>
                </a:moveTo>
                <a:lnTo>
                  <a:pt x="5060" y="327202"/>
                </a:lnTo>
                <a:lnTo>
                  <a:pt x="19149" y="273862"/>
                </a:lnTo>
                <a:lnTo>
                  <a:pt x="40626" y="231800"/>
                </a:lnTo>
                <a:lnTo>
                  <a:pt x="67852" y="204215"/>
                </a:lnTo>
                <a:lnTo>
                  <a:pt x="99187" y="194310"/>
                </a:lnTo>
                <a:lnTo>
                  <a:pt x="934085" y="194310"/>
                </a:lnTo>
                <a:lnTo>
                  <a:pt x="965419" y="184403"/>
                </a:lnTo>
                <a:lnTo>
                  <a:pt x="992645" y="156819"/>
                </a:lnTo>
                <a:lnTo>
                  <a:pt x="1014122" y="114757"/>
                </a:lnTo>
                <a:lnTo>
                  <a:pt x="1028211" y="61417"/>
                </a:lnTo>
                <a:lnTo>
                  <a:pt x="1033272" y="0"/>
                </a:lnTo>
                <a:lnTo>
                  <a:pt x="1038332" y="61417"/>
                </a:lnTo>
                <a:lnTo>
                  <a:pt x="1052421" y="114757"/>
                </a:lnTo>
                <a:lnTo>
                  <a:pt x="1073898" y="156819"/>
                </a:lnTo>
                <a:lnTo>
                  <a:pt x="1101124" y="184404"/>
                </a:lnTo>
                <a:lnTo>
                  <a:pt x="1132458" y="194310"/>
                </a:lnTo>
                <a:lnTo>
                  <a:pt x="1967356" y="194310"/>
                </a:lnTo>
                <a:lnTo>
                  <a:pt x="1998691" y="204215"/>
                </a:lnTo>
                <a:lnTo>
                  <a:pt x="2025917" y="231800"/>
                </a:lnTo>
                <a:lnTo>
                  <a:pt x="2047394" y="273862"/>
                </a:lnTo>
                <a:lnTo>
                  <a:pt x="2061483" y="327202"/>
                </a:lnTo>
                <a:lnTo>
                  <a:pt x="2066544" y="388619"/>
                </a:lnTo>
              </a:path>
            </a:pathLst>
          </a:custGeom>
          <a:ln w="127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22141" y="3135579"/>
            <a:ext cx="5593080" cy="26365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5"/>
              </a:spcBef>
            </a:pPr>
            <a:r>
              <a:rPr sz="5000" dirty="0">
                <a:latin typeface="Calibri Light"/>
                <a:cs typeface="Calibri Light"/>
              </a:rPr>
              <a:t>10</a:t>
            </a:r>
            <a:r>
              <a:rPr sz="5000" spc="-20" dirty="0">
                <a:latin typeface="Calibri Light"/>
                <a:cs typeface="Calibri Light"/>
              </a:rPr>
              <a:t>9</a:t>
            </a:r>
            <a:r>
              <a:rPr sz="5000" dirty="0">
                <a:latin typeface="Calibri Light"/>
                <a:cs typeface="Calibri Light"/>
              </a:rPr>
              <a:t>.1</a:t>
            </a:r>
            <a:r>
              <a:rPr sz="5000" spc="-15" dirty="0">
                <a:latin typeface="Calibri Light"/>
                <a:cs typeface="Calibri Light"/>
              </a:rPr>
              <a:t>8</a:t>
            </a:r>
            <a:r>
              <a:rPr sz="5000" dirty="0">
                <a:latin typeface="Calibri Light"/>
                <a:cs typeface="Calibri Light"/>
              </a:rPr>
              <a:t>6.</a:t>
            </a:r>
            <a:r>
              <a:rPr sz="5000" spc="-15" dirty="0">
                <a:latin typeface="Calibri Light"/>
                <a:cs typeface="Calibri Light"/>
              </a:rPr>
              <a:t>1</a:t>
            </a:r>
            <a:r>
              <a:rPr sz="5000" dirty="0">
                <a:latin typeface="Calibri Light"/>
                <a:cs typeface="Calibri Light"/>
              </a:rPr>
              <a:t>49</a:t>
            </a:r>
            <a:r>
              <a:rPr sz="5000" spc="-15" dirty="0">
                <a:latin typeface="Calibri Light"/>
                <a:cs typeface="Calibri Light"/>
              </a:rPr>
              <a:t>.</a:t>
            </a:r>
            <a:r>
              <a:rPr sz="5000" dirty="0">
                <a:latin typeface="Calibri Light"/>
                <a:cs typeface="Calibri Light"/>
              </a:rPr>
              <a:t>240</a:t>
            </a:r>
            <a:r>
              <a:rPr sz="5000" spc="-475" dirty="0">
                <a:latin typeface="Calibri Light"/>
                <a:cs typeface="Calibri Light"/>
              </a:rPr>
              <a:t> </a:t>
            </a:r>
            <a:r>
              <a:rPr sz="5000" spc="-5" dirty="0">
                <a:latin typeface="Calibri Light"/>
                <a:cs typeface="Calibri Light"/>
              </a:rPr>
              <a:t>/</a:t>
            </a:r>
            <a:r>
              <a:rPr sz="5000" spc="-10" dirty="0">
                <a:latin typeface="Calibri Light"/>
                <a:cs typeface="Calibri Light"/>
              </a:rPr>
              <a:t>16</a:t>
            </a:r>
            <a:endParaRPr sz="5000">
              <a:latin typeface="Calibri Light"/>
              <a:cs typeface="Calibri Light"/>
            </a:endParaRPr>
          </a:p>
          <a:p>
            <a:pPr marL="355600">
              <a:lnSpc>
                <a:spcPct val="100000"/>
              </a:lnSpc>
              <a:spcBef>
                <a:spcPts val="2910"/>
              </a:spcBef>
              <a:tabLst>
                <a:tab pos="1501140" algn="l"/>
                <a:tab pos="2646045" algn="l"/>
                <a:tab pos="3791585" algn="l"/>
              </a:tabLst>
            </a:pPr>
            <a:r>
              <a:rPr sz="1800" dirty="0">
                <a:solidFill>
                  <a:srgbClr val="6F2F9F"/>
                </a:solidFill>
                <a:latin typeface="Bahnschrift"/>
                <a:cs typeface="Bahnschrift"/>
              </a:rPr>
              <a:t>8</a:t>
            </a:r>
            <a:r>
              <a:rPr sz="1800" spc="17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6F2F9F"/>
                </a:solidFill>
                <a:latin typeface="Bahnschrift"/>
                <a:cs typeface="Bahnschrift"/>
              </a:rPr>
              <a:t>bits	8</a:t>
            </a:r>
            <a:r>
              <a:rPr sz="1800" spc="18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6F2F9F"/>
                </a:solidFill>
                <a:latin typeface="Bahnschrift"/>
                <a:cs typeface="Bahnschrift"/>
              </a:rPr>
              <a:t>bits	8</a:t>
            </a:r>
            <a:r>
              <a:rPr sz="1800" spc="175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6F2F9F"/>
                </a:solidFill>
                <a:latin typeface="Bahnschrift"/>
                <a:cs typeface="Bahnschrift"/>
              </a:rPr>
              <a:t>bits	8</a:t>
            </a:r>
            <a:r>
              <a:rPr sz="1800" spc="14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Bahnschrift"/>
                <a:cs typeface="Bahnschrift"/>
              </a:rPr>
              <a:t>bits</a:t>
            </a:r>
            <a:endParaRPr sz="1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alibri Light"/>
                <a:cs typeface="Calibri Light"/>
              </a:rPr>
              <a:t>109.186.000.000 –</a:t>
            </a:r>
            <a:r>
              <a:rPr sz="3000" spc="-40" dirty="0">
                <a:latin typeface="Calibri Light"/>
                <a:cs typeface="Calibri Light"/>
              </a:rPr>
              <a:t> </a:t>
            </a:r>
            <a:r>
              <a:rPr sz="3000" dirty="0">
                <a:latin typeface="Calibri Light"/>
                <a:cs typeface="Calibri Light"/>
              </a:rPr>
              <a:t>109.186.255.255</a:t>
            </a:r>
            <a:endParaRPr sz="3000">
              <a:latin typeface="Calibri Light"/>
              <a:cs typeface="Calibri Light"/>
            </a:endParaRPr>
          </a:p>
          <a:p>
            <a:pPr marL="156845" algn="ctr">
              <a:lnSpc>
                <a:spcPct val="100000"/>
              </a:lnSpc>
              <a:spcBef>
                <a:spcPts val="35"/>
              </a:spcBef>
            </a:pPr>
            <a:r>
              <a:rPr sz="2400" spc="-10" dirty="0">
                <a:latin typeface="Calibri Light"/>
                <a:cs typeface="Calibri Light"/>
              </a:rPr>
              <a:t>65,536</a:t>
            </a:r>
            <a:r>
              <a:rPr sz="2400" spc="-80" dirty="0">
                <a:latin typeface="Calibri Light"/>
                <a:cs typeface="Calibri Light"/>
              </a:rPr>
              <a:t> </a:t>
            </a:r>
            <a:r>
              <a:rPr sz="2400" spc="-25" dirty="0">
                <a:latin typeface="Calibri Light"/>
                <a:cs typeface="Calibri Light"/>
              </a:rPr>
              <a:t>Addresses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75984" y="2299461"/>
            <a:ext cx="263461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5080" indent="-3384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C000"/>
                </a:solidFill>
                <a:latin typeface="Bahnschrift"/>
                <a:cs typeface="Bahnschrift"/>
              </a:rPr>
              <a:t>16</a:t>
            </a:r>
            <a:r>
              <a:rPr sz="1800" spc="135" dirty="0">
                <a:solidFill>
                  <a:srgbClr val="FFC000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FFC000"/>
                </a:solidFill>
                <a:latin typeface="Bahnschrift"/>
                <a:cs typeface="Bahnschrift"/>
              </a:rPr>
              <a:t>bits</a:t>
            </a:r>
            <a:r>
              <a:rPr sz="1800" spc="125" dirty="0">
                <a:solidFill>
                  <a:srgbClr val="FFC000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FFC000"/>
                </a:solidFill>
                <a:latin typeface="Bahnschrift"/>
                <a:cs typeface="Bahnschrift"/>
              </a:rPr>
              <a:t>allocated </a:t>
            </a:r>
            <a:r>
              <a:rPr sz="1800" spc="-295" dirty="0">
                <a:solidFill>
                  <a:srgbClr val="FFC000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FFC000"/>
                </a:solidFill>
                <a:latin typeface="Bahnschrift"/>
                <a:cs typeface="Bahnschrift"/>
              </a:rPr>
              <a:t>for</a:t>
            </a:r>
            <a:r>
              <a:rPr sz="1800" spc="140" dirty="0">
                <a:solidFill>
                  <a:srgbClr val="FFC000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FFC000"/>
                </a:solidFill>
                <a:latin typeface="Bahnschrift"/>
                <a:cs typeface="Bahnschrift"/>
              </a:rPr>
              <a:t>range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80454" y="6200952"/>
            <a:ext cx="2126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Probably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way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too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big…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88735" y="5724144"/>
            <a:ext cx="725805" cy="594995"/>
          </a:xfrm>
          <a:custGeom>
            <a:avLst/>
            <a:gdLst/>
            <a:ahLst/>
            <a:cxnLst/>
            <a:rect l="l" t="t" r="r" b="b"/>
            <a:pathLst>
              <a:path w="725804" h="594995">
                <a:moveTo>
                  <a:pt x="63022" y="43287"/>
                </a:moveTo>
                <a:lnTo>
                  <a:pt x="54953" y="53176"/>
                </a:lnTo>
                <a:lnTo>
                  <a:pt x="717677" y="594867"/>
                </a:lnTo>
                <a:lnTo>
                  <a:pt x="725678" y="585038"/>
                </a:lnTo>
                <a:lnTo>
                  <a:pt x="63022" y="43287"/>
                </a:lnTo>
                <a:close/>
              </a:path>
              <a:path w="725804" h="594995">
                <a:moveTo>
                  <a:pt x="0" y="0"/>
                </a:moveTo>
                <a:lnTo>
                  <a:pt x="34925" y="77723"/>
                </a:lnTo>
                <a:lnTo>
                  <a:pt x="54953" y="53176"/>
                </a:lnTo>
                <a:lnTo>
                  <a:pt x="45085" y="45110"/>
                </a:lnTo>
                <a:lnTo>
                  <a:pt x="53212" y="35267"/>
                </a:lnTo>
                <a:lnTo>
                  <a:pt x="69566" y="35267"/>
                </a:lnTo>
                <a:lnTo>
                  <a:pt x="83058" y="18732"/>
                </a:lnTo>
                <a:lnTo>
                  <a:pt x="0" y="0"/>
                </a:lnTo>
                <a:close/>
              </a:path>
              <a:path w="725804" h="594995">
                <a:moveTo>
                  <a:pt x="53212" y="35267"/>
                </a:moveTo>
                <a:lnTo>
                  <a:pt x="45085" y="45110"/>
                </a:lnTo>
                <a:lnTo>
                  <a:pt x="54953" y="53176"/>
                </a:lnTo>
                <a:lnTo>
                  <a:pt x="63022" y="43287"/>
                </a:lnTo>
                <a:lnTo>
                  <a:pt x="53212" y="35267"/>
                </a:lnTo>
                <a:close/>
              </a:path>
              <a:path w="725804" h="594995">
                <a:moveTo>
                  <a:pt x="69566" y="35267"/>
                </a:moveTo>
                <a:lnTo>
                  <a:pt x="53212" y="35267"/>
                </a:lnTo>
                <a:lnTo>
                  <a:pt x="63022" y="43287"/>
                </a:lnTo>
                <a:lnTo>
                  <a:pt x="69566" y="352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753681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87565" algn="l"/>
              </a:tabLst>
            </a:pPr>
            <a:r>
              <a:rPr sz="5000" b="1" spc="-305" dirty="0">
                <a:solidFill>
                  <a:srgbClr val="532708"/>
                </a:solidFill>
                <a:latin typeface="Arial"/>
                <a:cs typeface="Arial"/>
              </a:rPr>
              <a:t>CIDR</a:t>
            </a:r>
            <a:r>
              <a:rPr sz="5000" b="1" spc="-5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45" dirty="0">
                <a:solidFill>
                  <a:srgbClr val="532708"/>
                </a:solidFill>
                <a:latin typeface="Arial"/>
                <a:cs typeface="Arial"/>
              </a:rPr>
              <a:t>Notat</a:t>
            </a:r>
            <a:r>
              <a:rPr sz="5000" b="1" spc="-65" dirty="0">
                <a:solidFill>
                  <a:srgbClr val="532708"/>
                </a:solidFill>
                <a:latin typeface="Arial"/>
                <a:cs typeface="Arial"/>
              </a:rPr>
              <a:t>i</a:t>
            </a:r>
            <a:r>
              <a:rPr sz="5000" b="1" spc="-295" dirty="0">
                <a:solidFill>
                  <a:srgbClr val="532708"/>
                </a:solidFill>
                <a:latin typeface="Arial"/>
                <a:cs typeface="Arial"/>
              </a:rPr>
              <a:t>on</a:t>
            </a:r>
            <a:r>
              <a:rPr sz="5000" b="1" spc="-8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35" dirty="0">
                <a:solidFill>
                  <a:srgbClr val="532708"/>
                </a:solidFill>
                <a:latin typeface="Arial"/>
                <a:cs typeface="Arial"/>
              </a:rPr>
              <a:t>Exam</a:t>
            </a:r>
            <a:r>
              <a:rPr sz="5000" b="1" spc="-204" dirty="0">
                <a:solidFill>
                  <a:srgbClr val="532708"/>
                </a:solidFill>
                <a:latin typeface="Arial"/>
                <a:cs typeface="Arial"/>
              </a:rPr>
              <a:t>p</a:t>
            </a:r>
            <a:r>
              <a:rPr sz="5000" b="1" spc="-20" dirty="0">
                <a:solidFill>
                  <a:srgbClr val="532708"/>
                </a:solidFill>
                <a:latin typeface="Arial"/>
                <a:cs typeface="Arial"/>
              </a:rPr>
              <a:t>le</a:t>
            </a:r>
            <a:r>
              <a:rPr sz="5000" b="1" dirty="0">
                <a:solidFill>
                  <a:srgbClr val="532708"/>
                </a:solidFill>
                <a:latin typeface="Arial"/>
                <a:cs typeface="Arial"/>
              </a:rPr>
              <a:t>	</a:t>
            </a:r>
            <a:r>
              <a:rPr sz="5000" b="1" spc="-140" dirty="0">
                <a:solidFill>
                  <a:srgbClr val="532708"/>
                </a:solidFill>
                <a:latin typeface="Arial"/>
                <a:cs typeface="Arial"/>
              </a:rPr>
              <a:t>3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49396" y="2327008"/>
            <a:ext cx="5284470" cy="2230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42620" algn="ctr">
              <a:lnSpc>
                <a:spcPts val="1789"/>
              </a:lnSpc>
              <a:tabLst>
                <a:tab pos="2512695" algn="l"/>
              </a:tabLst>
            </a:pPr>
            <a:r>
              <a:rPr sz="2700" spc="-7" baseline="-4629" dirty="0">
                <a:solidFill>
                  <a:srgbClr val="538235"/>
                </a:solidFill>
                <a:latin typeface="Bahnschrift"/>
                <a:cs typeface="Bahnschrift"/>
              </a:rPr>
              <a:t>20</a:t>
            </a:r>
            <a:r>
              <a:rPr sz="2700" spc="262" baseline="-4629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700" baseline="-4629" dirty="0">
                <a:solidFill>
                  <a:srgbClr val="538235"/>
                </a:solidFill>
                <a:latin typeface="Bahnschrift"/>
                <a:cs typeface="Bahnschrift"/>
              </a:rPr>
              <a:t>bits</a:t>
            </a:r>
            <a:r>
              <a:rPr sz="2700" spc="247" baseline="-4629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700" spc="-7" baseline="-4629" dirty="0">
                <a:solidFill>
                  <a:srgbClr val="538235"/>
                </a:solidFill>
                <a:latin typeface="Bahnschrift"/>
                <a:cs typeface="Bahnschrift"/>
              </a:rPr>
              <a:t>allocated	</a:t>
            </a:r>
            <a:r>
              <a:rPr sz="1800" dirty="0">
                <a:solidFill>
                  <a:srgbClr val="FFC000"/>
                </a:solidFill>
                <a:latin typeface="Bahnschrift"/>
                <a:cs typeface="Bahnschrift"/>
              </a:rPr>
              <a:t>12</a:t>
            </a:r>
            <a:r>
              <a:rPr sz="1800" spc="150" dirty="0">
                <a:solidFill>
                  <a:srgbClr val="FFC000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FFC000"/>
                </a:solidFill>
                <a:latin typeface="Bahnschrift"/>
                <a:cs typeface="Bahnschrift"/>
              </a:rPr>
              <a:t>bits</a:t>
            </a:r>
            <a:r>
              <a:rPr sz="1800" spc="135" dirty="0">
                <a:solidFill>
                  <a:srgbClr val="FFC000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FFC000"/>
                </a:solidFill>
                <a:latin typeface="Bahnschrift"/>
                <a:cs typeface="Bahnschrift"/>
              </a:rPr>
              <a:t>allocated</a:t>
            </a:r>
            <a:endParaRPr sz="1800">
              <a:latin typeface="Bahnschrift"/>
              <a:cs typeface="Bahnschrift"/>
            </a:endParaRPr>
          </a:p>
          <a:p>
            <a:pPr marR="687070" algn="ctr">
              <a:lnSpc>
                <a:spcPct val="100000"/>
              </a:lnSpc>
              <a:spcBef>
                <a:spcPts val="145"/>
              </a:spcBef>
              <a:tabLst>
                <a:tab pos="2557145" algn="l"/>
              </a:tabLst>
            </a:pPr>
            <a:r>
              <a:rPr sz="1800" spc="-5" dirty="0">
                <a:solidFill>
                  <a:srgbClr val="538235"/>
                </a:solidFill>
                <a:latin typeface="Bahnschrift"/>
                <a:cs typeface="Bahnschrift"/>
              </a:rPr>
              <a:t>to</a:t>
            </a:r>
            <a:r>
              <a:rPr sz="1800" spc="18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538235"/>
                </a:solidFill>
                <a:latin typeface="Bahnschrift"/>
                <a:cs typeface="Bahnschrift"/>
              </a:rPr>
              <a:t>address	</a:t>
            </a:r>
            <a:r>
              <a:rPr sz="2700" baseline="4629" dirty="0">
                <a:solidFill>
                  <a:srgbClr val="FFC000"/>
                </a:solidFill>
                <a:latin typeface="Bahnschrift"/>
                <a:cs typeface="Bahnschrift"/>
              </a:rPr>
              <a:t>for</a:t>
            </a:r>
            <a:r>
              <a:rPr sz="2700" spc="172" baseline="4629" dirty="0">
                <a:solidFill>
                  <a:srgbClr val="FFC000"/>
                </a:solidFill>
                <a:latin typeface="Bahnschrift"/>
                <a:cs typeface="Bahnschrift"/>
              </a:rPr>
              <a:t> </a:t>
            </a:r>
            <a:r>
              <a:rPr sz="2700" baseline="4629" dirty="0">
                <a:solidFill>
                  <a:srgbClr val="FFC000"/>
                </a:solidFill>
                <a:latin typeface="Bahnschrift"/>
                <a:cs typeface="Bahnschrift"/>
              </a:rPr>
              <a:t>range</a:t>
            </a:r>
            <a:endParaRPr sz="2700" baseline="4629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r>
              <a:rPr sz="5000" dirty="0">
                <a:latin typeface="Calibri Light"/>
                <a:cs typeface="Calibri Light"/>
              </a:rPr>
              <a:t>10</a:t>
            </a:r>
            <a:r>
              <a:rPr sz="5000" spc="-20" dirty="0">
                <a:latin typeface="Calibri Light"/>
                <a:cs typeface="Calibri Light"/>
              </a:rPr>
              <a:t>9</a:t>
            </a:r>
            <a:r>
              <a:rPr sz="5000" dirty="0">
                <a:latin typeface="Calibri Light"/>
                <a:cs typeface="Calibri Light"/>
              </a:rPr>
              <a:t>.1</a:t>
            </a:r>
            <a:r>
              <a:rPr sz="5000" spc="-15" dirty="0">
                <a:latin typeface="Calibri Light"/>
                <a:cs typeface="Calibri Light"/>
              </a:rPr>
              <a:t>8</a:t>
            </a:r>
            <a:r>
              <a:rPr sz="5000" dirty="0">
                <a:latin typeface="Calibri Light"/>
                <a:cs typeface="Calibri Light"/>
              </a:rPr>
              <a:t>6.</a:t>
            </a:r>
            <a:r>
              <a:rPr sz="5000" spc="-15" dirty="0">
                <a:latin typeface="Calibri Light"/>
                <a:cs typeface="Calibri Light"/>
              </a:rPr>
              <a:t>1</a:t>
            </a:r>
            <a:r>
              <a:rPr sz="5000" dirty="0">
                <a:latin typeface="Calibri Light"/>
                <a:cs typeface="Calibri Light"/>
              </a:rPr>
              <a:t>49</a:t>
            </a:r>
            <a:r>
              <a:rPr sz="5000" spc="-15" dirty="0">
                <a:latin typeface="Calibri Light"/>
                <a:cs typeface="Calibri Light"/>
              </a:rPr>
              <a:t>.</a:t>
            </a:r>
            <a:r>
              <a:rPr sz="5000" dirty="0">
                <a:latin typeface="Calibri Light"/>
                <a:cs typeface="Calibri Light"/>
              </a:rPr>
              <a:t>240</a:t>
            </a:r>
            <a:r>
              <a:rPr sz="5000" spc="-475" dirty="0">
                <a:latin typeface="Calibri Light"/>
                <a:cs typeface="Calibri Light"/>
              </a:rPr>
              <a:t> </a:t>
            </a:r>
            <a:r>
              <a:rPr sz="5000" spc="-5" dirty="0">
                <a:latin typeface="Calibri Light"/>
                <a:cs typeface="Calibri Light"/>
              </a:rPr>
              <a:t>/</a:t>
            </a:r>
            <a:r>
              <a:rPr sz="5000" spc="-10" dirty="0">
                <a:latin typeface="Calibri Light"/>
                <a:cs typeface="Calibri Light"/>
              </a:rPr>
              <a:t>20</a:t>
            </a:r>
            <a:endParaRPr sz="5000">
              <a:latin typeface="Calibri Light"/>
              <a:cs typeface="Calibri Light"/>
            </a:endParaRPr>
          </a:p>
          <a:p>
            <a:pPr marL="228600">
              <a:lnSpc>
                <a:spcPct val="100000"/>
              </a:lnSpc>
              <a:spcBef>
                <a:spcPts val="2915"/>
              </a:spcBef>
              <a:tabLst>
                <a:tab pos="1373505" algn="l"/>
                <a:tab pos="2519045" algn="l"/>
                <a:tab pos="3664585" algn="l"/>
              </a:tabLst>
            </a:pPr>
            <a:r>
              <a:rPr sz="1800" dirty="0">
                <a:solidFill>
                  <a:srgbClr val="6F2F9F"/>
                </a:solidFill>
                <a:latin typeface="Bahnschrift"/>
                <a:cs typeface="Bahnschrift"/>
              </a:rPr>
              <a:t>8</a:t>
            </a:r>
            <a:r>
              <a:rPr sz="1800" spc="175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6F2F9F"/>
                </a:solidFill>
                <a:latin typeface="Bahnschrift"/>
                <a:cs typeface="Bahnschrift"/>
              </a:rPr>
              <a:t>bits	8</a:t>
            </a:r>
            <a:r>
              <a:rPr sz="1800" spc="18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6F2F9F"/>
                </a:solidFill>
                <a:latin typeface="Bahnschrift"/>
                <a:cs typeface="Bahnschrift"/>
              </a:rPr>
              <a:t>bits	8</a:t>
            </a:r>
            <a:r>
              <a:rPr sz="1800" spc="175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6F2F9F"/>
                </a:solidFill>
                <a:latin typeface="Bahnschrift"/>
                <a:cs typeface="Bahnschrift"/>
              </a:rPr>
              <a:t>bits	8</a:t>
            </a:r>
            <a:r>
              <a:rPr sz="1800" spc="135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Bahnschrift"/>
                <a:cs typeface="Bahnschrift"/>
              </a:rPr>
              <a:t>bits</a:t>
            </a:r>
            <a:endParaRPr sz="1800">
              <a:latin typeface="Bahnschrift"/>
              <a:cs typeface="Bahnschrif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7415" y="299465"/>
            <a:ext cx="352425" cy="4540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9188" y="5409691"/>
            <a:ext cx="14173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Bits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refresher: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00000000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11111111=255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2141" y="4918964"/>
            <a:ext cx="5593080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libri Light"/>
                <a:cs typeface="Calibri Light"/>
              </a:rPr>
              <a:t>109.186.144.000 –</a:t>
            </a:r>
            <a:r>
              <a:rPr sz="3000" spc="-40" dirty="0">
                <a:latin typeface="Calibri Light"/>
                <a:cs typeface="Calibri Light"/>
              </a:rPr>
              <a:t> </a:t>
            </a:r>
            <a:r>
              <a:rPr sz="3000" dirty="0">
                <a:latin typeface="Calibri Light"/>
                <a:cs typeface="Calibri Light"/>
              </a:rPr>
              <a:t>109.186.159.255</a:t>
            </a:r>
            <a:endParaRPr sz="3000">
              <a:latin typeface="Calibri Light"/>
              <a:cs typeface="Calibri Light"/>
            </a:endParaRPr>
          </a:p>
          <a:p>
            <a:pPr marL="156845" algn="ctr">
              <a:lnSpc>
                <a:spcPct val="100000"/>
              </a:lnSpc>
              <a:spcBef>
                <a:spcPts val="35"/>
              </a:spcBef>
            </a:pPr>
            <a:r>
              <a:rPr sz="2400" spc="-10" dirty="0">
                <a:latin typeface="Calibri Light"/>
                <a:cs typeface="Calibri Light"/>
              </a:rPr>
              <a:t>4,096</a:t>
            </a:r>
            <a:r>
              <a:rPr sz="2400" spc="-75" dirty="0">
                <a:latin typeface="Calibri Light"/>
                <a:cs typeface="Calibri Light"/>
              </a:rPr>
              <a:t> </a:t>
            </a:r>
            <a:r>
              <a:rPr sz="2400" spc="-25" dirty="0">
                <a:latin typeface="Calibri Light"/>
                <a:cs typeface="Calibri Light"/>
              </a:rPr>
              <a:t>Addresses</a:t>
            </a:r>
            <a:endParaRPr sz="2400">
              <a:latin typeface="Calibri Light"/>
              <a:cs typeface="Calibri 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60320" y="2348463"/>
            <a:ext cx="6776084" cy="2639695"/>
            <a:chOff x="2560320" y="2348463"/>
            <a:chExt cx="6776084" cy="263969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89857" y="2348463"/>
              <a:ext cx="6646168" cy="26395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0320" y="2837687"/>
              <a:ext cx="4389120" cy="181660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725674" y="2375153"/>
              <a:ext cx="6524625" cy="2527300"/>
            </a:xfrm>
            <a:custGeom>
              <a:avLst/>
              <a:gdLst/>
              <a:ahLst/>
              <a:cxnLst/>
              <a:rect l="l" t="t" r="r" b="b"/>
              <a:pathLst>
                <a:path w="6524625" h="2527300">
                  <a:moveTo>
                    <a:pt x="6524244" y="0"/>
                  </a:moveTo>
                  <a:lnTo>
                    <a:pt x="0" y="0"/>
                  </a:lnTo>
                  <a:lnTo>
                    <a:pt x="0" y="2526792"/>
                  </a:lnTo>
                  <a:lnTo>
                    <a:pt x="6524244" y="2526792"/>
                  </a:lnTo>
                  <a:lnTo>
                    <a:pt x="6524244" y="0"/>
                  </a:lnTo>
                  <a:close/>
                </a:path>
              </a:pathLst>
            </a:custGeom>
            <a:solidFill>
              <a:srgbClr val="FFFFFF">
                <a:alpha val="9607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725673" y="2375154"/>
            <a:ext cx="6524625" cy="2527300"/>
          </a:xfrm>
          <a:prstGeom prst="rect">
            <a:avLst/>
          </a:prstGeom>
          <a:ln w="38100">
            <a:solidFill>
              <a:srgbClr val="538235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95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149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Dec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=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1001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0101 Bin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1001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0000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Bin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=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144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Dec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14950" y="3068573"/>
            <a:ext cx="653415" cy="308610"/>
          </a:xfrm>
          <a:custGeom>
            <a:avLst/>
            <a:gdLst/>
            <a:ahLst/>
            <a:cxnLst/>
            <a:rect l="l" t="t" r="r" b="b"/>
            <a:pathLst>
              <a:path w="653414" h="308610">
                <a:moveTo>
                  <a:pt x="652907" y="0"/>
                </a:moveTo>
                <a:lnTo>
                  <a:pt x="0" y="308101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00177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305" dirty="0">
                <a:solidFill>
                  <a:srgbClr val="532708"/>
                </a:solidFill>
                <a:latin typeface="Arial"/>
                <a:cs typeface="Arial"/>
              </a:rPr>
              <a:t>CIDR</a:t>
            </a:r>
            <a:r>
              <a:rPr sz="5000" b="1" spc="-5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45" dirty="0">
                <a:solidFill>
                  <a:srgbClr val="532708"/>
                </a:solidFill>
                <a:latin typeface="Arial"/>
                <a:cs typeface="Arial"/>
              </a:rPr>
              <a:t>Notat</a:t>
            </a:r>
            <a:r>
              <a:rPr sz="5000" b="1" spc="-65" dirty="0">
                <a:solidFill>
                  <a:srgbClr val="532708"/>
                </a:solidFill>
                <a:latin typeface="Arial"/>
                <a:cs typeface="Arial"/>
              </a:rPr>
              <a:t>i</a:t>
            </a:r>
            <a:r>
              <a:rPr sz="5000" b="1" spc="-295" dirty="0">
                <a:solidFill>
                  <a:srgbClr val="532708"/>
                </a:solidFill>
                <a:latin typeface="Arial"/>
                <a:cs typeface="Arial"/>
              </a:rPr>
              <a:t>on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2932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good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news:</a:t>
            </a:r>
            <a:endParaRPr sz="280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3955" y="5161915"/>
            <a:ext cx="738632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lot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CIDR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calculators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ie.</a:t>
            </a:r>
            <a:r>
              <a:rPr sz="2800" spc="265" dirty="0">
                <a:solidFill>
                  <a:srgbClr val="0462C1"/>
                </a:solidFill>
                <a:latin typeface="Bahnschrift"/>
                <a:cs typeface="Bahnschrift"/>
              </a:rPr>
              <a:t> </a:t>
            </a:r>
            <a:r>
              <a:rPr sz="28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Bahnschrift"/>
                <a:cs typeface="Bahnschrift"/>
                <a:hlinkClick r:id="rId2"/>
              </a:rPr>
              <a:t>https://www.ipaddressguide.com/cidr</a:t>
            </a:r>
            <a:endParaRPr sz="280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3972" y="2578607"/>
            <a:ext cx="7345680" cy="1870075"/>
          </a:xfrm>
          <a:prstGeom prst="rect">
            <a:avLst/>
          </a:prstGeom>
          <a:ln w="76200">
            <a:solidFill>
              <a:srgbClr val="538235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  <a:spcBef>
                <a:spcPts val="5"/>
              </a:spcBef>
              <a:tabLst>
                <a:tab pos="1369695" algn="l"/>
                <a:tab pos="2595245" algn="l"/>
                <a:tab pos="3813175" algn="l"/>
                <a:tab pos="4391660" algn="l"/>
              </a:tabLst>
            </a:pPr>
            <a:r>
              <a:rPr sz="4000" spc="-5" dirty="0">
                <a:solidFill>
                  <a:srgbClr val="538235"/>
                </a:solidFill>
                <a:latin typeface="Bahnschrift"/>
                <a:cs typeface="Bahnschrift"/>
              </a:rPr>
              <a:t>You	</a:t>
            </a:r>
            <a:r>
              <a:rPr sz="4000" spc="-10" dirty="0">
                <a:solidFill>
                  <a:srgbClr val="538235"/>
                </a:solidFill>
                <a:latin typeface="Bahnschrift"/>
                <a:cs typeface="Bahnschrift"/>
              </a:rPr>
              <a:t>don’t	</a:t>
            </a:r>
            <a:r>
              <a:rPr sz="4000" spc="-5" dirty="0">
                <a:solidFill>
                  <a:srgbClr val="538235"/>
                </a:solidFill>
                <a:latin typeface="Bahnschrift"/>
                <a:cs typeface="Bahnschrift"/>
              </a:rPr>
              <a:t>have	to	</a:t>
            </a:r>
            <a:r>
              <a:rPr sz="4000" spc="15" dirty="0">
                <a:solidFill>
                  <a:srgbClr val="538235"/>
                </a:solidFill>
                <a:latin typeface="Bahnschrift"/>
                <a:cs typeface="Bahnschrift"/>
              </a:rPr>
              <a:t>remember!</a:t>
            </a:r>
            <a:endParaRPr sz="40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3322954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130" dirty="0">
                <a:solidFill>
                  <a:srgbClr val="532708"/>
                </a:solidFill>
                <a:latin typeface="Arial"/>
                <a:cs typeface="Arial"/>
              </a:rPr>
              <a:t>Networking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967486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All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aspects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networking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Azure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Deals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with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resources’</a:t>
            </a:r>
            <a:r>
              <a:rPr sz="2800" spc="31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network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connections,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firewalls,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etc.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Might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sound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boring</a:t>
            </a:r>
            <a:r>
              <a:rPr sz="2800" spc="31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and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not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very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important,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but…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00177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305" dirty="0">
                <a:solidFill>
                  <a:srgbClr val="532708"/>
                </a:solidFill>
                <a:latin typeface="Arial"/>
                <a:cs typeface="Arial"/>
              </a:rPr>
              <a:t>CIDR</a:t>
            </a:r>
            <a:r>
              <a:rPr sz="5000" b="1" spc="-5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45" dirty="0">
                <a:solidFill>
                  <a:srgbClr val="532708"/>
                </a:solidFill>
                <a:latin typeface="Arial"/>
                <a:cs typeface="Arial"/>
              </a:rPr>
              <a:t>Notat</a:t>
            </a:r>
            <a:r>
              <a:rPr sz="5000" b="1" spc="-65" dirty="0">
                <a:solidFill>
                  <a:srgbClr val="532708"/>
                </a:solidFill>
                <a:latin typeface="Arial"/>
                <a:cs typeface="Arial"/>
              </a:rPr>
              <a:t>i</a:t>
            </a:r>
            <a:r>
              <a:rPr sz="5000" b="1" spc="-295" dirty="0">
                <a:solidFill>
                  <a:srgbClr val="532708"/>
                </a:solidFill>
                <a:latin typeface="Arial"/>
                <a:cs typeface="Arial"/>
              </a:rPr>
              <a:t>on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69399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More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good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news: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Azure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usually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shows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4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actual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range</a:t>
            </a:r>
            <a:endParaRPr sz="280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63923" y="3133017"/>
            <a:ext cx="5811520" cy="1450340"/>
            <a:chOff x="2663923" y="3133017"/>
            <a:chExt cx="5811520" cy="14503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3923" y="3133017"/>
              <a:ext cx="5811068" cy="14499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22448" y="3291840"/>
              <a:ext cx="5314188" cy="952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2021839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10" dirty="0">
                <a:solidFill>
                  <a:srgbClr val="532708"/>
                </a:solidFill>
                <a:latin typeface="Arial"/>
                <a:cs typeface="Arial"/>
              </a:rPr>
              <a:t>Subnet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995108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logical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segment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VNet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Shares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subset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VNet’s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IP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Range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Used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logical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group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resources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VNet</a:t>
            </a:r>
            <a:endParaRPr sz="2800">
              <a:latin typeface="Bahnschrift"/>
              <a:cs typeface="Bahnschrift"/>
            </a:endParaRPr>
          </a:p>
          <a:p>
            <a:pPr marL="469900" marR="5080" indent="-457200">
              <a:lnSpc>
                <a:spcPts val="6720"/>
              </a:lnSpc>
              <a:spcBef>
                <a:spcPts val="58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Is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must.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Resources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must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placed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Subnet,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cannot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 </a:t>
            </a:r>
            <a:r>
              <a:rPr sz="2800" spc="-459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placed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directly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VNet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2021839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10" dirty="0">
                <a:solidFill>
                  <a:srgbClr val="532708"/>
                </a:solidFill>
                <a:latin typeface="Arial"/>
                <a:cs typeface="Arial"/>
              </a:rPr>
              <a:t>Subnet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05752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Resources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subnet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can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talk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resources</a:t>
            </a:r>
            <a:r>
              <a:rPr sz="2800" spc="31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other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subnets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in</a:t>
            </a:r>
            <a:endParaRPr sz="280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1155" y="2600655"/>
            <a:ext cx="2508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same</a:t>
            </a:r>
            <a:r>
              <a:rPr sz="2800" spc="24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VNet*</a:t>
            </a:r>
            <a:endParaRPr sz="280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955" y="4021277"/>
            <a:ext cx="2983230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Bahnschrift"/>
                <a:cs typeface="Bahnschrift"/>
              </a:rPr>
              <a:t>*By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default,</a:t>
            </a:r>
            <a:endParaRPr sz="280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Bahnschrift"/>
                <a:cs typeface="Bahnschrift"/>
              </a:rPr>
              <a:t>can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customized</a:t>
            </a:r>
            <a:endParaRPr sz="2800">
              <a:latin typeface="Bahnschrift"/>
              <a:cs typeface="Bahnschrif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71390" y="3280917"/>
            <a:ext cx="5581650" cy="3383915"/>
            <a:chOff x="4771390" y="3280917"/>
            <a:chExt cx="5581650" cy="3383915"/>
          </a:xfrm>
        </p:grpSpPr>
        <p:sp>
          <p:nvSpPr>
            <p:cNvPr id="7" name="object 7"/>
            <p:cNvSpPr/>
            <p:nvPr/>
          </p:nvSpPr>
          <p:spPr>
            <a:xfrm>
              <a:off x="4777740" y="3287267"/>
              <a:ext cx="5568950" cy="3371215"/>
            </a:xfrm>
            <a:custGeom>
              <a:avLst/>
              <a:gdLst/>
              <a:ahLst/>
              <a:cxnLst/>
              <a:rect l="l" t="t" r="r" b="b"/>
              <a:pathLst>
                <a:path w="5568950" h="3371215">
                  <a:moveTo>
                    <a:pt x="0" y="3371088"/>
                  </a:moveTo>
                  <a:lnTo>
                    <a:pt x="5568696" y="3371088"/>
                  </a:lnTo>
                  <a:lnTo>
                    <a:pt x="5568696" y="0"/>
                  </a:lnTo>
                  <a:lnTo>
                    <a:pt x="0" y="0"/>
                  </a:lnTo>
                  <a:lnTo>
                    <a:pt x="0" y="3371088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7672" y="4177322"/>
              <a:ext cx="553212" cy="5163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5060" y="5775985"/>
              <a:ext cx="553212" cy="51490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7572" y="3796309"/>
              <a:ext cx="551688" cy="51490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05044" y="4036821"/>
              <a:ext cx="4540250" cy="1743710"/>
            </a:xfrm>
            <a:custGeom>
              <a:avLst/>
              <a:gdLst/>
              <a:ahLst/>
              <a:cxnLst/>
              <a:rect l="l" t="t" r="r" b="b"/>
              <a:pathLst>
                <a:path w="4540250" h="1743710">
                  <a:moveTo>
                    <a:pt x="1167130" y="1734693"/>
                  </a:moveTo>
                  <a:lnTo>
                    <a:pt x="1158951" y="1687283"/>
                  </a:lnTo>
                  <a:lnTo>
                    <a:pt x="1152652" y="1650720"/>
                  </a:lnTo>
                  <a:lnTo>
                    <a:pt x="1127086" y="1669529"/>
                  </a:lnTo>
                  <a:lnTo>
                    <a:pt x="50228" y="204228"/>
                  </a:lnTo>
                  <a:lnTo>
                    <a:pt x="64236" y="193929"/>
                  </a:lnTo>
                  <a:lnTo>
                    <a:pt x="75819" y="185420"/>
                  </a:lnTo>
                  <a:lnTo>
                    <a:pt x="0" y="146558"/>
                  </a:lnTo>
                  <a:lnTo>
                    <a:pt x="14478" y="230505"/>
                  </a:lnTo>
                  <a:lnTo>
                    <a:pt x="39992" y="211747"/>
                  </a:lnTo>
                  <a:lnTo>
                    <a:pt x="1116901" y="1677022"/>
                  </a:lnTo>
                  <a:lnTo>
                    <a:pt x="1091311" y="1695856"/>
                  </a:lnTo>
                  <a:lnTo>
                    <a:pt x="1167130" y="1734693"/>
                  </a:lnTo>
                  <a:close/>
                </a:path>
                <a:path w="4540250" h="1743710">
                  <a:moveTo>
                    <a:pt x="4262501" y="413004"/>
                  </a:moveTo>
                  <a:lnTo>
                    <a:pt x="4190238" y="367919"/>
                  </a:lnTo>
                  <a:lnTo>
                    <a:pt x="4187215" y="399503"/>
                  </a:lnTo>
                  <a:lnTo>
                    <a:pt x="280631" y="31546"/>
                  </a:lnTo>
                  <a:lnTo>
                    <a:pt x="280733" y="30353"/>
                  </a:lnTo>
                  <a:lnTo>
                    <a:pt x="283591" y="0"/>
                  </a:lnTo>
                  <a:lnTo>
                    <a:pt x="204216" y="30734"/>
                  </a:lnTo>
                  <a:lnTo>
                    <a:pt x="276479" y="75819"/>
                  </a:lnTo>
                  <a:lnTo>
                    <a:pt x="279438" y="44246"/>
                  </a:lnTo>
                  <a:lnTo>
                    <a:pt x="4186009" y="412191"/>
                  </a:lnTo>
                  <a:lnTo>
                    <a:pt x="4182999" y="443738"/>
                  </a:lnTo>
                  <a:lnTo>
                    <a:pt x="4261510" y="413385"/>
                  </a:lnTo>
                  <a:lnTo>
                    <a:pt x="4262501" y="413004"/>
                  </a:lnTo>
                  <a:close/>
                </a:path>
                <a:path w="4540250" h="1743710">
                  <a:moveTo>
                    <a:pt x="4539869" y="527558"/>
                  </a:moveTo>
                  <a:lnTo>
                    <a:pt x="4455287" y="517398"/>
                  </a:lnTo>
                  <a:lnTo>
                    <a:pt x="4465955" y="547204"/>
                  </a:lnTo>
                  <a:lnTo>
                    <a:pt x="1236992" y="1701800"/>
                  </a:lnTo>
                  <a:lnTo>
                    <a:pt x="1226312" y="1671891"/>
                  </a:lnTo>
                  <a:lnTo>
                    <a:pt x="1167384" y="1733423"/>
                  </a:lnTo>
                  <a:lnTo>
                    <a:pt x="1251953" y="1743646"/>
                  </a:lnTo>
                  <a:lnTo>
                    <a:pt x="1242796" y="1718030"/>
                  </a:lnTo>
                  <a:lnTo>
                    <a:pt x="1241272" y="1713776"/>
                  </a:lnTo>
                  <a:lnTo>
                    <a:pt x="4470235" y="559155"/>
                  </a:lnTo>
                  <a:lnTo>
                    <a:pt x="4480941" y="589026"/>
                  </a:lnTo>
                  <a:lnTo>
                    <a:pt x="4525137" y="542925"/>
                  </a:lnTo>
                  <a:lnTo>
                    <a:pt x="4539869" y="527558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19572" y="5446775"/>
              <a:ext cx="1544320" cy="1183005"/>
            </a:xfrm>
            <a:custGeom>
              <a:avLst/>
              <a:gdLst/>
              <a:ahLst/>
              <a:cxnLst/>
              <a:rect l="l" t="t" r="r" b="b"/>
              <a:pathLst>
                <a:path w="1544320" h="1183004">
                  <a:moveTo>
                    <a:pt x="0" y="1182624"/>
                  </a:moveTo>
                  <a:lnTo>
                    <a:pt x="1543812" y="1182624"/>
                  </a:lnTo>
                  <a:lnTo>
                    <a:pt x="1543812" y="0"/>
                  </a:lnTo>
                  <a:lnTo>
                    <a:pt x="0" y="0"/>
                  </a:lnTo>
                  <a:lnTo>
                    <a:pt x="0" y="1182624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08220" y="2655108"/>
            <a:ext cx="673608" cy="40783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561838" y="2736850"/>
            <a:ext cx="51498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Bahnschrift"/>
                <a:cs typeface="Bahnschrift"/>
              </a:rPr>
              <a:t>VNet</a:t>
            </a:r>
            <a:r>
              <a:rPr sz="1400" spc="4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1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98135" y="3636264"/>
            <a:ext cx="5273040" cy="1417320"/>
          </a:xfrm>
          <a:prstGeom prst="rect">
            <a:avLst/>
          </a:prstGeom>
          <a:ln w="12700">
            <a:solidFill>
              <a:srgbClr val="006FC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132965" marR="2409190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latin typeface="Bahnschrift"/>
                <a:cs typeface="Bahnschrift"/>
              </a:rPr>
              <a:t>Subnet </a:t>
            </a:r>
            <a:r>
              <a:rPr sz="1400" spc="5" dirty="0">
                <a:latin typeface="Bahnschrift"/>
                <a:cs typeface="Bahnschrift"/>
              </a:rPr>
              <a:t> </a:t>
            </a:r>
            <a:r>
              <a:rPr sz="1400" spc="-5" dirty="0">
                <a:latin typeface="Bahnschrift"/>
                <a:cs typeface="Bahnschrift"/>
              </a:rPr>
              <a:t>Front</a:t>
            </a:r>
            <a:r>
              <a:rPr sz="1400" dirty="0">
                <a:latin typeface="Bahnschrift"/>
                <a:cs typeface="Bahnschrift"/>
              </a:rPr>
              <a:t>end</a:t>
            </a:r>
            <a:endParaRPr sz="14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Bahnschrift"/>
              <a:cs typeface="Bahnschrift"/>
            </a:endParaRPr>
          </a:p>
          <a:p>
            <a:pPr marL="211454">
              <a:lnSpc>
                <a:spcPct val="100000"/>
              </a:lnSpc>
            </a:pPr>
            <a:r>
              <a:rPr sz="1400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Bahnschrift"/>
              <a:cs typeface="Bahnschrift"/>
            </a:endParaRPr>
          </a:p>
          <a:p>
            <a:pPr marR="228600" algn="r">
              <a:lnSpc>
                <a:spcPct val="100000"/>
              </a:lnSpc>
            </a:pPr>
            <a:r>
              <a:rPr sz="1400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87770" y="5867196"/>
            <a:ext cx="1819910" cy="728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2204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Bahnschrift"/>
                <a:cs typeface="Bahnschrift"/>
              </a:rPr>
              <a:t>Subnet</a:t>
            </a:r>
            <a:endParaRPr sz="1400">
              <a:latin typeface="Bahnschrift"/>
              <a:cs typeface="Bahnschrift"/>
            </a:endParaRPr>
          </a:p>
          <a:p>
            <a:pPr marL="1122045">
              <a:lnSpc>
                <a:spcPct val="100000"/>
              </a:lnSpc>
            </a:pPr>
            <a:r>
              <a:rPr sz="1400" spc="-5" dirty="0">
                <a:latin typeface="Bahnschrift"/>
                <a:cs typeface="Bahnschrift"/>
              </a:rPr>
              <a:t>Backend</a:t>
            </a:r>
            <a:endParaRPr sz="14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r>
              <a:rPr sz="1400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627697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185" dirty="0">
                <a:solidFill>
                  <a:srgbClr val="532708"/>
                </a:solidFill>
                <a:latin typeface="Arial"/>
                <a:cs typeface="Arial"/>
              </a:rPr>
              <a:t>Addresses</a:t>
            </a:r>
            <a:r>
              <a:rPr sz="5000" b="1" spc="-12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04" dirty="0">
                <a:solidFill>
                  <a:srgbClr val="532708"/>
                </a:solidFill>
                <a:latin typeface="Arial"/>
                <a:cs typeface="Arial"/>
              </a:rPr>
              <a:t>of</a:t>
            </a:r>
            <a:r>
              <a:rPr sz="5000" b="1" spc="-8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04" dirty="0">
                <a:solidFill>
                  <a:srgbClr val="532708"/>
                </a:solidFill>
                <a:latin typeface="Arial"/>
                <a:cs typeface="Arial"/>
              </a:rPr>
              <a:t>Subnets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9297670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Each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Subnet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gets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share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parent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VNet’s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IP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Range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NEVER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use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full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range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VNet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Subnet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Extremely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hard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modify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range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later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Makes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it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hard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add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future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Subnets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189729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50" dirty="0">
                <a:solidFill>
                  <a:srgbClr val="532708"/>
                </a:solidFill>
                <a:latin typeface="Arial"/>
                <a:cs typeface="Arial"/>
              </a:rPr>
              <a:t>Subn</a:t>
            </a:r>
            <a:r>
              <a:rPr sz="5000" b="1" spc="-210" dirty="0">
                <a:solidFill>
                  <a:srgbClr val="532708"/>
                </a:solidFill>
                <a:latin typeface="Arial"/>
                <a:cs typeface="Arial"/>
              </a:rPr>
              <a:t>e</a:t>
            </a:r>
            <a:r>
              <a:rPr sz="5000" b="1" spc="-35" dirty="0">
                <a:solidFill>
                  <a:srgbClr val="532708"/>
                </a:solidFill>
                <a:latin typeface="Arial"/>
                <a:cs typeface="Arial"/>
              </a:rPr>
              <a:t>t</a:t>
            </a:r>
            <a:r>
              <a:rPr sz="5000" b="1" spc="-9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10" dirty="0">
                <a:solidFill>
                  <a:srgbClr val="532708"/>
                </a:solidFill>
                <a:latin typeface="Arial"/>
                <a:cs typeface="Arial"/>
              </a:rPr>
              <a:t>Pri</a:t>
            </a:r>
            <a:r>
              <a:rPr sz="5000" b="1" spc="-120" dirty="0">
                <a:solidFill>
                  <a:srgbClr val="532708"/>
                </a:solidFill>
                <a:latin typeface="Arial"/>
                <a:cs typeface="Arial"/>
              </a:rPr>
              <a:t>c</a:t>
            </a:r>
            <a:r>
              <a:rPr sz="5000" b="1" spc="-250" dirty="0">
                <a:solidFill>
                  <a:srgbClr val="532708"/>
                </a:solidFill>
                <a:latin typeface="Arial"/>
                <a:cs typeface="Arial"/>
              </a:rPr>
              <a:t>ing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552704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Subnets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are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free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Limit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3,000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Subnets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per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VNet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6871334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80" dirty="0">
                <a:solidFill>
                  <a:srgbClr val="532708"/>
                </a:solidFill>
                <a:latin typeface="Arial"/>
                <a:cs typeface="Arial"/>
              </a:rPr>
              <a:t>Network</a:t>
            </a:r>
            <a:r>
              <a:rPr sz="5000" b="1" spc="-11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60" dirty="0">
                <a:solidFill>
                  <a:srgbClr val="532708"/>
                </a:solidFill>
                <a:latin typeface="Arial"/>
                <a:cs typeface="Arial"/>
              </a:rPr>
              <a:t>Security</a:t>
            </a:r>
            <a:r>
              <a:rPr sz="5000" b="1" spc="-11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85" dirty="0">
                <a:solidFill>
                  <a:srgbClr val="532708"/>
                </a:solidFill>
                <a:latin typeface="Arial"/>
                <a:cs typeface="Arial"/>
              </a:rPr>
              <a:t>Group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962304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Usually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called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NSG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gatekeeper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for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Subnets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Defines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who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can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connect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and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out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of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subnet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Think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it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as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mini-firewall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Should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standard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part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Subnet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creation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Is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free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97840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190" dirty="0">
                <a:solidFill>
                  <a:srgbClr val="532708"/>
                </a:solidFill>
                <a:latin typeface="Arial"/>
                <a:cs typeface="Arial"/>
              </a:rPr>
              <a:t>How</a:t>
            </a:r>
            <a:r>
              <a:rPr sz="5000" b="1" spc="-4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335" dirty="0">
                <a:solidFill>
                  <a:srgbClr val="532708"/>
                </a:solidFill>
                <a:latin typeface="Arial"/>
                <a:cs typeface="Arial"/>
              </a:rPr>
              <a:t>NS</a:t>
            </a:r>
            <a:r>
              <a:rPr sz="5000" b="1" spc="-365" dirty="0">
                <a:solidFill>
                  <a:srgbClr val="532708"/>
                </a:solidFill>
                <a:latin typeface="Arial"/>
                <a:cs typeface="Arial"/>
              </a:rPr>
              <a:t>G</a:t>
            </a:r>
            <a:r>
              <a:rPr sz="5000" b="1" spc="-7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310" dirty="0">
                <a:solidFill>
                  <a:srgbClr val="532708"/>
                </a:solidFill>
                <a:latin typeface="Arial"/>
                <a:cs typeface="Arial"/>
              </a:rPr>
              <a:t>Works?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993775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Looks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at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5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tuples: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Source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(=Where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did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connection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come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from)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Source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Port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(=The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port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source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using)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10" dirty="0">
                <a:latin typeface="Bahnschrift"/>
                <a:cs typeface="Bahnschrift"/>
              </a:rPr>
              <a:t>Destination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(=Where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does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connection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request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goes)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10" dirty="0">
                <a:latin typeface="Bahnschrift"/>
                <a:cs typeface="Bahnschrift"/>
              </a:rPr>
              <a:t>Destination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Port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(=To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which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port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does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it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want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connect)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Protocol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(=TCP,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UDP,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Both)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97840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190" dirty="0">
                <a:solidFill>
                  <a:srgbClr val="532708"/>
                </a:solidFill>
                <a:latin typeface="Arial"/>
                <a:cs typeface="Arial"/>
              </a:rPr>
              <a:t>How</a:t>
            </a:r>
            <a:r>
              <a:rPr sz="5000" b="1" spc="-4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335" dirty="0">
                <a:solidFill>
                  <a:srgbClr val="532708"/>
                </a:solidFill>
                <a:latin typeface="Arial"/>
                <a:cs typeface="Arial"/>
              </a:rPr>
              <a:t>NS</a:t>
            </a:r>
            <a:r>
              <a:rPr sz="5000" b="1" spc="-365" dirty="0">
                <a:solidFill>
                  <a:srgbClr val="532708"/>
                </a:solidFill>
                <a:latin typeface="Arial"/>
                <a:cs typeface="Arial"/>
              </a:rPr>
              <a:t>G</a:t>
            </a:r>
            <a:r>
              <a:rPr sz="5000" b="1" spc="-7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310" dirty="0">
                <a:solidFill>
                  <a:srgbClr val="532708"/>
                </a:solidFill>
                <a:latin typeface="Arial"/>
                <a:cs typeface="Arial"/>
              </a:rPr>
              <a:t>Works?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1055350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Based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these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5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tuples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connection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is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either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allowed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or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denied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This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is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called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b="1" spc="-95" dirty="0">
                <a:latin typeface="Arial"/>
                <a:cs typeface="Arial"/>
              </a:rPr>
              <a:t>Security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95" dirty="0">
                <a:latin typeface="Arial"/>
                <a:cs typeface="Arial"/>
              </a:rPr>
              <a:t>Rule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9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Each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rule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assigned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number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lower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number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–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higher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priority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rule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384556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335" dirty="0">
                <a:solidFill>
                  <a:srgbClr val="532708"/>
                </a:solidFill>
                <a:latin typeface="Arial"/>
                <a:cs typeface="Arial"/>
              </a:rPr>
              <a:t>NS</a:t>
            </a:r>
            <a:r>
              <a:rPr sz="5000" b="1" spc="-365" dirty="0">
                <a:solidFill>
                  <a:srgbClr val="532708"/>
                </a:solidFill>
                <a:latin typeface="Arial"/>
                <a:cs typeface="Arial"/>
              </a:rPr>
              <a:t>G</a:t>
            </a:r>
            <a:r>
              <a:rPr sz="5000" b="1" spc="-6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50" dirty="0">
                <a:solidFill>
                  <a:srgbClr val="532708"/>
                </a:solidFill>
                <a:latin typeface="Arial"/>
                <a:cs typeface="Arial"/>
              </a:rPr>
              <a:t>an</a:t>
            </a:r>
            <a:r>
              <a:rPr sz="5000" b="1" spc="-254" dirty="0">
                <a:solidFill>
                  <a:srgbClr val="532708"/>
                </a:solidFill>
                <a:latin typeface="Arial"/>
                <a:cs typeface="Arial"/>
              </a:rPr>
              <a:t>d</a:t>
            </a:r>
            <a:r>
              <a:rPr sz="5000" b="1" spc="-5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85" dirty="0">
                <a:solidFill>
                  <a:srgbClr val="532708"/>
                </a:solidFill>
                <a:latin typeface="Arial"/>
                <a:cs typeface="Arial"/>
              </a:rPr>
              <a:t>VMs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035240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An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NSG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is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automatically</a:t>
            </a:r>
            <a:r>
              <a:rPr sz="2800" spc="31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created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and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attached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every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newly-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>
              <a:lnSpc>
                <a:spcPct val="100000"/>
              </a:lnSpc>
            </a:pPr>
            <a:r>
              <a:rPr sz="2800" spc="-10" dirty="0">
                <a:latin typeface="Bahnschrift"/>
                <a:cs typeface="Bahnschrift"/>
              </a:rPr>
              <a:t>created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VM’s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network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interface</a:t>
            </a:r>
            <a:endParaRPr sz="2800">
              <a:latin typeface="Bahnschrift"/>
              <a:cs typeface="Bahnschrift"/>
            </a:endParaRPr>
          </a:p>
          <a:p>
            <a:pPr marL="469900" marR="5080" indent="-457200">
              <a:lnSpc>
                <a:spcPct val="2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By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default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–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open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RDP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(on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Windows)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or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SSH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(on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Linux)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port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to </a:t>
            </a:r>
            <a:r>
              <a:rPr sz="2800" spc="-4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anyone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MUST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handled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first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thing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after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creation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84060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80" dirty="0">
                <a:solidFill>
                  <a:srgbClr val="532708"/>
                </a:solidFill>
                <a:latin typeface="Arial"/>
                <a:cs typeface="Arial"/>
              </a:rPr>
              <a:t>Network</a:t>
            </a:r>
            <a:r>
              <a:rPr sz="5000" b="1" spc="-13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40" dirty="0">
                <a:solidFill>
                  <a:srgbClr val="532708"/>
                </a:solidFill>
                <a:latin typeface="Arial"/>
                <a:cs typeface="Arial"/>
              </a:rPr>
              <a:t>Peering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0461245" cy="4986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Sometimes,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increase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security,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want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place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some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>
              <a:lnSpc>
                <a:spcPct val="100000"/>
              </a:lnSpc>
            </a:pPr>
            <a:r>
              <a:rPr sz="2800" spc="-5" dirty="0">
                <a:latin typeface="Bahnschrift"/>
                <a:cs typeface="Bahnschrift"/>
              </a:rPr>
              <a:t>resources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completely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different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VNet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10" dirty="0">
                <a:latin typeface="Bahnschrift"/>
                <a:cs typeface="Bahnschrift"/>
              </a:rPr>
              <a:t>Not</a:t>
            </a:r>
            <a:r>
              <a:rPr sz="2800" spc="24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just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15" dirty="0">
                <a:latin typeface="Bahnschrift"/>
                <a:cs typeface="Bahnschrift"/>
              </a:rPr>
              <a:t>Subnet!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Examples:</a:t>
            </a: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spcBef>
                <a:spcPts val="2105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Separate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systems</a:t>
            </a: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System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layers</a:t>
            </a: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10" dirty="0">
                <a:latin typeface="Bahnschrift"/>
                <a:cs typeface="Bahnschrift"/>
              </a:rPr>
              <a:t>Sensitive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databases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1632" y="2147316"/>
            <a:ext cx="6105525" cy="2383790"/>
          </a:xfrm>
          <a:prstGeom prst="rect">
            <a:avLst/>
          </a:prstGeom>
          <a:ln w="76200">
            <a:solidFill>
              <a:srgbClr val="538235"/>
            </a:solidFill>
          </a:ln>
        </p:spPr>
        <p:txBody>
          <a:bodyPr vert="horz" wrap="square" lIns="0" tIns="274320" rIns="0" bIns="0" rtlCol="0">
            <a:spAutoFit/>
          </a:bodyPr>
          <a:lstStyle/>
          <a:p>
            <a:pPr marL="882015" marR="871855" indent="-1270" algn="ctr">
              <a:lnSpc>
                <a:spcPct val="100000"/>
              </a:lnSpc>
              <a:spcBef>
                <a:spcPts val="2160"/>
              </a:spcBef>
              <a:tabLst>
                <a:tab pos="3418840" algn="l"/>
                <a:tab pos="3654425" algn="l"/>
                <a:tab pos="3992879" algn="l"/>
                <a:tab pos="4182110" algn="l"/>
              </a:tabLst>
            </a:pPr>
            <a:r>
              <a:rPr sz="4000" spc="-5" dirty="0">
                <a:solidFill>
                  <a:srgbClr val="538235"/>
                </a:solidFill>
              </a:rPr>
              <a:t>Networking	is	</a:t>
            </a:r>
            <a:r>
              <a:rPr sz="4000" spc="-10" dirty="0">
                <a:solidFill>
                  <a:srgbClr val="538235"/>
                </a:solidFill>
              </a:rPr>
              <a:t>the </a:t>
            </a:r>
            <a:r>
              <a:rPr sz="4000" spc="-5" dirty="0">
                <a:solidFill>
                  <a:srgbClr val="538235"/>
                </a:solidFill>
              </a:rPr>
              <a:t> foundation</a:t>
            </a:r>
            <a:r>
              <a:rPr sz="4000" dirty="0">
                <a:solidFill>
                  <a:srgbClr val="538235"/>
                </a:solidFill>
              </a:rPr>
              <a:t>	</a:t>
            </a:r>
            <a:r>
              <a:rPr sz="4000" spc="-5" dirty="0">
                <a:solidFill>
                  <a:srgbClr val="538235"/>
                </a:solidFill>
              </a:rPr>
              <a:t>of</a:t>
            </a:r>
            <a:r>
              <a:rPr sz="4000" dirty="0">
                <a:solidFill>
                  <a:srgbClr val="538235"/>
                </a:solidFill>
              </a:rPr>
              <a:t>	</a:t>
            </a:r>
            <a:r>
              <a:rPr sz="4000" spc="-10" dirty="0">
                <a:solidFill>
                  <a:srgbClr val="538235"/>
                </a:solidFill>
              </a:rPr>
              <a:t>cloud  </a:t>
            </a:r>
            <a:r>
              <a:rPr sz="4000" spc="-5" dirty="0">
                <a:solidFill>
                  <a:srgbClr val="538235"/>
                </a:solidFill>
              </a:rPr>
              <a:t>security</a:t>
            </a:r>
            <a:endParaRPr sz="4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84060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80" dirty="0">
                <a:solidFill>
                  <a:srgbClr val="532708"/>
                </a:solidFill>
                <a:latin typeface="Arial"/>
                <a:cs typeface="Arial"/>
              </a:rPr>
              <a:t>Network</a:t>
            </a:r>
            <a:r>
              <a:rPr sz="5000" b="1" spc="-13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40" dirty="0">
                <a:solidFill>
                  <a:srgbClr val="532708"/>
                </a:solidFill>
                <a:latin typeface="Arial"/>
                <a:cs typeface="Arial"/>
              </a:rPr>
              <a:t>Peering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466344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Main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reasoning: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Not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place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non-public</a:t>
            </a:r>
            <a:endParaRPr sz="280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8610" y="3454653"/>
            <a:ext cx="3175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Bahnschrift"/>
                <a:cs typeface="Bahnschrift"/>
              </a:rPr>
              <a:t>resources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4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VNet</a:t>
            </a:r>
            <a:endParaRPr sz="280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8610" y="4307788"/>
            <a:ext cx="3559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Bahnschrift"/>
                <a:cs typeface="Bahnschrift"/>
              </a:rPr>
              <a:t>that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has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public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access</a:t>
            </a:r>
            <a:endParaRPr sz="2800">
              <a:latin typeface="Bahnschrift"/>
              <a:cs typeface="Bahnschrif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97982" y="2509773"/>
            <a:ext cx="4963160" cy="4155440"/>
            <a:chOff x="5697982" y="2509773"/>
            <a:chExt cx="4963160" cy="4155440"/>
          </a:xfrm>
        </p:grpSpPr>
        <p:sp>
          <p:nvSpPr>
            <p:cNvPr id="7" name="object 7"/>
            <p:cNvSpPr/>
            <p:nvPr/>
          </p:nvSpPr>
          <p:spPr>
            <a:xfrm>
              <a:off x="5704332" y="2516123"/>
              <a:ext cx="4950460" cy="4142740"/>
            </a:xfrm>
            <a:custGeom>
              <a:avLst/>
              <a:gdLst/>
              <a:ahLst/>
              <a:cxnLst/>
              <a:rect l="l" t="t" r="r" b="b"/>
              <a:pathLst>
                <a:path w="4950459" h="4142740">
                  <a:moveTo>
                    <a:pt x="0" y="4142232"/>
                  </a:moveTo>
                  <a:lnTo>
                    <a:pt x="4949952" y="4142232"/>
                  </a:lnTo>
                  <a:lnTo>
                    <a:pt x="4949952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79080" y="5559577"/>
              <a:ext cx="551687" cy="5149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79080" y="3753637"/>
              <a:ext cx="551687" cy="514908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46307" y="2755993"/>
            <a:ext cx="673607" cy="40875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913491" y="3234689"/>
            <a:ext cx="51498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Bahnschrift"/>
                <a:cs typeface="Bahnschrift"/>
              </a:rPr>
              <a:t>VNet</a:t>
            </a:r>
            <a:r>
              <a:rPr sz="1400" spc="4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1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08468" y="4274565"/>
            <a:ext cx="6940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Front</a:t>
            </a:r>
            <a:r>
              <a:rPr sz="1200" spc="65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End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23707" y="6061049"/>
            <a:ext cx="6623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168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Database</a:t>
            </a:r>
            <a:endParaRPr sz="1200">
              <a:latin typeface="Bahnschrift"/>
              <a:cs typeface="Bahnschrif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69935" y="2366772"/>
            <a:ext cx="502920" cy="50292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663433" y="2902153"/>
            <a:ext cx="9175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5"/>
              </a:spcBef>
            </a:pPr>
            <a:r>
              <a:rPr sz="1400" spc="-5" dirty="0">
                <a:latin typeface="Bahnschrift"/>
                <a:cs typeface="Bahnschrift"/>
              </a:rPr>
              <a:t>NSG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Open</a:t>
            </a:r>
            <a:r>
              <a:rPr sz="1200" spc="75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Port</a:t>
            </a:r>
            <a:r>
              <a:rPr sz="1200" spc="95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80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093964" y="1429511"/>
            <a:ext cx="76200" cy="938530"/>
          </a:xfrm>
          <a:custGeom>
            <a:avLst/>
            <a:gdLst/>
            <a:ahLst/>
            <a:cxnLst/>
            <a:rect l="l" t="t" r="r" b="b"/>
            <a:pathLst>
              <a:path w="76200" h="938530">
                <a:moveTo>
                  <a:pt x="31750" y="862076"/>
                </a:moveTo>
                <a:lnTo>
                  <a:pt x="0" y="862076"/>
                </a:lnTo>
                <a:lnTo>
                  <a:pt x="38100" y="938276"/>
                </a:lnTo>
                <a:lnTo>
                  <a:pt x="69850" y="874776"/>
                </a:lnTo>
                <a:lnTo>
                  <a:pt x="31750" y="874776"/>
                </a:lnTo>
                <a:lnTo>
                  <a:pt x="31750" y="862076"/>
                </a:lnTo>
                <a:close/>
              </a:path>
              <a:path w="76200" h="938530">
                <a:moveTo>
                  <a:pt x="44450" y="0"/>
                </a:moveTo>
                <a:lnTo>
                  <a:pt x="31750" y="0"/>
                </a:lnTo>
                <a:lnTo>
                  <a:pt x="31750" y="874776"/>
                </a:lnTo>
                <a:lnTo>
                  <a:pt x="44450" y="874776"/>
                </a:lnTo>
                <a:lnTo>
                  <a:pt x="44450" y="0"/>
                </a:lnTo>
                <a:close/>
              </a:path>
              <a:path w="76200" h="938530">
                <a:moveTo>
                  <a:pt x="76200" y="862076"/>
                </a:moveTo>
                <a:lnTo>
                  <a:pt x="44450" y="862076"/>
                </a:lnTo>
                <a:lnTo>
                  <a:pt x="44450" y="874776"/>
                </a:lnTo>
                <a:lnTo>
                  <a:pt x="69850" y="874776"/>
                </a:lnTo>
                <a:lnTo>
                  <a:pt x="76200" y="86207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93964" y="2883407"/>
            <a:ext cx="76200" cy="786130"/>
          </a:xfrm>
          <a:custGeom>
            <a:avLst/>
            <a:gdLst/>
            <a:ahLst/>
            <a:cxnLst/>
            <a:rect l="l" t="t" r="r" b="b"/>
            <a:pathLst>
              <a:path w="76200" h="786129">
                <a:moveTo>
                  <a:pt x="31750" y="709549"/>
                </a:moveTo>
                <a:lnTo>
                  <a:pt x="0" y="709549"/>
                </a:lnTo>
                <a:lnTo>
                  <a:pt x="38100" y="785748"/>
                </a:lnTo>
                <a:lnTo>
                  <a:pt x="69850" y="722249"/>
                </a:lnTo>
                <a:lnTo>
                  <a:pt x="31750" y="722249"/>
                </a:lnTo>
                <a:lnTo>
                  <a:pt x="31750" y="709549"/>
                </a:lnTo>
                <a:close/>
              </a:path>
              <a:path w="76200" h="786129">
                <a:moveTo>
                  <a:pt x="44450" y="0"/>
                </a:moveTo>
                <a:lnTo>
                  <a:pt x="31750" y="0"/>
                </a:lnTo>
                <a:lnTo>
                  <a:pt x="31750" y="722249"/>
                </a:lnTo>
                <a:lnTo>
                  <a:pt x="44450" y="722249"/>
                </a:lnTo>
                <a:lnTo>
                  <a:pt x="44450" y="0"/>
                </a:lnTo>
                <a:close/>
              </a:path>
              <a:path w="76200" h="786129">
                <a:moveTo>
                  <a:pt x="76200" y="709549"/>
                </a:moveTo>
                <a:lnTo>
                  <a:pt x="44450" y="709549"/>
                </a:lnTo>
                <a:lnTo>
                  <a:pt x="44450" y="722249"/>
                </a:lnTo>
                <a:lnTo>
                  <a:pt x="69850" y="722249"/>
                </a:lnTo>
                <a:lnTo>
                  <a:pt x="76200" y="70954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72856" y="2611882"/>
            <a:ext cx="294005" cy="3256915"/>
          </a:xfrm>
          <a:custGeom>
            <a:avLst/>
            <a:gdLst/>
            <a:ahLst/>
            <a:cxnLst/>
            <a:rect l="l" t="t" r="r" b="b"/>
            <a:pathLst>
              <a:path w="294004" h="3256915">
                <a:moveTo>
                  <a:pt x="135000" y="3180499"/>
                </a:moveTo>
                <a:lnTo>
                  <a:pt x="58800" y="3218599"/>
                </a:lnTo>
                <a:lnTo>
                  <a:pt x="135000" y="3256699"/>
                </a:lnTo>
                <a:lnTo>
                  <a:pt x="135000" y="3224949"/>
                </a:lnTo>
                <a:lnTo>
                  <a:pt x="122300" y="3224949"/>
                </a:lnTo>
                <a:lnTo>
                  <a:pt x="122300" y="3212249"/>
                </a:lnTo>
                <a:lnTo>
                  <a:pt x="135000" y="3212249"/>
                </a:lnTo>
                <a:lnTo>
                  <a:pt x="135000" y="3180499"/>
                </a:lnTo>
                <a:close/>
              </a:path>
              <a:path w="294004" h="3256915">
                <a:moveTo>
                  <a:pt x="135000" y="3212249"/>
                </a:moveTo>
                <a:lnTo>
                  <a:pt x="122300" y="3212249"/>
                </a:lnTo>
                <a:lnTo>
                  <a:pt x="122300" y="3224949"/>
                </a:lnTo>
                <a:lnTo>
                  <a:pt x="135000" y="3224949"/>
                </a:lnTo>
                <a:lnTo>
                  <a:pt x="135000" y="3212249"/>
                </a:lnTo>
                <a:close/>
              </a:path>
              <a:path w="294004" h="3256915">
                <a:moveTo>
                  <a:pt x="281050" y="3212249"/>
                </a:moveTo>
                <a:lnTo>
                  <a:pt x="135000" y="3212249"/>
                </a:lnTo>
                <a:lnTo>
                  <a:pt x="135000" y="3224949"/>
                </a:lnTo>
                <a:lnTo>
                  <a:pt x="293750" y="3224949"/>
                </a:lnTo>
                <a:lnTo>
                  <a:pt x="293750" y="3218599"/>
                </a:lnTo>
                <a:lnTo>
                  <a:pt x="281050" y="3218599"/>
                </a:lnTo>
                <a:lnTo>
                  <a:pt x="281050" y="3212249"/>
                </a:lnTo>
                <a:close/>
              </a:path>
              <a:path w="294004" h="3256915">
                <a:moveTo>
                  <a:pt x="281050" y="6350"/>
                </a:moveTo>
                <a:lnTo>
                  <a:pt x="281050" y="3218599"/>
                </a:lnTo>
                <a:lnTo>
                  <a:pt x="287400" y="3212249"/>
                </a:lnTo>
                <a:lnTo>
                  <a:pt x="293750" y="3212249"/>
                </a:lnTo>
                <a:lnTo>
                  <a:pt x="293750" y="12700"/>
                </a:lnTo>
                <a:lnTo>
                  <a:pt x="287400" y="12700"/>
                </a:lnTo>
                <a:lnTo>
                  <a:pt x="281050" y="6350"/>
                </a:lnTo>
                <a:close/>
              </a:path>
              <a:path w="294004" h="3256915">
                <a:moveTo>
                  <a:pt x="293750" y="3212249"/>
                </a:moveTo>
                <a:lnTo>
                  <a:pt x="287400" y="3212249"/>
                </a:lnTo>
                <a:lnTo>
                  <a:pt x="281050" y="3218599"/>
                </a:lnTo>
                <a:lnTo>
                  <a:pt x="293750" y="3218599"/>
                </a:lnTo>
                <a:lnTo>
                  <a:pt x="293750" y="3212249"/>
                </a:lnTo>
                <a:close/>
              </a:path>
              <a:path w="294004" h="3256915">
                <a:moveTo>
                  <a:pt x="293750" y="0"/>
                </a:moveTo>
                <a:lnTo>
                  <a:pt x="0" y="0"/>
                </a:lnTo>
                <a:lnTo>
                  <a:pt x="0" y="12700"/>
                </a:lnTo>
                <a:lnTo>
                  <a:pt x="281050" y="12700"/>
                </a:lnTo>
                <a:lnTo>
                  <a:pt x="281050" y="6350"/>
                </a:lnTo>
                <a:lnTo>
                  <a:pt x="293750" y="6350"/>
                </a:lnTo>
                <a:lnTo>
                  <a:pt x="293750" y="0"/>
                </a:lnTo>
                <a:close/>
              </a:path>
              <a:path w="294004" h="3256915">
                <a:moveTo>
                  <a:pt x="293750" y="6350"/>
                </a:moveTo>
                <a:lnTo>
                  <a:pt x="281050" y="6350"/>
                </a:lnTo>
                <a:lnTo>
                  <a:pt x="287400" y="12700"/>
                </a:lnTo>
                <a:lnTo>
                  <a:pt x="293750" y="12700"/>
                </a:lnTo>
                <a:lnTo>
                  <a:pt x="293750" y="63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84060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80" dirty="0">
                <a:solidFill>
                  <a:srgbClr val="532708"/>
                </a:solidFill>
                <a:latin typeface="Arial"/>
                <a:cs typeface="Arial"/>
              </a:rPr>
              <a:t>Network</a:t>
            </a:r>
            <a:r>
              <a:rPr sz="5000" b="1" spc="-13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40" dirty="0">
                <a:solidFill>
                  <a:srgbClr val="532708"/>
                </a:solidFill>
                <a:latin typeface="Arial"/>
                <a:cs typeface="Arial"/>
              </a:rPr>
              <a:t>Peering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102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So…</a:t>
            </a:r>
            <a:endParaRPr sz="280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97982" y="2509773"/>
            <a:ext cx="4963160" cy="4155440"/>
            <a:chOff x="5697982" y="2509773"/>
            <a:chExt cx="4963160" cy="4155440"/>
          </a:xfrm>
        </p:grpSpPr>
        <p:sp>
          <p:nvSpPr>
            <p:cNvPr id="5" name="object 5"/>
            <p:cNvSpPr/>
            <p:nvPr/>
          </p:nvSpPr>
          <p:spPr>
            <a:xfrm>
              <a:off x="5704332" y="2516123"/>
              <a:ext cx="4950460" cy="4142740"/>
            </a:xfrm>
            <a:custGeom>
              <a:avLst/>
              <a:gdLst/>
              <a:ahLst/>
              <a:cxnLst/>
              <a:rect l="l" t="t" r="r" b="b"/>
              <a:pathLst>
                <a:path w="4950459" h="4142740">
                  <a:moveTo>
                    <a:pt x="0" y="4142232"/>
                  </a:moveTo>
                  <a:lnTo>
                    <a:pt x="4949952" y="4142232"/>
                  </a:lnTo>
                  <a:lnTo>
                    <a:pt x="4949952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79080" y="3753637"/>
              <a:ext cx="551687" cy="514908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46307" y="2755993"/>
            <a:ext cx="673607" cy="40875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913491" y="3234689"/>
            <a:ext cx="51498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Bahnschrift"/>
                <a:cs typeface="Bahnschrift"/>
              </a:rPr>
              <a:t>VNet</a:t>
            </a:r>
            <a:r>
              <a:rPr sz="1400" spc="4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1</a:t>
            </a:r>
            <a:endParaRPr sz="1400">
              <a:latin typeface="Bahnschrift"/>
              <a:cs typeface="Bahnschrif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6991" y="3753637"/>
            <a:ext cx="551688" cy="51490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808468" y="4274565"/>
            <a:ext cx="6940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Front</a:t>
            </a:r>
            <a:r>
              <a:rPr sz="1200" spc="65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End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82340" y="2516123"/>
            <a:ext cx="1915795" cy="4142740"/>
          </a:xfrm>
          <a:prstGeom prst="rect">
            <a:avLst/>
          </a:prstGeom>
          <a:ln w="12700">
            <a:solidFill>
              <a:srgbClr val="006F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R="66675" algn="ctr">
              <a:lnSpc>
                <a:spcPts val="1680"/>
              </a:lnSpc>
              <a:spcBef>
                <a:spcPts val="915"/>
              </a:spcBef>
            </a:pPr>
            <a:r>
              <a:rPr sz="1400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  <a:p>
            <a:pPr marR="68580" algn="ctr">
              <a:lnSpc>
                <a:spcPts val="1440"/>
              </a:lnSpc>
            </a:pP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Database</a:t>
            </a:r>
            <a:endParaRPr sz="1200">
              <a:latin typeface="Bahnschrift"/>
              <a:cs typeface="Bahnschrif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69935" y="2366772"/>
            <a:ext cx="502920" cy="50292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663433" y="2902153"/>
            <a:ext cx="9175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5"/>
              </a:spcBef>
            </a:pPr>
            <a:r>
              <a:rPr sz="1400" spc="-5" dirty="0">
                <a:latin typeface="Bahnschrift"/>
                <a:cs typeface="Bahnschrift"/>
              </a:rPr>
              <a:t>NSG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Open</a:t>
            </a:r>
            <a:r>
              <a:rPr sz="1200" spc="75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Port</a:t>
            </a:r>
            <a:r>
              <a:rPr sz="1200" spc="95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80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93964" y="1429511"/>
            <a:ext cx="76200" cy="2239645"/>
          </a:xfrm>
          <a:custGeom>
            <a:avLst/>
            <a:gdLst/>
            <a:ahLst/>
            <a:cxnLst/>
            <a:rect l="l" t="t" r="r" b="b"/>
            <a:pathLst>
              <a:path w="76200" h="2239645">
                <a:moveTo>
                  <a:pt x="76200" y="2163457"/>
                </a:moveTo>
                <a:lnTo>
                  <a:pt x="44450" y="2163457"/>
                </a:lnTo>
                <a:lnTo>
                  <a:pt x="44450" y="1453896"/>
                </a:lnTo>
                <a:lnTo>
                  <a:pt x="31750" y="1453896"/>
                </a:lnTo>
                <a:lnTo>
                  <a:pt x="31750" y="2163457"/>
                </a:lnTo>
                <a:lnTo>
                  <a:pt x="0" y="2163457"/>
                </a:lnTo>
                <a:lnTo>
                  <a:pt x="38100" y="2239645"/>
                </a:lnTo>
                <a:lnTo>
                  <a:pt x="69850" y="2176157"/>
                </a:lnTo>
                <a:lnTo>
                  <a:pt x="76200" y="2163457"/>
                </a:lnTo>
                <a:close/>
              </a:path>
              <a:path w="76200" h="2239645">
                <a:moveTo>
                  <a:pt x="76200" y="862076"/>
                </a:moveTo>
                <a:lnTo>
                  <a:pt x="44450" y="862076"/>
                </a:lnTo>
                <a:lnTo>
                  <a:pt x="44450" y="0"/>
                </a:lnTo>
                <a:lnTo>
                  <a:pt x="31750" y="0"/>
                </a:lnTo>
                <a:lnTo>
                  <a:pt x="31750" y="862076"/>
                </a:lnTo>
                <a:lnTo>
                  <a:pt x="0" y="862076"/>
                </a:lnTo>
                <a:lnTo>
                  <a:pt x="38100" y="938276"/>
                </a:lnTo>
                <a:lnTo>
                  <a:pt x="69850" y="874776"/>
                </a:lnTo>
                <a:lnTo>
                  <a:pt x="76200" y="86207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1844" y="2755993"/>
            <a:ext cx="673607" cy="40875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627122" y="3234689"/>
            <a:ext cx="5473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Bahnschrift"/>
                <a:cs typeface="Bahnschrift"/>
              </a:rPr>
              <a:t>VNet</a:t>
            </a:r>
            <a:r>
              <a:rPr sz="1400" spc="4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2</a:t>
            </a:r>
            <a:endParaRPr sz="14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84060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80" dirty="0">
                <a:solidFill>
                  <a:srgbClr val="532708"/>
                </a:solidFill>
                <a:latin typeface="Arial"/>
                <a:cs typeface="Arial"/>
              </a:rPr>
              <a:t>Network</a:t>
            </a:r>
            <a:r>
              <a:rPr sz="5000" b="1" spc="-13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40" dirty="0">
                <a:solidFill>
                  <a:srgbClr val="532708"/>
                </a:solidFill>
                <a:latin typeface="Arial"/>
                <a:cs typeface="Arial"/>
              </a:rPr>
              <a:t>Peering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232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Bu</a:t>
            </a:r>
            <a:r>
              <a:rPr sz="2800" spc="-10" dirty="0">
                <a:latin typeface="Bahnschrift"/>
                <a:cs typeface="Bahnschrift"/>
              </a:rPr>
              <a:t>t</a:t>
            </a:r>
            <a:r>
              <a:rPr sz="2800" spc="-5" dirty="0">
                <a:latin typeface="Bahnschrift"/>
                <a:cs typeface="Bahnschrift"/>
              </a:rPr>
              <a:t>…</a:t>
            </a:r>
            <a:endParaRPr sz="280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71372" y="2098548"/>
            <a:ext cx="10153015" cy="4759960"/>
            <a:chOff x="1071372" y="2098548"/>
            <a:chExt cx="10153015" cy="47599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372" y="2098548"/>
              <a:ext cx="10152888" cy="47594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6444" y="2293620"/>
              <a:ext cx="9582912" cy="434949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56332" y="2828544"/>
            <a:ext cx="6498590" cy="2475230"/>
          </a:xfrm>
          <a:prstGeom prst="rect">
            <a:avLst/>
          </a:prstGeom>
          <a:solidFill>
            <a:srgbClr val="FFFFFF">
              <a:alpha val="90194"/>
            </a:srgbClr>
          </a:solidFill>
          <a:ln w="76200">
            <a:solidFill>
              <a:srgbClr val="538235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/>
              <a:cs typeface="Times New Roman"/>
            </a:endParaRPr>
          </a:p>
          <a:p>
            <a:pPr marL="1682114" marR="1317625" indent="-358140">
              <a:lnSpc>
                <a:spcPct val="100000"/>
              </a:lnSpc>
              <a:tabLst>
                <a:tab pos="2260600" algn="l"/>
                <a:tab pos="3117215" algn="l"/>
                <a:tab pos="3408679" algn="l"/>
              </a:tabLst>
            </a:pPr>
            <a:r>
              <a:rPr sz="4000" spc="-10" dirty="0">
                <a:solidFill>
                  <a:srgbClr val="538235"/>
                </a:solidFill>
                <a:latin typeface="Bahnschrift"/>
                <a:cs typeface="Bahnschrift"/>
              </a:rPr>
              <a:t>Net</a:t>
            </a:r>
            <a:r>
              <a:rPr sz="4000" spc="5" dirty="0">
                <a:solidFill>
                  <a:srgbClr val="538235"/>
                </a:solidFill>
                <a:latin typeface="Bahnschrift"/>
                <a:cs typeface="Bahnschrift"/>
              </a:rPr>
              <a:t>w</a:t>
            </a:r>
            <a:r>
              <a:rPr sz="4000" spc="-5" dirty="0">
                <a:solidFill>
                  <a:srgbClr val="538235"/>
                </a:solidFill>
                <a:latin typeface="Bahnschrift"/>
                <a:cs typeface="Bahnschrift"/>
              </a:rPr>
              <a:t>ork</a:t>
            </a:r>
            <a:r>
              <a:rPr sz="4000" dirty="0">
                <a:solidFill>
                  <a:srgbClr val="538235"/>
                </a:solidFill>
                <a:latin typeface="Bahnschrift"/>
                <a:cs typeface="Bahnschrift"/>
              </a:rPr>
              <a:t>	</a:t>
            </a:r>
            <a:r>
              <a:rPr sz="4000" spc="-5" dirty="0">
                <a:solidFill>
                  <a:srgbClr val="538235"/>
                </a:solidFill>
                <a:latin typeface="Bahnschrift"/>
                <a:cs typeface="Bahnschrift"/>
              </a:rPr>
              <a:t>Pe</a:t>
            </a:r>
            <a:r>
              <a:rPr sz="4000" dirty="0">
                <a:solidFill>
                  <a:srgbClr val="538235"/>
                </a:solidFill>
                <a:latin typeface="Bahnschrift"/>
                <a:cs typeface="Bahnschrift"/>
              </a:rPr>
              <a:t>e</a:t>
            </a:r>
            <a:r>
              <a:rPr sz="4000" spc="-5" dirty="0">
                <a:solidFill>
                  <a:srgbClr val="538235"/>
                </a:solidFill>
                <a:latin typeface="Bahnschrift"/>
                <a:cs typeface="Bahnschrift"/>
              </a:rPr>
              <a:t>ring  to	</a:t>
            </a:r>
            <a:r>
              <a:rPr sz="4000" spc="-10" dirty="0">
                <a:solidFill>
                  <a:srgbClr val="538235"/>
                </a:solidFill>
                <a:latin typeface="Bahnschrift"/>
                <a:cs typeface="Bahnschrift"/>
              </a:rPr>
              <a:t>the	</a:t>
            </a:r>
            <a:r>
              <a:rPr sz="4000" spc="20" dirty="0">
                <a:solidFill>
                  <a:srgbClr val="538235"/>
                </a:solidFill>
                <a:latin typeface="Bahnschrift"/>
                <a:cs typeface="Bahnschrift"/>
              </a:rPr>
              <a:t>rescue!</a:t>
            </a:r>
            <a:endParaRPr sz="40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84060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80" dirty="0">
                <a:solidFill>
                  <a:srgbClr val="532708"/>
                </a:solidFill>
                <a:latin typeface="Arial"/>
                <a:cs typeface="Arial"/>
              </a:rPr>
              <a:t>Network</a:t>
            </a:r>
            <a:r>
              <a:rPr sz="5000" b="1" spc="-13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40" dirty="0">
                <a:solidFill>
                  <a:srgbClr val="532708"/>
                </a:solidFill>
                <a:latin typeface="Arial"/>
                <a:cs typeface="Arial"/>
              </a:rPr>
              <a:t>Peering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793559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Allows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two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VNets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connect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each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other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From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user’s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point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view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it’s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single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VNet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Make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sure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address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spaces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are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not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5" dirty="0">
                <a:latin typeface="Bahnschrift"/>
                <a:cs typeface="Bahnschrift"/>
              </a:rPr>
              <a:t>overlapped!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Use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NSG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for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protection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Can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work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across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Regions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84060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80" dirty="0">
                <a:solidFill>
                  <a:srgbClr val="532708"/>
                </a:solidFill>
                <a:latin typeface="Arial"/>
                <a:cs typeface="Arial"/>
              </a:rPr>
              <a:t>Network</a:t>
            </a:r>
            <a:r>
              <a:rPr sz="5000" b="1" spc="-13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40" dirty="0">
                <a:solidFill>
                  <a:srgbClr val="532708"/>
                </a:solidFill>
                <a:latin typeface="Arial"/>
                <a:cs typeface="Arial"/>
              </a:rPr>
              <a:t>Peering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781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Not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free</a:t>
            </a:r>
            <a:endParaRPr sz="280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4516" y="2648451"/>
            <a:ext cx="3161665" cy="3119120"/>
            <a:chOff x="714516" y="2648451"/>
            <a:chExt cx="3161665" cy="31191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516" y="2648451"/>
              <a:ext cx="3161255" cy="31187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3252" y="2807208"/>
              <a:ext cx="2663952" cy="26212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84060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80" dirty="0">
                <a:solidFill>
                  <a:srgbClr val="532708"/>
                </a:solidFill>
                <a:latin typeface="Arial"/>
                <a:cs typeface="Arial"/>
              </a:rPr>
              <a:t>Network</a:t>
            </a:r>
            <a:r>
              <a:rPr sz="5000" b="1" spc="-13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40" dirty="0">
                <a:solidFill>
                  <a:srgbClr val="532708"/>
                </a:solidFill>
                <a:latin typeface="Arial"/>
                <a:cs typeface="Arial"/>
              </a:rPr>
              <a:t>Peering</a:t>
            </a:r>
            <a:endParaRPr sz="5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82111" y="2509773"/>
            <a:ext cx="7479030" cy="4155440"/>
            <a:chOff x="3182111" y="2509773"/>
            <a:chExt cx="7479030" cy="4155440"/>
          </a:xfrm>
        </p:grpSpPr>
        <p:sp>
          <p:nvSpPr>
            <p:cNvPr id="4" name="object 4"/>
            <p:cNvSpPr/>
            <p:nvPr/>
          </p:nvSpPr>
          <p:spPr>
            <a:xfrm>
              <a:off x="5704332" y="2516123"/>
              <a:ext cx="4950460" cy="4142740"/>
            </a:xfrm>
            <a:custGeom>
              <a:avLst/>
              <a:gdLst/>
              <a:ahLst/>
              <a:cxnLst/>
              <a:rect l="l" t="t" r="r" b="b"/>
              <a:pathLst>
                <a:path w="4950459" h="4142740">
                  <a:moveTo>
                    <a:pt x="0" y="4142232"/>
                  </a:moveTo>
                  <a:lnTo>
                    <a:pt x="4949952" y="4142232"/>
                  </a:lnTo>
                  <a:lnTo>
                    <a:pt x="4949952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79079" y="3753637"/>
              <a:ext cx="551687" cy="5149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2111" y="3753637"/>
              <a:ext cx="551688" cy="514908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46307" y="2755993"/>
            <a:ext cx="673607" cy="40875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913491" y="3234689"/>
            <a:ext cx="51498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Bahnschrift"/>
                <a:cs typeface="Bahnschrift"/>
              </a:rPr>
              <a:t>VNet</a:t>
            </a:r>
            <a:r>
              <a:rPr sz="1400" spc="4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1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08468" y="4274565"/>
            <a:ext cx="6940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Front</a:t>
            </a:r>
            <a:r>
              <a:rPr sz="1200" spc="65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End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6104" y="4255134"/>
            <a:ext cx="6616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168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Database</a:t>
            </a:r>
            <a:endParaRPr sz="1200">
              <a:latin typeface="Bahnschrift"/>
              <a:cs typeface="Bahnschrif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69935" y="2366772"/>
            <a:ext cx="502920" cy="50292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663433" y="2902153"/>
            <a:ext cx="9169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5"/>
              </a:spcBef>
            </a:pPr>
            <a:r>
              <a:rPr sz="1400" spc="-5" dirty="0">
                <a:latin typeface="Bahnschrift"/>
                <a:cs typeface="Bahnschrift"/>
              </a:rPr>
              <a:t>NSG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Open</a:t>
            </a:r>
            <a:r>
              <a:rPr sz="1200" spc="75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Port</a:t>
            </a:r>
            <a:r>
              <a:rPr sz="1200" spc="95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80</a:t>
            </a:r>
            <a:endParaRPr sz="1200">
              <a:latin typeface="Bahnschrift"/>
              <a:cs typeface="Bahnschrif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531110" y="1429511"/>
            <a:ext cx="5639435" cy="5235575"/>
            <a:chOff x="2531110" y="1429511"/>
            <a:chExt cx="5639435" cy="5235575"/>
          </a:xfrm>
        </p:grpSpPr>
        <p:sp>
          <p:nvSpPr>
            <p:cNvPr id="14" name="object 14"/>
            <p:cNvSpPr/>
            <p:nvPr/>
          </p:nvSpPr>
          <p:spPr>
            <a:xfrm>
              <a:off x="8093964" y="1429511"/>
              <a:ext cx="76200" cy="2239645"/>
            </a:xfrm>
            <a:custGeom>
              <a:avLst/>
              <a:gdLst/>
              <a:ahLst/>
              <a:cxnLst/>
              <a:rect l="l" t="t" r="r" b="b"/>
              <a:pathLst>
                <a:path w="76200" h="2239645">
                  <a:moveTo>
                    <a:pt x="76200" y="2163457"/>
                  </a:moveTo>
                  <a:lnTo>
                    <a:pt x="44450" y="2163457"/>
                  </a:lnTo>
                  <a:lnTo>
                    <a:pt x="44450" y="1453896"/>
                  </a:lnTo>
                  <a:lnTo>
                    <a:pt x="31750" y="1453896"/>
                  </a:lnTo>
                  <a:lnTo>
                    <a:pt x="31750" y="2163457"/>
                  </a:lnTo>
                  <a:lnTo>
                    <a:pt x="0" y="2163457"/>
                  </a:lnTo>
                  <a:lnTo>
                    <a:pt x="38100" y="2239645"/>
                  </a:lnTo>
                  <a:lnTo>
                    <a:pt x="69850" y="2176157"/>
                  </a:lnTo>
                  <a:lnTo>
                    <a:pt x="76200" y="2163457"/>
                  </a:lnTo>
                  <a:close/>
                </a:path>
                <a:path w="76200" h="2239645">
                  <a:moveTo>
                    <a:pt x="76200" y="862076"/>
                  </a:moveTo>
                  <a:lnTo>
                    <a:pt x="44450" y="862076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862076"/>
                  </a:lnTo>
                  <a:lnTo>
                    <a:pt x="0" y="862076"/>
                  </a:lnTo>
                  <a:lnTo>
                    <a:pt x="38100" y="938276"/>
                  </a:lnTo>
                  <a:lnTo>
                    <a:pt x="69850" y="874776"/>
                  </a:lnTo>
                  <a:lnTo>
                    <a:pt x="76200" y="86207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37460" y="2516123"/>
              <a:ext cx="1915795" cy="4142740"/>
            </a:xfrm>
            <a:custGeom>
              <a:avLst/>
              <a:gdLst/>
              <a:ahLst/>
              <a:cxnLst/>
              <a:rect l="l" t="t" r="r" b="b"/>
              <a:pathLst>
                <a:path w="1915795" h="4142740">
                  <a:moveTo>
                    <a:pt x="0" y="4142232"/>
                  </a:moveTo>
                  <a:lnTo>
                    <a:pt x="1915667" y="4142232"/>
                  </a:lnTo>
                  <a:lnTo>
                    <a:pt x="1915667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24527" y="4223004"/>
              <a:ext cx="502920" cy="50139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537204" y="4713732"/>
              <a:ext cx="1795780" cy="492759"/>
            </a:xfrm>
            <a:custGeom>
              <a:avLst/>
              <a:gdLst/>
              <a:ahLst/>
              <a:cxnLst/>
              <a:rect l="l" t="t" r="r" b="b"/>
              <a:pathLst>
                <a:path w="1795779" h="492760">
                  <a:moveTo>
                    <a:pt x="1795272" y="0"/>
                  </a:moveTo>
                  <a:lnTo>
                    <a:pt x="0" y="0"/>
                  </a:lnTo>
                  <a:lnTo>
                    <a:pt x="0" y="492252"/>
                  </a:lnTo>
                  <a:lnTo>
                    <a:pt x="1795272" y="492252"/>
                  </a:lnTo>
                  <a:lnTo>
                    <a:pt x="17952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6963" y="2755993"/>
            <a:ext cx="673607" cy="408753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681988" y="3234689"/>
            <a:ext cx="5473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Bahnschrift"/>
                <a:cs typeface="Bahnschrift"/>
              </a:rPr>
              <a:t>VNet</a:t>
            </a:r>
            <a:r>
              <a:rPr sz="1400" spc="4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2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0965" y="4746497"/>
            <a:ext cx="1047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spc="-5" dirty="0">
                <a:latin typeface="Bahnschrift"/>
                <a:cs typeface="Bahnschrift"/>
              </a:rPr>
              <a:t>NSG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Open</a:t>
            </a:r>
            <a:r>
              <a:rPr sz="1200" spc="75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Port</a:t>
            </a:r>
            <a:r>
              <a:rPr sz="1200" spc="95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1433</a:t>
            </a:r>
            <a:endParaRPr sz="1200">
              <a:latin typeface="Bahnschrift"/>
              <a:cs typeface="Bahnschrif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677155" y="4113276"/>
            <a:ext cx="1028700" cy="398145"/>
            <a:chOff x="4677155" y="4113276"/>
            <a:chExt cx="1028700" cy="398145"/>
          </a:xfrm>
        </p:grpSpPr>
        <p:sp>
          <p:nvSpPr>
            <p:cNvPr id="22" name="object 22"/>
            <p:cNvSpPr/>
            <p:nvPr/>
          </p:nvSpPr>
          <p:spPr>
            <a:xfrm>
              <a:off x="4727447" y="4430649"/>
              <a:ext cx="978535" cy="80645"/>
            </a:xfrm>
            <a:custGeom>
              <a:avLst/>
              <a:gdLst/>
              <a:ahLst/>
              <a:cxnLst/>
              <a:rect l="l" t="t" r="r" b="b"/>
              <a:pathLst>
                <a:path w="978535" h="80645">
                  <a:moveTo>
                    <a:pt x="75946" y="4190"/>
                  </a:moveTo>
                  <a:lnTo>
                    <a:pt x="0" y="42671"/>
                  </a:lnTo>
                  <a:lnTo>
                    <a:pt x="76453" y="80390"/>
                  </a:lnTo>
                  <a:lnTo>
                    <a:pt x="76242" y="48640"/>
                  </a:lnTo>
                  <a:lnTo>
                    <a:pt x="63500" y="48640"/>
                  </a:lnTo>
                  <a:lnTo>
                    <a:pt x="63500" y="35940"/>
                  </a:lnTo>
                  <a:lnTo>
                    <a:pt x="76157" y="35878"/>
                  </a:lnTo>
                  <a:lnTo>
                    <a:pt x="75946" y="4190"/>
                  </a:lnTo>
                  <a:close/>
                </a:path>
                <a:path w="978535" h="80645">
                  <a:moveTo>
                    <a:pt x="966055" y="31750"/>
                  </a:moveTo>
                  <a:lnTo>
                    <a:pt x="914653" y="31750"/>
                  </a:lnTo>
                  <a:lnTo>
                    <a:pt x="914653" y="44450"/>
                  </a:lnTo>
                  <a:lnTo>
                    <a:pt x="901922" y="44512"/>
                  </a:lnTo>
                  <a:lnTo>
                    <a:pt x="902080" y="76200"/>
                  </a:lnTo>
                  <a:lnTo>
                    <a:pt x="978153" y="37718"/>
                  </a:lnTo>
                  <a:lnTo>
                    <a:pt x="966055" y="31750"/>
                  </a:lnTo>
                  <a:close/>
                </a:path>
                <a:path w="978535" h="80645">
                  <a:moveTo>
                    <a:pt x="76157" y="35878"/>
                  </a:moveTo>
                  <a:lnTo>
                    <a:pt x="63500" y="35940"/>
                  </a:lnTo>
                  <a:lnTo>
                    <a:pt x="63500" y="48640"/>
                  </a:lnTo>
                  <a:lnTo>
                    <a:pt x="76241" y="48578"/>
                  </a:lnTo>
                  <a:lnTo>
                    <a:pt x="76157" y="35878"/>
                  </a:lnTo>
                  <a:close/>
                </a:path>
                <a:path w="978535" h="80645">
                  <a:moveTo>
                    <a:pt x="76241" y="48578"/>
                  </a:moveTo>
                  <a:lnTo>
                    <a:pt x="63500" y="48640"/>
                  </a:lnTo>
                  <a:lnTo>
                    <a:pt x="76242" y="48640"/>
                  </a:lnTo>
                  <a:close/>
                </a:path>
                <a:path w="978535" h="80645">
                  <a:moveTo>
                    <a:pt x="901859" y="31813"/>
                  </a:moveTo>
                  <a:lnTo>
                    <a:pt x="76157" y="35878"/>
                  </a:lnTo>
                  <a:lnTo>
                    <a:pt x="76241" y="48578"/>
                  </a:lnTo>
                  <a:lnTo>
                    <a:pt x="901922" y="44512"/>
                  </a:lnTo>
                  <a:lnTo>
                    <a:pt x="901859" y="31813"/>
                  </a:lnTo>
                  <a:close/>
                </a:path>
                <a:path w="978535" h="80645">
                  <a:moveTo>
                    <a:pt x="914653" y="31750"/>
                  </a:moveTo>
                  <a:lnTo>
                    <a:pt x="901859" y="31813"/>
                  </a:lnTo>
                  <a:lnTo>
                    <a:pt x="901922" y="44512"/>
                  </a:lnTo>
                  <a:lnTo>
                    <a:pt x="914653" y="44450"/>
                  </a:lnTo>
                  <a:lnTo>
                    <a:pt x="914653" y="31750"/>
                  </a:lnTo>
                  <a:close/>
                </a:path>
                <a:path w="978535" h="80645">
                  <a:moveTo>
                    <a:pt x="901700" y="0"/>
                  </a:moveTo>
                  <a:lnTo>
                    <a:pt x="901859" y="31813"/>
                  </a:lnTo>
                  <a:lnTo>
                    <a:pt x="966055" y="31750"/>
                  </a:lnTo>
                  <a:lnTo>
                    <a:pt x="9017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77155" y="4113276"/>
              <a:ext cx="1027430" cy="307975"/>
            </a:xfrm>
            <a:custGeom>
              <a:avLst/>
              <a:gdLst/>
              <a:ahLst/>
              <a:cxnLst/>
              <a:rect l="l" t="t" r="r" b="b"/>
              <a:pathLst>
                <a:path w="1027429" h="307975">
                  <a:moveTo>
                    <a:pt x="1027176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1027176" y="307848"/>
                  </a:lnTo>
                  <a:lnTo>
                    <a:pt x="10271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869560" y="4146041"/>
            <a:ext cx="6438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Bahnschrift"/>
                <a:cs typeface="Bahnschrift"/>
              </a:rPr>
              <a:t>Peering</a:t>
            </a:r>
            <a:endParaRPr sz="14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8196" y="268355"/>
            <a:ext cx="1429255" cy="4311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93896" y="675894"/>
            <a:ext cx="408368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215" dirty="0">
                <a:solidFill>
                  <a:srgbClr val="C55A11"/>
                </a:solidFill>
                <a:latin typeface="Arial"/>
                <a:cs typeface="Arial"/>
              </a:rPr>
              <a:t>Cloud</a:t>
            </a:r>
            <a:r>
              <a:rPr sz="3800" b="1" spc="-3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3800" b="1" spc="-125" dirty="0">
                <a:solidFill>
                  <a:srgbClr val="C55A11"/>
                </a:solidFill>
                <a:latin typeface="Arial"/>
                <a:cs typeface="Arial"/>
              </a:rPr>
              <a:t>Architect</a:t>
            </a:r>
            <a:r>
              <a:rPr sz="3800" b="1" spc="-170" dirty="0">
                <a:solidFill>
                  <a:srgbClr val="C55A11"/>
                </a:solidFill>
                <a:latin typeface="Arial"/>
                <a:cs typeface="Arial"/>
              </a:rPr>
              <a:t>u</a:t>
            </a:r>
            <a:r>
              <a:rPr sz="3800" b="1" spc="35" dirty="0">
                <a:solidFill>
                  <a:srgbClr val="C55A11"/>
                </a:solidFill>
                <a:latin typeface="Arial"/>
                <a:cs typeface="Arial"/>
              </a:rPr>
              <a:t>re</a:t>
            </a:r>
            <a:endParaRPr sz="3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35311" y="3243110"/>
            <a:ext cx="553211" cy="5163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589769" y="3823208"/>
            <a:ext cx="8464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Catalog</a:t>
            </a:r>
            <a:r>
              <a:rPr sz="1200" spc="70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App</a:t>
            </a:r>
            <a:endParaRPr sz="1200">
              <a:latin typeface="Bahnschrift"/>
              <a:cs typeface="Bahnschrift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98564" y="3243110"/>
            <a:ext cx="551687" cy="51633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637781" y="3823208"/>
            <a:ext cx="87376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Weather</a:t>
            </a:r>
            <a:r>
              <a:rPr sz="1200" spc="30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API</a:t>
            </a:r>
            <a:endParaRPr sz="1200">
              <a:latin typeface="Bahnschrift"/>
              <a:cs typeface="Bahnschrift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81220" y="3252330"/>
            <a:ext cx="524103" cy="52555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280408" y="3823208"/>
            <a:ext cx="982344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8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App</a:t>
            </a:r>
            <a:r>
              <a:rPr sz="1400" spc="2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Service</a:t>
            </a:r>
            <a:endParaRPr sz="1400">
              <a:latin typeface="Bahnschrift"/>
              <a:cs typeface="Bahnschrift"/>
            </a:endParaRPr>
          </a:p>
          <a:p>
            <a:pPr marL="18415">
              <a:lnSpc>
                <a:spcPts val="1440"/>
              </a:lnSpc>
            </a:pP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Inventory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App</a:t>
            </a:r>
            <a:endParaRPr sz="1200">
              <a:latin typeface="Bahnschrift"/>
              <a:cs typeface="Bahnschrif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95244" y="3157929"/>
            <a:ext cx="624840" cy="55592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100197" y="3823208"/>
            <a:ext cx="62103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spc="-5" dirty="0">
                <a:latin typeface="Bahnschrift"/>
                <a:cs typeface="Bahnschrift"/>
              </a:rPr>
              <a:t>AKS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Cart</a:t>
            </a:r>
            <a:r>
              <a:rPr sz="1200" spc="65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App</a:t>
            </a:r>
            <a:endParaRPr sz="1200">
              <a:latin typeface="Bahnschrift"/>
              <a:cs typeface="Bahnschrif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36469" y="3422650"/>
            <a:ext cx="1003935" cy="1798955"/>
            <a:chOff x="2736469" y="3422650"/>
            <a:chExt cx="1003935" cy="1798955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13532" y="4656088"/>
              <a:ext cx="626364" cy="56511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736469" y="3422650"/>
              <a:ext cx="377825" cy="1529080"/>
            </a:xfrm>
            <a:custGeom>
              <a:avLst/>
              <a:gdLst/>
              <a:ahLst/>
              <a:cxnLst/>
              <a:rect l="l" t="t" r="r" b="b"/>
              <a:pathLst>
                <a:path w="377825" h="1529079">
                  <a:moveTo>
                    <a:pt x="301370" y="1452372"/>
                  </a:moveTo>
                  <a:lnTo>
                    <a:pt x="301370" y="1528572"/>
                  </a:lnTo>
                  <a:lnTo>
                    <a:pt x="364870" y="1496822"/>
                  </a:lnTo>
                  <a:lnTo>
                    <a:pt x="314070" y="1496822"/>
                  </a:lnTo>
                  <a:lnTo>
                    <a:pt x="314070" y="1484122"/>
                  </a:lnTo>
                  <a:lnTo>
                    <a:pt x="364870" y="1484122"/>
                  </a:lnTo>
                  <a:lnTo>
                    <a:pt x="301370" y="1452372"/>
                  </a:lnTo>
                  <a:close/>
                </a:path>
                <a:path w="377825" h="1529079">
                  <a:moveTo>
                    <a:pt x="358775" y="0"/>
                  </a:moveTo>
                  <a:lnTo>
                    <a:pt x="0" y="0"/>
                  </a:lnTo>
                  <a:lnTo>
                    <a:pt x="0" y="1496822"/>
                  </a:lnTo>
                  <a:lnTo>
                    <a:pt x="301370" y="1496822"/>
                  </a:lnTo>
                  <a:lnTo>
                    <a:pt x="301370" y="1490472"/>
                  </a:lnTo>
                  <a:lnTo>
                    <a:pt x="12700" y="1490472"/>
                  </a:lnTo>
                  <a:lnTo>
                    <a:pt x="6350" y="1484122"/>
                  </a:lnTo>
                  <a:lnTo>
                    <a:pt x="12700" y="1484122"/>
                  </a:lnTo>
                  <a:lnTo>
                    <a:pt x="12700" y="12700"/>
                  </a:lnTo>
                  <a:lnTo>
                    <a:pt x="6350" y="12700"/>
                  </a:lnTo>
                  <a:lnTo>
                    <a:pt x="12700" y="6350"/>
                  </a:lnTo>
                  <a:lnTo>
                    <a:pt x="358775" y="6350"/>
                  </a:lnTo>
                  <a:lnTo>
                    <a:pt x="358775" y="0"/>
                  </a:lnTo>
                  <a:close/>
                </a:path>
                <a:path w="377825" h="1529079">
                  <a:moveTo>
                    <a:pt x="364870" y="1484122"/>
                  </a:moveTo>
                  <a:lnTo>
                    <a:pt x="314070" y="1484122"/>
                  </a:lnTo>
                  <a:lnTo>
                    <a:pt x="314070" y="1496822"/>
                  </a:lnTo>
                  <a:lnTo>
                    <a:pt x="364870" y="1496822"/>
                  </a:lnTo>
                  <a:lnTo>
                    <a:pt x="377570" y="1490472"/>
                  </a:lnTo>
                  <a:lnTo>
                    <a:pt x="364870" y="1484122"/>
                  </a:lnTo>
                  <a:close/>
                </a:path>
                <a:path w="377825" h="1529079">
                  <a:moveTo>
                    <a:pt x="12700" y="1484122"/>
                  </a:moveTo>
                  <a:lnTo>
                    <a:pt x="6350" y="1484122"/>
                  </a:lnTo>
                  <a:lnTo>
                    <a:pt x="12700" y="1490472"/>
                  </a:lnTo>
                  <a:lnTo>
                    <a:pt x="12700" y="1484122"/>
                  </a:lnTo>
                  <a:close/>
                </a:path>
                <a:path w="377825" h="1529079">
                  <a:moveTo>
                    <a:pt x="301370" y="1484122"/>
                  </a:moveTo>
                  <a:lnTo>
                    <a:pt x="12700" y="1484122"/>
                  </a:lnTo>
                  <a:lnTo>
                    <a:pt x="12700" y="1490472"/>
                  </a:lnTo>
                  <a:lnTo>
                    <a:pt x="301370" y="1490472"/>
                  </a:lnTo>
                  <a:lnTo>
                    <a:pt x="301370" y="1484122"/>
                  </a:lnTo>
                  <a:close/>
                </a:path>
                <a:path w="377825" h="1529079">
                  <a:moveTo>
                    <a:pt x="12700" y="6350"/>
                  </a:moveTo>
                  <a:lnTo>
                    <a:pt x="6350" y="12700"/>
                  </a:lnTo>
                  <a:lnTo>
                    <a:pt x="12700" y="12700"/>
                  </a:lnTo>
                  <a:lnTo>
                    <a:pt x="12700" y="6350"/>
                  </a:lnTo>
                  <a:close/>
                </a:path>
                <a:path w="377825" h="1529079">
                  <a:moveTo>
                    <a:pt x="358775" y="6350"/>
                  </a:moveTo>
                  <a:lnTo>
                    <a:pt x="12700" y="6350"/>
                  </a:lnTo>
                  <a:lnTo>
                    <a:pt x="12700" y="12700"/>
                  </a:lnTo>
                  <a:lnTo>
                    <a:pt x="358775" y="12700"/>
                  </a:lnTo>
                  <a:lnTo>
                    <a:pt x="358775" y="6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05073" y="5258180"/>
            <a:ext cx="8432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spc="-5" dirty="0">
                <a:latin typeface="Bahnschrift"/>
                <a:cs typeface="Bahnschrift"/>
              </a:rPr>
              <a:t>ACR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Cart</a:t>
            </a:r>
            <a:r>
              <a:rPr sz="1200" spc="60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Docker</a:t>
            </a:r>
            <a:endParaRPr sz="1200">
              <a:latin typeface="Bahnschrift"/>
              <a:cs typeface="Bahnschrif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995918" y="2264664"/>
            <a:ext cx="2176780" cy="4400550"/>
            <a:chOff x="8995918" y="2264664"/>
            <a:chExt cx="2176780" cy="4400550"/>
          </a:xfrm>
        </p:grpSpPr>
        <p:sp>
          <p:nvSpPr>
            <p:cNvPr id="17" name="object 17"/>
            <p:cNvSpPr/>
            <p:nvPr/>
          </p:nvSpPr>
          <p:spPr>
            <a:xfrm>
              <a:off x="9002268" y="2516124"/>
              <a:ext cx="2164080" cy="4142740"/>
            </a:xfrm>
            <a:custGeom>
              <a:avLst/>
              <a:gdLst/>
              <a:ahLst/>
              <a:cxnLst/>
              <a:rect l="l" t="t" r="r" b="b"/>
              <a:pathLst>
                <a:path w="2164079" h="4142740">
                  <a:moveTo>
                    <a:pt x="0" y="4142232"/>
                  </a:moveTo>
                  <a:lnTo>
                    <a:pt x="2164079" y="4142232"/>
                  </a:lnTo>
                  <a:lnTo>
                    <a:pt x="2164079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22180" y="2264664"/>
              <a:ext cx="502920" cy="502920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28376" y="1689193"/>
            <a:ext cx="673607" cy="408753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0749153" y="2148077"/>
            <a:ext cx="41020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Bahnschrift"/>
                <a:cs typeface="Bahnschrift"/>
              </a:rPr>
              <a:t>V</a:t>
            </a:r>
            <a:r>
              <a:rPr sz="1400" spc="-5" dirty="0">
                <a:latin typeface="Bahnschrift"/>
                <a:cs typeface="Bahnschrift"/>
              </a:rPr>
              <a:t>N</a:t>
            </a:r>
            <a:r>
              <a:rPr sz="1400" spc="5" dirty="0">
                <a:latin typeface="Bahnschrift"/>
                <a:cs typeface="Bahnschrift"/>
              </a:rPr>
              <a:t>e</a:t>
            </a:r>
            <a:r>
              <a:rPr sz="1400" dirty="0">
                <a:latin typeface="Bahnschrift"/>
                <a:cs typeface="Bahnschrift"/>
              </a:rPr>
              <a:t>t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896093" y="2777693"/>
            <a:ext cx="3759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Bahnschrift"/>
                <a:cs typeface="Bahnschrift"/>
              </a:rPr>
              <a:t>NSG</a:t>
            </a:r>
            <a:endParaRPr sz="1400">
              <a:latin typeface="Bahnschrift"/>
              <a:cs typeface="Bahnschrif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871717" y="2520442"/>
            <a:ext cx="2437130" cy="4155440"/>
            <a:chOff x="5871717" y="2520442"/>
            <a:chExt cx="2437130" cy="4155440"/>
          </a:xfrm>
        </p:grpSpPr>
        <p:sp>
          <p:nvSpPr>
            <p:cNvPr id="23" name="object 23"/>
            <p:cNvSpPr/>
            <p:nvPr/>
          </p:nvSpPr>
          <p:spPr>
            <a:xfrm>
              <a:off x="5878067" y="2526792"/>
              <a:ext cx="2164080" cy="4142740"/>
            </a:xfrm>
            <a:custGeom>
              <a:avLst/>
              <a:gdLst/>
              <a:ahLst/>
              <a:cxnLst/>
              <a:rect l="l" t="t" r="r" b="b"/>
              <a:pathLst>
                <a:path w="2164079" h="4142740">
                  <a:moveTo>
                    <a:pt x="0" y="4142232"/>
                  </a:moveTo>
                  <a:lnTo>
                    <a:pt x="2164080" y="4142232"/>
                  </a:lnTo>
                  <a:lnTo>
                    <a:pt x="2164080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12699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07451" y="3889248"/>
              <a:ext cx="501396" cy="501395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850635" y="1711752"/>
            <a:ext cx="675132" cy="40783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5972302" y="2169668"/>
            <a:ext cx="409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Bahnschrift"/>
                <a:cs typeface="Bahnschrift"/>
              </a:rPr>
              <a:t>VN</a:t>
            </a:r>
            <a:r>
              <a:rPr sz="1400" spc="-5" dirty="0">
                <a:latin typeface="Bahnschrift"/>
                <a:cs typeface="Bahnschrift"/>
              </a:rPr>
              <a:t>et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80350" y="4402582"/>
            <a:ext cx="3752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Bahnschrift"/>
                <a:cs typeface="Bahnschrift"/>
              </a:rPr>
              <a:t>NSG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276843" y="4075176"/>
            <a:ext cx="725170" cy="76200"/>
          </a:xfrm>
          <a:custGeom>
            <a:avLst/>
            <a:gdLst/>
            <a:ahLst/>
            <a:cxnLst/>
            <a:rect l="l" t="t" r="r" b="b"/>
            <a:pathLst>
              <a:path w="72517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72517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725170" h="76200">
                <a:moveTo>
                  <a:pt x="724788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724788" y="44450"/>
                </a:lnTo>
                <a:lnTo>
                  <a:pt x="724788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336406" y="3855542"/>
            <a:ext cx="6451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Bahnschrift"/>
                <a:cs typeface="Bahnschrift"/>
              </a:rPr>
              <a:t>Peeri</a:t>
            </a:r>
            <a:r>
              <a:rPr sz="1400" spc="-10" dirty="0">
                <a:latin typeface="Bahnschrift"/>
                <a:cs typeface="Bahnschrift"/>
              </a:rPr>
              <a:t>n</a:t>
            </a:r>
            <a:r>
              <a:rPr sz="1400" dirty="0">
                <a:latin typeface="Bahnschrift"/>
                <a:cs typeface="Bahnschrift"/>
              </a:rPr>
              <a:t>g</a:t>
            </a:r>
            <a:endParaRPr sz="1400">
              <a:latin typeface="Bahnschrift"/>
              <a:cs typeface="Bahnschrift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815328" y="2232660"/>
            <a:ext cx="501396" cy="501396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6887971" y="2745486"/>
            <a:ext cx="3752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Bahnschrift"/>
                <a:cs typeface="Bahnschrift"/>
              </a:rPr>
              <a:t>NSG</a:t>
            </a:r>
            <a:endParaRPr sz="14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27919" y="1485900"/>
            <a:ext cx="76200" cy="1769110"/>
          </a:xfrm>
          <a:custGeom>
            <a:avLst/>
            <a:gdLst/>
            <a:ahLst/>
            <a:cxnLst/>
            <a:rect l="l" t="t" r="r" b="b"/>
            <a:pathLst>
              <a:path w="76200" h="1769110">
                <a:moveTo>
                  <a:pt x="0" y="1692655"/>
                </a:moveTo>
                <a:lnTo>
                  <a:pt x="38100" y="1768983"/>
                </a:lnTo>
                <a:lnTo>
                  <a:pt x="69850" y="1705483"/>
                </a:lnTo>
                <a:lnTo>
                  <a:pt x="31750" y="1705483"/>
                </a:lnTo>
                <a:lnTo>
                  <a:pt x="31754" y="1692708"/>
                </a:lnTo>
                <a:lnTo>
                  <a:pt x="0" y="1692655"/>
                </a:lnTo>
                <a:close/>
              </a:path>
              <a:path w="76200" h="1769110">
                <a:moveTo>
                  <a:pt x="31754" y="1692708"/>
                </a:moveTo>
                <a:lnTo>
                  <a:pt x="31750" y="1705483"/>
                </a:lnTo>
                <a:lnTo>
                  <a:pt x="44450" y="1705483"/>
                </a:lnTo>
                <a:lnTo>
                  <a:pt x="44454" y="1692730"/>
                </a:lnTo>
                <a:lnTo>
                  <a:pt x="31754" y="1692708"/>
                </a:lnTo>
                <a:close/>
              </a:path>
              <a:path w="76200" h="1769110">
                <a:moveTo>
                  <a:pt x="44454" y="1692730"/>
                </a:moveTo>
                <a:lnTo>
                  <a:pt x="44450" y="1705483"/>
                </a:lnTo>
                <a:lnTo>
                  <a:pt x="69850" y="1705483"/>
                </a:lnTo>
                <a:lnTo>
                  <a:pt x="76200" y="1692783"/>
                </a:lnTo>
                <a:lnTo>
                  <a:pt x="44454" y="1692730"/>
                </a:lnTo>
                <a:close/>
              </a:path>
              <a:path w="76200" h="1769110">
                <a:moveTo>
                  <a:pt x="45084" y="0"/>
                </a:moveTo>
                <a:lnTo>
                  <a:pt x="32384" y="0"/>
                </a:lnTo>
                <a:lnTo>
                  <a:pt x="31754" y="1692708"/>
                </a:lnTo>
                <a:lnTo>
                  <a:pt x="44454" y="1692730"/>
                </a:lnTo>
                <a:lnTo>
                  <a:pt x="450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36307" y="1469136"/>
            <a:ext cx="76200" cy="1769110"/>
          </a:xfrm>
          <a:custGeom>
            <a:avLst/>
            <a:gdLst/>
            <a:ahLst/>
            <a:cxnLst/>
            <a:rect l="l" t="t" r="r" b="b"/>
            <a:pathLst>
              <a:path w="76200" h="1769110">
                <a:moveTo>
                  <a:pt x="0" y="1692655"/>
                </a:moveTo>
                <a:lnTo>
                  <a:pt x="38100" y="1768983"/>
                </a:lnTo>
                <a:lnTo>
                  <a:pt x="69850" y="1705483"/>
                </a:lnTo>
                <a:lnTo>
                  <a:pt x="31750" y="1705483"/>
                </a:lnTo>
                <a:lnTo>
                  <a:pt x="31754" y="1692708"/>
                </a:lnTo>
                <a:lnTo>
                  <a:pt x="0" y="1692655"/>
                </a:lnTo>
                <a:close/>
              </a:path>
              <a:path w="76200" h="1769110">
                <a:moveTo>
                  <a:pt x="31754" y="1692708"/>
                </a:moveTo>
                <a:lnTo>
                  <a:pt x="31750" y="1705483"/>
                </a:lnTo>
                <a:lnTo>
                  <a:pt x="44450" y="1705483"/>
                </a:lnTo>
                <a:lnTo>
                  <a:pt x="44454" y="1692730"/>
                </a:lnTo>
                <a:lnTo>
                  <a:pt x="31754" y="1692708"/>
                </a:lnTo>
                <a:close/>
              </a:path>
              <a:path w="76200" h="1769110">
                <a:moveTo>
                  <a:pt x="44454" y="1692730"/>
                </a:moveTo>
                <a:lnTo>
                  <a:pt x="44450" y="1705483"/>
                </a:lnTo>
                <a:lnTo>
                  <a:pt x="69850" y="1705483"/>
                </a:lnTo>
                <a:lnTo>
                  <a:pt x="76200" y="1692783"/>
                </a:lnTo>
                <a:lnTo>
                  <a:pt x="44454" y="1692730"/>
                </a:lnTo>
                <a:close/>
              </a:path>
              <a:path w="76200" h="1769110">
                <a:moveTo>
                  <a:pt x="45085" y="0"/>
                </a:moveTo>
                <a:lnTo>
                  <a:pt x="32385" y="0"/>
                </a:lnTo>
                <a:lnTo>
                  <a:pt x="31754" y="1692708"/>
                </a:lnTo>
                <a:lnTo>
                  <a:pt x="44454" y="1692730"/>
                </a:lnTo>
                <a:lnTo>
                  <a:pt x="450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8196" y="268355"/>
            <a:ext cx="1429255" cy="4311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93896" y="675894"/>
            <a:ext cx="408368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215" dirty="0">
                <a:solidFill>
                  <a:srgbClr val="C55A11"/>
                </a:solidFill>
                <a:latin typeface="Arial"/>
                <a:cs typeface="Arial"/>
              </a:rPr>
              <a:t>Cloud</a:t>
            </a:r>
            <a:r>
              <a:rPr sz="3800" b="1" spc="-3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3800" b="1" spc="-125" dirty="0">
                <a:solidFill>
                  <a:srgbClr val="C55A11"/>
                </a:solidFill>
                <a:latin typeface="Arial"/>
                <a:cs typeface="Arial"/>
              </a:rPr>
              <a:t>Architect</a:t>
            </a:r>
            <a:r>
              <a:rPr sz="3800" b="1" spc="-170" dirty="0">
                <a:solidFill>
                  <a:srgbClr val="C55A11"/>
                </a:solidFill>
                <a:latin typeface="Arial"/>
                <a:cs typeface="Arial"/>
              </a:rPr>
              <a:t>u</a:t>
            </a:r>
            <a:r>
              <a:rPr sz="3800" b="1" spc="35" dirty="0">
                <a:solidFill>
                  <a:srgbClr val="C55A11"/>
                </a:solidFill>
                <a:latin typeface="Arial"/>
                <a:cs typeface="Arial"/>
              </a:rPr>
              <a:t>re</a:t>
            </a:r>
            <a:endParaRPr sz="3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35311" y="3238500"/>
            <a:ext cx="553211" cy="55321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89769" y="3823208"/>
            <a:ext cx="8464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Catalog</a:t>
            </a:r>
            <a:r>
              <a:rPr sz="1200" spc="70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App</a:t>
            </a:r>
            <a:endParaRPr sz="1200">
              <a:latin typeface="Bahnschrift"/>
              <a:cs typeface="Bahnschrif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98564" y="3243110"/>
            <a:ext cx="551687" cy="51633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637781" y="3823208"/>
            <a:ext cx="87376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Weather</a:t>
            </a:r>
            <a:r>
              <a:rPr sz="1200" spc="30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API</a:t>
            </a:r>
            <a:endParaRPr sz="1200">
              <a:latin typeface="Bahnschrift"/>
              <a:cs typeface="Bahnschrif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81220" y="3252330"/>
            <a:ext cx="524103" cy="52555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280408" y="3823208"/>
            <a:ext cx="982344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8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App</a:t>
            </a:r>
            <a:r>
              <a:rPr sz="1400" spc="2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Service</a:t>
            </a:r>
            <a:endParaRPr sz="1400">
              <a:latin typeface="Bahnschrift"/>
              <a:cs typeface="Bahnschrift"/>
            </a:endParaRPr>
          </a:p>
          <a:p>
            <a:pPr marL="18415">
              <a:lnSpc>
                <a:spcPts val="1440"/>
              </a:lnSpc>
            </a:pP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Inventory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App</a:t>
            </a:r>
            <a:endParaRPr sz="1200">
              <a:latin typeface="Bahnschrift"/>
              <a:cs typeface="Bahnschrif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95244" y="3157929"/>
            <a:ext cx="624840" cy="55592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100197" y="3823208"/>
            <a:ext cx="62103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spc="-5" dirty="0">
                <a:latin typeface="Bahnschrift"/>
                <a:cs typeface="Bahnschrift"/>
              </a:rPr>
              <a:t>AKS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Cart</a:t>
            </a:r>
            <a:r>
              <a:rPr sz="1200" spc="65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App</a:t>
            </a:r>
            <a:endParaRPr sz="1200">
              <a:latin typeface="Bahnschrift"/>
              <a:cs typeface="Bahnschrif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736469" y="3422650"/>
            <a:ext cx="1003935" cy="1798955"/>
            <a:chOff x="2736469" y="3422650"/>
            <a:chExt cx="1003935" cy="179895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13532" y="4656088"/>
              <a:ext cx="626364" cy="56511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736469" y="3422650"/>
              <a:ext cx="377825" cy="1529080"/>
            </a:xfrm>
            <a:custGeom>
              <a:avLst/>
              <a:gdLst/>
              <a:ahLst/>
              <a:cxnLst/>
              <a:rect l="l" t="t" r="r" b="b"/>
              <a:pathLst>
                <a:path w="377825" h="1529079">
                  <a:moveTo>
                    <a:pt x="301370" y="1452372"/>
                  </a:moveTo>
                  <a:lnTo>
                    <a:pt x="301370" y="1528572"/>
                  </a:lnTo>
                  <a:lnTo>
                    <a:pt x="364870" y="1496822"/>
                  </a:lnTo>
                  <a:lnTo>
                    <a:pt x="314070" y="1496822"/>
                  </a:lnTo>
                  <a:lnTo>
                    <a:pt x="314070" y="1484122"/>
                  </a:lnTo>
                  <a:lnTo>
                    <a:pt x="364870" y="1484122"/>
                  </a:lnTo>
                  <a:lnTo>
                    <a:pt x="301370" y="1452372"/>
                  </a:lnTo>
                  <a:close/>
                </a:path>
                <a:path w="377825" h="1529079">
                  <a:moveTo>
                    <a:pt x="358775" y="0"/>
                  </a:moveTo>
                  <a:lnTo>
                    <a:pt x="0" y="0"/>
                  </a:lnTo>
                  <a:lnTo>
                    <a:pt x="0" y="1496822"/>
                  </a:lnTo>
                  <a:lnTo>
                    <a:pt x="301370" y="1496822"/>
                  </a:lnTo>
                  <a:lnTo>
                    <a:pt x="301370" y="1490472"/>
                  </a:lnTo>
                  <a:lnTo>
                    <a:pt x="12700" y="1490472"/>
                  </a:lnTo>
                  <a:lnTo>
                    <a:pt x="6350" y="1484122"/>
                  </a:lnTo>
                  <a:lnTo>
                    <a:pt x="12700" y="1484122"/>
                  </a:lnTo>
                  <a:lnTo>
                    <a:pt x="12700" y="12700"/>
                  </a:lnTo>
                  <a:lnTo>
                    <a:pt x="6350" y="12700"/>
                  </a:lnTo>
                  <a:lnTo>
                    <a:pt x="12700" y="6350"/>
                  </a:lnTo>
                  <a:lnTo>
                    <a:pt x="358775" y="6350"/>
                  </a:lnTo>
                  <a:lnTo>
                    <a:pt x="358775" y="0"/>
                  </a:lnTo>
                  <a:close/>
                </a:path>
                <a:path w="377825" h="1529079">
                  <a:moveTo>
                    <a:pt x="364870" y="1484122"/>
                  </a:moveTo>
                  <a:lnTo>
                    <a:pt x="314070" y="1484122"/>
                  </a:lnTo>
                  <a:lnTo>
                    <a:pt x="314070" y="1496822"/>
                  </a:lnTo>
                  <a:lnTo>
                    <a:pt x="364870" y="1496822"/>
                  </a:lnTo>
                  <a:lnTo>
                    <a:pt x="377570" y="1490472"/>
                  </a:lnTo>
                  <a:lnTo>
                    <a:pt x="364870" y="1484122"/>
                  </a:lnTo>
                  <a:close/>
                </a:path>
                <a:path w="377825" h="1529079">
                  <a:moveTo>
                    <a:pt x="12700" y="1484122"/>
                  </a:moveTo>
                  <a:lnTo>
                    <a:pt x="6350" y="1484122"/>
                  </a:lnTo>
                  <a:lnTo>
                    <a:pt x="12700" y="1490472"/>
                  </a:lnTo>
                  <a:lnTo>
                    <a:pt x="12700" y="1484122"/>
                  </a:lnTo>
                  <a:close/>
                </a:path>
                <a:path w="377825" h="1529079">
                  <a:moveTo>
                    <a:pt x="301370" y="1484122"/>
                  </a:moveTo>
                  <a:lnTo>
                    <a:pt x="12700" y="1484122"/>
                  </a:lnTo>
                  <a:lnTo>
                    <a:pt x="12700" y="1490472"/>
                  </a:lnTo>
                  <a:lnTo>
                    <a:pt x="301370" y="1490472"/>
                  </a:lnTo>
                  <a:lnTo>
                    <a:pt x="301370" y="1484122"/>
                  </a:lnTo>
                  <a:close/>
                </a:path>
                <a:path w="377825" h="1529079">
                  <a:moveTo>
                    <a:pt x="12700" y="6350"/>
                  </a:moveTo>
                  <a:lnTo>
                    <a:pt x="6350" y="12700"/>
                  </a:lnTo>
                  <a:lnTo>
                    <a:pt x="12700" y="12700"/>
                  </a:lnTo>
                  <a:lnTo>
                    <a:pt x="12700" y="6350"/>
                  </a:lnTo>
                  <a:close/>
                </a:path>
                <a:path w="377825" h="1529079">
                  <a:moveTo>
                    <a:pt x="358775" y="6350"/>
                  </a:moveTo>
                  <a:lnTo>
                    <a:pt x="12700" y="6350"/>
                  </a:lnTo>
                  <a:lnTo>
                    <a:pt x="12700" y="12700"/>
                  </a:lnTo>
                  <a:lnTo>
                    <a:pt x="358775" y="12700"/>
                  </a:lnTo>
                  <a:lnTo>
                    <a:pt x="358775" y="6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005073" y="5258180"/>
            <a:ext cx="8432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spc="-5" dirty="0">
                <a:latin typeface="Bahnschrift"/>
                <a:cs typeface="Bahnschrift"/>
              </a:rPr>
              <a:t>ACR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Cart</a:t>
            </a:r>
            <a:r>
              <a:rPr sz="1200" spc="60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Docker</a:t>
            </a:r>
            <a:endParaRPr sz="1200">
              <a:latin typeface="Bahnschrift"/>
              <a:cs typeface="Bahnschrif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995918" y="2264664"/>
            <a:ext cx="2176780" cy="4400550"/>
            <a:chOff x="8995918" y="2264664"/>
            <a:chExt cx="2176780" cy="4400550"/>
          </a:xfrm>
        </p:grpSpPr>
        <p:sp>
          <p:nvSpPr>
            <p:cNvPr id="19" name="object 19"/>
            <p:cNvSpPr/>
            <p:nvPr/>
          </p:nvSpPr>
          <p:spPr>
            <a:xfrm>
              <a:off x="9002268" y="2516124"/>
              <a:ext cx="2164080" cy="4142740"/>
            </a:xfrm>
            <a:custGeom>
              <a:avLst/>
              <a:gdLst/>
              <a:ahLst/>
              <a:cxnLst/>
              <a:rect l="l" t="t" r="r" b="b"/>
              <a:pathLst>
                <a:path w="2164079" h="4142740">
                  <a:moveTo>
                    <a:pt x="0" y="4142232"/>
                  </a:moveTo>
                  <a:lnTo>
                    <a:pt x="2164079" y="4142232"/>
                  </a:lnTo>
                  <a:lnTo>
                    <a:pt x="2164079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22180" y="2264664"/>
              <a:ext cx="502920" cy="502920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28376" y="1689193"/>
            <a:ext cx="673607" cy="408753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0749153" y="2148077"/>
            <a:ext cx="41020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Bahnschrift"/>
                <a:cs typeface="Bahnschrift"/>
              </a:rPr>
              <a:t>V</a:t>
            </a:r>
            <a:r>
              <a:rPr sz="1400" spc="-5" dirty="0">
                <a:latin typeface="Bahnschrift"/>
                <a:cs typeface="Bahnschrift"/>
              </a:rPr>
              <a:t>N</a:t>
            </a:r>
            <a:r>
              <a:rPr sz="1400" spc="5" dirty="0">
                <a:latin typeface="Bahnschrift"/>
                <a:cs typeface="Bahnschrift"/>
              </a:rPr>
              <a:t>e</a:t>
            </a:r>
            <a:r>
              <a:rPr sz="1400" dirty="0">
                <a:latin typeface="Bahnschrift"/>
                <a:cs typeface="Bahnschrift"/>
              </a:rPr>
              <a:t>t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96093" y="2777693"/>
            <a:ext cx="3759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Bahnschrift"/>
                <a:cs typeface="Bahnschrift"/>
              </a:rPr>
              <a:t>NSG</a:t>
            </a:r>
            <a:endParaRPr sz="1400">
              <a:latin typeface="Bahnschrift"/>
              <a:cs typeface="Bahnschrif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871717" y="2520442"/>
            <a:ext cx="2437130" cy="4155440"/>
            <a:chOff x="5871717" y="2520442"/>
            <a:chExt cx="2437130" cy="4155440"/>
          </a:xfrm>
        </p:grpSpPr>
        <p:sp>
          <p:nvSpPr>
            <p:cNvPr id="25" name="object 25"/>
            <p:cNvSpPr/>
            <p:nvPr/>
          </p:nvSpPr>
          <p:spPr>
            <a:xfrm>
              <a:off x="5878067" y="2526792"/>
              <a:ext cx="2164080" cy="4142740"/>
            </a:xfrm>
            <a:custGeom>
              <a:avLst/>
              <a:gdLst/>
              <a:ahLst/>
              <a:cxnLst/>
              <a:rect l="l" t="t" r="r" b="b"/>
              <a:pathLst>
                <a:path w="2164079" h="4142740">
                  <a:moveTo>
                    <a:pt x="0" y="4142232"/>
                  </a:moveTo>
                  <a:lnTo>
                    <a:pt x="2164080" y="4142232"/>
                  </a:lnTo>
                  <a:lnTo>
                    <a:pt x="2164080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12699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07451" y="3889248"/>
              <a:ext cx="501396" cy="501395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850635" y="1711752"/>
            <a:ext cx="675132" cy="407830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5972302" y="2169668"/>
            <a:ext cx="409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Bahnschrift"/>
                <a:cs typeface="Bahnschrift"/>
              </a:rPr>
              <a:t>VN</a:t>
            </a:r>
            <a:r>
              <a:rPr sz="1400" spc="-5" dirty="0">
                <a:latin typeface="Bahnschrift"/>
                <a:cs typeface="Bahnschrift"/>
              </a:rPr>
              <a:t>et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80350" y="4402582"/>
            <a:ext cx="3752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Bahnschrift"/>
                <a:cs typeface="Bahnschrift"/>
              </a:rPr>
              <a:t>NSG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276843" y="4075176"/>
            <a:ext cx="725170" cy="76200"/>
          </a:xfrm>
          <a:custGeom>
            <a:avLst/>
            <a:gdLst/>
            <a:ahLst/>
            <a:cxnLst/>
            <a:rect l="l" t="t" r="r" b="b"/>
            <a:pathLst>
              <a:path w="72517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72517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725170" h="76200">
                <a:moveTo>
                  <a:pt x="724788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724788" y="44450"/>
                </a:lnTo>
                <a:lnTo>
                  <a:pt x="724788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336406" y="3855542"/>
            <a:ext cx="6451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Bahnschrift"/>
                <a:cs typeface="Bahnschrift"/>
              </a:rPr>
              <a:t>Peeri</a:t>
            </a:r>
            <a:r>
              <a:rPr sz="1400" spc="-10" dirty="0">
                <a:latin typeface="Bahnschrift"/>
                <a:cs typeface="Bahnschrift"/>
              </a:rPr>
              <a:t>n</a:t>
            </a:r>
            <a:r>
              <a:rPr sz="1400" dirty="0">
                <a:latin typeface="Bahnschrift"/>
                <a:cs typeface="Bahnschrift"/>
              </a:rPr>
              <a:t>g</a:t>
            </a:r>
            <a:endParaRPr sz="1400">
              <a:latin typeface="Bahnschrift"/>
              <a:cs typeface="Bahnschrift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815328" y="2232660"/>
            <a:ext cx="501396" cy="501396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6887971" y="2745486"/>
            <a:ext cx="3752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Bahnschrift"/>
                <a:cs typeface="Bahnschrift"/>
              </a:rPr>
              <a:t>NSG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57592" y="1535048"/>
            <a:ext cx="18688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0000"/>
                </a:solidFill>
                <a:latin typeface="Bahnschrift"/>
                <a:cs typeface="Bahnschrift"/>
              </a:rPr>
              <a:t>Attack</a:t>
            </a:r>
            <a:r>
              <a:rPr sz="2200" spc="17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Bahnschrift"/>
                <a:cs typeface="Bahnschrift"/>
              </a:rPr>
              <a:t>Surface</a:t>
            </a:r>
            <a:endParaRPr sz="22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29082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25" dirty="0">
                <a:solidFill>
                  <a:srgbClr val="532708"/>
                </a:solidFill>
                <a:latin typeface="Arial"/>
                <a:cs typeface="Arial"/>
              </a:rPr>
              <a:t>Se</a:t>
            </a:r>
            <a:r>
              <a:rPr sz="5000" b="1" spc="-190" dirty="0">
                <a:solidFill>
                  <a:srgbClr val="532708"/>
                </a:solidFill>
                <a:latin typeface="Arial"/>
                <a:cs typeface="Arial"/>
              </a:rPr>
              <a:t>c</a:t>
            </a:r>
            <a:r>
              <a:rPr sz="5000" b="1" spc="-65" dirty="0">
                <a:solidFill>
                  <a:srgbClr val="532708"/>
                </a:solidFill>
                <a:latin typeface="Arial"/>
                <a:cs typeface="Arial"/>
              </a:rPr>
              <a:t>ure</a:t>
            </a:r>
            <a:r>
              <a:rPr sz="5000" b="1" spc="-9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335" dirty="0">
                <a:solidFill>
                  <a:srgbClr val="532708"/>
                </a:solidFill>
                <a:latin typeface="Arial"/>
                <a:cs typeface="Arial"/>
              </a:rPr>
              <a:t>VM</a:t>
            </a:r>
            <a:r>
              <a:rPr sz="5000" b="1" spc="-4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340" dirty="0">
                <a:solidFill>
                  <a:srgbClr val="532708"/>
                </a:solidFill>
                <a:latin typeface="Arial"/>
                <a:cs typeface="Arial"/>
              </a:rPr>
              <a:t>Ac</a:t>
            </a:r>
            <a:r>
              <a:rPr sz="5000" b="1" spc="-285" dirty="0">
                <a:solidFill>
                  <a:srgbClr val="532708"/>
                </a:solidFill>
                <a:latin typeface="Arial"/>
                <a:cs typeface="Arial"/>
              </a:rPr>
              <a:t>c</a:t>
            </a:r>
            <a:r>
              <a:rPr sz="5000" b="1" spc="-165" dirty="0">
                <a:solidFill>
                  <a:srgbClr val="532708"/>
                </a:solidFill>
                <a:latin typeface="Arial"/>
                <a:cs typeface="Arial"/>
              </a:rPr>
              <a:t>ess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0663555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larger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attack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surface</a:t>
            </a:r>
            <a:r>
              <a:rPr sz="2800" spc="31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–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greater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risk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We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want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minimize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as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much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as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possible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Leaving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public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IPs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open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always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risk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want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avoid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Not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directly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related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app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design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but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important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nonetheless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29082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25" dirty="0">
                <a:solidFill>
                  <a:srgbClr val="532708"/>
                </a:solidFill>
                <a:latin typeface="Arial"/>
                <a:cs typeface="Arial"/>
              </a:rPr>
              <a:t>Se</a:t>
            </a:r>
            <a:r>
              <a:rPr sz="5000" b="1" spc="-190" dirty="0">
                <a:solidFill>
                  <a:srgbClr val="532708"/>
                </a:solidFill>
                <a:latin typeface="Arial"/>
                <a:cs typeface="Arial"/>
              </a:rPr>
              <a:t>c</a:t>
            </a:r>
            <a:r>
              <a:rPr sz="5000" b="1" spc="-65" dirty="0">
                <a:solidFill>
                  <a:srgbClr val="532708"/>
                </a:solidFill>
                <a:latin typeface="Arial"/>
                <a:cs typeface="Arial"/>
              </a:rPr>
              <a:t>ure</a:t>
            </a:r>
            <a:r>
              <a:rPr sz="5000" b="1" spc="-9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335" dirty="0">
                <a:solidFill>
                  <a:srgbClr val="532708"/>
                </a:solidFill>
                <a:latin typeface="Arial"/>
                <a:cs typeface="Arial"/>
              </a:rPr>
              <a:t>VM</a:t>
            </a:r>
            <a:r>
              <a:rPr sz="5000" b="1" spc="-4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340" dirty="0">
                <a:solidFill>
                  <a:srgbClr val="532708"/>
                </a:solidFill>
                <a:latin typeface="Arial"/>
                <a:cs typeface="Arial"/>
              </a:rPr>
              <a:t>Ac</a:t>
            </a:r>
            <a:r>
              <a:rPr sz="5000" b="1" spc="-285" dirty="0">
                <a:solidFill>
                  <a:srgbClr val="532708"/>
                </a:solidFill>
                <a:latin typeface="Arial"/>
                <a:cs typeface="Arial"/>
              </a:rPr>
              <a:t>c</a:t>
            </a:r>
            <a:r>
              <a:rPr sz="5000" b="1" spc="-165" dirty="0">
                <a:solidFill>
                  <a:srgbClr val="532708"/>
                </a:solidFill>
                <a:latin typeface="Arial"/>
                <a:cs typeface="Arial"/>
              </a:rPr>
              <a:t>ess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34499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What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can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done?</a:t>
            </a:r>
            <a:endParaRPr sz="280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8515" y="2805683"/>
            <a:ext cx="3377565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marL="904240">
              <a:lnSpc>
                <a:spcPct val="100000"/>
              </a:lnSpc>
              <a:spcBef>
                <a:spcPts val="1310"/>
              </a:spcBef>
            </a:pPr>
            <a:r>
              <a:rPr sz="2600" dirty="0">
                <a:solidFill>
                  <a:srgbClr val="FFFFFF"/>
                </a:solidFill>
                <a:latin typeface="Bahnschrift"/>
                <a:cs typeface="Bahnschrift"/>
              </a:rPr>
              <a:t>JIT</a:t>
            </a:r>
            <a:r>
              <a:rPr sz="2600" spc="19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Bahnschrift"/>
                <a:cs typeface="Bahnschrift"/>
              </a:rPr>
              <a:t>Access</a:t>
            </a:r>
            <a:endParaRPr sz="260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8515" y="3855720"/>
            <a:ext cx="3377565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651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300"/>
              </a:spcBef>
            </a:pPr>
            <a:r>
              <a:rPr sz="2600" dirty="0">
                <a:solidFill>
                  <a:srgbClr val="FFFFFF"/>
                </a:solidFill>
                <a:latin typeface="Bahnschrift"/>
                <a:cs typeface="Bahnschrift"/>
              </a:rPr>
              <a:t>VPN</a:t>
            </a:r>
            <a:endParaRPr sz="260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28515" y="4904232"/>
            <a:ext cx="3377565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marL="955675">
              <a:lnSpc>
                <a:spcPct val="100000"/>
              </a:lnSpc>
              <a:spcBef>
                <a:spcPts val="1310"/>
              </a:spcBef>
            </a:pPr>
            <a:r>
              <a:rPr sz="2600" dirty="0">
                <a:solidFill>
                  <a:srgbClr val="FFFFFF"/>
                </a:solidFill>
                <a:latin typeface="Bahnschrift"/>
                <a:cs typeface="Bahnschrift"/>
              </a:rPr>
              <a:t>Jump</a:t>
            </a:r>
            <a:r>
              <a:rPr sz="2600" spc="20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dirty="0">
                <a:solidFill>
                  <a:srgbClr val="FFFFFF"/>
                </a:solidFill>
                <a:latin typeface="Bahnschrift"/>
                <a:cs typeface="Bahnschrift"/>
              </a:rPr>
              <a:t>Box</a:t>
            </a:r>
            <a:endParaRPr sz="26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28515" y="5943600"/>
            <a:ext cx="3377565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310"/>
              </a:spcBef>
            </a:pPr>
            <a:r>
              <a:rPr sz="2600" dirty="0">
                <a:solidFill>
                  <a:srgbClr val="FFFFFF"/>
                </a:solidFill>
                <a:latin typeface="Bahnschrift"/>
                <a:cs typeface="Bahnschrift"/>
              </a:rPr>
              <a:t>Bastion</a:t>
            </a:r>
            <a:endParaRPr sz="26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8196" y="268355"/>
            <a:ext cx="1429255" cy="4311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93896" y="675894"/>
            <a:ext cx="408368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215" dirty="0">
                <a:solidFill>
                  <a:srgbClr val="C55A11"/>
                </a:solidFill>
                <a:latin typeface="Arial"/>
                <a:cs typeface="Arial"/>
              </a:rPr>
              <a:t>Cloud</a:t>
            </a:r>
            <a:r>
              <a:rPr sz="3800" b="1" spc="-3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3800" b="1" spc="-125" dirty="0">
                <a:solidFill>
                  <a:srgbClr val="C55A11"/>
                </a:solidFill>
                <a:latin typeface="Arial"/>
                <a:cs typeface="Arial"/>
              </a:rPr>
              <a:t>Architect</a:t>
            </a:r>
            <a:r>
              <a:rPr sz="3800" b="1" spc="-170" dirty="0">
                <a:solidFill>
                  <a:srgbClr val="C55A11"/>
                </a:solidFill>
                <a:latin typeface="Arial"/>
                <a:cs typeface="Arial"/>
              </a:rPr>
              <a:t>u</a:t>
            </a:r>
            <a:r>
              <a:rPr sz="3800" b="1" spc="35" dirty="0">
                <a:solidFill>
                  <a:srgbClr val="C55A11"/>
                </a:solidFill>
                <a:latin typeface="Arial"/>
                <a:cs typeface="Arial"/>
              </a:rPr>
              <a:t>re</a:t>
            </a:r>
            <a:endParaRPr sz="3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8843" y="3243110"/>
            <a:ext cx="553211" cy="5163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0500" y="3243110"/>
            <a:ext cx="553211" cy="51633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892920" y="3823208"/>
            <a:ext cx="8464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Catalog</a:t>
            </a:r>
            <a:r>
              <a:rPr sz="1200" spc="70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App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50226" y="3823208"/>
            <a:ext cx="87376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Weather</a:t>
            </a:r>
            <a:r>
              <a:rPr sz="1200" spc="30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API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72" y="1909699"/>
            <a:ext cx="402971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28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8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800" b="1" spc="-190" dirty="0">
                <a:solidFill>
                  <a:srgbClr val="FF0000"/>
                </a:solidFill>
                <a:latin typeface="Arial"/>
                <a:cs typeface="Arial"/>
              </a:rPr>
              <a:t>Word</a:t>
            </a:r>
            <a:r>
              <a:rPr sz="38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800" b="1" spc="-15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38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800" b="1" spc="-204" dirty="0">
                <a:solidFill>
                  <a:srgbClr val="FF0000"/>
                </a:solidFill>
                <a:latin typeface="Arial"/>
                <a:cs typeface="Arial"/>
              </a:rPr>
              <a:t>Cau</a:t>
            </a:r>
            <a:r>
              <a:rPr sz="3800" b="1" spc="-12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800" b="1" spc="-240" dirty="0">
                <a:solidFill>
                  <a:srgbClr val="FF0000"/>
                </a:solidFill>
                <a:latin typeface="Arial"/>
                <a:cs typeface="Arial"/>
              </a:rPr>
              <a:t>ion:</a:t>
            </a:r>
            <a:endParaRPr sz="3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99529" y="4951476"/>
            <a:ext cx="4749800" cy="94106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300"/>
              </a:spcBef>
              <a:buChar char="-"/>
              <a:tabLst>
                <a:tab pos="583565" algn="l"/>
                <a:tab pos="584200" algn="l"/>
              </a:tabLst>
            </a:pPr>
            <a:r>
              <a:rPr sz="2000" b="1" spc="-55" dirty="0">
                <a:solidFill>
                  <a:srgbClr val="FF0000"/>
                </a:solidFill>
                <a:latin typeface="Arial"/>
                <a:cs typeface="Arial"/>
              </a:rPr>
              <a:t>Directly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70" dirty="0">
                <a:solidFill>
                  <a:srgbClr val="FF0000"/>
                </a:solidFill>
                <a:latin typeface="Arial"/>
                <a:cs typeface="Arial"/>
              </a:rPr>
              <a:t>accessible</a:t>
            </a:r>
            <a:r>
              <a:rPr sz="20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from </a:t>
            </a:r>
            <a:r>
              <a:rPr sz="2000" b="1" spc="-6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internet</a:t>
            </a:r>
            <a:endParaRPr sz="20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1205"/>
              </a:spcBef>
              <a:buChar char="-"/>
              <a:tabLst>
                <a:tab pos="583565" algn="l"/>
                <a:tab pos="584200" algn="l"/>
              </a:tabLst>
            </a:pPr>
            <a:r>
              <a:rPr sz="2000" b="1" spc="-120" dirty="0">
                <a:solidFill>
                  <a:srgbClr val="FF0000"/>
                </a:solidFill>
                <a:latin typeface="Arial"/>
                <a:cs typeface="Arial"/>
              </a:rPr>
              <a:t>Can</a:t>
            </a:r>
            <a:r>
              <a:rPr sz="20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85" dirty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35" dirty="0">
                <a:solidFill>
                  <a:srgbClr val="FF0000"/>
                </a:solidFill>
                <a:latin typeface="Arial"/>
                <a:cs typeface="Arial"/>
              </a:rPr>
              <a:t>RD</a:t>
            </a:r>
            <a:r>
              <a:rPr sz="2000" b="1" spc="-90" dirty="0">
                <a:solidFill>
                  <a:srgbClr val="FF0000"/>
                </a:solidFill>
                <a:latin typeface="Arial"/>
                <a:cs typeface="Arial"/>
              </a:rPr>
              <a:t>Ped</a:t>
            </a:r>
            <a:r>
              <a:rPr sz="20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from</a:t>
            </a:r>
            <a:r>
              <a:rPr sz="20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5" dirty="0">
                <a:solidFill>
                  <a:srgbClr val="FF0000"/>
                </a:solidFill>
                <a:latin typeface="Arial"/>
                <a:cs typeface="Arial"/>
              </a:rPr>
              <a:t>anywhere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259823" y="4284726"/>
            <a:ext cx="114300" cy="746125"/>
          </a:xfrm>
          <a:custGeom>
            <a:avLst/>
            <a:gdLst/>
            <a:ahLst/>
            <a:cxnLst/>
            <a:rect l="l" t="t" r="r" b="b"/>
            <a:pathLst>
              <a:path w="114300" h="746125">
                <a:moveTo>
                  <a:pt x="76200" y="95250"/>
                </a:moveTo>
                <a:lnTo>
                  <a:pt x="38100" y="95250"/>
                </a:lnTo>
                <a:lnTo>
                  <a:pt x="38100" y="745744"/>
                </a:lnTo>
                <a:lnTo>
                  <a:pt x="76200" y="745744"/>
                </a:lnTo>
                <a:lnTo>
                  <a:pt x="76200" y="95250"/>
                </a:lnTo>
                <a:close/>
              </a:path>
              <a:path w="114300" h="746125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746125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1519" y="3395471"/>
            <a:ext cx="4991100" cy="2028825"/>
          </a:xfrm>
          <a:prstGeom prst="rect">
            <a:avLst/>
          </a:prstGeom>
          <a:ln w="76200">
            <a:solidFill>
              <a:srgbClr val="FF00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sz="4400" spc="-5" dirty="0">
                <a:solidFill>
                  <a:srgbClr val="FF0000"/>
                </a:solidFill>
                <a:latin typeface="Bahnschrift"/>
                <a:cs typeface="Bahnschrift"/>
              </a:rPr>
              <a:t>NEVER</a:t>
            </a:r>
            <a:endParaRPr sz="4400">
              <a:latin typeface="Bahnschrift"/>
              <a:cs typeface="Bahnschrift"/>
            </a:endParaRPr>
          </a:p>
          <a:p>
            <a:pPr marL="186055" marR="177800" algn="ctr">
              <a:lnSpc>
                <a:spcPct val="100000"/>
              </a:lnSpc>
              <a:spcBef>
                <a:spcPts val="10"/>
              </a:spcBef>
            </a:pPr>
            <a:r>
              <a:rPr sz="3600" dirty="0">
                <a:solidFill>
                  <a:srgbClr val="FF0000"/>
                </a:solidFill>
                <a:latin typeface="Bahnschrift"/>
                <a:cs typeface="Bahnschrift"/>
              </a:rPr>
              <a:t>leave</a:t>
            </a:r>
            <a:r>
              <a:rPr sz="3600" spc="31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3600" dirty="0">
                <a:solidFill>
                  <a:srgbClr val="FF0000"/>
                </a:solidFill>
                <a:latin typeface="Bahnschrift"/>
                <a:cs typeface="Bahnschrift"/>
              </a:rPr>
              <a:t>a</a:t>
            </a:r>
            <a:r>
              <a:rPr sz="3600" spc="32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3600" dirty="0">
                <a:solidFill>
                  <a:srgbClr val="FF0000"/>
                </a:solidFill>
                <a:latin typeface="Bahnschrift"/>
                <a:cs typeface="Bahnschrift"/>
              </a:rPr>
              <a:t>VM</a:t>
            </a:r>
            <a:r>
              <a:rPr sz="3600" spc="33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Bahnschrift"/>
                <a:cs typeface="Bahnschrift"/>
              </a:rPr>
              <a:t>open</a:t>
            </a:r>
            <a:r>
              <a:rPr sz="3600" spc="335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Bahnschrift"/>
                <a:cs typeface="Bahnschrift"/>
              </a:rPr>
              <a:t>to</a:t>
            </a:r>
            <a:r>
              <a:rPr sz="3600" spc="33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Bahnschrift"/>
                <a:cs typeface="Bahnschrift"/>
              </a:rPr>
              <a:t>the </a:t>
            </a:r>
            <a:r>
              <a:rPr sz="3600" spc="-60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3600" dirty="0">
                <a:solidFill>
                  <a:srgbClr val="FF0000"/>
                </a:solidFill>
                <a:latin typeface="Bahnschrift"/>
                <a:cs typeface="Bahnschrift"/>
              </a:rPr>
              <a:t>internet</a:t>
            </a:r>
            <a:r>
              <a:rPr sz="3600" spc="31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Bahnschrift"/>
                <a:cs typeface="Bahnschrift"/>
              </a:rPr>
              <a:t>this</a:t>
            </a:r>
            <a:r>
              <a:rPr sz="3600" spc="325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Bahnschrift"/>
                <a:cs typeface="Bahnschrift"/>
              </a:rPr>
              <a:t>way</a:t>
            </a:r>
            <a:endParaRPr sz="3600">
              <a:latin typeface="Bahnschrift"/>
              <a:cs typeface="Bahnschrif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9955" y="5713577"/>
            <a:ext cx="48850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14" dirty="0">
                <a:solidFill>
                  <a:srgbClr val="FF0000"/>
                </a:solidFill>
                <a:latin typeface="Arial"/>
                <a:cs typeface="Arial"/>
              </a:rPr>
              <a:t>We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wil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learn</a:t>
            </a:r>
            <a:r>
              <a:rPr sz="20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la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b="1" spc="15" dirty="0">
                <a:solidFill>
                  <a:srgbClr val="FF0000"/>
                </a:solidFill>
                <a:latin typeface="Arial"/>
                <a:cs typeface="Arial"/>
              </a:rPr>
              <a:t>er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20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20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5" dirty="0">
                <a:solidFill>
                  <a:srgbClr val="FF0000"/>
                </a:solidFill>
                <a:latin typeface="Arial"/>
                <a:cs typeface="Arial"/>
              </a:rPr>
              <a:t>wha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90" dirty="0">
                <a:solidFill>
                  <a:srgbClr val="FF0000"/>
                </a:solidFill>
                <a:latin typeface="Arial"/>
                <a:cs typeface="Arial"/>
              </a:rPr>
              <a:t>should</a:t>
            </a:r>
            <a:r>
              <a:rPr sz="20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85" dirty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10" dirty="0">
                <a:solidFill>
                  <a:srgbClr val="FF0000"/>
                </a:solidFill>
                <a:latin typeface="Arial"/>
                <a:cs typeface="Arial"/>
              </a:rPr>
              <a:t>done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304165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70" dirty="0">
                <a:solidFill>
                  <a:srgbClr val="532708"/>
                </a:solidFill>
                <a:latin typeface="Arial"/>
                <a:cs typeface="Arial"/>
              </a:rPr>
              <a:t>JI</a:t>
            </a:r>
            <a:r>
              <a:rPr sz="5000" b="1" spc="-385" dirty="0">
                <a:solidFill>
                  <a:srgbClr val="532708"/>
                </a:solidFill>
                <a:latin typeface="Arial"/>
                <a:cs typeface="Arial"/>
              </a:rPr>
              <a:t>T</a:t>
            </a:r>
            <a:r>
              <a:rPr sz="5000" b="1" spc="-5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340" dirty="0">
                <a:solidFill>
                  <a:srgbClr val="532708"/>
                </a:solidFill>
                <a:latin typeface="Arial"/>
                <a:cs typeface="Arial"/>
              </a:rPr>
              <a:t>Ac</a:t>
            </a:r>
            <a:r>
              <a:rPr sz="5000" b="1" spc="-280" dirty="0">
                <a:solidFill>
                  <a:srgbClr val="532708"/>
                </a:solidFill>
                <a:latin typeface="Arial"/>
                <a:cs typeface="Arial"/>
              </a:rPr>
              <a:t>c</a:t>
            </a:r>
            <a:r>
              <a:rPr sz="5000" b="1" spc="-165" dirty="0">
                <a:solidFill>
                  <a:srgbClr val="532708"/>
                </a:solidFill>
                <a:latin typeface="Arial"/>
                <a:cs typeface="Arial"/>
              </a:rPr>
              <a:t>ess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084770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Just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Time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Access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Opens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port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for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access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demand,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and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automatically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closes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it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Rest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time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–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it’s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closed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Can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configured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from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VM’s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page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portal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Requires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Security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Center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License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Upgrade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124142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40" dirty="0">
                <a:solidFill>
                  <a:srgbClr val="532708"/>
                </a:solidFill>
                <a:latin typeface="Arial"/>
                <a:cs typeface="Arial"/>
              </a:rPr>
              <a:t>VPN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034986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secure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tunnel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VNet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Can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configured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so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that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no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else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can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connect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VNet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Requires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VPN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software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and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license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(not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part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Azure)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284797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70" dirty="0">
                <a:solidFill>
                  <a:srgbClr val="532708"/>
                </a:solidFill>
                <a:latin typeface="Arial"/>
                <a:cs typeface="Arial"/>
              </a:rPr>
              <a:t>Jum</a:t>
            </a:r>
            <a:r>
              <a:rPr sz="5000" b="1" spc="-235" dirty="0">
                <a:solidFill>
                  <a:srgbClr val="532708"/>
                </a:solidFill>
                <a:latin typeface="Arial"/>
                <a:cs typeface="Arial"/>
              </a:rPr>
              <a:t>p</a:t>
            </a:r>
            <a:r>
              <a:rPr sz="5000" b="1" spc="-3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305" dirty="0">
                <a:solidFill>
                  <a:srgbClr val="532708"/>
                </a:solidFill>
                <a:latin typeface="Arial"/>
                <a:cs typeface="Arial"/>
              </a:rPr>
              <a:t>Box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063879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Place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another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VM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in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VNet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Allow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access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ONLY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this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VNet</a:t>
            </a:r>
            <a:endParaRPr sz="2800">
              <a:latin typeface="Bahnschrift"/>
              <a:cs typeface="Bahnschrift"/>
            </a:endParaRPr>
          </a:p>
          <a:p>
            <a:pPr marL="469900" marR="5080" indent="-457200">
              <a:lnSpc>
                <a:spcPct val="2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When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need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access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other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VMs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–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connect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this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one </a:t>
            </a:r>
            <a:r>
              <a:rPr sz="2800" spc="-459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and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connect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from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relevant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VM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Only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port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open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(still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kind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problem…)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Cost: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additional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VM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(the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Jump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Box)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41052" y="1485900"/>
            <a:ext cx="76200" cy="1769110"/>
          </a:xfrm>
          <a:custGeom>
            <a:avLst/>
            <a:gdLst/>
            <a:ahLst/>
            <a:cxnLst/>
            <a:rect l="l" t="t" r="r" b="b"/>
            <a:pathLst>
              <a:path w="76200" h="1769110">
                <a:moveTo>
                  <a:pt x="0" y="1692655"/>
                </a:moveTo>
                <a:lnTo>
                  <a:pt x="38100" y="1768983"/>
                </a:lnTo>
                <a:lnTo>
                  <a:pt x="69850" y="1705483"/>
                </a:lnTo>
                <a:lnTo>
                  <a:pt x="31750" y="1705483"/>
                </a:lnTo>
                <a:lnTo>
                  <a:pt x="31754" y="1692708"/>
                </a:lnTo>
                <a:lnTo>
                  <a:pt x="0" y="1692655"/>
                </a:lnTo>
                <a:close/>
              </a:path>
              <a:path w="76200" h="1769110">
                <a:moveTo>
                  <a:pt x="31754" y="1692708"/>
                </a:moveTo>
                <a:lnTo>
                  <a:pt x="31750" y="1705483"/>
                </a:lnTo>
                <a:lnTo>
                  <a:pt x="44450" y="1705483"/>
                </a:lnTo>
                <a:lnTo>
                  <a:pt x="44454" y="1692730"/>
                </a:lnTo>
                <a:lnTo>
                  <a:pt x="31754" y="1692708"/>
                </a:lnTo>
                <a:close/>
              </a:path>
              <a:path w="76200" h="1769110">
                <a:moveTo>
                  <a:pt x="44454" y="1692730"/>
                </a:moveTo>
                <a:lnTo>
                  <a:pt x="44450" y="1705483"/>
                </a:lnTo>
                <a:lnTo>
                  <a:pt x="69850" y="1705483"/>
                </a:lnTo>
                <a:lnTo>
                  <a:pt x="76200" y="1692783"/>
                </a:lnTo>
                <a:lnTo>
                  <a:pt x="44454" y="1692730"/>
                </a:lnTo>
                <a:close/>
              </a:path>
              <a:path w="76200" h="1769110">
                <a:moveTo>
                  <a:pt x="45084" y="0"/>
                </a:moveTo>
                <a:lnTo>
                  <a:pt x="32384" y="0"/>
                </a:lnTo>
                <a:lnTo>
                  <a:pt x="31754" y="1692708"/>
                </a:lnTo>
                <a:lnTo>
                  <a:pt x="44454" y="1692730"/>
                </a:lnTo>
                <a:lnTo>
                  <a:pt x="4508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8196" y="268355"/>
            <a:ext cx="1429255" cy="4311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93896" y="675894"/>
            <a:ext cx="408368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215" dirty="0">
                <a:solidFill>
                  <a:srgbClr val="C55A11"/>
                </a:solidFill>
                <a:latin typeface="Arial"/>
                <a:cs typeface="Arial"/>
              </a:rPr>
              <a:t>Cloud</a:t>
            </a:r>
            <a:r>
              <a:rPr sz="3800" b="1" spc="-3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3800" b="1" spc="-125" dirty="0">
                <a:solidFill>
                  <a:srgbClr val="C55A11"/>
                </a:solidFill>
                <a:latin typeface="Arial"/>
                <a:cs typeface="Arial"/>
              </a:rPr>
              <a:t>Architect</a:t>
            </a:r>
            <a:r>
              <a:rPr sz="3800" b="1" spc="-170" dirty="0">
                <a:solidFill>
                  <a:srgbClr val="C55A11"/>
                </a:solidFill>
                <a:latin typeface="Arial"/>
                <a:cs typeface="Arial"/>
              </a:rPr>
              <a:t>u</a:t>
            </a:r>
            <a:r>
              <a:rPr sz="3800" b="1" spc="35" dirty="0">
                <a:solidFill>
                  <a:srgbClr val="C55A11"/>
                </a:solidFill>
                <a:latin typeface="Arial"/>
                <a:cs typeface="Arial"/>
              </a:rPr>
              <a:t>re</a:t>
            </a:r>
            <a:endParaRPr sz="3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77371" y="3243110"/>
            <a:ext cx="551687" cy="51633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830814" y="3823208"/>
            <a:ext cx="8464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Catalog</a:t>
            </a:r>
            <a:r>
              <a:rPr sz="1200" spc="70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App</a:t>
            </a:r>
            <a:endParaRPr sz="1200">
              <a:latin typeface="Bahnschrift"/>
              <a:cs typeface="Bahnschrif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8564" y="3243110"/>
            <a:ext cx="551687" cy="5163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637781" y="3823208"/>
            <a:ext cx="87376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Weather</a:t>
            </a:r>
            <a:r>
              <a:rPr sz="1200" spc="30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API</a:t>
            </a:r>
            <a:endParaRPr sz="1200">
              <a:latin typeface="Bahnschrift"/>
              <a:cs typeface="Bahnschrif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81220" y="3252330"/>
            <a:ext cx="524103" cy="52555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280408" y="3823208"/>
            <a:ext cx="982344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8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App</a:t>
            </a:r>
            <a:r>
              <a:rPr sz="1400" spc="2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Service</a:t>
            </a:r>
            <a:endParaRPr sz="1400">
              <a:latin typeface="Bahnschrift"/>
              <a:cs typeface="Bahnschrift"/>
            </a:endParaRPr>
          </a:p>
          <a:p>
            <a:pPr marL="18415">
              <a:lnSpc>
                <a:spcPts val="1440"/>
              </a:lnSpc>
            </a:pP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Inventory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App</a:t>
            </a:r>
            <a:endParaRPr sz="1200">
              <a:latin typeface="Bahnschrift"/>
              <a:cs typeface="Bahnschrif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95244" y="3157929"/>
            <a:ext cx="624840" cy="55592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100197" y="3823208"/>
            <a:ext cx="62103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spc="-5" dirty="0">
                <a:latin typeface="Bahnschrift"/>
                <a:cs typeface="Bahnschrift"/>
              </a:rPr>
              <a:t>AKS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Cart</a:t>
            </a:r>
            <a:r>
              <a:rPr sz="1200" spc="65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App</a:t>
            </a:r>
            <a:endParaRPr sz="1200">
              <a:latin typeface="Bahnschrift"/>
              <a:cs typeface="Bahnschrif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736469" y="3422650"/>
            <a:ext cx="1003935" cy="1798955"/>
            <a:chOff x="2736469" y="3422650"/>
            <a:chExt cx="1003935" cy="179895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13532" y="4656088"/>
              <a:ext cx="626364" cy="56511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736469" y="3422650"/>
              <a:ext cx="377825" cy="1529080"/>
            </a:xfrm>
            <a:custGeom>
              <a:avLst/>
              <a:gdLst/>
              <a:ahLst/>
              <a:cxnLst/>
              <a:rect l="l" t="t" r="r" b="b"/>
              <a:pathLst>
                <a:path w="377825" h="1529079">
                  <a:moveTo>
                    <a:pt x="301370" y="1452372"/>
                  </a:moveTo>
                  <a:lnTo>
                    <a:pt x="301370" y="1528572"/>
                  </a:lnTo>
                  <a:lnTo>
                    <a:pt x="364870" y="1496822"/>
                  </a:lnTo>
                  <a:lnTo>
                    <a:pt x="314070" y="1496822"/>
                  </a:lnTo>
                  <a:lnTo>
                    <a:pt x="314070" y="1484122"/>
                  </a:lnTo>
                  <a:lnTo>
                    <a:pt x="364870" y="1484122"/>
                  </a:lnTo>
                  <a:lnTo>
                    <a:pt x="301370" y="1452372"/>
                  </a:lnTo>
                  <a:close/>
                </a:path>
                <a:path w="377825" h="1529079">
                  <a:moveTo>
                    <a:pt x="358775" y="0"/>
                  </a:moveTo>
                  <a:lnTo>
                    <a:pt x="0" y="0"/>
                  </a:lnTo>
                  <a:lnTo>
                    <a:pt x="0" y="1496822"/>
                  </a:lnTo>
                  <a:lnTo>
                    <a:pt x="301370" y="1496822"/>
                  </a:lnTo>
                  <a:lnTo>
                    <a:pt x="301370" y="1490472"/>
                  </a:lnTo>
                  <a:lnTo>
                    <a:pt x="12700" y="1490472"/>
                  </a:lnTo>
                  <a:lnTo>
                    <a:pt x="6350" y="1484122"/>
                  </a:lnTo>
                  <a:lnTo>
                    <a:pt x="12700" y="1484122"/>
                  </a:lnTo>
                  <a:lnTo>
                    <a:pt x="12700" y="12700"/>
                  </a:lnTo>
                  <a:lnTo>
                    <a:pt x="6350" y="12700"/>
                  </a:lnTo>
                  <a:lnTo>
                    <a:pt x="12700" y="6350"/>
                  </a:lnTo>
                  <a:lnTo>
                    <a:pt x="358775" y="6350"/>
                  </a:lnTo>
                  <a:lnTo>
                    <a:pt x="358775" y="0"/>
                  </a:lnTo>
                  <a:close/>
                </a:path>
                <a:path w="377825" h="1529079">
                  <a:moveTo>
                    <a:pt x="364870" y="1484122"/>
                  </a:moveTo>
                  <a:lnTo>
                    <a:pt x="314070" y="1484122"/>
                  </a:lnTo>
                  <a:lnTo>
                    <a:pt x="314070" y="1496822"/>
                  </a:lnTo>
                  <a:lnTo>
                    <a:pt x="364870" y="1496822"/>
                  </a:lnTo>
                  <a:lnTo>
                    <a:pt x="377570" y="1490472"/>
                  </a:lnTo>
                  <a:lnTo>
                    <a:pt x="364870" y="1484122"/>
                  </a:lnTo>
                  <a:close/>
                </a:path>
                <a:path w="377825" h="1529079">
                  <a:moveTo>
                    <a:pt x="12700" y="1484122"/>
                  </a:moveTo>
                  <a:lnTo>
                    <a:pt x="6350" y="1484122"/>
                  </a:lnTo>
                  <a:lnTo>
                    <a:pt x="12700" y="1490472"/>
                  </a:lnTo>
                  <a:lnTo>
                    <a:pt x="12700" y="1484122"/>
                  </a:lnTo>
                  <a:close/>
                </a:path>
                <a:path w="377825" h="1529079">
                  <a:moveTo>
                    <a:pt x="301370" y="1484122"/>
                  </a:moveTo>
                  <a:lnTo>
                    <a:pt x="12700" y="1484122"/>
                  </a:lnTo>
                  <a:lnTo>
                    <a:pt x="12700" y="1490472"/>
                  </a:lnTo>
                  <a:lnTo>
                    <a:pt x="301370" y="1490472"/>
                  </a:lnTo>
                  <a:lnTo>
                    <a:pt x="301370" y="1484122"/>
                  </a:lnTo>
                  <a:close/>
                </a:path>
                <a:path w="377825" h="1529079">
                  <a:moveTo>
                    <a:pt x="12700" y="6350"/>
                  </a:moveTo>
                  <a:lnTo>
                    <a:pt x="6350" y="12700"/>
                  </a:lnTo>
                  <a:lnTo>
                    <a:pt x="12700" y="12700"/>
                  </a:lnTo>
                  <a:lnTo>
                    <a:pt x="12700" y="6350"/>
                  </a:lnTo>
                  <a:close/>
                </a:path>
                <a:path w="377825" h="1529079">
                  <a:moveTo>
                    <a:pt x="358775" y="6350"/>
                  </a:moveTo>
                  <a:lnTo>
                    <a:pt x="12700" y="6350"/>
                  </a:lnTo>
                  <a:lnTo>
                    <a:pt x="12700" y="12700"/>
                  </a:lnTo>
                  <a:lnTo>
                    <a:pt x="358775" y="12700"/>
                  </a:lnTo>
                  <a:lnTo>
                    <a:pt x="358775" y="6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5073" y="5258180"/>
            <a:ext cx="8432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spc="-5" dirty="0">
                <a:latin typeface="Bahnschrift"/>
                <a:cs typeface="Bahnschrift"/>
              </a:rPr>
              <a:t>ACR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Cart</a:t>
            </a:r>
            <a:r>
              <a:rPr sz="1200" spc="60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Docker</a:t>
            </a:r>
            <a:endParaRPr sz="1200">
              <a:latin typeface="Bahnschrift"/>
              <a:cs typeface="Bahnschrif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995918" y="2264664"/>
            <a:ext cx="2995295" cy="4400550"/>
            <a:chOff x="8995918" y="2264664"/>
            <a:chExt cx="2995295" cy="4400550"/>
          </a:xfrm>
        </p:grpSpPr>
        <p:sp>
          <p:nvSpPr>
            <p:cNvPr id="18" name="object 18"/>
            <p:cNvSpPr/>
            <p:nvPr/>
          </p:nvSpPr>
          <p:spPr>
            <a:xfrm>
              <a:off x="9002268" y="2516124"/>
              <a:ext cx="2982595" cy="4142740"/>
            </a:xfrm>
            <a:custGeom>
              <a:avLst/>
              <a:gdLst/>
              <a:ahLst/>
              <a:cxnLst/>
              <a:rect l="l" t="t" r="r" b="b"/>
              <a:pathLst>
                <a:path w="2982595" h="4142740">
                  <a:moveTo>
                    <a:pt x="0" y="4142232"/>
                  </a:moveTo>
                  <a:lnTo>
                    <a:pt x="2982468" y="4142232"/>
                  </a:lnTo>
                  <a:lnTo>
                    <a:pt x="2982468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35312" y="2264664"/>
              <a:ext cx="502920" cy="50292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000743" y="1711752"/>
            <a:ext cx="675131" cy="40783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9122409" y="2169668"/>
            <a:ext cx="409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Bahnschrift"/>
                <a:cs typeface="Bahnschrift"/>
              </a:rPr>
              <a:t>VN</a:t>
            </a:r>
            <a:r>
              <a:rPr sz="1400" spc="-5" dirty="0">
                <a:latin typeface="Bahnschrift"/>
                <a:cs typeface="Bahnschrift"/>
              </a:rPr>
              <a:t>et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09226" y="2777693"/>
            <a:ext cx="3759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Bahnschrift"/>
                <a:cs typeface="Bahnschrift"/>
              </a:rPr>
              <a:t>NSG</a:t>
            </a:r>
            <a:endParaRPr sz="1400">
              <a:latin typeface="Bahnschrift"/>
              <a:cs typeface="Bahnschrif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871717" y="2520442"/>
            <a:ext cx="2437130" cy="4155440"/>
            <a:chOff x="5871717" y="2520442"/>
            <a:chExt cx="2437130" cy="4155440"/>
          </a:xfrm>
        </p:grpSpPr>
        <p:sp>
          <p:nvSpPr>
            <p:cNvPr id="24" name="object 24"/>
            <p:cNvSpPr/>
            <p:nvPr/>
          </p:nvSpPr>
          <p:spPr>
            <a:xfrm>
              <a:off x="5878067" y="2526792"/>
              <a:ext cx="2164080" cy="4142740"/>
            </a:xfrm>
            <a:custGeom>
              <a:avLst/>
              <a:gdLst/>
              <a:ahLst/>
              <a:cxnLst/>
              <a:rect l="l" t="t" r="r" b="b"/>
              <a:pathLst>
                <a:path w="2164079" h="4142740">
                  <a:moveTo>
                    <a:pt x="0" y="4142232"/>
                  </a:moveTo>
                  <a:lnTo>
                    <a:pt x="2164080" y="4142232"/>
                  </a:lnTo>
                  <a:lnTo>
                    <a:pt x="2164080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12699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07451" y="3889248"/>
              <a:ext cx="501396" cy="501395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850635" y="1711752"/>
            <a:ext cx="675132" cy="407830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5972302" y="2169668"/>
            <a:ext cx="409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Bahnschrift"/>
                <a:cs typeface="Bahnschrift"/>
              </a:rPr>
              <a:t>VN</a:t>
            </a:r>
            <a:r>
              <a:rPr sz="1400" spc="-5" dirty="0">
                <a:latin typeface="Bahnschrift"/>
                <a:cs typeface="Bahnschrift"/>
              </a:rPr>
              <a:t>et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80350" y="4402582"/>
            <a:ext cx="3752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Bahnschrift"/>
                <a:cs typeface="Bahnschrift"/>
              </a:rPr>
              <a:t>NSG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276843" y="4075176"/>
            <a:ext cx="725170" cy="76200"/>
          </a:xfrm>
          <a:custGeom>
            <a:avLst/>
            <a:gdLst/>
            <a:ahLst/>
            <a:cxnLst/>
            <a:rect l="l" t="t" r="r" b="b"/>
            <a:pathLst>
              <a:path w="72517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72517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725170" h="76200">
                <a:moveTo>
                  <a:pt x="724788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724788" y="44450"/>
                </a:lnTo>
                <a:lnTo>
                  <a:pt x="724788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336406" y="3855542"/>
            <a:ext cx="6451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Bahnschrift"/>
                <a:cs typeface="Bahnschrift"/>
              </a:rPr>
              <a:t>Peeri</a:t>
            </a:r>
            <a:r>
              <a:rPr sz="1400" spc="-10" dirty="0">
                <a:latin typeface="Bahnschrift"/>
                <a:cs typeface="Bahnschrift"/>
              </a:rPr>
              <a:t>n</a:t>
            </a:r>
            <a:r>
              <a:rPr sz="1400" dirty="0">
                <a:latin typeface="Bahnschrift"/>
                <a:cs typeface="Bahnschrift"/>
              </a:rPr>
              <a:t>g</a:t>
            </a:r>
            <a:endParaRPr sz="1400">
              <a:latin typeface="Bahnschrift"/>
              <a:cs typeface="Bahnschrift"/>
            </a:endParaRPr>
          </a:p>
        </p:txBody>
      </p:sp>
      <p:pic>
        <p:nvPicPr>
          <p:cNvPr id="31" name="object 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815328" y="2232660"/>
            <a:ext cx="501396" cy="501396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6887971" y="2745486"/>
            <a:ext cx="3752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Bahnschrift"/>
                <a:cs typeface="Bahnschrift"/>
              </a:rPr>
              <a:t>NSG</a:t>
            </a:r>
            <a:endParaRPr sz="1400">
              <a:latin typeface="Bahnschrift"/>
              <a:cs typeface="Bahnschrift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727692" y="3218688"/>
            <a:ext cx="553211" cy="553212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9653143" y="3804030"/>
            <a:ext cx="7010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168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Jump</a:t>
            </a:r>
            <a:r>
              <a:rPr sz="1200" spc="45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Box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402068" y="3357371"/>
            <a:ext cx="3557270" cy="86995"/>
          </a:xfrm>
          <a:custGeom>
            <a:avLst/>
            <a:gdLst/>
            <a:ahLst/>
            <a:cxnLst/>
            <a:rect l="l" t="t" r="r" b="b"/>
            <a:pathLst>
              <a:path w="3557270" h="86995">
                <a:moveTo>
                  <a:pt x="2334006" y="42418"/>
                </a:moveTo>
                <a:lnTo>
                  <a:pt x="76200" y="42418"/>
                </a:lnTo>
                <a:lnTo>
                  <a:pt x="76200" y="10668"/>
                </a:lnTo>
                <a:lnTo>
                  <a:pt x="0" y="48768"/>
                </a:lnTo>
                <a:lnTo>
                  <a:pt x="76200" y="86868"/>
                </a:lnTo>
                <a:lnTo>
                  <a:pt x="76200" y="55118"/>
                </a:lnTo>
                <a:lnTo>
                  <a:pt x="2334006" y="55118"/>
                </a:lnTo>
                <a:lnTo>
                  <a:pt x="2334006" y="42418"/>
                </a:lnTo>
                <a:close/>
              </a:path>
              <a:path w="3557270" h="86995">
                <a:moveTo>
                  <a:pt x="3557016" y="38100"/>
                </a:moveTo>
                <a:lnTo>
                  <a:pt x="3544316" y="31750"/>
                </a:lnTo>
                <a:lnTo>
                  <a:pt x="3480816" y="0"/>
                </a:lnTo>
                <a:lnTo>
                  <a:pt x="3480816" y="31750"/>
                </a:lnTo>
                <a:lnTo>
                  <a:pt x="2848356" y="31750"/>
                </a:lnTo>
                <a:lnTo>
                  <a:pt x="2848356" y="44450"/>
                </a:lnTo>
                <a:lnTo>
                  <a:pt x="3480816" y="44450"/>
                </a:lnTo>
                <a:lnTo>
                  <a:pt x="3480816" y="76200"/>
                </a:lnTo>
                <a:lnTo>
                  <a:pt x="3544316" y="44450"/>
                </a:lnTo>
                <a:lnTo>
                  <a:pt x="3557016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217424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10" dirty="0">
                <a:solidFill>
                  <a:srgbClr val="532708"/>
                </a:solidFill>
                <a:latin typeface="Arial"/>
                <a:cs typeface="Arial"/>
              </a:rPr>
              <a:t>Bastion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5998845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web-based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connection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VM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No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open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port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required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Simple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and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secure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Cost: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~140$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/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month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45782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10" dirty="0">
                <a:solidFill>
                  <a:srgbClr val="532708"/>
                </a:solidFill>
                <a:latin typeface="Arial"/>
                <a:cs typeface="Arial"/>
              </a:rPr>
              <a:t>Bastion</a:t>
            </a:r>
            <a:r>
              <a:rPr sz="5000" b="1" spc="-9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15" dirty="0">
                <a:solidFill>
                  <a:srgbClr val="532708"/>
                </a:solidFill>
                <a:latin typeface="Arial"/>
                <a:cs typeface="Arial"/>
              </a:rPr>
              <a:t>Downsides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859091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Cost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Requires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portal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access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10" dirty="0">
                <a:latin typeface="Bahnschrift"/>
                <a:cs typeface="Bahnschrift"/>
              </a:rPr>
              <a:t>This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said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to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handled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by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Bastion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team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Wingdings"/>
                <a:cs typeface="Wingdings"/>
              </a:rPr>
              <a:t></a:t>
            </a:r>
            <a:endParaRPr sz="28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82473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140" dirty="0">
                <a:solidFill>
                  <a:srgbClr val="532708"/>
                </a:solidFill>
                <a:latin typeface="Arial"/>
                <a:cs typeface="Arial"/>
              </a:rPr>
              <a:t>Service</a:t>
            </a:r>
            <a:r>
              <a:rPr sz="5000" b="1" spc="-16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54" dirty="0">
                <a:solidFill>
                  <a:srgbClr val="532708"/>
                </a:solidFill>
                <a:latin typeface="Arial"/>
                <a:cs typeface="Arial"/>
              </a:rPr>
              <a:t>Endpoint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089850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lot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managed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services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expose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public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IP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10" dirty="0">
                <a:latin typeface="Bahnschrift"/>
                <a:cs typeface="Bahnschrift"/>
              </a:rPr>
              <a:t>ie.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Azure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SQL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Server,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App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Services,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Storage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and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more</a:t>
            </a:r>
            <a:endParaRPr sz="2800">
              <a:latin typeface="Bahnschrift"/>
              <a:cs typeface="Bahnschrift"/>
            </a:endParaRPr>
          </a:p>
          <a:p>
            <a:pPr marL="469900" marR="5080" indent="-457200">
              <a:lnSpc>
                <a:spcPct val="2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Sometimes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these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resources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are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accessed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only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from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resources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 </a:t>
            </a:r>
            <a:r>
              <a:rPr sz="2800" spc="-4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cloud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ie.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Database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backend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Might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pose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security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risk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82473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140" dirty="0">
                <a:solidFill>
                  <a:srgbClr val="532708"/>
                </a:solidFill>
                <a:latin typeface="Arial"/>
                <a:cs typeface="Arial"/>
              </a:rPr>
              <a:t>Service</a:t>
            </a:r>
            <a:r>
              <a:rPr sz="5000" b="1" spc="-16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54" dirty="0">
                <a:solidFill>
                  <a:srgbClr val="532708"/>
                </a:solidFill>
                <a:latin typeface="Arial"/>
                <a:cs typeface="Arial"/>
              </a:rPr>
              <a:t>Endpoint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908304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Service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Endpoint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solves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this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security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risk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Creates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route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from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VNet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managed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service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traffic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never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leaves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Azure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backbone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Although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resource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still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has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public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IP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Access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from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internet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can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blocked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Is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spc="20" dirty="0">
                <a:latin typeface="Bahnschrift"/>
                <a:cs typeface="Bahnschrift"/>
              </a:rPr>
              <a:t>free!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82473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140" dirty="0">
                <a:solidFill>
                  <a:srgbClr val="532708"/>
                </a:solidFill>
                <a:latin typeface="Arial"/>
                <a:cs typeface="Arial"/>
              </a:rPr>
              <a:t>Service</a:t>
            </a:r>
            <a:r>
              <a:rPr sz="5000" b="1" spc="-16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54" dirty="0">
                <a:solidFill>
                  <a:srgbClr val="532708"/>
                </a:solidFill>
                <a:latin typeface="Arial"/>
                <a:cs typeface="Arial"/>
              </a:rPr>
              <a:t>Endpoint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093216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How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it’s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done:</a:t>
            </a:r>
            <a:endParaRPr sz="2800">
              <a:latin typeface="Bahnschrift"/>
              <a:cs typeface="Bahnschrift"/>
            </a:endParaRPr>
          </a:p>
          <a:p>
            <a:pPr marL="927100" marR="5080" lvl="1" indent="-457834">
              <a:lnSpc>
                <a:spcPts val="6720"/>
              </a:lnSpc>
              <a:spcBef>
                <a:spcPts val="785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Enable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Service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Endpoint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Subnet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from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which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you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want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to </a:t>
            </a:r>
            <a:r>
              <a:rPr sz="2800" spc="-459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access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resource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1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On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resource,</a:t>
            </a:r>
            <a:r>
              <a:rPr sz="2800" spc="31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set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subnet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source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traffic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15" dirty="0">
                <a:latin typeface="Bahnschrift"/>
                <a:cs typeface="Bahnschrift"/>
              </a:rPr>
              <a:t>Voila!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8564" y="5376697"/>
            <a:ext cx="551687" cy="51490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727697" y="5957417"/>
            <a:ext cx="6940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Front</a:t>
            </a:r>
            <a:r>
              <a:rPr sz="1200" spc="65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End</a:t>
            </a:r>
            <a:endParaRPr sz="1200">
              <a:latin typeface="Bahnschrift"/>
              <a:cs typeface="Bahnschrif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98112" y="5385930"/>
            <a:ext cx="524103" cy="5255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97300" y="5957417"/>
            <a:ext cx="98234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8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App</a:t>
            </a:r>
            <a:r>
              <a:rPr sz="1400" spc="5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Service</a:t>
            </a:r>
            <a:endParaRPr sz="1400">
              <a:latin typeface="Bahnschrift"/>
              <a:cs typeface="Bahnschrift"/>
            </a:endParaRPr>
          </a:p>
          <a:p>
            <a:pPr marL="45720">
              <a:lnSpc>
                <a:spcPts val="1440"/>
              </a:lnSpc>
            </a:pP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Backend</a:t>
            </a:r>
            <a:r>
              <a:rPr sz="1200" spc="75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App</a:t>
            </a:r>
            <a:endParaRPr sz="1200">
              <a:latin typeface="Bahnschrift"/>
              <a:cs typeface="Bahnschrif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71717" y="4671059"/>
            <a:ext cx="2176780" cy="2004695"/>
            <a:chOff x="5871717" y="4671059"/>
            <a:chExt cx="2176780" cy="2004695"/>
          </a:xfrm>
        </p:grpSpPr>
        <p:sp>
          <p:nvSpPr>
            <p:cNvPr id="7" name="object 7"/>
            <p:cNvSpPr/>
            <p:nvPr/>
          </p:nvSpPr>
          <p:spPr>
            <a:xfrm>
              <a:off x="5878067" y="4931663"/>
              <a:ext cx="2164080" cy="1737360"/>
            </a:xfrm>
            <a:custGeom>
              <a:avLst/>
              <a:gdLst/>
              <a:ahLst/>
              <a:cxnLst/>
              <a:rect l="l" t="t" r="r" b="b"/>
              <a:pathLst>
                <a:path w="2164079" h="1737359">
                  <a:moveTo>
                    <a:pt x="0" y="1737360"/>
                  </a:moveTo>
                  <a:lnTo>
                    <a:pt x="2164080" y="1737360"/>
                  </a:lnTo>
                  <a:lnTo>
                    <a:pt x="2164080" y="0"/>
                  </a:lnTo>
                  <a:lnTo>
                    <a:pt x="0" y="0"/>
                  </a:lnTo>
                  <a:lnTo>
                    <a:pt x="0" y="1737360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5327" y="4671059"/>
              <a:ext cx="501396" cy="501395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53043" y="5055408"/>
            <a:ext cx="673607" cy="40783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73567" y="5513933"/>
            <a:ext cx="409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VN</a:t>
            </a:r>
            <a:r>
              <a:rPr sz="1400" spc="-5" dirty="0">
                <a:latin typeface="Bahnschrift"/>
                <a:cs typeface="Bahnschrift"/>
              </a:rPr>
              <a:t>et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7971" y="5184394"/>
            <a:ext cx="3752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Bahnschrift"/>
                <a:cs typeface="Bahnschrift"/>
              </a:rPr>
              <a:t>NSG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>
              <a:lnSpc>
                <a:spcPct val="100000"/>
              </a:lnSpc>
              <a:spcBef>
                <a:spcPts val="100"/>
              </a:spcBef>
            </a:pPr>
            <a:r>
              <a:rPr dirty="0"/>
              <a:t>Without</a:t>
            </a:r>
            <a:r>
              <a:rPr spc="220" dirty="0"/>
              <a:t> </a:t>
            </a:r>
            <a:r>
              <a:rPr dirty="0"/>
              <a:t>Service</a:t>
            </a:r>
            <a:r>
              <a:rPr spc="240" dirty="0"/>
              <a:t> </a:t>
            </a:r>
            <a:r>
              <a:rPr dirty="0"/>
              <a:t>Endpoint</a:t>
            </a:r>
          </a:p>
        </p:txBody>
      </p:sp>
      <p:sp>
        <p:nvSpPr>
          <p:cNvPr id="13" name="object 13"/>
          <p:cNvSpPr/>
          <p:nvPr/>
        </p:nvSpPr>
        <p:spPr>
          <a:xfrm>
            <a:off x="3726270" y="2371527"/>
            <a:ext cx="2240915" cy="1812925"/>
          </a:xfrm>
          <a:custGeom>
            <a:avLst/>
            <a:gdLst/>
            <a:ahLst/>
            <a:cxnLst/>
            <a:rect l="l" t="t" r="r" b="b"/>
            <a:pathLst>
              <a:path w="2240915" h="1812925">
                <a:moveTo>
                  <a:pt x="203490" y="596462"/>
                </a:moveTo>
                <a:lnTo>
                  <a:pt x="200278" y="548145"/>
                </a:lnTo>
                <a:lnTo>
                  <a:pt x="202472" y="500826"/>
                </a:lnTo>
                <a:lnTo>
                  <a:pt x="209789" y="454910"/>
                </a:lnTo>
                <a:lnTo>
                  <a:pt x="221951" y="410806"/>
                </a:lnTo>
                <a:lnTo>
                  <a:pt x="238676" y="368921"/>
                </a:lnTo>
                <a:lnTo>
                  <a:pt x="259683" y="329660"/>
                </a:lnTo>
                <a:lnTo>
                  <a:pt x="284693" y="293430"/>
                </a:lnTo>
                <a:lnTo>
                  <a:pt x="313424" y="260639"/>
                </a:lnTo>
                <a:lnTo>
                  <a:pt x="345597" y="231694"/>
                </a:lnTo>
                <a:lnTo>
                  <a:pt x="380929" y="207001"/>
                </a:lnTo>
                <a:lnTo>
                  <a:pt x="419142" y="186967"/>
                </a:lnTo>
                <a:lnTo>
                  <a:pt x="459953" y="171998"/>
                </a:lnTo>
                <a:lnTo>
                  <a:pt x="503083" y="162503"/>
                </a:lnTo>
                <a:lnTo>
                  <a:pt x="549755" y="159021"/>
                </a:lnTo>
                <a:lnTo>
                  <a:pt x="596104" y="162355"/>
                </a:lnTo>
                <a:lnTo>
                  <a:pt x="641533" y="172369"/>
                </a:lnTo>
                <a:lnTo>
                  <a:pt x="685443" y="188931"/>
                </a:lnTo>
                <a:lnTo>
                  <a:pt x="727238" y="211906"/>
                </a:lnTo>
                <a:lnTo>
                  <a:pt x="751468" y="170104"/>
                </a:lnTo>
                <a:lnTo>
                  <a:pt x="780667" y="134099"/>
                </a:lnTo>
                <a:lnTo>
                  <a:pt x="814068" y="104148"/>
                </a:lnTo>
                <a:lnTo>
                  <a:pt x="850902" y="80511"/>
                </a:lnTo>
                <a:lnTo>
                  <a:pt x="890402" y="63443"/>
                </a:lnTo>
                <a:lnTo>
                  <a:pt x="931799" y="53203"/>
                </a:lnTo>
                <a:lnTo>
                  <a:pt x="974325" y="50047"/>
                </a:lnTo>
                <a:lnTo>
                  <a:pt x="1017213" y="54235"/>
                </a:lnTo>
                <a:lnTo>
                  <a:pt x="1059694" y="66023"/>
                </a:lnTo>
                <a:lnTo>
                  <a:pt x="1100999" y="85668"/>
                </a:lnTo>
                <a:lnTo>
                  <a:pt x="1134781" y="109131"/>
                </a:lnTo>
                <a:lnTo>
                  <a:pt x="1165134" y="137738"/>
                </a:lnTo>
                <a:lnTo>
                  <a:pt x="1189595" y="95004"/>
                </a:lnTo>
                <a:lnTo>
                  <a:pt x="1220346" y="59587"/>
                </a:lnTo>
                <a:lnTo>
                  <a:pt x="1256166" y="31937"/>
                </a:lnTo>
                <a:lnTo>
                  <a:pt x="1295833" y="12500"/>
                </a:lnTo>
                <a:lnTo>
                  <a:pt x="1338126" y="1725"/>
                </a:lnTo>
                <a:lnTo>
                  <a:pt x="1381822" y="60"/>
                </a:lnTo>
                <a:lnTo>
                  <a:pt x="1425700" y="7953"/>
                </a:lnTo>
                <a:lnTo>
                  <a:pt x="1468537" y="25851"/>
                </a:lnTo>
                <a:lnTo>
                  <a:pt x="1511733" y="56839"/>
                </a:lnTo>
                <a:lnTo>
                  <a:pt x="1547404" y="97733"/>
                </a:lnTo>
                <a:lnTo>
                  <a:pt x="1579764" y="62706"/>
                </a:lnTo>
                <a:lnTo>
                  <a:pt x="1616228" y="35326"/>
                </a:lnTo>
                <a:lnTo>
                  <a:pt x="1655797" y="15686"/>
                </a:lnTo>
                <a:lnTo>
                  <a:pt x="1697466" y="3880"/>
                </a:lnTo>
                <a:lnTo>
                  <a:pt x="1740234" y="0"/>
                </a:lnTo>
                <a:lnTo>
                  <a:pt x="1783098" y="4139"/>
                </a:lnTo>
                <a:lnTo>
                  <a:pt x="1825055" y="16390"/>
                </a:lnTo>
                <a:lnTo>
                  <a:pt x="1865104" y="36847"/>
                </a:lnTo>
                <a:lnTo>
                  <a:pt x="1902242" y="65602"/>
                </a:lnTo>
                <a:lnTo>
                  <a:pt x="1932859" y="99549"/>
                </a:lnTo>
                <a:lnTo>
                  <a:pt x="1957535" y="138484"/>
                </a:lnTo>
                <a:lnTo>
                  <a:pt x="1975805" y="181491"/>
                </a:lnTo>
                <a:lnTo>
                  <a:pt x="1987205" y="227654"/>
                </a:lnTo>
                <a:lnTo>
                  <a:pt x="2029521" y="244487"/>
                </a:lnTo>
                <a:lnTo>
                  <a:pt x="2067811" y="267957"/>
                </a:lnTo>
                <a:lnTo>
                  <a:pt x="2101675" y="297290"/>
                </a:lnTo>
                <a:lnTo>
                  <a:pt x="2130713" y="331717"/>
                </a:lnTo>
                <a:lnTo>
                  <a:pt x="2154528" y="370465"/>
                </a:lnTo>
                <a:lnTo>
                  <a:pt x="2172719" y="412765"/>
                </a:lnTo>
                <a:lnTo>
                  <a:pt x="2184887" y="457844"/>
                </a:lnTo>
                <a:lnTo>
                  <a:pt x="2190633" y="504932"/>
                </a:lnTo>
                <a:lnTo>
                  <a:pt x="2189558" y="553258"/>
                </a:lnTo>
                <a:lnTo>
                  <a:pt x="2181261" y="602050"/>
                </a:lnTo>
                <a:lnTo>
                  <a:pt x="2168561" y="642182"/>
                </a:lnTo>
                <a:lnTo>
                  <a:pt x="2193219" y="682495"/>
                </a:lnTo>
                <a:lnTo>
                  <a:pt x="2212720" y="724901"/>
                </a:lnTo>
                <a:lnTo>
                  <a:pt x="2227124" y="768895"/>
                </a:lnTo>
                <a:lnTo>
                  <a:pt x="2236492" y="813968"/>
                </a:lnTo>
                <a:lnTo>
                  <a:pt x="2240883" y="859613"/>
                </a:lnTo>
                <a:lnTo>
                  <a:pt x="2240357" y="905323"/>
                </a:lnTo>
                <a:lnTo>
                  <a:pt x="2234974" y="950589"/>
                </a:lnTo>
                <a:lnTo>
                  <a:pt x="2224794" y="994905"/>
                </a:lnTo>
                <a:lnTo>
                  <a:pt x="2209878" y="1037764"/>
                </a:lnTo>
                <a:lnTo>
                  <a:pt x="2190285" y="1078657"/>
                </a:lnTo>
                <a:lnTo>
                  <a:pt x="2166075" y="1117078"/>
                </a:lnTo>
                <a:lnTo>
                  <a:pt x="2137309" y="1152519"/>
                </a:lnTo>
                <a:lnTo>
                  <a:pt x="2104045" y="1184472"/>
                </a:lnTo>
                <a:lnTo>
                  <a:pt x="2066600" y="1212128"/>
                </a:lnTo>
                <a:lnTo>
                  <a:pt x="2026417" y="1234177"/>
                </a:lnTo>
                <a:lnTo>
                  <a:pt x="1983995" y="1250391"/>
                </a:lnTo>
                <a:lnTo>
                  <a:pt x="1939834" y="1260545"/>
                </a:lnTo>
                <a:lnTo>
                  <a:pt x="1936241" y="1309279"/>
                </a:lnTo>
                <a:lnTo>
                  <a:pt x="1926467" y="1355737"/>
                </a:lnTo>
                <a:lnTo>
                  <a:pt x="1910980" y="1399414"/>
                </a:lnTo>
                <a:lnTo>
                  <a:pt x="1890249" y="1439802"/>
                </a:lnTo>
                <a:lnTo>
                  <a:pt x="1864744" y="1476397"/>
                </a:lnTo>
                <a:lnTo>
                  <a:pt x="1834933" y="1508692"/>
                </a:lnTo>
                <a:lnTo>
                  <a:pt x="1801285" y="1536180"/>
                </a:lnTo>
                <a:lnTo>
                  <a:pt x="1764269" y="1558357"/>
                </a:lnTo>
                <a:lnTo>
                  <a:pt x="1724354" y="1574714"/>
                </a:lnTo>
                <a:lnTo>
                  <a:pt x="1682008" y="1584748"/>
                </a:lnTo>
                <a:lnTo>
                  <a:pt x="1637701" y="1587951"/>
                </a:lnTo>
                <a:lnTo>
                  <a:pt x="1596502" y="1584437"/>
                </a:lnTo>
                <a:lnTo>
                  <a:pt x="1556326" y="1574791"/>
                </a:lnTo>
                <a:lnTo>
                  <a:pt x="1517722" y="1559215"/>
                </a:lnTo>
                <a:lnTo>
                  <a:pt x="1481237" y="1537913"/>
                </a:lnTo>
                <a:lnTo>
                  <a:pt x="1464420" y="1587069"/>
                </a:lnTo>
                <a:lnTo>
                  <a:pt x="1442317" y="1632223"/>
                </a:lnTo>
                <a:lnTo>
                  <a:pt x="1415449" y="1673067"/>
                </a:lnTo>
                <a:lnTo>
                  <a:pt x="1384336" y="1709292"/>
                </a:lnTo>
                <a:lnTo>
                  <a:pt x="1349498" y="1740591"/>
                </a:lnTo>
                <a:lnTo>
                  <a:pt x="1311454" y="1766656"/>
                </a:lnTo>
                <a:lnTo>
                  <a:pt x="1270725" y="1787177"/>
                </a:lnTo>
                <a:lnTo>
                  <a:pt x="1227830" y="1801847"/>
                </a:lnTo>
                <a:lnTo>
                  <a:pt x="1183290" y="1810358"/>
                </a:lnTo>
                <a:lnTo>
                  <a:pt x="1137623" y="1812400"/>
                </a:lnTo>
                <a:lnTo>
                  <a:pt x="1091351" y="1807667"/>
                </a:lnTo>
                <a:lnTo>
                  <a:pt x="1044992" y="1795850"/>
                </a:lnTo>
                <a:lnTo>
                  <a:pt x="999854" y="1776857"/>
                </a:lnTo>
                <a:lnTo>
                  <a:pt x="957775" y="1751408"/>
                </a:lnTo>
                <a:lnTo>
                  <a:pt x="919317" y="1719936"/>
                </a:lnTo>
                <a:lnTo>
                  <a:pt x="885042" y="1682875"/>
                </a:lnTo>
                <a:lnTo>
                  <a:pt x="855508" y="1640656"/>
                </a:lnTo>
                <a:lnTo>
                  <a:pt x="814136" y="1664682"/>
                </a:lnTo>
                <a:lnTo>
                  <a:pt x="771445" y="1682896"/>
                </a:lnTo>
                <a:lnTo>
                  <a:pt x="727849" y="1695413"/>
                </a:lnTo>
                <a:lnTo>
                  <a:pt x="683761" y="1702345"/>
                </a:lnTo>
                <a:lnTo>
                  <a:pt x="639592" y="1703807"/>
                </a:lnTo>
                <a:lnTo>
                  <a:pt x="595754" y="1699912"/>
                </a:lnTo>
                <a:lnTo>
                  <a:pt x="552661" y="1690773"/>
                </a:lnTo>
                <a:lnTo>
                  <a:pt x="510725" y="1676505"/>
                </a:lnTo>
                <a:lnTo>
                  <a:pt x="470357" y="1657220"/>
                </a:lnTo>
                <a:lnTo>
                  <a:pt x="431971" y="1633032"/>
                </a:lnTo>
                <a:lnTo>
                  <a:pt x="395978" y="1604055"/>
                </a:lnTo>
                <a:lnTo>
                  <a:pt x="362792" y="1570403"/>
                </a:lnTo>
                <a:lnTo>
                  <a:pt x="332824" y="1532189"/>
                </a:lnTo>
                <a:lnTo>
                  <a:pt x="306487" y="1489526"/>
                </a:lnTo>
                <a:lnTo>
                  <a:pt x="305090" y="1486859"/>
                </a:lnTo>
                <a:lnTo>
                  <a:pt x="303693" y="1484192"/>
                </a:lnTo>
                <a:lnTo>
                  <a:pt x="302296" y="1481525"/>
                </a:lnTo>
                <a:lnTo>
                  <a:pt x="256530" y="1482355"/>
                </a:lnTo>
                <a:lnTo>
                  <a:pt x="212867" y="1473429"/>
                </a:lnTo>
                <a:lnTo>
                  <a:pt x="172314" y="1455620"/>
                </a:lnTo>
                <a:lnTo>
                  <a:pt x="135879" y="1429804"/>
                </a:lnTo>
                <a:lnTo>
                  <a:pt x="104570" y="1396857"/>
                </a:lnTo>
                <a:lnTo>
                  <a:pt x="79394" y="1357652"/>
                </a:lnTo>
                <a:lnTo>
                  <a:pt x="61358" y="1313066"/>
                </a:lnTo>
                <a:lnTo>
                  <a:pt x="51471" y="1263974"/>
                </a:lnTo>
                <a:lnTo>
                  <a:pt x="51114" y="1209793"/>
                </a:lnTo>
                <a:lnTo>
                  <a:pt x="61282" y="1157421"/>
                </a:lnTo>
                <a:lnTo>
                  <a:pt x="81404" y="1108669"/>
                </a:lnTo>
                <a:lnTo>
                  <a:pt x="110907" y="1065346"/>
                </a:lnTo>
                <a:lnTo>
                  <a:pt x="74063" y="1035577"/>
                </a:lnTo>
                <a:lnTo>
                  <a:pt x="44230" y="999381"/>
                </a:lnTo>
                <a:lnTo>
                  <a:pt x="21729" y="958132"/>
                </a:lnTo>
                <a:lnTo>
                  <a:pt x="6879" y="913200"/>
                </a:lnTo>
                <a:lnTo>
                  <a:pt x="0" y="865958"/>
                </a:lnTo>
                <a:lnTo>
                  <a:pt x="1412" y="817779"/>
                </a:lnTo>
                <a:lnTo>
                  <a:pt x="11435" y="770035"/>
                </a:lnTo>
                <a:lnTo>
                  <a:pt x="30389" y="724097"/>
                </a:lnTo>
                <a:lnTo>
                  <a:pt x="62445" y="677311"/>
                </a:lnTo>
                <a:lnTo>
                  <a:pt x="102906" y="640515"/>
                </a:lnTo>
                <a:lnTo>
                  <a:pt x="149940" y="615030"/>
                </a:lnTo>
                <a:lnTo>
                  <a:pt x="201712" y="602177"/>
                </a:lnTo>
                <a:lnTo>
                  <a:pt x="203490" y="596462"/>
                </a:lnTo>
                <a:close/>
              </a:path>
              <a:path w="2240915" h="1812925">
                <a:moveTo>
                  <a:pt x="244638" y="1091762"/>
                </a:moveTo>
                <a:lnTo>
                  <a:pt x="210368" y="1091810"/>
                </a:lnTo>
                <a:lnTo>
                  <a:pt x="176693" y="1086142"/>
                </a:lnTo>
                <a:lnTo>
                  <a:pt x="144162" y="1074903"/>
                </a:lnTo>
                <a:lnTo>
                  <a:pt x="113320" y="1058234"/>
                </a:lnTo>
              </a:path>
              <a:path w="2240915" h="1812925">
                <a:moveTo>
                  <a:pt x="360462" y="1457522"/>
                </a:moveTo>
                <a:lnTo>
                  <a:pt x="346492" y="1463094"/>
                </a:lnTo>
                <a:lnTo>
                  <a:pt x="332237" y="1467618"/>
                </a:lnTo>
                <a:lnTo>
                  <a:pt x="317743" y="1471095"/>
                </a:lnTo>
                <a:lnTo>
                  <a:pt x="303058" y="1473524"/>
                </a:lnTo>
              </a:path>
              <a:path w="2240915" h="1812925">
                <a:moveTo>
                  <a:pt x="855381" y="1633417"/>
                </a:moveTo>
                <a:lnTo>
                  <a:pt x="845410" y="1615917"/>
                </a:lnTo>
                <a:lnTo>
                  <a:pt x="836284" y="1597905"/>
                </a:lnTo>
                <a:lnTo>
                  <a:pt x="828039" y="1579392"/>
                </a:lnTo>
                <a:lnTo>
                  <a:pt x="820710" y="1560392"/>
                </a:lnTo>
              </a:path>
              <a:path w="2240915" h="1812925">
                <a:moveTo>
                  <a:pt x="1495334" y="1451299"/>
                </a:moveTo>
                <a:lnTo>
                  <a:pt x="1493332" y="1471625"/>
                </a:lnTo>
                <a:lnTo>
                  <a:pt x="1490366" y="1491796"/>
                </a:lnTo>
                <a:lnTo>
                  <a:pt x="1486423" y="1511753"/>
                </a:lnTo>
                <a:lnTo>
                  <a:pt x="1481491" y="1531436"/>
                </a:lnTo>
              </a:path>
              <a:path w="2240915" h="1812925">
                <a:moveTo>
                  <a:pt x="1770162" y="956507"/>
                </a:moveTo>
                <a:lnTo>
                  <a:pt x="1812215" y="983972"/>
                </a:lnTo>
                <a:lnTo>
                  <a:pt x="1849102" y="1017995"/>
                </a:lnTo>
                <a:lnTo>
                  <a:pt x="1880324" y="1057701"/>
                </a:lnTo>
                <a:lnTo>
                  <a:pt x="1905381" y="1102214"/>
                </a:lnTo>
                <a:lnTo>
                  <a:pt x="1923773" y="1150660"/>
                </a:lnTo>
                <a:lnTo>
                  <a:pt x="1935001" y="1202162"/>
                </a:lnTo>
                <a:lnTo>
                  <a:pt x="1938564" y="1255846"/>
                </a:lnTo>
              </a:path>
              <a:path w="2240915" h="1812925">
                <a:moveTo>
                  <a:pt x="2167545" y="637737"/>
                </a:moveTo>
                <a:lnTo>
                  <a:pt x="2153264" y="669263"/>
                </a:lnTo>
                <a:lnTo>
                  <a:pt x="2135875" y="698681"/>
                </a:lnTo>
                <a:lnTo>
                  <a:pt x="2115557" y="725694"/>
                </a:lnTo>
                <a:lnTo>
                  <a:pt x="2092488" y="750005"/>
                </a:lnTo>
              </a:path>
              <a:path w="2240915" h="1812925">
                <a:moveTo>
                  <a:pt x="1987459" y="221304"/>
                </a:moveTo>
                <a:lnTo>
                  <a:pt x="1989345" y="234490"/>
                </a:lnTo>
                <a:lnTo>
                  <a:pt x="1990634" y="247736"/>
                </a:lnTo>
                <a:lnTo>
                  <a:pt x="1991353" y="261005"/>
                </a:lnTo>
                <a:lnTo>
                  <a:pt x="1991523" y="274263"/>
                </a:lnTo>
              </a:path>
              <a:path w="2240915" h="1812925">
                <a:moveTo>
                  <a:pt x="1508288" y="159455"/>
                </a:moveTo>
                <a:lnTo>
                  <a:pt x="1516212" y="141469"/>
                </a:lnTo>
                <a:lnTo>
                  <a:pt x="1525291" y="124149"/>
                </a:lnTo>
                <a:lnTo>
                  <a:pt x="1535488" y="107591"/>
                </a:lnTo>
                <a:lnTo>
                  <a:pt x="1546769" y="91891"/>
                </a:lnTo>
              </a:path>
              <a:path w="2240915" h="1812925">
                <a:moveTo>
                  <a:pt x="1148878" y="191713"/>
                </a:moveTo>
                <a:lnTo>
                  <a:pt x="1152258" y="176693"/>
                </a:lnTo>
                <a:lnTo>
                  <a:pt x="1156483" y="161947"/>
                </a:lnTo>
                <a:lnTo>
                  <a:pt x="1161541" y="147511"/>
                </a:lnTo>
                <a:lnTo>
                  <a:pt x="1167420" y="133420"/>
                </a:lnTo>
              </a:path>
              <a:path w="2240915" h="1812925">
                <a:moveTo>
                  <a:pt x="726984" y="211525"/>
                </a:moveTo>
                <a:lnTo>
                  <a:pt x="744931" y="223945"/>
                </a:lnTo>
                <a:lnTo>
                  <a:pt x="762163" y="237544"/>
                </a:lnTo>
                <a:lnTo>
                  <a:pt x="778634" y="252262"/>
                </a:lnTo>
                <a:lnTo>
                  <a:pt x="794294" y="268040"/>
                </a:lnTo>
              </a:path>
              <a:path w="2240915" h="1812925">
                <a:moveTo>
                  <a:pt x="215301" y="656025"/>
                </a:moveTo>
                <a:lnTo>
                  <a:pt x="211563" y="641360"/>
                </a:lnTo>
                <a:lnTo>
                  <a:pt x="208348" y="626529"/>
                </a:lnTo>
                <a:lnTo>
                  <a:pt x="205657" y="611555"/>
                </a:lnTo>
                <a:lnTo>
                  <a:pt x="203490" y="5964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80713" y="3065145"/>
            <a:ext cx="1176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Internet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22064" y="3014726"/>
            <a:ext cx="2760980" cy="2444750"/>
          </a:xfrm>
          <a:custGeom>
            <a:avLst/>
            <a:gdLst/>
            <a:ahLst/>
            <a:cxnLst/>
            <a:rect l="l" t="t" r="r" b="b"/>
            <a:pathLst>
              <a:path w="2760979" h="2444750">
                <a:moveTo>
                  <a:pt x="2747771" y="6350"/>
                </a:moveTo>
                <a:lnTo>
                  <a:pt x="2747771" y="2444750"/>
                </a:lnTo>
                <a:lnTo>
                  <a:pt x="2760471" y="2444750"/>
                </a:lnTo>
                <a:lnTo>
                  <a:pt x="2760471" y="12700"/>
                </a:lnTo>
                <a:lnTo>
                  <a:pt x="2754121" y="12700"/>
                </a:lnTo>
                <a:lnTo>
                  <a:pt x="2747771" y="6350"/>
                </a:lnTo>
                <a:close/>
              </a:path>
              <a:path w="2760979" h="2444750">
                <a:moveTo>
                  <a:pt x="31750" y="2281174"/>
                </a:moveTo>
                <a:lnTo>
                  <a:pt x="0" y="2281174"/>
                </a:lnTo>
                <a:lnTo>
                  <a:pt x="38100" y="2357374"/>
                </a:lnTo>
                <a:lnTo>
                  <a:pt x="69850" y="2293874"/>
                </a:lnTo>
                <a:lnTo>
                  <a:pt x="31750" y="2293874"/>
                </a:lnTo>
                <a:lnTo>
                  <a:pt x="31750" y="2281174"/>
                </a:lnTo>
                <a:close/>
              </a:path>
              <a:path w="2760979" h="2444750">
                <a:moveTo>
                  <a:pt x="34036" y="2122424"/>
                </a:moveTo>
                <a:lnTo>
                  <a:pt x="31750" y="2122424"/>
                </a:lnTo>
                <a:lnTo>
                  <a:pt x="31750" y="2293874"/>
                </a:lnTo>
                <a:lnTo>
                  <a:pt x="44450" y="2293874"/>
                </a:lnTo>
                <a:lnTo>
                  <a:pt x="44450" y="2135124"/>
                </a:lnTo>
                <a:lnTo>
                  <a:pt x="38100" y="2135124"/>
                </a:lnTo>
                <a:lnTo>
                  <a:pt x="44450" y="2128774"/>
                </a:lnTo>
                <a:lnTo>
                  <a:pt x="34036" y="2128774"/>
                </a:lnTo>
                <a:lnTo>
                  <a:pt x="34036" y="2122424"/>
                </a:lnTo>
                <a:close/>
              </a:path>
              <a:path w="2760979" h="2444750">
                <a:moveTo>
                  <a:pt x="76200" y="2281174"/>
                </a:moveTo>
                <a:lnTo>
                  <a:pt x="44450" y="2281174"/>
                </a:lnTo>
                <a:lnTo>
                  <a:pt x="44450" y="2293874"/>
                </a:lnTo>
                <a:lnTo>
                  <a:pt x="69850" y="2293874"/>
                </a:lnTo>
                <a:lnTo>
                  <a:pt x="76200" y="2281174"/>
                </a:lnTo>
                <a:close/>
              </a:path>
              <a:path w="2760979" h="2444750">
                <a:moveTo>
                  <a:pt x="44450" y="2128774"/>
                </a:moveTo>
                <a:lnTo>
                  <a:pt x="38100" y="2135124"/>
                </a:lnTo>
                <a:lnTo>
                  <a:pt x="44450" y="2135124"/>
                </a:lnTo>
                <a:lnTo>
                  <a:pt x="44450" y="2128774"/>
                </a:lnTo>
                <a:close/>
              </a:path>
              <a:path w="2760979" h="2444750">
                <a:moveTo>
                  <a:pt x="46736" y="2122424"/>
                </a:moveTo>
                <a:lnTo>
                  <a:pt x="40386" y="2122424"/>
                </a:lnTo>
                <a:lnTo>
                  <a:pt x="34036" y="2128774"/>
                </a:lnTo>
                <a:lnTo>
                  <a:pt x="44450" y="2128774"/>
                </a:lnTo>
                <a:lnTo>
                  <a:pt x="44450" y="2135124"/>
                </a:lnTo>
                <a:lnTo>
                  <a:pt x="46736" y="2135124"/>
                </a:lnTo>
                <a:lnTo>
                  <a:pt x="46736" y="2122424"/>
                </a:lnTo>
                <a:close/>
              </a:path>
              <a:path w="2760979" h="2444750">
                <a:moveTo>
                  <a:pt x="2760471" y="0"/>
                </a:moveTo>
                <a:lnTo>
                  <a:pt x="34036" y="0"/>
                </a:lnTo>
                <a:lnTo>
                  <a:pt x="34036" y="2128774"/>
                </a:lnTo>
                <a:lnTo>
                  <a:pt x="40386" y="2122424"/>
                </a:lnTo>
                <a:lnTo>
                  <a:pt x="46736" y="2122424"/>
                </a:lnTo>
                <a:lnTo>
                  <a:pt x="46736" y="12700"/>
                </a:lnTo>
                <a:lnTo>
                  <a:pt x="40386" y="12700"/>
                </a:lnTo>
                <a:lnTo>
                  <a:pt x="46736" y="6350"/>
                </a:lnTo>
                <a:lnTo>
                  <a:pt x="2760471" y="6350"/>
                </a:lnTo>
                <a:lnTo>
                  <a:pt x="2760471" y="0"/>
                </a:lnTo>
                <a:close/>
              </a:path>
              <a:path w="2760979" h="2444750">
                <a:moveTo>
                  <a:pt x="46736" y="6350"/>
                </a:moveTo>
                <a:lnTo>
                  <a:pt x="40386" y="12700"/>
                </a:lnTo>
                <a:lnTo>
                  <a:pt x="46736" y="12700"/>
                </a:lnTo>
                <a:lnTo>
                  <a:pt x="46736" y="6350"/>
                </a:lnTo>
                <a:close/>
              </a:path>
              <a:path w="2760979" h="2444750">
                <a:moveTo>
                  <a:pt x="2747771" y="6350"/>
                </a:moveTo>
                <a:lnTo>
                  <a:pt x="46736" y="6350"/>
                </a:lnTo>
                <a:lnTo>
                  <a:pt x="46736" y="12700"/>
                </a:lnTo>
                <a:lnTo>
                  <a:pt x="2747771" y="12700"/>
                </a:lnTo>
                <a:lnTo>
                  <a:pt x="2747771" y="6350"/>
                </a:lnTo>
                <a:close/>
              </a:path>
              <a:path w="2760979" h="2444750">
                <a:moveTo>
                  <a:pt x="2760471" y="6350"/>
                </a:moveTo>
                <a:lnTo>
                  <a:pt x="2747771" y="6350"/>
                </a:lnTo>
                <a:lnTo>
                  <a:pt x="2754121" y="12700"/>
                </a:lnTo>
                <a:lnTo>
                  <a:pt x="2760471" y="12700"/>
                </a:lnTo>
                <a:lnTo>
                  <a:pt x="2760471" y="63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8196" y="268355"/>
            <a:ext cx="1429255" cy="4311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93896" y="675894"/>
            <a:ext cx="408368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215" dirty="0">
                <a:solidFill>
                  <a:srgbClr val="C55A11"/>
                </a:solidFill>
                <a:latin typeface="Arial"/>
                <a:cs typeface="Arial"/>
              </a:rPr>
              <a:t>Cloud</a:t>
            </a:r>
            <a:r>
              <a:rPr sz="3800" b="1" spc="-3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3800" b="1" spc="-125" dirty="0">
                <a:solidFill>
                  <a:srgbClr val="C55A11"/>
                </a:solidFill>
                <a:latin typeface="Arial"/>
                <a:cs typeface="Arial"/>
              </a:rPr>
              <a:t>Architect</a:t>
            </a:r>
            <a:r>
              <a:rPr sz="3800" b="1" spc="-170" dirty="0">
                <a:solidFill>
                  <a:srgbClr val="C55A11"/>
                </a:solidFill>
                <a:latin typeface="Arial"/>
                <a:cs typeface="Arial"/>
              </a:rPr>
              <a:t>u</a:t>
            </a:r>
            <a:r>
              <a:rPr sz="3800" b="1" spc="35" dirty="0">
                <a:solidFill>
                  <a:srgbClr val="C55A11"/>
                </a:solidFill>
                <a:latin typeface="Arial"/>
                <a:cs typeface="Arial"/>
              </a:rPr>
              <a:t>re</a:t>
            </a:r>
            <a:endParaRPr sz="3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8843" y="3243110"/>
            <a:ext cx="553211" cy="5163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0500" y="3243110"/>
            <a:ext cx="553211" cy="51633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892920" y="3823208"/>
            <a:ext cx="8464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Catalog</a:t>
            </a:r>
            <a:r>
              <a:rPr sz="1200" spc="70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App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50226" y="3823208"/>
            <a:ext cx="87376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Weather</a:t>
            </a:r>
            <a:r>
              <a:rPr sz="1200" spc="30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API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72" y="1909699"/>
            <a:ext cx="387667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270" dirty="0">
                <a:solidFill>
                  <a:srgbClr val="FF0000"/>
                </a:solidFill>
                <a:latin typeface="Arial"/>
                <a:cs typeface="Arial"/>
              </a:rPr>
              <a:t>Tw</a:t>
            </a:r>
            <a:r>
              <a:rPr sz="3800" b="1" spc="-22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8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800" b="1" spc="-130" dirty="0">
                <a:solidFill>
                  <a:srgbClr val="FF0000"/>
                </a:solidFill>
                <a:latin typeface="Arial"/>
                <a:cs typeface="Arial"/>
              </a:rPr>
              <a:t>mai</a:t>
            </a:r>
            <a:r>
              <a:rPr sz="3800" b="1" spc="-13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8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800" b="1" spc="-65" dirty="0">
                <a:solidFill>
                  <a:srgbClr val="FF0000"/>
                </a:solidFill>
                <a:latin typeface="Arial"/>
                <a:cs typeface="Arial"/>
              </a:rPr>
              <a:t>threat</a:t>
            </a:r>
            <a:r>
              <a:rPr sz="3800" b="1" spc="-9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800" b="1" spc="-405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3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972" y="2527274"/>
            <a:ext cx="6227445" cy="1809114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660"/>
              </a:spcBef>
              <a:buChar char="-"/>
              <a:tabLst>
                <a:tab pos="469265" algn="l"/>
                <a:tab pos="469900" algn="l"/>
              </a:tabLst>
            </a:pPr>
            <a:r>
              <a:rPr sz="2600" b="1" spc="-75" dirty="0">
                <a:solidFill>
                  <a:srgbClr val="FF0000"/>
                </a:solidFill>
                <a:latin typeface="Arial"/>
                <a:cs typeface="Arial"/>
              </a:rPr>
              <a:t>Bru</a:t>
            </a:r>
            <a:r>
              <a:rPr sz="2600" b="1" spc="-4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600" b="1" spc="-5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6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65" dirty="0">
                <a:solidFill>
                  <a:srgbClr val="FF0000"/>
                </a:solidFill>
                <a:latin typeface="Arial"/>
                <a:cs typeface="Arial"/>
              </a:rPr>
              <a:t>force</a:t>
            </a:r>
            <a:r>
              <a:rPr sz="26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8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600" b="1" spc="-75" dirty="0">
                <a:solidFill>
                  <a:srgbClr val="FF0000"/>
                </a:solidFill>
                <a:latin typeface="Arial"/>
                <a:cs typeface="Arial"/>
              </a:rPr>
              <a:t>ttack</a:t>
            </a:r>
            <a:r>
              <a:rPr sz="2600" b="1" spc="-8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6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155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26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65" dirty="0">
                <a:solidFill>
                  <a:srgbClr val="FF0000"/>
                </a:solidFill>
                <a:latin typeface="Arial"/>
                <a:cs typeface="Arial"/>
              </a:rPr>
              <a:t>port</a:t>
            </a:r>
            <a:r>
              <a:rPr sz="26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7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600" b="1" spc="-6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600" b="1" spc="-50" dirty="0">
                <a:solidFill>
                  <a:srgbClr val="FF0000"/>
                </a:solidFill>
                <a:latin typeface="Arial"/>
                <a:cs typeface="Arial"/>
              </a:rPr>
              <a:t>89</a:t>
            </a:r>
            <a:r>
              <a:rPr sz="26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95" dirty="0">
                <a:solidFill>
                  <a:srgbClr val="FF0000"/>
                </a:solidFill>
                <a:latin typeface="Arial"/>
                <a:cs typeface="Arial"/>
              </a:rPr>
              <a:t>(RDP)</a:t>
            </a:r>
            <a:endParaRPr sz="2600">
              <a:latin typeface="Arial"/>
              <a:cs typeface="Arial"/>
            </a:endParaRPr>
          </a:p>
          <a:p>
            <a:pPr marL="469900" marR="441959" indent="-457200">
              <a:lnSpc>
                <a:spcPct val="150000"/>
              </a:lnSpc>
              <a:buChar char="-"/>
              <a:tabLst>
                <a:tab pos="469265" algn="l"/>
                <a:tab pos="469900" algn="l"/>
              </a:tabLst>
            </a:pPr>
            <a:r>
              <a:rPr sz="2600" b="1" spc="-114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sz="2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60" dirty="0">
                <a:solidFill>
                  <a:srgbClr val="FF0000"/>
                </a:solidFill>
                <a:latin typeface="Arial"/>
                <a:cs typeface="Arial"/>
              </a:rPr>
              <a:t>line</a:t>
            </a:r>
            <a:r>
              <a:rPr sz="26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10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6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95" dirty="0">
                <a:solidFill>
                  <a:srgbClr val="FF0000"/>
                </a:solidFill>
                <a:latin typeface="Arial"/>
                <a:cs typeface="Arial"/>
              </a:rPr>
              <a:t>defense</a:t>
            </a:r>
            <a:r>
              <a:rPr sz="26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10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6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55" dirty="0">
                <a:solidFill>
                  <a:srgbClr val="FF0000"/>
                </a:solidFill>
                <a:latin typeface="Arial"/>
                <a:cs typeface="Arial"/>
              </a:rPr>
              <a:t>front</a:t>
            </a:r>
            <a:r>
              <a:rPr sz="26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10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6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7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6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180" dirty="0">
                <a:solidFill>
                  <a:srgbClr val="FF0000"/>
                </a:solidFill>
                <a:latin typeface="Arial"/>
                <a:cs typeface="Arial"/>
              </a:rPr>
              <a:t>VM </a:t>
            </a:r>
            <a:r>
              <a:rPr sz="2600" b="1" spc="-7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80" dirty="0">
                <a:solidFill>
                  <a:srgbClr val="FF0000"/>
                </a:solidFill>
                <a:latin typeface="Arial"/>
                <a:cs typeface="Arial"/>
              </a:rPr>
              <a:t>web</a:t>
            </a:r>
            <a:r>
              <a:rPr sz="2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Arial"/>
                <a:cs typeface="Arial"/>
              </a:rPr>
              <a:t>server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99529" y="4951476"/>
            <a:ext cx="4749800" cy="94106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300"/>
              </a:spcBef>
              <a:buChar char="-"/>
              <a:tabLst>
                <a:tab pos="583565" algn="l"/>
                <a:tab pos="584200" algn="l"/>
              </a:tabLst>
            </a:pPr>
            <a:r>
              <a:rPr sz="2000" b="1" spc="-55" dirty="0">
                <a:solidFill>
                  <a:srgbClr val="FF0000"/>
                </a:solidFill>
                <a:latin typeface="Arial"/>
                <a:cs typeface="Arial"/>
              </a:rPr>
              <a:t>Directly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70" dirty="0">
                <a:solidFill>
                  <a:srgbClr val="FF0000"/>
                </a:solidFill>
                <a:latin typeface="Arial"/>
                <a:cs typeface="Arial"/>
              </a:rPr>
              <a:t>accessible</a:t>
            </a:r>
            <a:r>
              <a:rPr sz="20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from </a:t>
            </a:r>
            <a:r>
              <a:rPr sz="2000" b="1" spc="-6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internet</a:t>
            </a:r>
            <a:endParaRPr sz="20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1205"/>
              </a:spcBef>
              <a:buChar char="-"/>
              <a:tabLst>
                <a:tab pos="583565" algn="l"/>
                <a:tab pos="584200" algn="l"/>
              </a:tabLst>
            </a:pPr>
            <a:r>
              <a:rPr sz="2000" b="1" spc="-120" dirty="0">
                <a:solidFill>
                  <a:srgbClr val="FF0000"/>
                </a:solidFill>
                <a:latin typeface="Arial"/>
                <a:cs typeface="Arial"/>
              </a:rPr>
              <a:t>Can</a:t>
            </a:r>
            <a:r>
              <a:rPr sz="20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85" dirty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35" dirty="0">
                <a:solidFill>
                  <a:srgbClr val="FF0000"/>
                </a:solidFill>
                <a:latin typeface="Arial"/>
                <a:cs typeface="Arial"/>
              </a:rPr>
              <a:t>RD</a:t>
            </a:r>
            <a:r>
              <a:rPr sz="2000" b="1" spc="-90" dirty="0">
                <a:solidFill>
                  <a:srgbClr val="FF0000"/>
                </a:solidFill>
                <a:latin typeface="Arial"/>
                <a:cs typeface="Arial"/>
              </a:rPr>
              <a:t>Ped</a:t>
            </a:r>
            <a:r>
              <a:rPr sz="20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from</a:t>
            </a:r>
            <a:r>
              <a:rPr sz="20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5" dirty="0">
                <a:solidFill>
                  <a:srgbClr val="FF0000"/>
                </a:solidFill>
                <a:latin typeface="Arial"/>
                <a:cs typeface="Arial"/>
              </a:rPr>
              <a:t>anywhere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259823" y="4284726"/>
            <a:ext cx="114300" cy="746125"/>
          </a:xfrm>
          <a:custGeom>
            <a:avLst/>
            <a:gdLst/>
            <a:ahLst/>
            <a:cxnLst/>
            <a:rect l="l" t="t" r="r" b="b"/>
            <a:pathLst>
              <a:path w="114300" h="746125">
                <a:moveTo>
                  <a:pt x="76200" y="95250"/>
                </a:moveTo>
                <a:lnTo>
                  <a:pt x="38100" y="95250"/>
                </a:lnTo>
                <a:lnTo>
                  <a:pt x="38100" y="745744"/>
                </a:lnTo>
                <a:lnTo>
                  <a:pt x="76200" y="745744"/>
                </a:lnTo>
                <a:lnTo>
                  <a:pt x="76200" y="95250"/>
                </a:lnTo>
                <a:close/>
              </a:path>
              <a:path w="114300" h="746125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746125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8564" y="5376697"/>
            <a:ext cx="551687" cy="51490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727697" y="5957417"/>
            <a:ext cx="6940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Front</a:t>
            </a:r>
            <a:r>
              <a:rPr sz="1200" spc="65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End</a:t>
            </a:r>
            <a:endParaRPr sz="120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98112" y="4671059"/>
            <a:ext cx="3950970" cy="2004695"/>
            <a:chOff x="4098112" y="4671059"/>
            <a:chExt cx="3950970" cy="2004695"/>
          </a:xfrm>
        </p:grpSpPr>
        <p:sp>
          <p:nvSpPr>
            <p:cNvPr id="5" name="object 5"/>
            <p:cNvSpPr/>
            <p:nvPr/>
          </p:nvSpPr>
          <p:spPr>
            <a:xfrm>
              <a:off x="5878068" y="4931663"/>
              <a:ext cx="2164080" cy="1737360"/>
            </a:xfrm>
            <a:custGeom>
              <a:avLst/>
              <a:gdLst/>
              <a:ahLst/>
              <a:cxnLst/>
              <a:rect l="l" t="t" r="r" b="b"/>
              <a:pathLst>
                <a:path w="2164079" h="1737359">
                  <a:moveTo>
                    <a:pt x="0" y="1737360"/>
                  </a:moveTo>
                  <a:lnTo>
                    <a:pt x="2164080" y="1737360"/>
                  </a:lnTo>
                  <a:lnTo>
                    <a:pt x="2164080" y="0"/>
                  </a:lnTo>
                  <a:lnTo>
                    <a:pt x="0" y="0"/>
                  </a:lnTo>
                  <a:lnTo>
                    <a:pt x="0" y="1737360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5327" y="4671059"/>
              <a:ext cx="501396" cy="5013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8112" y="5385930"/>
              <a:ext cx="524103" cy="52555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797300" y="5957417"/>
            <a:ext cx="98234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8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App</a:t>
            </a:r>
            <a:r>
              <a:rPr sz="1400" spc="5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Service</a:t>
            </a:r>
            <a:endParaRPr sz="1400">
              <a:latin typeface="Bahnschrift"/>
              <a:cs typeface="Bahnschrift"/>
            </a:endParaRPr>
          </a:p>
          <a:p>
            <a:pPr marL="45720">
              <a:lnSpc>
                <a:spcPts val="1440"/>
              </a:lnSpc>
            </a:pP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Backend</a:t>
            </a:r>
            <a:r>
              <a:rPr sz="1200" spc="75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App</a:t>
            </a:r>
            <a:endParaRPr sz="1200">
              <a:latin typeface="Bahnschrift"/>
              <a:cs typeface="Bahnschrift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53043" y="5055408"/>
            <a:ext cx="673607" cy="40783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73567" y="5513933"/>
            <a:ext cx="409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VN</a:t>
            </a:r>
            <a:r>
              <a:rPr sz="1400" spc="-5" dirty="0">
                <a:latin typeface="Bahnschrift"/>
                <a:cs typeface="Bahnschrift"/>
              </a:rPr>
              <a:t>et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7971" y="5184394"/>
            <a:ext cx="3752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Bahnschrift"/>
                <a:cs typeface="Bahnschrift"/>
              </a:rPr>
              <a:t>NSG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163059" y="565150"/>
            <a:ext cx="376110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538235"/>
                </a:solidFill>
              </a:rPr>
              <a:t>With</a:t>
            </a:r>
            <a:r>
              <a:rPr spc="215" dirty="0">
                <a:solidFill>
                  <a:srgbClr val="538235"/>
                </a:solidFill>
              </a:rPr>
              <a:t> </a:t>
            </a:r>
            <a:r>
              <a:rPr dirty="0">
                <a:solidFill>
                  <a:srgbClr val="538235"/>
                </a:solidFill>
              </a:rPr>
              <a:t>Service</a:t>
            </a:r>
            <a:r>
              <a:rPr spc="254" dirty="0">
                <a:solidFill>
                  <a:srgbClr val="538235"/>
                </a:solidFill>
              </a:rPr>
              <a:t> </a:t>
            </a:r>
            <a:r>
              <a:rPr dirty="0">
                <a:solidFill>
                  <a:srgbClr val="538235"/>
                </a:solidFill>
              </a:rPr>
              <a:t>Endpoint</a:t>
            </a:r>
          </a:p>
        </p:txBody>
      </p:sp>
      <p:sp>
        <p:nvSpPr>
          <p:cNvPr id="13" name="object 13"/>
          <p:cNvSpPr/>
          <p:nvPr/>
        </p:nvSpPr>
        <p:spPr>
          <a:xfrm>
            <a:off x="3726270" y="2371527"/>
            <a:ext cx="2240915" cy="1812925"/>
          </a:xfrm>
          <a:custGeom>
            <a:avLst/>
            <a:gdLst/>
            <a:ahLst/>
            <a:cxnLst/>
            <a:rect l="l" t="t" r="r" b="b"/>
            <a:pathLst>
              <a:path w="2240915" h="1812925">
                <a:moveTo>
                  <a:pt x="203490" y="596462"/>
                </a:moveTo>
                <a:lnTo>
                  <a:pt x="200278" y="548145"/>
                </a:lnTo>
                <a:lnTo>
                  <a:pt x="202472" y="500826"/>
                </a:lnTo>
                <a:lnTo>
                  <a:pt x="209789" y="454910"/>
                </a:lnTo>
                <a:lnTo>
                  <a:pt x="221951" y="410806"/>
                </a:lnTo>
                <a:lnTo>
                  <a:pt x="238676" y="368921"/>
                </a:lnTo>
                <a:lnTo>
                  <a:pt x="259683" y="329660"/>
                </a:lnTo>
                <a:lnTo>
                  <a:pt x="284693" y="293430"/>
                </a:lnTo>
                <a:lnTo>
                  <a:pt x="313424" y="260639"/>
                </a:lnTo>
                <a:lnTo>
                  <a:pt x="345597" y="231694"/>
                </a:lnTo>
                <a:lnTo>
                  <a:pt x="380929" y="207001"/>
                </a:lnTo>
                <a:lnTo>
                  <a:pt x="419142" y="186967"/>
                </a:lnTo>
                <a:lnTo>
                  <a:pt x="459953" y="171998"/>
                </a:lnTo>
                <a:lnTo>
                  <a:pt x="503083" y="162503"/>
                </a:lnTo>
                <a:lnTo>
                  <a:pt x="549755" y="159021"/>
                </a:lnTo>
                <a:lnTo>
                  <a:pt x="596104" y="162355"/>
                </a:lnTo>
                <a:lnTo>
                  <a:pt x="641533" y="172369"/>
                </a:lnTo>
                <a:lnTo>
                  <a:pt x="685443" y="188931"/>
                </a:lnTo>
                <a:lnTo>
                  <a:pt x="727238" y="211906"/>
                </a:lnTo>
                <a:lnTo>
                  <a:pt x="751468" y="170104"/>
                </a:lnTo>
                <a:lnTo>
                  <a:pt x="780667" y="134099"/>
                </a:lnTo>
                <a:lnTo>
                  <a:pt x="814068" y="104148"/>
                </a:lnTo>
                <a:lnTo>
                  <a:pt x="850902" y="80511"/>
                </a:lnTo>
                <a:lnTo>
                  <a:pt x="890402" y="63443"/>
                </a:lnTo>
                <a:lnTo>
                  <a:pt x="931799" y="53203"/>
                </a:lnTo>
                <a:lnTo>
                  <a:pt x="974325" y="50047"/>
                </a:lnTo>
                <a:lnTo>
                  <a:pt x="1017213" y="54235"/>
                </a:lnTo>
                <a:lnTo>
                  <a:pt x="1059694" y="66023"/>
                </a:lnTo>
                <a:lnTo>
                  <a:pt x="1100999" y="85668"/>
                </a:lnTo>
                <a:lnTo>
                  <a:pt x="1134781" y="109131"/>
                </a:lnTo>
                <a:lnTo>
                  <a:pt x="1165134" y="137738"/>
                </a:lnTo>
                <a:lnTo>
                  <a:pt x="1189595" y="95004"/>
                </a:lnTo>
                <a:lnTo>
                  <a:pt x="1220346" y="59587"/>
                </a:lnTo>
                <a:lnTo>
                  <a:pt x="1256166" y="31937"/>
                </a:lnTo>
                <a:lnTo>
                  <a:pt x="1295833" y="12500"/>
                </a:lnTo>
                <a:lnTo>
                  <a:pt x="1338126" y="1725"/>
                </a:lnTo>
                <a:lnTo>
                  <a:pt x="1381822" y="60"/>
                </a:lnTo>
                <a:lnTo>
                  <a:pt x="1425700" y="7953"/>
                </a:lnTo>
                <a:lnTo>
                  <a:pt x="1468537" y="25851"/>
                </a:lnTo>
                <a:lnTo>
                  <a:pt x="1511733" y="56839"/>
                </a:lnTo>
                <a:lnTo>
                  <a:pt x="1547404" y="97733"/>
                </a:lnTo>
                <a:lnTo>
                  <a:pt x="1579764" y="62706"/>
                </a:lnTo>
                <a:lnTo>
                  <a:pt x="1616228" y="35326"/>
                </a:lnTo>
                <a:lnTo>
                  <a:pt x="1655797" y="15686"/>
                </a:lnTo>
                <a:lnTo>
                  <a:pt x="1697466" y="3880"/>
                </a:lnTo>
                <a:lnTo>
                  <a:pt x="1740234" y="0"/>
                </a:lnTo>
                <a:lnTo>
                  <a:pt x="1783098" y="4139"/>
                </a:lnTo>
                <a:lnTo>
                  <a:pt x="1825055" y="16390"/>
                </a:lnTo>
                <a:lnTo>
                  <a:pt x="1865104" y="36847"/>
                </a:lnTo>
                <a:lnTo>
                  <a:pt x="1902242" y="65602"/>
                </a:lnTo>
                <a:lnTo>
                  <a:pt x="1932859" y="99549"/>
                </a:lnTo>
                <a:lnTo>
                  <a:pt x="1957535" y="138484"/>
                </a:lnTo>
                <a:lnTo>
                  <a:pt x="1975805" y="181491"/>
                </a:lnTo>
                <a:lnTo>
                  <a:pt x="1987205" y="227654"/>
                </a:lnTo>
                <a:lnTo>
                  <a:pt x="2029521" y="244487"/>
                </a:lnTo>
                <a:lnTo>
                  <a:pt x="2067811" y="267957"/>
                </a:lnTo>
                <a:lnTo>
                  <a:pt x="2101675" y="297290"/>
                </a:lnTo>
                <a:lnTo>
                  <a:pt x="2130713" y="331717"/>
                </a:lnTo>
                <a:lnTo>
                  <a:pt x="2154528" y="370465"/>
                </a:lnTo>
                <a:lnTo>
                  <a:pt x="2172719" y="412765"/>
                </a:lnTo>
                <a:lnTo>
                  <a:pt x="2184887" y="457844"/>
                </a:lnTo>
                <a:lnTo>
                  <a:pt x="2190633" y="504932"/>
                </a:lnTo>
                <a:lnTo>
                  <a:pt x="2189558" y="553258"/>
                </a:lnTo>
                <a:lnTo>
                  <a:pt x="2181261" y="602050"/>
                </a:lnTo>
                <a:lnTo>
                  <a:pt x="2168561" y="642182"/>
                </a:lnTo>
                <a:lnTo>
                  <a:pt x="2193219" y="682495"/>
                </a:lnTo>
                <a:lnTo>
                  <a:pt x="2212720" y="724901"/>
                </a:lnTo>
                <a:lnTo>
                  <a:pt x="2227124" y="768895"/>
                </a:lnTo>
                <a:lnTo>
                  <a:pt x="2236492" y="813968"/>
                </a:lnTo>
                <a:lnTo>
                  <a:pt x="2240883" y="859613"/>
                </a:lnTo>
                <a:lnTo>
                  <a:pt x="2240357" y="905323"/>
                </a:lnTo>
                <a:lnTo>
                  <a:pt x="2234974" y="950589"/>
                </a:lnTo>
                <a:lnTo>
                  <a:pt x="2224794" y="994905"/>
                </a:lnTo>
                <a:lnTo>
                  <a:pt x="2209878" y="1037764"/>
                </a:lnTo>
                <a:lnTo>
                  <a:pt x="2190285" y="1078657"/>
                </a:lnTo>
                <a:lnTo>
                  <a:pt x="2166075" y="1117078"/>
                </a:lnTo>
                <a:lnTo>
                  <a:pt x="2137309" y="1152519"/>
                </a:lnTo>
                <a:lnTo>
                  <a:pt x="2104045" y="1184472"/>
                </a:lnTo>
                <a:lnTo>
                  <a:pt x="2066600" y="1212128"/>
                </a:lnTo>
                <a:lnTo>
                  <a:pt x="2026417" y="1234177"/>
                </a:lnTo>
                <a:lnTo>
                  <a:pt x="1983995" y="1250391"/>
                </a:lnTo>
                <a:lnTo>
                  <a:pt x="1939834" y="1260545"/>
                </a:lnTo>
                <a:lnTo>
                  <a:pt x="1936241" y="1309279"/>
                </a:lnTo>
                <a:lnTo>
                  <a:pt x="1926467" y="1355737"/>
                </a:lnTo>
                <a:lnTo>
                  <a:pt x="1910980" y="1399414"/>
                </a:lnTo>
                <a:lnTo>
                  <a:pt x="1890249" y="1439802"/>
                </a:lnTo>
                <a:lnTo>
                  <a:pt x="1864744" y="1476397"/>
                </a:lnTo>
                <a:lnTo>
                  <a:pt x="1834933" y="1508692"/>
                </a:lnTo>
                <a:lnTo>
                  <a:pt x="1801285" y="1536180"/>
                </a:lnTo>
                <a:lnTo>
                  <a:pt x="1764269" y="1558357"/>
                </a:lnTo>
                <a:lnTo>
                  <a:pt x="1724354" y="1574714"/>
                </a:lnTo>
                <a:lnTo>
                  <a:pt x="1682008" y="1584748"/>
                </a:lnTo>
                <a:lnTo>
                  <a:pt x="1637701" y="1587951"/>
                </a:lnTo>
                <a:lnTo>
                  <a:pt x="1596502" y="1584437"/>
                </a:lnTo>
                <a:lnTo>
                  <a:pt x="1556326" y="1574791"/>
                </a:lnTo>
                <a:lnTo>
                  <a:pt x="1517722" y="1559215"/>
                </a:lnTo>
                <a:lnTo>
                  <a:pt x="1481237" y="1537913"/>
                </a:lnTo>
                <a:lnTo>
                  <a:pt x="1464420" y="1587069"/>
                </a:lnTo>
                <a:lnTo>
                  <a:pt x="1442317" y="1632223"/>
                </a:lnTo>
                <a:lnTo>
                  <a:pt x="1415449" y="1673067"/>
                </a:lnTo>
                <a:lnTo>
                  <a:pt x="1384336" y="1709292"/>
                </a:lnTo>
                <a:lnTo>
                  <a:pt x="1349498" y="1740591"/>
                </a:lnTo>
                <a:lnTo>
                  <a:pt x="1311454" y="1766656"/>
                </a:lnTo>
                <a:lnTo>
                  <a:pt x="1270725" y="1787177"/>
                </a:lnTo>
                <a:lnTo>
                  <a:pt x="1227830" y="1801847"/>
                </a:lnTo>
                <a:lnTo>
                  <a:pt x="1183290" y="1810358"/>
                </a:lnTo>
                <a:lnTo>
                  <a:pt x="1137623" y="1812400"/>
                </a:lnTo>
                <a:lnTo>
                  <a:pt x="1091351" y="1807667"/>
                </a:lnTo>
                <a:lnTo>
                  <a:pt x="1044992" y="1795850"/>
                </a:lnTo>
                <a:lnTo>
                  <a:pt x="999854" y="1776857"/>
                </a:lnTo>
                <a:lnTo>
                  <a:pt x="957775" y="1751408"/>
                </a:lnTo>
                <a:lnTo>
                  <a:pt x="919317" y="1719936"/>
                </a:lnTo>
                <a:lnTo>
                  <a:pt x="885042" y="1682875"/>
                </a:lnTo>
                <a:lnTo>
                  <a:pt x="855508" y="1640656"/>
                </a:lnTo>
                <a:lnTo>
                  <a:pt x="814136" y="1664682"/>
                </a:lnTo>
                <a:lnTo>
                  <a:pt x="771445" y="1682896"/>
                </a:lnTo>
                <a:lnTo>
                  <a:pt x="727849" y="1695413"/>
                </a:lnTo>
                <a:lnTo>
                  <a:pt x="683761" y="1702345"/>
                </a:lnTo>
                <a:lnTo>
                  <a:pt x="639592" y="1703807"/>
                </a:lnTo>
                <a:lnTo>
                  <a:pt x="595754" y="1699912"/>
                </a:lnTo>
                <a:lnTo>
                  <a:pt x="552661" y="1690773"/>
                </a:lnTo>
                <a:lnTo>
                  <a:pt x="510725" y="1676505"/>
                </a:lnTo>
                <a:lnTo>
                  <a:pt x="470357" y="1657220"/>
                </a:lnTo>
                <a:lnTo>
                  <a:pt x="431971" y="1633032"/>
                </a:lnTo>
                <a:lnTo>
                  <a:pt x="395978" y="1604055"/>
                </a:lnTo>
                <a:lnTo>
                  <a:pt x="362792" y="1570403"/>
                </a:lnTo>
                <a:lnTo>
                  <a:pt x="332824" y="1532189"/>
                </a:lnTo>
                <a:lnTo>
                  <a:pt x="306487" y="1489526"/>
                </a:lnTo>
                <a:lnTo>
                  <a:pt x="305090" y="1486859"/>
                </a:lnTo>
                <a:lnTo>
                  <a:pt x="303693" y="1484192"/>
                </a:lnTo>
                <a:lnTo>
                  <a:pt x="302296" y="1481525"/>
                </a:lnTo>
                <a:lnTo>
                  <a:pt x="256530" y="1482355"/>
                </a:lnTo>
                <a:lnTo>
                  <a:pt x="212867" y="1473429"/>
                </a:lnTo>
                <a:lnTo>
                  <a:pt x="172314" y="1455620"/>
                </a:lnTo>
                <a:lnTo>
                  <a:pt x="135879" y="1429804"/>
                </a:lnTo>
                <a:lnTo>
                  <a:pt x="104570" y="1396857"/>
                </a:lnTo>
                <a:lnTo>
                  <a:pt x="79394" y="1357652"/>
                </a:lnTo>
                <a:lnTo>
                  <a:pt x="61358" y="1313066"/>
                </a:lnTo>
                <a:lnTo>
                  <a:pt x="51471" y="1263974"/>
                </a:lnTo>
                <a:lnTo>
                  <a:pt x="51114" y="1209793"/>
                </a:lnTo>
                <a:lnTo>
                  <a:pt x="61282" y="1157421"/>
                </a:lnTo>
                <a:lnTo>
                  <a:pt x="81404" y="1108669"/>
                </a:lnTo>
                <a:lnTo>
                  <a:pt x="110907" y="1065346"/>
                </a:lnTo>
                <a:lnTo>
                  <a:pt x="74063" y="1035577"/>
                </a:lnTo>
                <a:lnTo>
                  <a:pt x="44230" y="999381"/>
                </a:lnTo>
                <a:lnTo>
                  <a:pt x="21729" y="958132"/>
                </a:lnTo>
                <a:lnTo>
                  <a:pt x="6879" y="913200"/>
                </a:lnTo>
                <a:lnTo>
                  <a:pt x="0" y="865958"/>
                </a:lnTo>
                <a:lnTo>
                  <a:pt x="1412" y="817779"/>
                </a:lnTo>
                <a:lnTo>
                  <a:pt x="11435" y="770035"/>
                </a:lnTo>
                <a:lnTo>
                  <a:pt x="30389" y="724097"/>
                </a:lnTo>
                <a:lnTo>
                  <a:pt x="62445" y="677311"/>
                </a:lnTo>
                <a:lnTo>
                  <a:pt x="102906" y="640515"/>
                </a:lnTo>
                <a:lnTo>
                  <a:pt x="149940" y="615030"/>
                </a:lnTo>
                <a:lnTo>
                  <a:pt x="201712" y="602177"/>
                </a:lnTo>
                <a:lnTo>
                  <a:pt x="203490" y="596462"/>
                </a:lnTo>
                <a:close/>
              </a:path>
              <a:path w="2240915" h="1812925">
                <a:moveTo>
                  <a:pt x="244638" y="1091762"/>
                </a:moveTo>
                <a:lnTo>
                  <a:pt x="210368" y="1091810"/>
                </a:lnTo>
                <a:lnTo>
                  <a:pt x="176693" y="1086142"/>
                </a:lnTo>
                <a:lnTo>
                  <a:pt x="144162" y="1074903"/>
                </a:lnTo>
                <a:lnTo>
                  <a:pt x="113320" y="1058234"/>
                </a:lnTo>
              </a:path>
              <a:path w="2240915" h="1812925">
                <a:moveTo>
                  <a:pt x="360462" y="1457522"/>
                </a:moveTo>
                <a:lnTo>
                  <a:pt x="346492" y="1463094"/>
                </a:lnTo>
                <a:lnTo>
                  <a:pt x="332237" y="1467618"/>
                </a:lnTo>
                <a:lnTo>
                  <a:pt x="317743" y="1471095"/>
                </a:lnTo>
                <a:lnTo>
                  <a:pt x="303058" y="1473524"/>
                </a:lnTo>
              </a:path>
              <a:path w="2240915" h="1812925">
                <a:moveTo>
                  <a:pt x="855381" y="1633417"/>
                </a:moveTo>
                <a:lnTo>
                  <a:pt x="845410" y="1615917"/>
                </a:lnTo>
                <a:lnTo>
                  <a:pt x="836284" y="1597905"/>
                </a:lnTo>
                <a:lnTo>
                  <a:pt x="828039" y="1579392"/>
                </a:lnTo>
                <a:lnTo>
                  <a:pt x="820710" y="1560392"/>
                </a:lnTo>
              </a:path>
              <a:path w="2240915" h="1812925">
                <a:moveTo>
                  <a:pt x="1495334" y="1451299"/>
                </a:moveTo>
                <a:lnTo>
                  <a:pt x="1493332" y="1471625"/>
                </a:lnTo>
                <a:lnTo>
                  <a:pt x="1490366" y="1491796"/>
                </a:lnTo>
                <a:lnTo>
                  <a:pt x="1486423" y="1511753"/>
                </a:lnTo>
                <a:lnTo>
                  <a:pt x="1481491" y="1531436"/>
                </a:lnTo>
              </a:path>
              <a:path w="2240915" h="1812925">
                <a:moveTo>
                  <a:pt x="1770162" y="956507"/>
                </a:moveTo>
                <a:lnTo>
                  <a:pt x="1812215" y="983972"/>
                </a:lnTo>
                <a:lnTo>
                  <a:pt x="1849102" y="1017995"/>
                </a:lnTo>
                <a:lnTo>
                  <a:pt x="1880324" y="1057701"/>
                </a:lnTo>
                <a:lnTo>
                  <a:pt x="1905381" y="1102214"/>
                </a:lnTo>
                <a:lnTo>
                  <a:pt x="1923773" y="1150660"/>
                </a:lnTo>
                <a:lnTo>
                  <a:pt x="1935001" y="1202162"/>
                </a:lnTo>
                <a:lnTo>
                  <a:pt x="1938564" y="1255846"/>
                </a:lnTo>
              </a:path>
              <a:path w="2240915" h="1812925">
                <a:moveTo>
                  <a:pt x="2167545" y="637737"/>
                </a:moveTo>
                <a:lnTo>
                  <a:pt x="2153264" y="669263"/>
                </a:lnTo>
                <a:lnTo>
                  <a:pt x="2135875" y="698681"/>
                </a:lnTo>
                <a:lnTo>
                  <a:pt x="2115557" y="725694"/>
                </a:lnTo>
                <a:lnTo>
                  <a:pt x="2092488" y="750005"/>
                </a:lnTo>
              </a:path>
              <a:path w="2240915" h="1812925">
                <a:moveTo>
                  <a:pt x="1987459" y="221304"/>
                </a:moveTo>
                <a:lnTo>
                  <a:pt x="1989345" y="234490"/>
                </a:lnTo>
                <a:lnTo>
                  <a:pt x="1990634" y="247736"/>
                </a:lnTo>
                <a:lnTo>
                  <a:pt x="1991353" y="261005"/>
                </a:lnTo>
                <a:lnTo>
                  <a:pt x="1991523" y="274263"/>
                </a:lnTo>
              </a:path>
              <a:path w="2240915" h="1812925">
                <a:moveTo>
                  <a:pt x="1508288" y="159455"/>
                </a:moveTo>
                <a:lnTo>
                  <a:pt x="1516212" y="141469"/>
                </a:lnTo>
                <a:lnTo>
                  <a:pt x="1525291" y="124149"/>
                </a:lnTo>
                <a:lnTo>
                  <a:pt x="1535488" y="107591"/>
                </a:lnTo>
                <a:lnTo>
                  <a:pt x="1546769" y="91891"/>
                </a:lnTo>
              </a:path>
              <a:path w="2240915" h="1812925">
                <a:moveTo>
                  <a:pt x="1148878" y="191713"/>
                </a:moveTo>
                <a:lnTo>
                  <a:pt x="1152258" y="176693"/>
                </a:lnTo>
                <a:lnTo>
                  <a:pt x="1156483" y="161947"/>
                </a:lnTo>
                <a:lnTo>
                  <a:pt x="1161541" y="147511"/>
                </a:lnTo>
                <a:lnTo>
                  <a:pt x="1167420" y="133420"/>
                </a:lnTo>
              </a:path>
              <a:path w="2240915" h="1812925">
                <a:moveTo>
                  <a:pt x="726984" y="211525"/>
                </a:moveTo>
                <a:lnTo>
                  <a:pt x="744931" y="223945"/>
                </a:lnTo>
                <a:lnTo>
                  <a:pt x="762163" y="237544"/>
                </a:lnTo>
                <a:lnTo>
                  <a:pt x="778634" y="252262"/>
                </a:lnTo>
                <a:lnTo>
                  <a:pt x="794294" y="268040"/>
                </a:lnTo>
              </a:path>
              <a:path w="2240915" h="1812925">
                <a:moveTo>
                  <a:pt x="215301" y="656025"/>
                </a:moveTo>
                <a:lnTo>
                  <a:pt x="211563" y="641360"/>
                </a:lnTo>
                <a:lnTo>
                  <a:pt x="208348" y="626529"/>
                </a:lnTo>
                <a:lnTo>
                  <a:pt x="205657" y="611555"/>
                </a:lnTo>
                <a:lnTo>
                  <a:pt x="203490" y="5964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80713" y="3065145"/>
            <a:ext cx="1176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Internet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36008" y="5609844"/>
            <a:ext cx="2162175" cy="76200"/>
          </a:xfrm>
          <a:custGeom>
            <a:avLst/>
            <a:gdLst/>
            <a:ahLst/>
            <a:cxnLst/>
            <a:rect l="l" t="t" r="r" b="b"/>
            <a:pathLst>
              <a:path w="2162175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2162175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2162175" h="76200">
                <a:moveTo>
                  <a:pt x="2161793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2161793" y="44449"/>
                </a:lnTo>
                <a:lnTo>
                  <a:pt x="2161793" y="31749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960868" y="1855978"/>
            <a:ext cx="558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43B0C"/>
                </a:solidFill>
                <a:latin typeface="Bahnschrift"/>
                <a:cs typeface="Bahnschrift"/>
              </a:rPr>
              <a:t>Note: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60868" y="2130785"/>
            <a:ext cx="3596640" cy="249428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843B0C"/>
                </a:solidFill>
                <a:latin typeface="Bahnschrift"/>
                <a:cs typeface="Bahnschrift"/>
              </a:rPr>
              <a:t>Traffic</a:t>
            </a:r>
            <a:r>
              <a:rPr sz="1800" spc="165" dirty="0">
                <a:solidFill>
                  <a:srgbClr val="843B0C"/>
                </a:solidFill>
                <a:latin typeface="Bahnschrift"/>
                <a:cs typeface="Bahnschrift"/>
              </a:rPr>
              <a:t> </a:t>
            </a:r>
            <a:r>
              <a:rPr sz="1800" spc="-10" dirty="0">
                <a:solidFill>
                  <a:srgbClr val="843B0C"/>
                </a:solidFill>
                <a:latin typeface="Bahnschrift"/>
                <a:cs typeface="Bahnschrift"/>
              </a:rPr>
              <a:t>leaves</a:t>
            </a:r>
            <a:r>
              <a:rPr sz="1800" spc="190" dirty="0">
                <a:solidFill>
                  <a:srgbClr val="843B0C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843B0C"/>
                </a:solidFill>
                <a:latin typeface="Bahnschrift"/>
                <a:cs typeface="Bahnschrift"/>
              </a:rPr>
              <a:t>the</a:t>
            </a:r>
            <a:r>
              <a:rPr sz="1800" spc="155" dirty="0">
                <a:solidFill>
                  <a:srgbClr val="843B0C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843B0C"/>
                </a:solidFill>
                <a:latin typeface="Bahnschrift"/>
                <a:cs typeface="Bahnschrift"/>
              </a:rPr>
              <a:t>VNet</a:t>
            </a:r>
            <a:endParaRPr sz="1800">
              <a:latin typeface="Bahnschrift"/>
              <a:cs typeface="Bahnschrift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843B0C"/>
                </a:solidFill>
                <a:latin typeface="Bahnschrift"/>
                <a:cs typeface="Bahnschrift"/>
              </a:rPr>
              <a:t>There</a:t>
            </a:r>
            <a:r>
              <a:rPr sz="1800" spc="160" dirty="0">
                <a:solidFill>
                  <a:srgbClr val="843B0C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843B0C"/>
                </a:solidFill>
                <a:latin typeface="Bahnschrift"/>
                <a:cs typeface="Bahnschrift"/>
              </a:rPr>
              <a:t>is</a:t>
            </a:r>
            <a:r>
              <a:rPr sz="1800" spc="160" dirty="0">
                <a:solidFill>
                  <a:srgbClr val="843B0C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843B0C"/>
                </a:solidFill>
                <a:latin typeface="Bahnschrift"/>
                <a:cs typeface="Bahnschrift"/>
              </a:rPr>
              <a:t>a</a:t>
            </a:r>
            <a:r>
              <a:rPr sz="1800" spc="175" dirty="0">
                <a:solidFill>
                  <a:srgbClr val="843B0C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843B0C"/>
                </a:solidFill>
                <a:latin typeface="Bahnschrift"/>
                <a:cs typeface="Bahnschrift"/>
              </a:rPr>
              <a:t>public</a:t>
            </a:r>
            <a:r>
              <a:rPr sz="1800" spc="175" dirty="0">
                <a:solidFill>
                  <a:srgbClr val="843B0C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843B0C"/>
                </a:solidFill>
                <a:latin typeface="Bahnschrift"/>
                <a:cs typeface="Bahnschrift"/>
              </a:rPr>
              <a:t>IP</a:t>
            </a:r>
            <a:r>
              <a:rPr sz="1800" spc="180" dirty="0">
                <a:solidFill>
                  <a:srgbClr val="843B0C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843B0C"/>
                </a:solidFill>
                <a:latin typeface="Bahnschrift"/>
                <a:cs typeface="Bahnschrift"/>
              </a:rPr>
              <a:t>on</a:t>
            </a:r>
            <a:r>
              <a:rPr sz="1800" spc="155" dirty="0">
                <a:solidFill>
                  <a:srgbClr val="843B0C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843B0C"/>
                </a:solidFill>
                <a:latin typeface="Bahnschrift"/>
                <a:cs typeface="Bahnschrift"/>
              </a:rPr>
              <a:t>the</a:t>
            </a:r>
            <a:r>
              <a:rPr sz="1800" spc="155" dirty="0">
                <a:solidFill>
                  <a:srgbClr val="843B0C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843B0C"/>
                </a:solidFill>
                <a:latin typeface="Bahnschrift"/>
                <a:cs typeface="Bahnschrift"/>
              </a:rPr>
              <a:t>PaaS</a:t>
            </a:r>
            <a:endParaRPr sz="1800">
              <a:latin typeface="Bahnschrift"/>
              <a:cs typeface="Bahnschrift"/>
            </a:endParaRPr>
          </a:p>
          <a:p>
            <a:pPr marL="35560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solidFill>
                  <a:srgbClr val="843B0C"/>
                </a:solidFill>
                <a:latin typeface="Bahnschrift"/>
                <a:cs typeface="Bahnschrift"/>
              </a:rPr>
              <a:t>service</a:t>
            </a:r>
            <a:r>
              <a:rPr sz="1800" spc="155" dirty="0">
                <a:solidFill>
                  <a:srgbClr val="843B0C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843B0C"/>
                </a:solidFill>
                <a:latin typeface="Bahnschrift"/>
                <a:cs typeface="Bahnschrift"/>
              </a:rPr>
              <a:t>(App</a:t>
            </a:r>
            <a:r>
              <a:rPr sz="1800" spc="140" dirty="0">
                <a:solidFill>
                  <a:srgbClr val="843B0C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843B0C"/>
                </a:solidFill>
                <a:latin typeface="Bahnschrift"/>
                <a:cs typeface="Bahnschrift"/>
              </a:rPr>
              <a:t>Service)</a:t>
            </a:r>
            <a:endParaRPr sz="1800">
              <a:latin typeface="Bahnschrift"/>
              <a:cs typeface="Bahnschrift"/>
            </a:endParaRPr>
          </a:p>
          <a:p>
            <a:pPr marL="355600" marR="348615" indent="-342900">
              <a:lnSpc>
                <a:spcPct val="150000"/>
              </a:lnSpc>
              <a:buAutoNum type="arabicPeriod" startAt="3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843B0C"/>
                </a:solidFill>
                <a:latin typeface="Bahnschrift"/>
                <a:cs typeface="Bahnschrift"/>
              </a:rPr>
              <a:t>Can’t</a:t>
            </a:r>
            <a:r>
              <a:rPr sz="1800" spc="150" dirty="0">
                <a:solidFill>
                  <a:srgbClr val="843B0C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843B0C"/>
                </a:solidFill>
                <a:latin typeface="Bahnschrift"/>
                <a:cs typeface="Bahnschrift"/>
              </a:rPr>
              <a:t>be</a:t>
            </a:r>
            <a:r>
              <a:rPr sz="1800" spc="145" dirty="0">
                <a:solidFill>
                  <a:srgbClr val="843B0C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843B0C"/>
                </a:solidFill>
                <a:latin typeface="Bahnschrift"/>
                <a:cs typeface="Bahnschrift"/>
              </a:rPr>
              <a:t>used</a:t>
            </a:r>
            <a:r>
              <a:rPr sz="1800" spc="175" dirty="0">
                <a:solidFill>
                  <a:srgbClr val="843B0C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843B0C"/>
                </a:solidFill>
                <a:latin typeface="Bahnschrift"/>
                <a:cs typeface="Bahnschrift"/>
              </a:rPr>
              <a:t>from</a:t>
            </a:r>
            <a:r>
              <a:rPr sz="1800" spc="130" dirty="0">
                <a:solidFill>
                  <a:srgbClr val="843B0C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843B0C"/>
                </a:solidFill>
                <a:latin typeface="Bahnschrift"/>
                <a:cs typeface="Bahnschrift"/>
              </a:rPr>
              <a:t>on-prem </a:t>
            </a:r>
            <a:r>
              <a:rPr sz="1800" spc="-295" dirty="0">
                <a:solidFill>
                  <a:srgbClr val="843B0C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843B0C"/>
                </a:solidFill>
                <a:latin typeface="Bahnschrift"/>
                <a:cs typeface="Bahnschrift"/>
              </a:rPr>
              <a:t>network</a:t>
            </a:r>
            <a:endParaRPr sz="1800">
              <a:latin typeface="Bahnschrift"/>
              <a:cs typeface="Bahnschrift"/>
            </a:endParaRPr>
          </a:p>
          <a:p>
            <a:pPr marL="812800" lvl="1" indent="-34353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1800" spc="-5" dirty="0">
                <a:solidFill>
                  <a:srgbClr val="843B0C"/>
                </a:solidFill>
                <a:latin typeface="Bahnschrift"/>
                <a:cs typeface="Bahnschrift"/>
              </a:rPr>
              <a:t>Almost…</a:t>
            </a:r>
            <a:endParaRPr sz="1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82473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140" dirty="0">
                <a:solidFill>
                  <a:srgbClr val="532708"/>
                </a:solidFill>
                <a:latin typeface="Arial"/>
                <a:cs typeface="Arial"/>
              </a:rPr>
              <a:t>Service</a:t>
            </a:r>
            <a:r>
              <a:rPr sz="5000" b="1" spc="-16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54" dirty="0">
                <a:solidFill>
                  <a:srgbClr val="532708"/>
                </a:solidFill>
                <a:latin typeface="Arial"/>
                <a:cs typeface="Arial"/>
              </a:rPr>
              <a:t>Endpoint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7718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Resources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support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Service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Endpoint:</a:t>
            </a:r>
            <a:endParaRPr sz="280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1155" y="2226716"/>
            <a:ext cx="4289045" cy="4552528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latin typeface="Bahnschrift"/>
                <a:cs typeface="Bahnschrift"/>
              </a:rPr>
              <a:t>Storage</a:t>
            </a:r>
            <a:endParaRPr sz="2800">
              <a:latin typeface="Bahnschrift"/>
              <a:cs typeface="Bahnschrift"/>
            </a:endParaRPr>
          </a:p>
          <a:p>
            <a:pPr marL="469900" indent="-457834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Bahnschrift"/>
                <a:cs typeface="Bahnschrift"/>
              </a:rPr>
              <a:t>SQL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Database</a:t>
            </a:r>
            <a:endParaRPr sz="2800">
              <a:latin typeface="Bahnschrift"/>
              <a:cs typeface="Bahnschrift"/>
            </a:endParaRPr>
          </a:p>
          <a:p>
            <a:pPr marL="469900" indent="-457834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Bahnschrift"/>
                <a:cs typeface="Bahnschrift"/>
              </a:rPr>
              <a:t>Synapse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Analytics</a:t>
            </a:r>
            <a:endParaRPr sz="2800">
              <a:latin typeface="Bahnschrift"/>
              <a:cs typeface="Bahnschrift"/>
            </a:endParaRPr>
          </a:p>
          <a:p>
            <a:pPr marL="469900" indent="-457834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Bahnschrift"/>
                <a:cs typeface="Bahnschrift"/>
              </a:rPr>
              <a:t>PostgreSQL</a:t>
            </a:r>
            <a:endParaRPr sz="2800">
              <a:latin typeface="Bahnschrift"/>
              <a:cs typeface="Bahnschrift"/>
            </a:endParaRPr>
          </a:p>
          <a:p>
            <a:pPr marL="469900" indent="-457834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Bahnschrift"/>
                <a:cs typeface="Bahnschrift"/>
              </a:rPr>
              <a:t>MySQL</a:t>
            </a:r>
            <a:endParaRPr sz="2800">
              <a:latin typeface="Bahnschrift"/>
              <a:cs typeface="Bahnschrift"/>
            </a:endParaRPr>
          </a:p>
          <a:p>
            <a:pPr marL="469900" indent="-457834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Bahnschrift"/>
                <a:cs typeface="Bahnschrift"/>
              </a:rPr>
              <a:t>Cosmos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DB</a:t>
            </a:r>
            <a:endParaRPr sz="2800">
              <a:latin typeface="Bahnschrift"/>
              <a:cs typeface="Bahnschrift"/>
            </a:endParaRPr>
          </a:p>
          <a:p>
            <a:pPr marL="469900" indent="-457834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Bahnschrift"/>
                <a:cs typeface="Bahnschrift"/>
              </a:rPr>
              <a:t>KeyVault</a:t>
            </a:r>
            <a:endParaRPr sz="280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35141" y="2266547"/>
            <a:ext cx="3423285" cy="258762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78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Bahnschrift"/>
                <a:cs typeface="Bahnschrift"/>
              </a:rPr>
              <a:t>Service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Bus</a:t>
            </a:r>
            <a:endParaRPr sz="2800">
              <a:latin typeface="Bahnschrift"/>
              <a:cs typeface="Bahnschrift"/>
            </a:endParaRPr>
          </a:p>
          <a:p>
            <a:pPr marL="469900" indent="-457834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Bahnschrift"/>
                <a:cs typeface="Bahnschrift"/>
              </a:rPr>
              <a:t>Event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Hub</a:t>
            </a:r>
            <a:endParaRPr sz="2800">
              <a:latin typeface="Bahnschrift"/>
              <a:cs typeface="Bahnschrift"/>
            </a:endParaRPr>
          </a:p>
          <a:p>
            <a:pPr marL="469900" indent="-457834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Bahnschrift"/>
                <a:cs typeface="Bahnschrift"/>
              </a:rPr>
              <a:t>App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Service</a:t>
            </a:r>
            <a:endParaRPr sz="2800">
              <a:latin typeface="Bahnschrift"/>
              <a:cs typeface="Bahnschrift"/>
            </a:endParaRPr>
          </a:p>
          <a:p>
            <a:pPr marL="469900" indent="-457834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Bahnschrift"/>
                <a:cs typeface="Bahnschrift"/>
              </a:rPr>
              <a:t>Cognitive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Services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343979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100" dirty="0">
                <a:solidFill>
                  <a:srgbClr val="532708"/>
                </a:solidFill>
                <a:latin typeface="Arial"/>
                <a:cs typeface="Arial"/>
              </a:rPr>
              <a:t>Private</a:t>
            </a:r>
            <a:r>
              <a:rPr sz="5000" b="1" spc="-16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85" dirty="0">
                <a:solidFill>
                  <a:srgbClr val="532708"/>
                </a:solidFill>
                <a:latin typeface="Arial"/>
                <a:cs typeface="Arial"/>
              </a:rPr>
              <a:t>Link</a:t>
            </a:r>
            <a:endParaRPr sz="5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05788" y="2480870"/>
            <a:ext cx="3355340" cy="3971925"/>
            <a:chOff x="7505788" y="2480870"/>
            <a:chExt cx="3355340" cy="39719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05788" y="4405883"/>
              <a:ext cx="1927682" cy="204673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50643" y="2495168"/>
              <a:ext cx="2496185" cy="1795780"/>
            </a:xfrm>
            <a:custGeom>
              <a:avLst/>
              <a:gdLst/>
              <a:ahLst/>
              <a:cxnLst/>
              <a:rect l="l" t="t" r="r" b="b"/>
              <a:pathLst>
                <a:path w="2496184" h="1795779">
                  <a:moveTo>
                    <a:pt x="2496083" y="800392"/>
                  </a:moveTo>
                  <a:lnTo>
                    <a:pt x="2493022" y="755269"/>
                  </a:lnTo>
                  <a:lnTo>
                    <a:pt x="2483485" y="710577"/>
                  </a:lnTo>
                  <a:lnTo>
                    <a:pt x="2467394" y="666902"/>
                  </a:lnTo>
                  <a:lnTo>
                    <a:pt x="2444635" y="624840"/>
                  </a:lnTo>
                  <a:lnTo>
                    <a:pt x="2415146" y="584962"/>
                  </a:lnTo>
                  <a:lnTo>
                    <a:pt x="2419185" y="575970"/>
                  </a:lnTo>
                  <a:lnTo>
                    <a:pt x="2438476" y="503948"/>
                  </a:lnTo>
                  <a:lnTo>
                    <a:pt x="2439670" y="459930"/>
                  </a:lnTo>
                  <a:lnTo>
                    <a:pt x="2433269" y="417042"/>
                  </a:lnTo>
                  <a:lnTo>
                    <a:pt x="2419718" y="375970"/>
                  </a:lnTo>
                  <a:lnTo>
                    <a:pt x="2399461" y="337439"/>
                  </a:lnTo>
                  <a:lnTo>
                    <a:pt x="2372931" y="302145"/>
                  </a:lnTo>
                  <a:lnTo>
                    <a:pt x="2340584" y="270776"/>
                  </a:lnTo>
                  <a:lnTo>
                    <a:pt x="2302865" y="244043"/>
                  </a:lnTo>
                  <a:lnTo>
                    <a:pt x="2260219" y="222631"/>
                  </a:lnTo>
                  <a:lnTo>
                    <a:pt x="2213089" y="207264"/>
                  </a:lnTo>
                  <a:lnTo>
                    <a:pt x="2200465" y="165265"/>
                  </a:lnTo>
                  <a:lnTo>
                    <a:pt x="2180107" y="126123"/>
                  </a:lnTo>
                  <a:lnTo>
                    <a:pt x="2152599" y="90678"/>
                  </a:lnTo>
                  <a:lnTo>
                    <a:pt x="2118474" y="59817"/>
                  </a:lnTo>
                  <a:lnTo>
                    <a:pt x="2077110" y="33616"/>
                  </a:lnTo>
                  <a:lnTo>
                    <a:pt x="2032520" y="14960"/>
                  </a:lnTo>
                  <a:lnTo>
                    <a:pt x="1985810" y="3784"/>
                  </a:lnTo>
                  <a:lnTo>
                    <a:pt x="1938096" y="0"/>
                  </a:lnTo>
                  <a:lnTo>
                    <a:pt x="1890483" y="3517"/>
                  </a:lnTo>
                  <a:lnTo>
                    <a:pt x="1844090" y="14262"/>
                  </a:lnTo>
                  <a:lnTo>
                    <a:pt x="1800034" y="32156"/>
                  </a:lnTo>
                  <a:lnTo>
                    <a:pt x="1759419" y="57099"/>
                  </a:lnTo>
                  <a:lnTo>
                    <a:pt x="1723377" y="89027"/>
                  </a:lnTo>
                  <a:lnTo>
                    <a:pt x="1704695" y="69342"/>
                  </a:lnTo>
                  <a:lnTo>
                    <a:pt x="1660575" y="36398"/>
                  </a:lnTo>
                  <a:lnTo>
                    <a:pt x="1587868" y="7239"/>
                  </a:lnTo>
                  <a:lnTo>
                    <a:pt x="1538986" y="76"/>
                  </a:lnTo>
                  <a:lnTo>
                    <a:pt x="1490306" y="1600"/>
                  </a:lnTo>
                  <a:lnTo>
                    <a:pt x="1443215" y="11417"/>
                  </a:lnTo>
                  <a:lnTo>
                    <a:pt x="1399032" y="29108"/>
                  </a:lnTo>
                  <a:lnTo>
                    <a:pt x="1359154" y="54267"/>
                  </a:lnTo>
                  <a:lnTo>
                    <a:pt x="1324914" y="86487"/>
                  </a:lnTo>
                  <a:lnTo>
                    <a:pt x="1297673" y="125349"/>
                  </a:lnTo>
                  <a:lnTo>
                    <a:pt x="1281226" y="111810"/>
                  </a:lnTo>
                  <a:lnTo>
                    <a:pt x="1245387" y="88150"/>
                  </a:lnTo>
                  <a:lnTo>
                    <a:pt x="1180185" y="60172"/>
                  </a:lnTo>
                  <a:lnTo>
                    <a:pt x="1132878" y="49415"/>
                  </a:lnTo>
                  <a:lnTo>
                    <a:pt x="1085126" y="45593"/>
                  </a:lnTo>
                  <a:lnTo>
                    <a:pt x="1037755" y="48475"/>
                  </a:lnTo>
                  <a:lnTo>
                    <a:pt x="991641" y="57810"/>
                  </a:lnTo>
                  <a:lnTo>
                    <a:pt x="947648" y="73367"/>
                  </a:lnTo>
                  <a:lnTo>
                    <a:pt x="906627" y="94907"/>
                  </a:lnTo>
                  <a:lnTo>
                    <a:pt x="869442" y="122199"/>
                  </a:lnTo>
                  <a:lnTo>
                    <a:pt x="836942" y="154990"/>
                  </a:lnTo>
                  <a:lnTo>
                    <a:pt x="809993" y="193040"/>
                  </a:lnTo>
                  <a:lnTo>
                    <a:pt x="763409" y="172097"/>
                  </a:lnTo>
                  <a:lnTo>
                    <a:pt x="714476" y="157010"/>
                  </a:lnTo>
                  <a:lnTo>
                    <a:pt x="663892" y="147916"/>
                  </a:lnTo>
                  <a:lnTo>
                    <a:pt x="612317" y="144894"/>
                  </a:lnTo>
                  <a:lnTo>
                    <a:pt x="560438" y="148082"/>
                  </a:lnTo>
                  <a:lnTo>
                    <a:pt x="512381" y="156743"/>
                  </a:lnTo>
                  <a:lnTo>
                    <a:pt x="466915" y="170370"/>
                  </a:lnTo>
                  <a:lnTo>
                    <a:pt x="424357" y="188620"/>
                  </a:lnTo>
                  <a:lnTo>
                    <a:pt x="384987" y="211112"/>
                  </a:lnTo>
                  <a:lnTo>
                    <a:pt x="349161" y="237464"/>
                  </a:lnTo>
                  <a:lnTo>
                    <a:pt x="317157" y="267322"/>
                  </a:lnTo>
                  <a:lnTo>
                    <a:pt x="289293" y="300316"/>
                  </a:lnTo>
                  <a:lnTo>
                    <a:pt x="265887" y="336067"/>
                  </a:lnTo>
                  <a:lnTo>
                    <a:pt x="247256" y="374218"/>
                  </a:lnTo>
                  <a:lnTo>
                    <a:pt x="233718" y="414388"/>
                  </a:lnTo>
                  <a:lnTo>
                    <a:pt x="225552" y="456196"/>
                  </a:lnTo>
                  <a:lnTo>
                    <a:pt x="223100" y="499300"/>
                  </a:lnTo>
                  <a:lnTo>
                    <a:pt x="226682" y="543306"/>
                  </a:lnTo>
                  <a:lnTo>
                    <a:pt x="224650" y="548386"/>
                  </a:lnTo>
                  <a:lnTo>
                    <a:pt x="178155" y="556844"/>
                  </a:lnTo>
                  <a:lnTo>
                    <a:pt x="134785" y="572795"/>
                  </a:lnTo>
                  <a:lnTo>
                    <a:pt x="95580" y="595642"/>
                  </a:lnTo>
                  <a:lnTo>
                    <a:pt x="61607" y="624801"/>
                  </a:lnTo>
                  <a:lnTo>
                    <a:pt x="33896" y="659638"/>
                  </a:lnTo>
                  <a:lnTo>
                    <a:pt x="12750" y="701459"/>
                  </a:lnTo>
                  <a:lnTo>
                    <a:pt x="1574" y="744943"/>
                  </a:lnTo>
                  <a:lnTo>
                    <a:pt x="0" y="788809"/>
                  </a:lnTo>
                  <a:lnTo>
                    <a:pt x="7670" y="831837"/>
                  </a:lnTo>
                  <a:lnTo>
                    <a:pt x="24218" y="872769"/>
                  </a:lnTo>
                  <a:lnTo>
                    <a:pt x="49288" y="910336"/>
                  </a:lnTo>
                  <a:lnTo>
                    <a:pt x="82511" y="943305"/>
                  </a:lnTo>
                  <a:lnTo>
                    <a:pt x="123558" y="970407"/>
                  </a:lnTo>
                  <a:lnTo>
                    <a:pt x="90678" y="1009827"/>
                  </a:lnTo>
                  <a:lnTo>
                    <a:pt x="68275" y="1054214"/>
                  </a:lnTo>
                  <a:lnTo>
                    <a:pt x="56972" y="1101915"/>
                  </a:lnTo>
                  <a:lnTo>
                    <a:pt x="57391" y="1151255"/>
                  </a:lnTo>
                  <a:lnTo>
                    <a:pt x="68389" y="1195959"/>
                  </a:lnTo>
                  <a:lnTo>
                    <a:pt x="88468" y="1236560"/>
                  </a:lnTo>
                  <a:lnTo>
                    <a:pt x="116497" y="1272273"/>
                  </a:lnTo>
                  <a:lnTo>
                    <a:pt x="151345" y="1302296"/>
                  </a:lnTo>
                  <a:lnTo>
                    <a:pt x="191909" y="1325829"/>
                  </a:lnTo>
                  <a:lnTo>
                    <a:pt x="237070" y="1342072"/>
                  </a:lnTo>
                  <a:lnTo>
                    <a:pt x="285686" y="1350225"/>
                  </a:lnTo>
                  <a:lnTo>
                    <a:pt x="336664" y="1349502"/>
                  </a:lnTo>
                  <a:lnTo>
                    <a:pt x="341363" y="1356741"/>
                  </a:lnTo>
                  <a:lnTo>
                    <a:pt x="368604" y="1393139"/>
                  </a:lnTo>
                  <a:lnTo>
                    <a:pt x="399402" y="1426006"/>
                  </a:lnTo>
                  <a:lnTo>
                    <a:pt x="433374" y="1455267"/>
                  </a:lnTo>
                  <a:lnTo>
                    <a:pt x="470141" y="1480832"/>
                  </a:lnTo>
                  <a:lnTo>
                    <a:pt x="509346" y="1502613"/>
                  </a:lnTo>
                  <a:lnTo>
                    <a:pt x="550595" y="1520545"/>
                  </a:lnTo>
                  <a:lnTo>
                    <a:pt x="593534" y="1534541"/>
                  </a:lnTo>
                  <a:lnTo>
                    <a:pt x="637781" y="1544497"/>
                  </a:lnTo>
                  <a:lnTo>
                    <a:pt x="682955" y="1550339"/>
                  </a:lnTo>
                  <a:lnTo>
                    <a:pt x="728700" y="1552003"/>
                  </a:lnTo>
                  <a:lnTo>
                    <a:pt x="740498" y="1551330"/>
                  </a:lnTo>
                  <a:lnTo>
                    <a:pt x="715086" y="1576768"/>
                  </a:lnTo>
                  <a:lnTo>
                    <a:pt x="695579" y="1614525"/>
                  </a:lnTo>
                  <a:lnTo>
                    <a:pt x="688581" y="1657985"/>
                  </a:lnTo>
                  <a:lnTo>
                    <a:pt x="695579" y="1701457"/>
                  </a:lnTo>
                  <a:lnTo>
                    <a:pt x="715086" y="1739214"/>
                  </a:lnTo>
                  <a:lnTo>
                    <a:pt x="744842" y="1768995"/>
                  </a:lnTo>
                  <a:lnTo>
                    <a:pt x="782599" y="1788515"/>
                  </a:lnTo>
                  <a:lnTo>
                    <a:pt x="826122" y="1795526"/>
                  </a:lnTo>
                  <a:lnTo>
                    <a:pt x="869581" y="1788515"/>
                  </a:lnTo>
                  <a:lnTo>
                    <a:pt x="907338" y="1768995"/>
                  </a:lnTo>
                  <a:lnTo>
                    <a:pt x="937120" y="1739214"/>
                  </a:lnTo>
                  <a:lnTo>
                    <a:pt x="956640" y="1701457"/>
                  </a:lnTo>
                  <a:lnTo>
                    <a:pt x="963663" y="1657985"/>
                  </a:lnTo>
                  <a:lnTo>
                    <a:pt x="956640" y="1614525"/>
                  </a:lnTo>
                  <a:lnTo>
                    <a:pt x="937120" y="1576768"/>
                  </a:lnTo>
                  <a:lnTo>
                    <a:pt x="907338" y="1546987"/>
                  </a:lnTo>
                  <a:lnTo>
                    <a:pt x="871893" y="1528673"/>
                  </a:lnTo>
                  <a:lnTo>
                    <a:pt x="909789" y="1514995"/>
                  </a:lnTo>
                  <a:lnTo>
                    <a:pt x="952741" y="1494409"/>
                  </a:lnTo>
                  <a:lnTo>
                    <a:pt x="985659" y="1532839"/>
                  </a:lnTo>
                  <a:lnTo>
                    <a:pt x="1023835" y="1566608"/>
                  </a:lnTo>
                  <a:lnTo>
                    <a:pt x="1066647" y="1595297"/>
                  </a:lnTo>
                  <a:lnTo>
                    <a:pt x="1113510" y="1618488"/>
                  </a:lnTo>
                  <a:lnTo>
                    <a:pt x="1163815" y="1635760"/>
                  </a:lnTo>
                  <a:lnTo>
                    <a:pt x="1211478" y="1645920"/>
                  </a:lnTo>
                  <a:lnTo>
                    <a:pt x="1259090" y="1650568"/>
                  </a:lnTo>
                  <a:lnTo>
                    <a:pt x="1306220" y="1649920"/>
                  </a:lnTo>
                  <a:lnTo>
                    <a:pt x="1352384" y="1644192"/>
                  </a:lnTo>
                  <a:lnTo>
                    <a:pt x="1397139" y="1633626"/>
                  </a:lnTo>
                  <a:lnTo>
                    <a:pt x="1440027" y="1618424"/>
                  </a:lnTo>
                  <a:lnTo>
                    <a:pt x="1480591" y="1598815"/>
                  </a:lnTo>
                  <a:lnTo>
                    <a:pt x="1518373" y="1575015"/>
                  </a:lnTo>
                  <a:lnTo>
                    <a:pt x="1552930" y="1547241"/>
                  </a:lnTo>
                  <a:lnTo>
                    <a:pt x="1583791" y="1515706"/>
                  </a:lnTo>
                  <a:lnTo>
                    <a:pt x="1610512" y="1480654"/>
                  </a:lnTo>
                  <a:lnTo>
                    <a:pt x="1632635" y="1442275"/>
                  </a:lnTo>
                  <a:lnTo>
                    <a:pt x="1649717" y="1400810"/>
                  </a:lnTo>
                  <a:lnTo>
                    <a:pt x="1690331" y="1420241"/>
                  </a:lnTo>
                  <a:lnTo>
                    <a:pt x="1733296" y="1434426"/>
                  </a:lnTo>
                  <a:lnTo>
                    <a:pt x="1778000" y="1443202"/>
                  </a:lnTo>
                  <a:lnTo>
                    <a:pt x="1823834" y="1446403"/>
                  </a:lnTo>
                  <a:lnTo>
                    <a:pt x="1873199" y="1443494"/>
                  </a:lnTo>
                  <a:lnTo>
                    <a:pt x="1920379" y="1434350"/>
                  </a:lnTo>
                  <a:lnTo>
                    <a:pt x="1964842" y="1419453"/>
                  </a:lnTo>
                  <a:lnTo>
                    <a:pt x="2006079" y="1399260"/>
                  </a:lnTo>
                  <a:lnTo>
                    <a:pt x="2043557" y="1374216"/>
                  </a:lnTo>
                  <a:lnTo>
                    <a:pt x="2076767" y="1344803"/>
                  </a:lnTo>
                  <a:lnTo>
                    <a:pt x="2105164" y="1311478"/>
                  </a:lnTo>
                  <a:lnTo>
                    <a:pt x="2128253" y="1274699"/>
                  </a:lnTo>
                  <a:lnTo>
                    <a:pt x="2145500" y="1234909"/>
                  </a:lnTo>
                  <a:lnTo>
                    <a:pt x="2156383" y="1192606"/>
                  </a:lnTo>
                  <a:lnTo>
                    <a:pt x="2160384" y="1148207"/>
                  </a:lnTo>
                  <a:lnTo>
                    <a:pt x="2209533" y="1138986"/>
                  </a:lnTo>
                  <a:lnTo>
                    <a:pt x="2256777" y="1124204"/>
                  </a:lnTo>
                  <a:lnTo>
                    <a:pt x="2301544" y="1104099"/>
                  </a:lnTo>
                  <a:lnTo>
                    <a:pt x="2343264" y="1078877"/>
                  </a:lnTo>
                  <a:lnTo>
                    <a:pt x="2383142" y="1047203"/>
                  </a:lnTo>
                  <a:lnTo>
                    <a:pt x="2417165" y="1011859"/>
                  </a:lnTo>
                  <a:lnTo>
                    <a:pt x="2445220" y="973404"/>
                  </a:lnTo>
                  <a:lnTo>
                    <a:pt x="2467216" y="932446"/>
                  </a:lnTo>
                  <a:lnTo>
                    <a:pt x="2483091" y="889571"/>
                  </a:lnTo>
                  <a:lnTo>
                    <a:pt x="2492743" y="845350"/>
                  </a:lnTo>
                  <a:lnTo>
                    <a:pt x="2496083" y="800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50647" y="2495158"/>
              <a:ext cx="2496185" cy="1651000"/>
            </a:xfrm>
            <a:custGeom>
              <a:avLst/>
              <a:gdLst/>
              <a:ahLst/>
              <a:cxnLst/>
              <a:rect l="l" t="t" r="r" b="b"/>
              <a:pathLst>
                <a:path w="2496184" h="1651000">
                  <a:moveTo>
                    <a:pt x="226678" y="543316"/>
                  </a:moveTo>
                  <a:lnTo>
                    <a:pt x="223109" y="499306"/>
                  </a:lnTo>
                  <a:lnTo>
                    <a:pt x="225559" y="456207"/>
                  </a:lnTo>
                  <a:lnTo>
                    <a:pt x="233714" y="414389"/>
                  </a:lnTo>
                  <a:lnTo>
                    <a:pt x="247264" y="374222"/>
                  </a:lnTo>
                  <a:lnTo>
                    <a:pt x="265895" y="336077"/>
                  </a:lnTo>
                  <a:lnTo>
                    <a:pt x="289296" y="300323"/>
                  </a:lnTo>
                  <a:lnTo>
                    <a:pt x="317155" y="267330"/>
                  </a:lnTo>
                  <a:lnTo>
                    <a:pt x="349159" y="237470"/>
                  </a:lnTo>
                  <a:lnTo>
                    <a:pt x="384996" y="211110"/>
                  </a:lnTo>
                  <a:lnTo>
                    <a:pt x="424354" y="188623"/>
                  </a:lnTo>
                  <a:lnTo>
                    <a:pt x="466921" y="170378"/>
                  </a:lnTo>
                  <a:lnTo>
                    <a:pt x="512385" y="156744"/>
                  </a:lnTo>
                  <a:lnTo>
                    <a:pt x="560434" y="148092"/>
                  </a:lnTo>
                  <a:lnTo>
                    <a:pt x="612320" y="144904"/>
                  </a:lnTo>
                  <a:lnTo>
                    <a:pt x="663895" y="147915"/>
                  </a:lnTo>
                  <a:lnTo>
                    <a:pt x="714483" y="157017"/>
                  </a:lnTo>
                  <a:lnTo>
                    <a:pt x="763407" y="172098"/>
                  </a:lnTo>
                  <a:lnTo>
                    <a:pt x="809989" y="193050"/>
                  </a:lnTo>
                  <a:lnTo>
                    <a:pt x="836939" y="154990"/>
                  </a:lnTo>
                  <a:lnTo>
                    <a:pt x="869438" y="122197"/>
                  </a:lnTo>
                  <a:lnTo>
                    <a:pt x="906629" y="94911"/>
                  </a:lnTo>
                  <a:lnTo>
                    <a:pt x="947651" y="73369"/>
                  </a:lnTo>
                  <a:lnTo>
                    <a:pt x="991647" y="57811"/>
                  </a:lnTo>
                  <a:lnTo>
                    <a:pt x="1037757" y="48474"/>
                  </a:lnTo>
                  <a:lnTo>
                    <a:pt x="1085123" y="45598"/>
                  </a:lnTo>
                  <a:lnTo>
                    <a:pt x="1132886" y="49420"/>
                  </a:lnTo>
                  <a:lnTo>
                    <a:pt x="1180187" y="60180"/>
                  </a:lnTo>
                  <a:lnTo>
                    <a:pt x="1226168" y="78115"/>
                  </a:lnTo>
                  <a:lnTo>
                    <a:pt x="1263776" y="99404"/>
                  </a:lnTo>
                  <a:lnTo>
                    <a:pt x="1297669" y="125359"/>
                  </a:lnTo>
                  <a:lnTo>
                    <a:pt x="1324911" y="86494"/>
                  </a:lnTo>
                  <a:lnTo>
                    <a:pt x="1359153" y="54277"/>
                  </a:lnTo>
                  <a:lnTo>
                    <a:pt x="1399039" y="29117"/>
                  </a:lnTo>
                  <a:lnTo>
                    <a:pt x="1443211" y="11424"/>
                  </a:lnTo>
                  <a:lnTo>
                    <a:pt x="1490312" y="1607"/>
                  </a:lnTo>
                  <a:lnTo>
                    <a:pt x="1538985" y="76"/>
                  </a:lnTo>
                  <a:lnTo>
                    <a:pt x="1587872" y="7238"/>
                  </a:lnTo>
                  <a:lnTo>
                    <a:pt x="1635616" y="23505"/>
                  </a:lnTo>
                  <a:lnTo>
                    <a:pt x="1683686" y="51747"/>
                  </a:lnTo>
                  <a:lnTo>
                    <a:pt x="1723373" y="89037"/>
                  </a:lnTo>
                  <a:lnTo>
                    <a:pt x="1759425" y="57108"/>
                  </a:lnTo>
                  <a:lnTo>
                    <a:pt x="1800036" y="32157"/>
                  </a:lnTo>
                  <a:lnTo>
                    <a:pt x="1844094" y="14267"/>
                  </a:lnTo>
                  <a:lnTo>
                    <a:pt x="1890484" y="3520"/>
                  </a:lnTo>
                  <a:lnTo>
                    <a:pt x="1938095" y="0"/>
                  </a:lnTo>
                  <a:lnTo>
                    <a:pt x="1985812" y="3787"/>
                  </a:lnTo>
                  <a:lnTo>
                    <a:pt x="2032522" y="14966"/>
                  </a:lnTo>
                  <a:lnTo>
                    <a:pt x="2077113" y="33618"/>
                  </a:lnTo>
                  <a:lnTo>
                    <a:pt x="2118470" y="59827"/>
                  </a:lnTo>
                  <a:lnTo>
                    <a:pt x="2152595" y="90688"/>
                  </a:lnTo>
                  <a:lnTo>
                    <a:pt x="2180113" y="126121"/>
                  </a:lnTo>
                  <a:lnTo>
                    <a:pt x="2200463" y="165269"/>
                  </a:lnTo>
                  <a:lnTo>
                    <a:pt x="2213085" y="207274"/>
                  </a:lnTo>
                  <a:lnTo>
                    <a:pt x="2260217" y="222641"/>
                  </a:lnTo>
                  <a:lnTo>
                    <a:pt x="2302865" y="244043"/>
                  </a:lnTo>
                  <a:lnTo>
                    <a:pt x="2340584" y="270779"/>
                  </a:lnTo>
                  <a:lnTo>
                    <a:pt x="2372930" y="302148"/>
                  </a:lnTo>
                  <a:lnTo>
                    <a:pt x="2399458" y="337449"/>
                  </a:lnTo>
                  <a:lnTo>
                    <a:pt x="2419721" y="375981"/>
                  </a:lnTo>
                  <a:lnTo>
                    <a:pt x="2433276" y="417043"/>
                  </a:lnTo>
                  <a:lnTo>
                    <a:pt x="2439678" y="459933"/>
                  </a:lnTo>
                  <a:lnTo>
                    <a:pt x="2438480" y="503951"/>
                  </a:lnTo>
                  <a:lnTo>
                    <a:pt x="2429239" y="548396"/>
                  </a:lnTo>
                  <a:lnTo>
                    <a:pt x="2415142" y="584972"/>
                  </a:lnTo>
                  <a:lnTo>
                    <a:pt x="2444636" y="624842"/>
                  </a:lnTo>
                  <a:lnTo>
                    <a:pt x="2467391" y="666907"/>
                  </a:lnTo>
                  <a:lnTo>
                    <a:pt x="2483492" y="710579"/>
                  </a:lnTo>
                  <a:lnTo>
                    <a:pt x="2493026" y="755270"/>
                  </a:lnTo>
                  <a:lnTo>
                    <a:pt x="2496080" y="800391"/>
                  </a:lnTo>
                  <a:lnTo>
                    <a:pt x="2492739" y="845354"/>
                  </a:lnTo>
                  <a:lnTo>
                    <a:pt x="2483091" y="889571"/>
                  </a:lnTo>
                  <a:lnTo>
                    <a:pt x="2467222" y="932454"/>
                  </a:lnTo>
                  <a:lnTo>
                    <a:pt x="2445217" y="973414"/>
                  </a:lnTo>
                  <a:lnTo>
                    <a:pt x="2417165" y="1011863"/>
                  </a:lnTo>
                  <a:lnTo>
                    <a:pt x="2383150" y="1047213"/>
                  </a:lnTo>
                  <a:lnTo>
                    <a:pt x="2343260" y="1078875"/>
                  </a:lnTo>
                  <a:lnTo>
                    <a:pt x="2301541" y="1104104"/>
                  </a:lnTo>
                  <a:lnTo>
                    <a:pt x="2256773" y="1124214"/>
                  </a:lnTo>
                  <a:lnTo>
                    <a:pt x="2209529" y="1138990"/>
                  </a:lnTo>
                  <a:lnTo>
                    <a:pt x="2160380" y="1148217"/>
                  </a:lnTo>
                  <a:lnTo>
                    <a:pt x="2156383" y="1192604"/>
                  </a:lnTo>
                  <a:lnTo>
                    <a:pt x="2145502" y="1234918"/>
                  </a:lnTo>
                  <a:lnTo>
                    <a:pt x="2128258" y="1274698"/>
                  </a:lnTo>
                  <a:lnTo>
                    <a:pt x="2105172" y="1311483"/>
                  </a:lnTo>
                  <a:lnTo>
                    <a:pt x="2076767" y="1344812"/>
                  </a:lnTo>
                  <a:lnTo>
                    <a:pt x="2043564" y="1374225"/>
                  </a:lnTo>
                  <a:lnTo>
                    <a:pt x="2006084" y="1399261"/>
                  </a:lnTo>
                  <a:lnTo>
                    <a:pt x="1964849" y="1419459"/>
                  </a:lnTo>
                  <a:lnTo>
                    <a:pt x="1920381" y="1434357"/>
                  </a:lnTo>
                  <a:lnTo>
                    <a:pt x="1873201" y="1443495"/>
                  </a:lnTo>
                  <a:lnTo>
                    <a:pt x="1823830" y="1446413"/>
                  </a:lnTo>
                  <a:lnTo>
                    <a:pt x="1777997" y="1443200"/>
                  </a:lnTo>
                  <a:lnTo>
                    <a:pt x="1733295" y="1434428"/>
                  </a:lnTo>
                  <a:lnTo>
                    <a:pt x="1690331" y="1420249"/>
                  </a:lnTo>
                  <a:lnTo>
                    <a:pt x="1649713" y="1400820"/>
                  </a:lnTo>
                  <a:lnTo>
                    <a:pt x="1632644" y="1442283"/>
                  </a:lnTo>
                  <a:lnTo>
                    <a:pt x="1610520" y="1480654"/>
                  </a:lnTo>
                  <a:lnTo>
                    <a:pt x="1583798" y="1515713"/>
                  </a:lnTo>
                  <a:lnTo>
                    <a:pt x="1552932" y="1547240"/>
                  </a:lnTo>
                  <a:lnTo>
                    <a:pt x="1518377" y="1575016"/>
                  </a:lnTo>
                  <a:lnTo>
                    <a:pt x="1480590" y="1598820"/>
                  </a:lnTo>
                  <a:lnTo>
                    <a:pt x="1440025" y="1618432"/>
                  </a:lnTo>
                  <a:lnTo>
                    <a:pt x="1397138" y="1633633"/>
                  </a:lnTo>
                  <a:lnTo>
                    <a:pt x="1352384" y="1644203"/>
                  </a:lnTo>
                  <a:lnTo>
                    <a:pt x="1306219" y="1649921"/>
                  </a:lnTo>
                  <a:lnTo>
                    <a:pt x="1259099" y="1650568"/>
                  </a:lnTo>
                  <a:lnTo>
                    <a:pt x="1211477" y="1645925"/>
                  </a:lnTo>
                  <a:lnTo>
                    <a:pt x="1163811" y="1635770"/>
                  </a:lnTo>
                  <a:lnTo>
                    <a:pt x="1113513" y="1618497"/>
                  </a:lnTo>
                  <a:lnTo>
                    <a:pt x="1066653" y="1595305"/>
                  </a:lnTo>
                  <a:lnTo>
                    <a:pt x="1023835" y="1566614"/>
                  </a:lnTo>
                  <a:lnTo>
                    <a:pt x="985662" y="1532845"/>
                  </a:lnTo>
                  <a:lnTo>
                    <a:pt x="952737" y="1494419"/>
                  </a:lnTo>
                  <a:lnTo>
                    <a:pt x="909795" y="1514995"/>
                  </a:lnTo>
                  <a:lnTo>
                    <a:pt x="865547" y="1530958"/>
                  </a:lnTo>
                  <a:lnTo>
                    <a:pt x="820367" y="1542391"/>
                  </a:lnTo>
                  <a:lnTo>
                    <a:pt x="774626" y="1549377"/>
                  </a:lnTo>
                  <a:lnTo>
                    <a:pt x="728700" y="1552002"/>
                  </a:lnTo>
                  <a:lnTo>
                    <a:pt x="682961" y="1550348"/>
                  </a:lnTo>
                  <a:lnTo>
                    <a:pt x="637782" y="1544499"/>
                  </a:lnTo>
                  <a:lnTo>
                    <a:pt x="593539" y="1534540"/>
                  </a:lnTo>
                  <a:lnTo>
                    <a:pt x="550602" y="1520553"/>
                  </a:lnTo>
                  <a:lnTo>
                    <a:pt x="509347" y="1502622"/>
                  </a:lnTo>
                  <a:lnTo>
                    <a:pt x="470147" y="1480832"/>
                  </a:lnTo>
                  <a:lnTo>
                    <a:pt x="433374" y="1455267"/>
                  </a:lnTo>
                  <a:lnTo>
                    <a:pt x="399403" y="1426009"/>
                  </a:lnTo>
                  <a:lnTo>
                    <a:pt x="368607" y="1393142"/>
                  </a:lnTo>
                  <a:lnTo>
                    <a:pt x="341359" y="1356751"/>
                  </a:lnTo>
                  <a:lnTo>
                    <a:pt x="339835" y="1354338"/>
                  </a:lnTo>
                  <a:lnTo>
                    <a:pt x="338184" y="1351925"/>
                  </a:lnTo>
                  <a:lnTo>
                    <a:pt x="336660" y="1349512"/>
                  </a:lnTo>
                  <a:lnTo>
                    <a:pt x="285692" y="1350234"/>
                  </a:lnTo>
                  <a:lnTo>
                    <a:pt x="237070" y="1342075"/>
                  </a:lnTo>
                  <a:lnTo>
                    <a:pt x="191917" y="1325831"/>
                  </a:lnTo>
                  <a:lnTo>
                    <a:pt x="151351" y="1302300"/>
                  </a:lnTo>
                  <a:lnTo>
                    <a:pt x="116495" y="1272280"/>
                  </a:lnTo>
                  <a:lnTo>
                    <a:pt x="88468" y="1236569"/>
                  </a:lnTo>
                  <a:lnTo>
                    <a:pt x="68392" y="1195965"/>
                  </a:lnTo>
                  <a:lnTo>
                    <a:pt x="57387" y="1151265"/>
                  </a:lnTo>
                  <a:lnTo>
                    <a:pt x="56974" y="1101916"/>
                  </a:lnTo>
                  <a:lnTo>
                    <a:pt x="68277" y="1054221"/>
                  </a:lnTo>
                  <a:lnTo>
                    <a:pt x="90677" y="1009837"/>
                  </a:lnTo>
                  <a:lnTo>
                    <a:pt x="123554" y="970417"/>
                  </a:lnTo>
                  <a:lnTo>
                    <a:pt x="82520" y="943307"/>
                  </a:lnTo>
                  <a:lnTo>
                    <a:pt x="49287" y="910340"/>
                  </a:lnTo>
                  <a:lnTo>
                    <a:pt x="24216" y="872769"/>
                  </a:lnTo>
                  <a:lnTo>
                    <a:pt x="7667" y="831844"/>
                  </a:lnTo>
                  <a:lnTo>
                    <a:pt x="0" y="788818"/>
                  </a:lnTo>
                  <a:lnTo>
                    <a:pt x="1575" y="744943"/>
                  </a:lnTo>
                  <a:lnTo>
                    <a:pt x="12752" y="701469"/>
                  </a:lnTo>
                  <a:lnTo>
                    <a:pt x="33892" y="659648"/>
                  </a:lnTo>
                  <a:lnTo>
                    <a:pt x="61607" y="624803"/>
                  </a:lnTo>
                  <a:lnTo>
                    <a:pt x="95588" y="595652"/>
                  </a:lnTo>
                  <a:lnTo>
                    <a:pt x="134787" y="572798"/>
                  </a:lnTo>
                  <a:lnTo>
                    <a:pt x="178156" y="556845"/>
                  </a:lnTo>
                  <a:lnTo>
                    <a:pt x="224646" y="548396"/>
                  </a:lnTo>
                  <a:lnTo>
                    <a:pt x="226678" y="543316"/>
                  </a:lnTo>
                  <a:close/>
                </a:path>
              </a:pathLst>
            </a:custGeom>
            <a:ln w="28574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01442" y="4184713"/>
              <a:ext cx="211963" cy="22161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476995" y="2578861"/>
              <a:ext cx="2287905" cy="1711960"/>
            </a:xfrm>
            <a:custGeom>
              <a:avLst/>
              <a:gdLst/>
              <a:ahLst/>
              <a:cxnLst/>
              <a:rect l="l" t="t" r="r" b="b"/>
              <a:pathLst>
                <a:path w="2287904" h="1711960">
                  <a:moveTo>
                    <a:pt x="837310" y="1574292"/>
                  </a:moveTo>
                  <a:lnTo>
                    <a:pt x="830297" y="1617759"/>
                  </a:lnTo>
                  <a:lnTo>
                    <a:pt x="810769" y="1655515"/>
                  </a:lnTo>
                  <a:lnTo>
                    <a:pt x="780993" y="1685291"/>
                  </a:lnTo>
                  <a:lnTo>
                    <a:pt x="743237" y="1704819"/>
                  </a:lnTo>
                  <a:lnTo>
                    <a:pt x="699770" y="1711833"/>
                  </a:lnTo>
                  <a:lnTo>
                    <a:pt x="656253" y="1704819"/>
                  </a:lnTo>
                  <a:lnTo>
                    <a:pt x="618492" y="1685291"/>
                  </a:lnTo>
                  <a:lnTo>
                    <a:pt x="588734" y="1655515"/>
                  </a:lnTo>
                  <a:lnTo>
                    <a:pt x="569230" y="1617759"/>
                  </a:lnTo>
                  <a:lnTo>
                    <a:pt x="562228" y="1574292"/>
                  </a:lnTo>
                  <a:lnTo>
                    <a:pt x="569230" y="1530824"/>
                  </a:lnTo>
                  <a:lnTo>
                    <a:pt x="588734" y="1493068"/>
                  </a:lnTo>
                  <a:lnTo>
                    <a:pt x="618492" y="1463292"/>
                  </a:lnTo>
                  <a:lnTo>
                    <a:pt x="656253" y="1443764"/>
                  </a:lnTo>
                  <a:lnTo>
                    <a:pt x="699770" y="1436751"/>
                  </a:lnTo>
                  <a:lnTo>
                    <a:pt x="743237" y="1443764"/>
                  </a:lnTo>
                  <a:lnTo>
                    <a:pt x="780993" y="1463292"/>
                  </a:lnTo>
                  <a:lnTo>
                    <a:pt x="810769" y="1493068"/>
                  </a:lnTo>
                  <a:lnTo>
                    <a:pt x="830297" y="1530824"/>
                  </a:lnTo>
                  <a:lnTo>
                    <a:pt x="837310" y="1574292"/>
                  </a:lnTo>
                  <a:close/>
                </a:path>
                <a:path w="2287904" h="1711960">
                  <a:moveTo>
                    <a:pt x="146176" y="910716"/>
                  </a:moveTo>
                  <a:lnTo>
                    <a:pt x="107995" y="910758"/>
                  </a:lnTo>
                  <a:lnTo>
                    <a:pt x="70469" y="905621"/>
                  </a:lnTo>
                  <a:lnTo>
                    <a:pt x="34252" y="895411"/>
                  </a:lnTo>
                  <a:lnTo>
                    <a:pt x="0" y="880237"/>
                  </a:lnTo>
                </a:path>
                <a:path w="2287904" h="1711960">
                  <a:moveTo>
                    <a:pt x="275081" y="1243964"/>
                  </a:moveTo>
                  <a:lnTo>
                    <a:pt x="259546" y="1249015"/>
                  </a:lnTo>
                  <a:lnTo>
                    <a:pt x="243665" y="1253124"/>
                  </a:lnTo>
                  <a:lnTo>
                    <a:pt x="227522" y="1256305"/>
                  </a:lnTo>
                  <a:lnTo>
                    <a:pt x="211200" y="1258570"/>
                  </a:lnTo>
                </a:path>
                <a:path w="2287904" h="1711960">
                  <a:moveTo>
                    <a:pt x="826261" y="1404112"/>
                  </a:moveTo>
                  <a:lnTo>
                    <a:pt x="815195" y="1388159"/>
                  </a:lnTo>
                  <a:lnTo>
                    <a:pt x="805068" y="1371742"/>
                  </a:lnTo>
                  <a:lnTo>
                    <a:pt x="795918" y="1354873"/>
                  </a:lnTo>
                  <a:lnTo>
                    <a:pt x="787780" y="1337564"/>
                  </a:lnTo>
                </a:path>
                <a:path w="2287904" h="1711960">
                  <a:moveTo>
                    <a:pt x="1538985" y="1238250"/>
                  </a:moveTo>
                  <a:lnTo>
                    <a:pt x="1536745" y="1256768"/>
                  </a:lnTo>
                  <a:lnTo>
                    <a:pt x="1533445" y="1275143"/>
                  </a:lnTo>
                  <a:lnTo>
                    <a:pt x="1529074" y="1293328"/>
                  </a:lnTo>
                  <a:lnTo>
                    <a:pt x="1523619" y="1311275"/>
                  </a:lnTo>
                </a:path>
                <a:path w="2287904" h="1711960">
                  <a:moveTo>
                    <a:pt x="1845055" y="787526"/>
                  </a:moveTo>
                  <a:lnTo>
                    <a:pt x="1891929" y="812548"/>
                  </a:lnTo>
                  <a:lnTo>
                    <a:pt x="1933017" y="843538"/>
                  </a:lnTo>
                  <a:lnTo>
                    <a:pt x="1967776" y="879703"/>
                  </a:lnTo>
                  <a:lnTo>
                    <a:pt x="1995662" y="920246"/>
                  </a:lnTo>
                  <a:lnTo>
                    <a:pt x="2016130" y="964373"/>
                  </a:lnTo>
                  <a:lnTo>
                    <a:pt x="2028635" y="1011288"/>
                  </a:lnTo>
                  <a:lnTo>
                    <a:pt x="2032634" y="1060195"/>
                  </a:lnTo>
                </a:path>
                <a:path w="2287904" h="1711960">
                  <a:moveTo>
                    <a:pt x="2287651" y="497204"/>
                  </a:moveTo>
                  <a:lnTo>
                    <a:pt x="2271754" y="525930"/>
                  </a:lnTo>
                  <a:lnTo>
                    <a:pt x="2252392" y="552704"/>
                  </a:lnTo>
                  <a:lnTo>
                    <a:pt x="2229768" y="577286"/>
                  </a:lnTo>
                  <a:lnTo>
                    <a:pt x="2204084" y="599439"/>
                  </a:lnTo>
                </a:path>
                <a:path w="2287904" h="1711960">
                  <a:moveTo>
                    <a:pt x="2087118" y="117855"/>
                  </a:moveTo>
                  <a:lnTo>
                    <a:pt x="2089187" y="129879"/>
                  </a:lnTo>
                  <a:lnTo>
                    <a:pt x="2090626" y="141938"/>
                  </a:lnTo>
                  <a:lnTo>
                    <a:pt x="2091422" y="154021"/>
                  </a:lnTo>
                  <a:lnTo>
                    <a:pt x="2091562" y="166115"/>
                  </a:lnTo>
                </a:path>
                <a:path w="2287904" h="1711960">
                  <a:moveTo>
                    <a:pt x="1553463" y="61595"/>
                  </a:moveTo>
                  <a:lnTo>
                    <a:pt x="1562312" y="45202"/>
                  </a:lnTo>
                  <a:lnTo>
                    <a:pt x="1572434" y="29416"/>
                  </a:lnTo>
                  <a:lnTo>
                    <a:pt x="1583771" y="14321"/>
                  </a:lnTo>
                  <a:lnTo>
                    <a:pt x="1596262" y="0"/>
                  </a:lnTo>
                </a:path>
                <a:path w="2287904" h="1711960">
                  <a:moveTo>
                    <a:pt x="1153159" y="90932"/>
                  </a:moveTo>
                  <a:lnTo>
                    <a:pt x="1156966" y="77243"/>
                  </a:lnTo>
                  <a:lnTo>
                    <a:pt x="1161700" y="63817"/>
                  </a:lnTo>
                  <a:lnTo>
                    <a:pt x="1167340" y="50676"/>
                  </a:lnTo>
                  <a:lnTo>
                    <a:pt x="1173860" y="37846"/>
                  </a:lnTo>
                </a:path>
                <a:path w="2287904" h="1711960">
                  <a:moveTo>
                    <a:pt x="683259" y="108965"/>
                  </a:moveTo>
                  <a:lnTo>
                    <a:pt x="703327" y="120272"/>
                  </a:lnTo>
                  <a:lnTo>
                    <a:pt x="722550" y="132651"/>
                  </a:lnTo>
                  <a:lnTo>
                    <a:pt x="740892" y="146077"/>
                  </a:lnTo>
                  <a:lnTo>
                    <a:pt x="758317" y="160527"/>
                  </a:lnTo>
                </a:path>
                <a:path w="2287904" h="1711960">
                  <a:moveTo>
                    <a:pt x="113410" y="513841"/>
                  </a:moveTo>
                  <a:lnTo>
                    <a:pt x="109295" y="500457"/>
                  </a:lnTo>
                  <a:lnTo>
                    <a:pt x="105727" y="486965"/>
                  </a:lnTo>
                  <a:lnTo>
                    <a:pt x="102731" y="473354"/>
                  </a:lnTo>
                  <a:lnTo>
                    <a:pt x="100329" y="459613"/>
                  </a:lnTo>
                </a:path>
              </a:pathLst>
            </a:custGeom>
            <a:ln w="28575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13155" y="1747519"/>
            <a:ext cx="1157884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07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520065" algn="l"/>
                <a:tab pos="520700" algn="l"/>
              </a:tabLst>
            </a:pP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lot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managed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services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expose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public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IP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77900" lvl="1" indent="-457834">
              <a:lnSpc>
                <a:spcPct val="100000"/>
              </a:lnSpc>
              <a:buFont typeface="Arial MT"/>
              <a:buChar char="•"/>
              <a:tabLst>
                <a:tab pos="977900" algn="l"/>
                <a:tab pos="978535" algn="l"/>
              </a:tabLst>
            </a:pPr>
            <a:r>
              <a:rPr sz="2800" spc="-10" dirty="0">
                <a:latin typeface="Bahnschrift"/>
                <a:cs typeface="Bahnschrift"/>
              </a:rPr>
              <a:t>ie.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Azure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SQL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Server,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App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Services,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Storage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615" dirty="0">
                <a:latin typeface="Bahnschrift"/>
                <a:cs typeface="Bahnschrift"/>
              </a:rPr>
              <a:t>a</a:t>
            </a:r>
            <a:r>
              <a:rPr sz="3600" spc="-922" baseline="-4629" dirty="0">
                <a:solidFill>
                  <a:srgbClr val="FFC000"/>
                </a:solidFill>
                <a:latin typeface="Ink Free"/>
                <a:cs typeface="Ink Free"/>
              </a:rPr>
              <a:t>I</a:t>
            </a:r>
            <a:r>
              <a:rPr sz="2800" spc="-615" dirty="0">
                <a:latin typeface="Bahnschrift"/>
                <a:cs typeface="Bahnschrift"/>
              </a:rPr>
              <a:t>n</a:t>
            </a:r>
            <a:r>
              <a:rPr sz="3600" spc="-922" baseline="-4629" dirty="0">
                <a:solidFill>
                  <a:srgbClr val="FFC000"/>
                </a:solidFill>
                <a:latin typeface="Ink Free"/>
                <a:cs typeface="Ink Free"/>
              </a:rPr>
              <a:t>’v</a:t>
            </a:r>
            <a:r>
              <a:rPr sz="2800" spc="-615" dirty="0">
                <a:latin typeface="Bahnschrift"/>
                <a:cs typeface="Bahnschrift"/>
              </a:rPr>
              <a:t>d</a:t>
            </a:r>
            <a:r>
              <a:rPr sz="3600" spc="-922" baseline="-4629" dirty="0">
                <a:solidFill>
                  <a:srgbClr val="FFC000"/>
                </a:solidFill>
                <a:latin typeface="Ink Free"/>
                <a:cs typeface="Ink Free"/>
              </a:rPr>
              <a:t>e</a:t>
            </a:r>
            <a:r>
              <a:rPr sz="2800" spc="-615" dirty="0">
                <a:latin typeface="Bahnschrift"/>
                <a:cs typeface="Bahnschrift"/>
              </a:rPr>
              <a:t>m</a:t>
            </a:r>
            <a:r>
              <a:rPr sz="3600" spc="-922" baseline="-4629" dirty="0">
                <a:solidFill>
                  <a:srgbClr val="FFC000"/>
                </a:solidFill>
                <a:latin typeface="Ink Free"/>
                <a:cs typeface="Ink Free"/>
              </a:rPr>
              <a:t>he</a:t>
            </a:r>
            <a:r>
              <a:rPr sz="2800" spc="-615" dirty="0">
                <a:latin typeface="Bahnschrift"/>
                <a:cs typeface="Bahnschrift"/>
              </a:rPr>
              <a:t>o</a:t>
            </a:r>
            <a:r>
              <a:rPr sz="3600" spc="-922" baseline="-4629" dirty="0">
                <a:solidFill>
                  <a:srgbClr val="FFC000"/>
                </a:solidFill>
                <a:latin typeface="Ink Free"/>
                <a:cs typeface="Ink Free"/>
              </a:rPr>
              <a:t>a</a:t>
            </a:r>
            <a:r>
              <a:rPr sz="2800" spc="-615" dirty="0">
                <a:latin typeface="Bahnschrift"/>
                <a:cs typeface="Bahnschrift"/>
              </a:rPr>
              <a:t>r</a:t>
            </a:r>
            <a:r>
              <a:rPr sz="3600" spc="-922" baseline="-4629" dirty="0">
                <a:solidFill>
                  <a:srgbClr val="FFC000"/>
                </a:solidFill>
                <a:latin typeface="Ink Free"/>
                <a:cs typeface="Ink Free"/>
              </a:rPr>
              <a:t>r</a:t>
            </a:r>
            <a:r>
              <a:rPr sz="2800" spc="-615" dirty="0">
                <a:latin typeface="Bahnschrift"/>
                <a:cs typeface="Bahnschrift"/>
              </a:rPr>
              <a:t>e</a:t>
            </a:r>
            <a:r>
              <a:rPr sz="3600" spc="-922" baseline="-4629" dirty="0">
                <a:solidFill>
                  <a:srgbClr val="FFC000"/>
                </a:solidFill>
                <a:latin typeface="Ink Free"/>
                <a:cs typeface="Ink Free"/>
              </a:rPr>
              <a:t>d</a:t>
            </a:r>
            <a:endParaRPr sz="3600" baseline="-4629">
              <a:latin typeface="Ink Free"/>
              <a:cs typeface="Ink Free"/>
            </a:endParaRPr>
          </a:p>
          <a:p>
            <a:pPr marR="1803400" algn="r">
              <a:lnSpc>
                <a:spcPct val="100000"/>
              </a:lnSpc>
              <a:spcBef>
                <a:spcPts val="135"/>
              </a:spcBef>
            </a:pPr>
            <a:r>
              <a:rPr sz="2400" dirty="0">
                <a:solidFill>
                  <a:srgbClr val="FFC000"/>
                </a:solidFill>
                <a:latin typeface="Ink Free"/>
                <a:cs typeface="Ink Free"/>
              </a:rPr>
              <a:t>that</a:t>
            </a:r>
            <a:endParaRPr sz="2400">
              <a:latin typeface="Ink Free"/>
              <a:cs typeface="Ink Free"/>
            </a:endParaRPr>
          </a:p>
          <a:p>
            <a:pPr marL="520700" indent="-45720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520065" algn="l"/>
                <a:tab pos="520700" algn="l"/>
              </a:tabLst>
            </a:pPr>
            <a:r>
              <a:rPr sz="2800" spc="-5" dirty="0">
                <a:latin typeface="Bahnschrift"/>
                <a:cs typeface="Bahnschrift"/>
              </a:rPr>
              <a:t>Sometimes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these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resources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are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accessed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only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365" dirty="0">
                <a:latin typeface="Bahnschrift"/>
                <a:cs typeface="Bahnschrift"/>
              </a:rPr>
              <a:t>fro</a:t>
            </a:r>
            <a:r>
              <a:rPr sz="3600" spc="-547" baseline="17361" dirty="0">
                <a:solidFill>
                  <a:srgbClr val="FFC000"/>
                </a:solidFill>
                <a:latin typeface="Ink Free"/>
                <a:cs typeface="Ink Free"/>
              </a:rPr>
              <a:t>b</a:t>
            </a:r>
            <a:r>
              <a:rPr sz="2800" spc="-365" dirty="0">
                <a:latin typeface="Bahnschrift"/>
                <a:cs typeface="Bahnschrift"/>
              </a:rPr>
              <a:t>m</a:t>
            </a:r>
            <a:r>
              <a:rPr sz="3600" spc="-547" baseline="17361" dirty="0">
                <a:solidFill>
                  <a:srgbClr val="FFC000"/>
                </a:solidFill>
                <a:latin typeface="Ink Free"/>
                <a:cs typeface="Ink Free"/>
              </a:rPr>
              <a:t>efo</a:t>
            </a:r>
            <a:r>
              <a:rPr sz="2800" spc="-365" dirty="0">
                <a:latin typeface="Bahnschrift"/>
                <a:cs typeface="Bahnschrift"/>
              </a:rPr>
              <a:t>r</a:t>
            </a:r>
            <a:r>
              <a:rPr sz="3600" spc="-547" baseline="17361" dirty="0">
                <a:solidFill>
                  <a:srgbClr val="FFC000"/>
                </a:solidFill>
                <a:latin typeface="Ink Free"/>
                <a:cs typeface="Ink Free"/>
              </a:rPr>
              <a:t>re</a:t>
            </a:r>
            <a:r>
              <a:rPr sz="2800" spc="-365" dirty="0">
                <a:latin typeface="Bahnschrift"/>
                <a:cs typeface="Bahnschrift"/>
              </a:rPr>
              <a:t>e</a:t>
            </a:r>
            <a:r>
              <a:rPr sz="3600" spc="-547" baseline="17361" dirty="0">
                <a:solidFill>
                  <a:srgbClr val="FFC000"/>
                </a:solidFill>
                <a:latin typeface="Ink Free"/>
                <a:cs typeface="Ink Free"/>
              </a:rPr>
              <a:t>…</a:t>
            </a:r>
            <a:r>
              <a:rPr sz="2800" spc="-365" dirty="0">
                <a:latin typeface="Bahnschrift"/>
                <a:cs typeface="Bahnschrift"/>
              </a:rPr>
              <a:t>sources</a:t>
            </a:r>
            <a:r>
              <a:rPr sz="2800" spc="-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520700">
              <a:lnSpc>
                <a:spcPct val="100000"/>
              </a:lnSpc>
            </a:pP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cloud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2800">
              <a:latin typeface="Bahnschrift"/>
              <a:cs typeface="Bahnschrift"/>
            </a:endParaRPr>
          </a:p>
          <a:p>
            <a:pPr marL="977900" lvl="1" indent="-457834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977900" algn="l"/>
                <a:tab pos="978535" algn="l"/>
              </a:tabLst>
            </a:pPr>
            <a:r>
              <a:rPr sz="2800" spc="-5" dirty="0">
                <a:latin typeface="Bahnschrift"/>
                <a:cs typeface="Bahnschrift"/>
              </a:rPr>
              <a:t>ie.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Database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backend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520700" indent="-457200">
              <a:lnSpc>
                <a:spcPct val="100000"/>
              </a:lnSpc>
              <a:buFont typeface="Arial MT"/>
              <a:buChar char="•"/>
              <a:tabLst>
                <a:tab pos="520065" algn="l"/>
                <a:tab pos="520700" algn="l"/>
              </a:tabLst>
            </a:pPr>
            <a:r>
              <a:rPr sz="2800" spc="-10" dirty="0">
                <a:latin typeface="Bahnschrift"/>
                <a:cs typeface="Bahnschrift"/>
              </a:rPr>
              <a:t>Might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pose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security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risk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343979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100" dirty="0">
                <a:solidFill>
                  <a:srgbClr val="532708"/>
                </a:solidFill>
                <a:latin typeface="Arial"/>
                <a:cs typeface="Arial"/>
              </a:rPr>
              <a:t>Private</a:t>
            </a:r>
            <a:r>
              <a:rPr sz="5000" b="1" spc="-16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85" dirty="0">
                <a:solidFill>
                  <a:srgbClr val="532708"/>
                </a:solidFill>
                <a:latin typeface="Arial"/>
                <a:cs typeface="Arial"/>
              </a:rPr>
              <a:t>Link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731774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newer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solution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this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problem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Extends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managed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service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into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VNet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traffic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never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leaves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VNet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Access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from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internet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can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blocked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Can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used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from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on-prem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networks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Isn’t</a:t>
            </a:r>
            <a:r>
              <a:rPr sz="2800" spc="24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free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343979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100" dirty="0">
                <a:solidFill>
                  <a:srgbClr val="532708"/>
                </a:solidFill>
                <a:latin typeface="Arial"/>
                <a:cs typeface="Arial"/>
              </a:rPr>
              <a:t>Private</a:t>
            </a:r>
            <a:r>
              <a:rPr sz="5000" b="1" spc="-16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85" dirty="0">
                <a:solidFill>
                  <a:srgbClr val="532708"/>
                </a:solidFill>
                <a:latin typeface="Arial"/>
                <a:cs typeface="Arial"/>
              </a:rPr>
              <a:t>Link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9192260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How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it’s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done: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Configure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resource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connect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VNet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Configure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private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DNS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1384300" lvl="2" indent="-457834">
              <a:lnSpc>
                <a:spcPct val="100000"/>
              </a:lnSpc>
              <a:buFont typeface="Arial MT"/>
              <a:buChar char="•"/>
              <a:tabLst>
                <a:tab pos="1384300" algn="l"/>
                <a:tab pos="1384935" algn="l"/>
              </a:tabLst>
            </a:pPr>
            <a:r>
              <a:rPr sz="2800" spc="-5" dirty="0">
                <a:latin typeface="Bahnschrift"/>
                <a:cs typeface="Bahnschrift"/>
              </a:rPr>
              <a:t>Might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cause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problem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if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you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have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your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own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DNS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8564" y="5376697"/>
            <a:ext cx="551687" cy="51490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727697" y="5957417"/>
            <a:ext cx="6940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Front</a:t>
            </a:r>
            <a:r>
              <a:rPr sz="1200" spc="65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End</a:t>
            </a:r>
            <a:endParaRPr sz="1200">
              <a:latin typeface="Bahnschrift"/>
              <a:cs typeface="Bahnschrif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98112" y="5385930"/>
            <a:ext cx="524103" cy="5255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97300" y="5957417"/>
            <a:ext cx="98234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8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App</a:t>
            </a:r>
            <a:r>
              <a:rPr sz="1400" spc="5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Service</a:t>
            </a:r>
            <a:endParaRPr sz="1400">
              <a:latin typeface="Bahnschrift"/>
              <a:cs typeface="Bahnschrift"/>
            </a:endParaRPr>
          </a:p>
          <a:p>
            <a:pPr marL="45720">
              <a:lnSpc>
                <a:spcPts val="1440"/>
              </a:lnSpc>
            </a:pP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Backend</a:t>
            </a:r>
            <a:r>
              <a:rPr sz="1200" spc="75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App</a:t>
            </a:r>
            <a:endParaRPr sz="1200">
              <a:latin typeface="Bahnschrift"/>
              <a:cs typeface="Bahnschrif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71717" y="4671059"/>
            <a:ext cx="2176780" cy="2004695"/>
            <a:chOff x="5871717" y="4671059"/>
            <a:chExt cx="2176780" cy="2004695"/>
          </a:xfrm>
        </p:grpSpPr>
        <p:sp>
          <p:nvSpPr>
            <p:cNvPr id="7" name="object 7"/>
            <p:cNvSpPr/>
            <p:nvPr/>
          </p:nvSpPr>
          <p:spPr>
            <a:xfrm>
              <a:off x="5878067" y="4931663"/>
              <a:ext cx="2164080" cy="1737360"/>
            </a:xfrm>
            <a:custGeom>
              <a:avLst/>
              <a:gdLst/>
              <a:ahLst/>
              <a:cxnLst/>
              <a:rect l="l" t="t" r="r" b="b"/>
              <a:pathLst>
                <a:path w="2164079" h="1737359">
                  <a:moveTo>
                    <a:pt x="0" y="1737360"/>
                  </a:moveTo>
                  <a:lnTo>
                    <a:pt x="2164080" y="1737360"/>
                  </a:lnTo>
                  <a:lnTo>
                    <a:pt x="2164080" y="0"/>
                  </a:lnTo>
                  <a:lnTo>
                    <a:pt x="0" y="0"/>
                  </a:lnTo>
                  <a:lnTo>
                    <a:pt x="0" y="1737360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5327" y="4671059"/>
              <a:ext cx="501396" cy="501395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53043" y="5055408"/>
            <a:ext cx="673607" cy="40783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73567" y="5513933"/>
            <a:ext cx="409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VN</a:t>
            </a:r>
            <a:r>
              <a:rPr sz="1400" spc="-5" dirty="0">
                <a:latin typeface="Bahnschrift"/>
                <a:cs typeface="Bahnschrift"/>
              </a:rPr>
              <a:t>et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7971" y="5184394"/>
            <a:ext cx="3752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Bahnschrift"/>
                <a:cs typeface="Bahnschrift"/>
              </a:rPr>
              <a:t>NSG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163059" y="565150"/>
            <a:ext cx="3470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Without</a:t>
            </a:r>
            <a:r>
              <a:rPr spc="220" dirty="0"/>
              <a:t> </a:t>
            </a:r>
            <a:r>
              <a:rPr dirty="0"/>
              <a:t>Private</a:t>
            </a:r>
            <a:r>
              <a:rPr spc="220" dirty="0"/>
              <a:t> </a:t>
            </a:r>
            <a:r>
              <a:rPr spc="-5" dirty="0"/>
              <a:t>Link</a:t>
            </a:r>
          </a:p>
        </p:txBody>
      </p:sp>
      <p:sp>
        <p:nvSpPr>
          <p:cNvPr id="13" name="object 13"/>
          <p:cNvSpPr/>
          <p:nvPr/>
        </p:nvSpPr>
        <p:spPr>
          <a:xfrm>
            <a:off x="3726270" y="2371527"/>
            <a:ext cx="2240915" cy="1812925"/>
          </a:xfrm>
          <a:custGeom>
            <a:avLst/>
            <a:gdLst/>
            <a:ahLst/>
            <a:cxnLst/>
            <a:rect l="l" t="t" r="r" b="b"/>
            <a:pathLst>
              <a:path w="2240915" h="1812925">
                <a:moveTo>
                  <a:pt x="203490" y="596462"/>
                </a:moveTo>
                <a:lnTo>
                  <a:pt x="200278" y="548145"/>
                </a:lnTo>
                <a:lnTo>
                  <a:pt x="202472" y="500826"/>
                </a:lnTo>
                <a:lnTo>
                  <a:pt x="209789" y="454910"/>
                </a:lnTo>
                <a:lnTo>
                  <a:pt x="221951" y="410806"/>
                </a:lnTo>
                <a:lnTo>
                  <a:pt x="238676" y="368921"/>
                </a:lnTo>
                <a:lnTo>
                  <a:pt x="259683" y="329660"/>
                </a:lnTo>
                <a:lnTo>
                  <a:pt x="284693" y="293430"/>
                </a:lnTo>
                <a:lnTo>
                  <a:pt x="313424" y="260639"/>
                </a:lnTo>
                <a:lnTo>
                  <a:pt x="345597" y="231694"/>
                </a:lnTo>
                <a:lnTo>
                  <a:pt x="380929" y="207001"/>
                </a:lnTo>
                <a:lnTo>
                  <a:pt x="419142" y="186967"/>
                </a:lnTo>
                <a:lnTo>
                  <a:pt x="459953" y="171998"/>
                </a:lnTo>
                <a:lnTo>
                  <a:pt x="503083" y="162503"/>
                </a:lnTo>
                <a:lnTo>
                  <a:pt x="549755" y="159021"/>
                </a:lnTo>
                <a:lnTo>
                  <a:pt x="596104" y="162355"/>
                </a:lnTo>
                <a:lnTo>
                  <a:pt x="641533" y="172369"/>
                </a:lnTo>
                <a:lnTo>
                  <a:pt x="685443" y="188931"/>
                </a:lnTo>
                <a:lnTo>
                  <a:pt x="727238" y="211906"/>
                </a:lnTo>
                <a:lnTo>
                  <a:pt x="751468" y="170104"/>
                </a:lnTo>
                <a:lnTo>
                  <a:pt x="780667" y="134099"/>
                </a:lnTo>
                <a:lnTo>
                  <a:pt x="814068" y="104148"/>
                </a:lnTo>
                <a:lnTo>
                  <a:pt x="850902" y="80511"/>
                </a:lnTo>
                <a:lnTo>
                  <a:pt x="890402" y="63443"/>
                </a:lnTo>
                <a:lnTo>
                  <a:pt x="931799" y="53203"/>
                </a:lnTo>
                <a:lnTo>
                  <a:pt x="974325" y="50047"/>
                </a:lnTo>
                <a:lnTo>
                  <a:pt x="1017213" y="54235"/>
                </a:lnTo>
                <a:lnTo>
                  <a:pt x="1059694" y="66023"/>
                </a:lnTo>
                <a:lnTo>
                  <a:pt x="1100999" y="85668"/>
                </a:lnTo>
                <a:lnTo>
                  <a:pt x="1134781" y="109131"/>
                </a:lnTo>
                <a:lnTo>
                  <a:pt x="1165134" y="137738"/>
                </a:lnTo>
                <a:lnTo>
                  <a:pt x="1189595" y="95004"/>
                </a:lnTo>
                <a:lnTo>
                  <a:pt x="1220346" y="59587"/>
                </a:lnTo>
                <a:lnTo>
                  <a:pt x="1256166" y="31937"/>
                </a:lnTo>
                <a:lnTo>
                  <a:pt x="1295833" y="12500"/>
                </a:lnTo>
                <a:lnTo>
                  <a:pt x="1338126" y="1725"/>
                </a:lnTo>
                <a:lnTo>
                  <a:pt x="1381822" y="60"/>
                </a:lnTo>
                <a:lnTo>
                  <a:pt x="1425700" y="7953"/>
                </a:lnTo>
                <a:lnTo>
                  <a:pt x="1468537" y="25851"/>
                </a:lnTo>
                <a:lnTo>
                  <a:pt x="1511733" y="56839"/>
                </a:lnTo>
                <a:lnTo>
                  <a:pt x="1547404" y="97733"/>
                </a:lnTo>
                <a:lnTo>
                  <a:pt x="1579764" y="62706"/>
                </a:lnTo>
                <a:lnTo>
                  <a:pt x="1616228" y="35326"/>
                </a:lnTo>
                <a:lnTo>
                  <a:pt x="1655797" y="15686"/>
                </a:lnTo>
                <a:lnTo>
                  <a:pt x="1697466" y="3880"/>
                </a:lnTo>
                <a:lnTo>
                  <a:pt x="1740234" y="0"/>
                </a:lnTo>
                <a:lnTo>
                  <a:pt x="1783098" y="4139"/>
                </a:lnTo>
                <a:lnTo>
                  <a:pt x="1825055" y="16390"/>
                </a:lnTo>
                <a:lnTo>
                  <a:pt x="1865104" y="36847"/>
                </a:lnTo>
                <a:lnTo>
                  <a:pt x="1902242" y="65602"/>
                </a:lnTo>
                <a:lnTo>
                  <a:pt x="1932859" y="99549"/>
                </a:lnTo>
                <a:lnTo>
                  <a:pt x="1957535" y="138484"/>
                </a:lnTo>
                <a:lnTo>
                  <a:pt x="1975805" y="181491"/>
                </a:lnTo>
                <a:lnTo>
                  <a:pt x="1987205" y="227654"/>
                </a:lnTo>
                <a:lnTo>
                  <a:pt x="2029521" y="244487"/>
                </a:lnTo>
                <a:lnTo>
                  <a:pt x="2067811" y="267957"/>
                </a:lnTo>
                <a:lnTo>
                  <a:pt x="2101675" y="297290"/>
                </a:lnTo>
                <a:lnTo>
                  <a:pt x="2130713" y="331717"/>
                </a:lnTo>
                <a:lnTo>
                  <a:pt x="2154528" y="370465"/>
                </a:lnTo>
                <a:lnTo>
                  <a:pt x="2172719" y="412765"/>
                </a:lnTo>
                <a:lnTo>
                  <a:pt x="2184887" y="457844"/>
                </a:lnTo>
                <a:lnTo>
                  <a:pt x="2190633" y="504932"/>
                </a:lnTo>
                <a:lnTo>
                  <a:pt x="2189558" y="553258"/>
                </a:lnTo>
                <a:lnTo>
                  <a:pt x="2181261" y="602050"/>
                </a:lnTo>
                <a:lnTo>
                  <a:pt x="2168561" y="642182"/>
                </a:lnTo>
                <a:lnTo>
                  <a:pt x="2193219" y="682495"/>
                </a:lnTo>
                <a:lnTo>
                  <a:pt x="2212720" y="724901"/>
                </a:lnTo>
                <a:lnTo>
                  <a:pt x="2227124" y="768895"/>
                </a:lnTo>
                <a:lnTo>
                  <a:pt x="2236492" y="813968"/>
                </a:lnTo>
                <a:lnTo>
                  <a:pt x="2240883" y="859613"/>
                </a:lnTo>
                <a:lnTo>
                  <a:pt x="2240357" y="905323"/>
                </a:lnTo>
                <a:lnTo>
                  <a:pt x="2234974" y="950589"/>
                </a:lnTo>
                <a:lnTo>
                  <a:pt x="2224794" y="994905"/>
                </a:lnTo>
                <a:lnTo>
                  <a:pt x="2209878" y="1037764"/>
                </a:lnTo>
                <a:lnTo>
                  <a:pt x="2190285" y="1078657"/>
                </a:lnTo>
                <a:lnTo>
                  <a:pt x="2166075" y="1117078"/>
                </a:lnTo>
                <a:lnTo>
                  <a:pt x="2137309" y="1152519"/>
                </a:lnTo>
                <a:lnTo>
                  <a:pt x="2104045" y="1184472"/>
                </a:lnTo>
                <a:lnTo>
                  <a:pt x="2066600" y="1212128"/>
                </a:lnTo>
                <a:lnTo>
                  <a:pt x="2026417" y="1234177"/>
                </a:lnTo>
                <a:lnTo>
                  <a:pt x="1983995" y="1250391"/>
                </a:lnTo>
                <a:lnTo>
                  <a:pt x="1939834" y="1260545"/>
                </a:lnTo>
                <a:lnTo>
                  <a:pt x="1936241" y="1309279"/>
                </a:lnTo>
                <a:lnTo>
                  <a:pt x="1926467" y="1355737"/>
                </a:lnTo>
                <a:lnTo>
                  <a:pt x="1910980" y="1399414"/>
                </a:lnTo>
                <a:lnTo>
                  <a:pt x="1890249" y="1439802"/>
                </a:lnTo>
                <a:lnTo>
                  <a:pt x="1864744" y="1476397"/>
                </a:lnTo>
                <a:lnTo>
                  <a:pt x="1834933" y="1508692"/>
                </a:lnTo>
                <a:lnTo>
                  <a:pt x="1801285" y="1536180"/>
                </a:lnTo>
                <a:lnTo>
                  <a:pt x="1764269" y="1558357"/>
                </a:lnTo>
                <a:lnTo>
                  <a:pt x="1724354" y="1574714"/>
                </a:lnTo>
                <a:lnTo>
                  <a:pt x="1682008" y="1584748"/>
                </a:lnTo>
                <a:lnTo>
                  <a:pt x="1637701" y="1587951"/>
                </a:lnTo>
                <a:lnTo>
                  <a:pt x="1596502" y="1584437"/>
                </a:lnTo>
                <a:lnTo>
                  <a:pt x="1556326" y="1574791"/>
                </a:lnTo>
                <a:lnTo>
                  <a:pt x="1517722" y="1559215"/>
                </a:lnTo>
                <a:lnTo>
                  <a:pt x="1481237" y="1537913"/>
                </a:lnTo>
                <a:lnTo>
                  <a:pt x="1464420" y="1587069"/>
                </a:lnTo>
                <a:lnTo>
                  <a:pt x="1442317" y="1632223"/>
                </a:lnTo>
                <a:lnTo>
                  <a:pt x="1415449" y="1673067"/>
                </a:lnTo>
                <a:lnTo>
                  <a:pt x="1384336" y="1709292"/>
                </a:lnTo>
                <a:lnTo>
                  <a:pt x="1349498" y="1740591"/>
                </a:lnTo>
                <a:lnTo>
                  <a:pt x="1311454" y="1766656"/>
                </a:lnTo>
                <a:lnTo>
                  <a:pt x="1270725" y="1787177"/>
                </a:lnTo>
                <a:lnTo>
                  <a:pt x="1227830" y="1801847"/>
                </a:lnTo>
                <a:lnTo>
                  <a:pt x="1183290" y="1810358"/>
                </a:lnTo>
                <a:lnTo>
                  <a:pt x="1137623" y="1812400"/>
                </a:lnTo>
                <a:lnTo>
                  <a:pt x="1091351" y="1807667"/>
                </a:lnTo>
                <a:lnTo>
                  <a:pt x="1044992" y="1795850"/>
                </a:lnTo>
                <a:lnTo>
                  <a:pt x="999854" y="1776857"/>
                </a:lnTo>
                <a:lnTo>
                  <a:pt x="957775" y="1751408"/>
                </a:lnTo>
                <a:lnTo>
                  <a:pt x="919317" y="1719936"/>
                </a:lnTo>
                <a:lnTo>
                  <a:pt x="885042" y="1682875"/>
                </a:lnTo>
                <a:lnTo>
                  <a:pt x="855508" y="1640656"/>
                </a:lnTo>
                <a:lnTo>
                  <a:pt x="814136" y="1664682"/>
                </a:lnTo>
                <a:lnTo>
                  <a:pt x="771445" y="1682896"/>
                </a:lnTo>
                <a:lnTo>
                  <a:pt x="727849" y="1695413"/>
                </a:lnTo>
                <a:lnTo>
                  <a:pt x="683761" y="1702345"/>
                </a:lnTo>
                <a:lnTo>
                  <a:pt x="639592" y="1703807"/>
                </a:lnTo>
                <a:lnTo>
                  <a:pt x="595754" y="1699912"/>
                </a:lnTo>
                <a:lnTo>
                  <a:pt x="552661" y="1690773"/>
                </a:lnTo>
                <a:lnTo>
                  <a:pt x="510725" y="1676505"/>
                </a:lnTo>
                <a:lnTo>
                  <a:pt x="470357" y="1657220"/>
                </a:lnTo>
                <a:lnTo>
                  <a:pt x="431971" y="1633032"/>
                </a:lnTo>
                <a:lnTo>
                  <a:pt x="395978" y="1604055"/>
                </a:lnTo>
                <a:lnTo>
                  <a:pt x="362792" y="1570403"/>
                </a:lnTo>
                <a:lnTo>
                  <a:pt x="332824" y="1532189"/>
                </a:lnTo>
                <a:lnTo>
                  <a:pt x="306487" y="1489526"/>
                </a:lnTo>
                <a:lnTo>
                  <a:pt x="305090" y="1486859"/>
                </a:lnTo>
                <a:lnTo>
                  <a:pt x="303693" y="1484192"/>
                </a:lnTo>
                <a:lnTo>
                  <a:pt x="302296" y="1481525"/>
                </a:lnTo>
                <a:lnTo>
                  <a:pt x="256530" y="1482355"/>
                </a:lnTo>
                <a:lnTo>
                  <a:pt x="212867" y="1473429"/>
                </a:lnTo>
                <a:lnTo>
                  <a:pt x="172314" y="1455620"/>
                </a:lnTo>
                <a:lnTo>
                  <a:pt x="135879" y="1429804"/>
                </a:lnTo>
                <a:lnTo>
                  <a:pt x="104570" y="1396857"/>
                </a:lnTo>
                <a:lnTo>
                  <a:pt x="79394" y="1357652"/>
                </a:lnTo>
                <a:lnTo>
                  <a:pt x="61358" y="1313066"/>
                </a:lnTo>
                <a:lnTo>
                  <a:pt x="51471" y="1263974"/>
                </a:lnTo>
                <a:lnTo>
                  <a:pt x="51114" y="1209793"/>
                </a:lnTo>
                <a:lnTo>
                  <a:pt x="61282" y="1157421"/>
                </a:lnTo>
                <a:lnTo>
                  <a:pt x="81404" y="1108669"/>
                </a:lnTo>
                <a:lnTo>
                  <a:pt x="110907" y="1065346"/>
                </a:lnTo>
                <a:lnTo>
                  <a:pt x="74063" y="1035577"/>
                </a:lnTo>
                <a:lnTo>
                  <a:pt x="44230" y="999381"/>
                </a:lnTo>
                <a:lnTo>
                  <a:pt x="21729" y="958132"/>
                </a:lnTo>
                <a:lnTo>
                  <a:pt x="6879" y="913200"/>
                </a:lnTo>
                <a:lnTo>
                  <a:pt x="0" y="865958"/>
                </a:lnTo>
                <a:lnTo>
                  <a:pt x="1412" y="817779"/>
                </a:lnTo>
                <a:lnTo>
                  <a:pt x="11435" y="770035"/>
                </a:lnTo>
                <a:lnTo>
                  <a:pt x="30389" y="724097"/>
                </a:lnTo>
                <a:lnTo>
                  <a:pt x="62445" y="677311"/>
                </a:lnTo>
                <a:lnTo>
                  <a:pt x="102906" y="640515"/>
                </a:lnTo>
                <a:lnTo>
                  <a:pt x="149940" y="615030"/>
                </a:lnTo>
                <a:lnTo>
                  <a:pt x="201712" y="602177"/>
                </a:lnTo>
                <a:lnTo>
                  <a:pt x="203490" y="596462"/>
                </a:lnTo>
                <a:close/>
              </a:path>
              <a:path w="2240915" h="1812925">
                <a:moveTo>
                  <a:pt x="244638" y="1091762"/>
                </a:moveTo>
                <a:lnTo>
                  <a:pt x="210368" y="1091810"/>
                </a:lnTo>
                <a:lnTo>
                  <a:pt x="176693" y="1086142"/>
                </a:lnTo>
                <a:lnTo>
                  <a:pt x="144162" y="1074903"/>
                </a:lnTo>
                <a:lnTo>
                  <a:pt x="113320" y="1058234"/>
                </a:lnTo>
              </a:path>
              <a:path w="2240915" h="1812925">
                <a:moveTo>
                  <a:pt x="360462" y="1457522"/>
                </a:moveTo>
                <a:lnTo>
                  <a:pt x="346492" y="1463094"/>
                </a:lnTo>
                <a:lnTo>
                  <a:pt x="332237" y="1467618"/>
                </a:lnTo>
                <a:lnTo>
                  <a:pt x="317743" y="1471095"/>
                </a:lnTo>
                <a:lnTo>
                  <a:pt x="303058" y="1473524"/>
                </a:lnTo>
              </a:path>
              <a:path w="2240915" h="1812925">
                <a:moveTo>
                  <a:pt x="855381" y="1633417"/>
                </a:moveTo>
                <a:lnTo>
                  <a:pt x="845410" y="1615917"/>
                </a:lnTo>
                <a:lnTo>
                  <a:pt x="836284" y="1597905"/>
                </a:lnTo>
                <a:lnTo>
                  <a:pt x="828039" y="1579392"/>
                </a:lnTo>
                <a:lnTo>
                  <a:pt x="820710" y="1560392"/>
                </a:lnTo>
              </a:path>
              <a:path w="2240915" h="1812925">
                <a:moveTo>
                  <a:pt x="1495334" y="1451299"/>
                </a:moveTo>
                <a:lnTo>
                  <a:pt x="1493332" y="1471625"/>
                </a:lnTo>
                <a:lnTo>
                  <a:pt x="1490366" y="1491796"/>
                </a:lnTo>
                <a:lnTo>
                  <a:pt x="1486423" y="1511753"/>
                </a:lnTo>
                <a:lnTo>
                  <a:pt x="1481491" y="1531436"/>
                </a:lnTo>
              </a:path>
              <a:path w="2240915" h="1812925">
                <a:moveTo>
                  <a:pt x="1770162" y="956507"/>
                </a:moveTo>
                <a:lnTo>
                  <a:pt x="1812215" y="983972"/>
                </a:lnTo>
                <a:lnTo>
                  <a:pt x="1849102" y="1017995"/>
                </a:lnTo>
                <a:lnTo>
                  <a:pt x="1880324" y="1057701"/>
                </a:lnTo>
                <a:lnTo>
                  <a:pt x="1905381" y="1102214"/>
                </a:lnTo>
                <a:lnTo>
                  <a:pt x="1923773" y="1150660"/>
                </a:lnTo>
                <a:lnTo>
                  <a:pt x="1935001" y="1202162"/>
                </a:lnTo>
                <a:lnTo>
                  <a:pt x="1938564" y="1255846"/>
                </a:lnTo>
              </a:path>
              <a:path w="2240915" h="1812925">
                <a:moveTo>
                  <a:pt x="2167545" y="637737"/>
                </a:moveTo>
                <a:lnTo>
                  <a:pt x="2153264" y="669263"/>
                </a:lnTo>
                <a:lnTo>
                  <a:pt x="2135875" y="698681"/>
                </a:lnTo>
                <a:lnTo>
                  <a:pt x="2115557" y="725694"/>
                </a:lnTo>
                <a:lnTo>
                  <a:pt x="2092488" y="750005"/>
                </a:lnTo>
              </a:path>
              <a:path w="2240915" h="1812925">
                <a:moveTo>
                  <a:pt x="1987459" y="221304"/>
                </a:moveTo>
                <a:lnTo>
                  <a:pt x="1989345" y="234490"/>
                </a:lnTo>
                <a:lnTo>
                  <a:pt x="1990634" y="247736"/>
                </a:lnTo>
                <a:lnTo>
                  <a:pt x="1991353" y="261005"/>
                </a:lnTo>
                <a:lnTo>
                  <a:pt x="1991523" y="274263"/>
                </a:lnTo>
              </a:path>
              <a:path w="2240915" h="1812925">
                <a:moveTo>
                  <a:pt x="1508288" y="159455"/>
                </a:moveTo>
                <a:lnTo>
                  <a:pt x="1516212" y="141469"/>
                </a:lnTo>
                <a:lnTo>
                  <a:pt x="1525291" y="124149"/>
                </a:lnTo>
                <a:lnTo>
                  <a:pt x="1535488" y="107591"/>
                </a:lnTo>
                <a:lnTo>
                  <a:pt x="1546769" y="91891"/>
                </a:lnTo>
              </a:path>
              <a:path w="2240915" h="1812925">
                <a:moveTo>
                  <a:pt x="1148878" y="191713"/>
                </a:moveTo>
                <a:lnTo>
                  <a:pt x="1152258" y="176693"/>
                </a:lnTo>
                <a:lnTo>
                  <a:pt x="1156483" y="161947"/>
                </a:lnTo>
                <a:lnTo>
                  <a:pt x="1161541" y="147511"/>
                </a:lnTo>
                <a:lnTo>
                  <a:pt x="1167420" y="133420"/>
                </a:lnTo>
              </a:path>
              <a:path w="2240915" h="1812925">
                <a:moveTo>
                  <a:pt x="726984" y="211525"/>
                </a:moveTo>
                <a:lnTo>
                  <a:pt x="744931" y="223945"/>
                </a:lnTo>
                <a:lnTo>
                  <a:pt x="762163" y="237544"/>
                </a:lnTo>
                <a:lnTo>
                  <a:pt x="778634" y="252262"/>
                </a:lnTo>
                <a:lnTo>
                  <a:pt x="794294" y="268040"/>
                </a:lnTo>
              </a:path>
              <a:path w="2240915" h="1812925">
                <a:moveTo>
                  <a:pt x="215301" y="656025"/>
                </a:moveTo>
                <a:lnTo>
                  <a:pt x="211563" y="641360"/>
                </a:lnTo>
                <a:lnTo>
                  <a:pt x="208348" y="626529"/>
                </a:lnTo>
                <a:lnTo>
                  <a:pt x="205657" y="611555"/>
                </a:lnTo>
                <a:lnTo>
                  <a:pt x="203490" y="5964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80713" y="3065145"/>
            <a:ext cx="1176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Internet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22064" y="3014726"/>
            <a:ext cx="2760980" cy="2444750"/>
          </a:xfrm>
          <a:custGeom>
            <a:avLst/>
            <a:gdLst/>
            <a:ahLst/>
            <a:cxnLst/>
            <a:rect l="l" t="t" r="r" b="b"/>
            <a:pathLst>
              <a:path w="2760979" h="2444750">
                <a:moveTo>
                  <a:pt x="2747771" y="6350"/>
                </a:moveTo>
                <a:lnTo>
                  <a:pt x="2747771" y="2444750"/>
                </a:lnTo>
                <a:lnTo>
                  <a:pt x="2760471" y="2444750"/>
                </a:lnTo>
                <a:lnTo>
                  <a:pt x="2760471" y="12700"/>
                </a:lnTo>
                <a:lnTo>
                  <a:pt x="2754121" y="12700"/>
                </a:lnTo>
                <a:lnTo>
                  <a:pt x="2747771" y="6350"/>
                </a:lnTo>
                <a:close/>
              </a:path>
              <a:path w="2760979" h="2444750">
                <a:moveTo>
                  <a:pt x="31750" y="2281174"/>
                </a:moveTo>
                <a:lnTo>
                  <a:pt x="0" y="2281174"/>
                </a:lnTo>
                <a:lnTo>
                  <a:pt x="38100" y="2357374"/>
                </a:lnTo>
                <a:lnTo>
                  <a:pt x="69850" y="2293874"/>
                </a:lnTo>
                <a:lnTo>
                  <a:pt x="31750" y="2293874"/>
                </a:lnTo>
                <a:lnTo>
                  <a:pt x="31750" y="2281174"/>
                </a:lnTo>
                <a:close/>
              </a:path>
              <a:path w="2760979" h="2444750">
                <a:moveTo>
                  <a:pt x="34036" y="2122424"/>
                </a:moveTo>
                <a:lnTo>
                  <a:pt x="31750" y="2122424"/>
                </a:lnTo>
                <a:lnTo>
                  <a:pt x="31750" y="2293874"/>
                </a:lnTo>
                <a:lnTo>
                  <a:pt x="44450" y="2293874"/>
                </a:lnTo>
                <a:lnTo>
                  <a:pt x="44450" y="2135124"/>
                </a:lnTo>
                <a:lnTo>
                  <a:pt x="38100" y="2135124"/>
                </a:lnTo>
                <a:lnTo>
                  <a:pt x="44450" y="2128774"/>
                </a:lnTo>
                <a:lnTo>
                  <a:pt x="34036" y="2128774"/>
                </a:lnTo>
                <a:lnTo>
                  <a:pt x="34036" y="2122424"/>
                </a:lnTo>
                <a:close/>
              </a:path>
              <a:path w="2760979" h="2444750">
                <a:moveTo>
                  <a:pt x="76200" y="2281174"/>
                </a:moveTo>
                <a:lnTo>
                  <a:pt x="44450" y="2281174"/>
                </a:lnTo>
                <a:lnTo>
                  <a:pt x="44450" y="2293874"/>
                </a:lnTo>
                <a:lnTo>
                  <a:pt x="69850" y="2293874"/>
                </a:lnTo>
                <a:lnTo>
                  <a:pt x="76200" y="2281174"/>
                </a:lnTo>
                <a:close/>
              </a:path>
              <a:path w="2760979" h="2444750">
                <a:moveTo>
                  <a:pt x="44450" y="2128774"/>
                </a:moveTo>
                <a:lnTo>
                  <a:pt x="38100" y="2135124"/>
                </a:lnTo>
                <a:lnTo>
                  <a:pt x="44450" y="2135124"/>
                </a:lnTo>
                <a:lnTo>
                  <a:pt x="44450" y="2128774"/>
                </a:lnTo>
                <a:close/>
              </a:path>
              <a:path w="2760979" h="2444750">
                <a:moveTo>
                  <a:pt x="46736" y="2122424"/>
                </a:moveTo>
                <a:lnTo>
                  <a:pt x="40386" y="2122424"/>
                </a:lnTo>
                <a:lnTo>
                  <a:pt x="34036" y="2128774"/>
                </a:lnTo>
                <a:lnTo>
                  <a:pt x="44450" y="2128774"/>
                </a:lnTo>
                <a:lnTo>
                  <a:pt x="44450" y="2135124"/>
                </a:lnTo>
                <a:lnTo>
                  <a:pt x="46736" y="2135124"/>
                </a:lnTo>
                <a:lnTo>
                  <a:pt x="46736" y="2122424"/>
                </a:lnTo>
                <a:close/>
              </a:path>
              <a:path w="2760979" h="2444750">
                <a:moveTo>
                  <a:pt x="2760471" y="0"/>
                </a:moveTo>
                <a:lnTo>
                  <a:pt x="34036" y="0"/>
                </a:lnTo>
                <a:lnTo>
                  <a:pt x="34036" y="2128774"/>
                </a:lnTo>
                <a:lnTo>
                  <a:pt x="40386" y="2122424"/>
                </a:lnTo>
                <a:lnTo>
                  <a:pt x="46736" y="2122424"/>
                </a:lnTo>
                <a:lnTo>
                  <a:pt x="46736" y="12700"/>
                </a:lnTo>
                <a:lnTo>
                  <a:pt x="40386" y="12700"/>
                </a:lnTo>
                <a:lnTo>
                  <a:pt x="46736" y="6350"/>
                </a:lnTo>
                <a:lnTo>
                  <a:pt x="2760471" y="6350"/>
                </a:lnTo>
                <a:lnTo>
                  <a:pt x="2760471" y="0"/>
                </a:lnTo>
                <a:close/>
              </a:path>
              <a:path w="2760979" h="2444750">
                <a:moveTo>
                  <a:pt x="46736" y="6350"/>
                </a:moveTo>
                <a:lnTo>
                  <a:pt x="40386" y="12700"/>
                </a:lnTo>
                <a:lnTo>
                  <a:pt x="46736" y="12700"/>
                </a:lnTo>
                <a:lnTo>
                  <a:pt x="46736" y="6350"/>
                </a:lnTo>
                <a:close/>
              </a:path>
              <a:path w="2760979" h="2444750">
                <a:moveTo>
                  <a:pt x="2747771" y="6350"/>
                </a:moveTo>
                <a:lnTo>
                  <a:pt x="46736" y="6350"/>
                </a:lnTo>
                <a:lnTo>
                  <a:pt x="46736" y="12700"/>
                </a:lnTo>
                <a:lnTo>
                  <a:pt x="2747771" y="12700"/>
                </a:lnTo>
                <a:lnTo>
                  <a:pt x="2747771" y="6350"/>
                </a:lnTo>
                <a:close/>
              </a:path>
              <a:path w="2760979" h="2444750">
                <a:moveTo>
                  <a:pt x="2760471" y="6350"/>
                </a:moveTo>
                <a:lnTo>
                  <a:pt x="2747771" y="6350"/>
                </a:lnTo>
                <a:lnTo>
                  <a:pt x="2754121" y="12700"/>
                </a:lnTo>
                <a:lnTo>
                  <a:pt x="2760471" y="12700"/>
                </a:lnTo>
                <a:lnTo>
                  <a:pt x="2760471" y="63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8564" y="5376697"/>
            <a:ext cx="551687" cy="51490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727697" y="5957417"/>
            <a:ext cx="6940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Front</a:t>
            </a:r>
            <a:r>
              <a:rPr sz="1200" spc="65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End</a:t>
            </a:r>
            <a:endParaRPr sz="1200">
              <a:latin typeface="Bahnschrift"/>
              <a:cs typeface="Bahnschrif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98112" y="5385930"/>
            <a:ext cx="524103" cy="5255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97300" y="5957417"/>
            <a:ext cx="98234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8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App</a:t>
            </a:r>
            <a:r>
              <a:rPr sz="1400" spc="5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Service</a:t>
            </a:r>
            <a:endParaRPr sz="1400">
              <a:latin typeface="Bahnschrift"/>
              <a:cs typeface="Bahnschrift"/>
            </a:endParaRPr>
          </a:p>
          <a:p>
            <a:pPr marL="45720">
              <a:lnSpc>
                <a:spcPts val="1440"/>
              </a:lnSpc>
            </a:pP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Backend</a:t>
            </a:r>
            <a:r>
              <a:rPr sz="1200" spc="75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App</a:t>
            </a:r>
            <a:endParaRPr sz="1200">
              <a:latin typeface="Bahnschrift"/>
              <a:cs typeface="Bahnschrif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543046" y="4671059"/>
            <a:ext cx="4505960" cy="2004695"/>
            <a:chOff x="3543046" y="4671059"/>
            <a:chExt cx="4505960" cy="2004695"/>
          </a:xfrm>
        </p:grpSpPr>
        <p:sp>
          <p:nvSpPr>
            <p:cNvPr id="7" name="object 7"/>
            <p:cNvSpPr/>
            <p:nvPr/>
          </p:nvSpPr>
          <p:spPr>
            <a:xfrm>
              <a:off x="3549396" y="4931663"/>
              <a:ext cx="4493260" cy="1737360"/>
            </a:xfrm>
            <a:custGeom>
              <a:avLst/>
              <a:gdLst/>
              <a:ahLst/>
              <a:cxnLst/>
              <a:rect l="l" t="t" r="r" b="b"/>
              <a:pathLst>
                <a:path w="4493259" h="1737359">
                  <a:moveTo>
                    <a:pt x="0" y="1737360"/>
                  </a:moveTo>
                  <a:lnTo>
                    <a:pt x="4492752" y="1737360"/>
                  </a:lnTo>
                  <a:lnTo>
                    <a:pt x="4492752" y="0"/>
                  </a:lnTo>
                  <a:lnTo>
                    <a:pt x="0" y="0"/>
                  </a:lnTo>
                  <a:lnTo>
                    <a:pt x="0" y="1737360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5328" y="4671059"/>
              <a:ext cx="501396" cy="501395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53043" y="5055408"/>
            <a:ext cx="673607" cy="40783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73567" y="5513933"/>
            <a:ext cx="409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VN</a:t>
            </a:r>
            <a:r>
              <a:rPr sz="1400" spc="-5" dirty="0">
                <a:latin typeface="Bahnschrift"/>
                <a:cs typeface="Bahnschrift"/>
              </a:rPr>
              <a:t>et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7971" y="5184394"/>
            <a:ext cx="3752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Bahnschrift"/>
                <a:cs typeface="Bahnschrift"/>
              </a:rPr>
              <a:t>NSG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163059" y="565150"/>
            <a:ext cx="29267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538235"/>
                </a:solidFill>
              </a:rPr>
              <a:t>With</a:t>
            </a:r>
            <a:r>
              <a:rPr spc="215" dirty="0">
                <a:solidFill>
                  <a:srgbClr val="538235"/>
                </a:solidFill>
              </a:rPr>
              <a:t> </a:t>
            </a:r>
            <a:r>
              <a:rPr dirty="0">
                <a:solidFill>
                  <a:srgbClr val="538235"/>
                </a:solidFill>
              </a:rPr>
              <a:t>Private</a:t>
            </a:r>
            <a:r>
              <a:rPr spc="235" dirty="0">
                <a:solidFill>
                  <a:srgbClr val="538235"/>
                </a:solidFill>
              </a:rPr>
              <a:t> </a:t>
            </a:r>
            <a:r>
              <a:rPr spc="-5" dirty="0">
                <a:solidFill>
                  <a:srgbClr val="538235"/>
                </a:solidFill>
              </a:rPr>
              <a:t>Link</a:t>
            </a:r>
          </a:p>
        </p:txBody>
      </p:sp>
      <p:sp>
        <p:nvSpPr>
          <p:cNvPr id="13" name="object 13"/>
          <p:cNvSpPr/>
          <p:nvPr/>
        </p:nvSpPr>
        <p:spPr>
          <a:xfrm>
            <a:off x="3726270" y="2371527"/>
            <a:ext cx="2240915" cy="1812925"/>
          </a:xfrm>
          <a:custGeom>
            <a:avLst/>
            <a:gdLst/>
            <a:ahLst/>
            <a:cxnLst/>
            <a:rect l="l" t="t" r="r" b="b"/>
            <a:pathLst>
              <a:path w="2240915" h="1812925">
                <a:moveTo>
                  <a:pt x="203490" y="596462"/>
                </a:moveTo>
                <a:lnTo>
                  <a:pt x="200278" y="548145"/>
                </a:lnTo>
                <a:lnTo>
                  <a:pt x="202472" y="500826"/>
                </a:lnTo>
                <a:lnTo>
                  <a:pt x="209789" y="454910"/>
                </a:lnTo>
                <a:lnTo>
                  <a:pt x="221951" y="410806"/>
                </a:lnTo>
                <a:lnTo>
                  <a:pt x="238676" y="368921"/>
                </a:lnTo>
                <a:lnTo>
                  <a:pt x="259683" y="329660"/>
                </a:lnTo>
                <a:lnTo>
                  <a:pt x="284693" y="293430"/>
                </a:lnTo>
                <a:lnTo>
                  <a:pt x="313424" y="260639"/>
                </a:lnTo>
                <a:lnTo>
                  <a:pt x="345597" y="231694"/>
                </a:lnTo>
                <a:lnTo>
                  <a:pt x="380929" y="207001"/>
                </a:lnTo>
                <a:lnTo>
                  <a:pt x="419142" y="186967"/>
                </a:lnTo>
                <a:lnTo>
                  <a:pt x="459953" y="171998"/>
                </a:lnTo>
                <a:lnTo>
                  <a:pt x="503083" y="162503"/>
                </a:lnTo>
                <a:lnTo>
                  <a:pt x="549755" y="159021"/>
                </a:lnTo>
                <a:lnTo>
                  <a:pt x="596104" y="162355"/>
                </a:lnTo>
                <a:lnTo>
                  <a:pt x="641533" y="172369"/>
                </a:lnTo>
                <a:lnTo>
                  <a:pt x="685443" y="188931"/>
                </a:lnTo>
                <a:lnTo>
                  <a:pt x="727238" y="211906"/>
                </a:lnTo>
                <a:lnTo>
                  <a:pt x="751468" y="170104"/>
                </a:lnTo>
                <a:lnTo>
                  <a:pt x="780667" y="134099"/>
                </a:lnTo>
                <a:lnTo>
                  <a:pt x="814068" y="104148"/>
                </a:lnTo>
                <a:lnTo>
                  <a:pt x="850902" y="80511"/>
                </a:lnTo>
                <a:lnTo>
                  <a:pt x="890402" y="63443"/>
                </a:lnTo>
                <a:lnTo>
                  <a:pt x="931799" y="53203"/>
                </a:lnTo>
                <a:lnTo>
                  <a:pt x="974325" y="50047"/>
                </a:lnTo>
                <a:lnTo>
                  <a:pt x="1017213" y="54235"/>
                </a:lnTo>
                <a:lnTo>
                  <a:pt x="1059694" y="66023"/>
                </a:lnTo>
                <a:lnTo>
                  <a:pt x="1100999" y="85668"/>
                </a:lnTo>
                <a:lnTo>
                  <a:pt x="1134781" y="109131"/>
                </a:lnTo>
                <a:lnTo>
                  <a:pt x="1165134" y="137738"/>
                </a:lnTo>
                <a:lnTo>
                  <a:pt x="1189595" y="95004"/>
                </a:lnTo>
                <a:lnTo>
                  <a:pt x="1220346" y="59587"/>
                </a:lnTo>
                <a:lnTo>
                  <a:pt x="1256166" y="31937"/>
                </a:lnTo>
                <a:lnTo>
                  <a:pt x="1295833" y="12500"/>
                </a:lnTo>
                <a:lnTo>
                  <a:pt x="1338126" y="1725"/>
                </a:lnTo>
                <a:lnTo>
                  <a:pt x="1381822" y="60"/>
                </a:lnTo>
                <a:lnTo>
                  <a:pt x="1425700" y="7953"/>
                </a:lnTo>
                <a:lnTo>
                  <a:pt x="1468537" y="25851"/>
                </a:lnTo>
                <a:lnTo>
                  <a:pt x="1511733" y="56839"/>
                </a:lnTo>
                <a:lnTo>
                  <a:pt x="1547404" y="97733"/>
                </a:lnTo>
                <a:lnTo>
                  <a:pt x="1579764" y="62706"/>
                </a:lnTo>
                <a:lnTo>
                  <a:pt x="1616228" y="35326"/>
                </a:lnTo>
                <a:lnTo>
                  <a:pt x="1655797" y="15686"/>
                </a:lnTo>
                <a:lnTo>
                  <a:pt x="1697466" y="3880"/>
                </a:lnTo>
                <a:lnTo>
                  <a:pt x="1740234" y="0"/>
                </a:lnTo>
                <a:lnTo>
                  <a:pt x="1783098" y="4139"/>
                </a:lnTo>
                <a:lnTo>
                  <a:pt x="1825055" y="16390"/>
                </a:lnTo>
                <a:lnTo>
                  <a:pt x="1865104" y="36847"/>
                </a:lnTo>
                <a:lnTo>
                  <a:pt x="1902242" y="65602"/>
                </a:lnTo>
                <a:lnTo>
                  <a:pt x="1932859" y="99549"/>
                </a:lnTo>
                <a:lnTo>
                  <a:pt x="1957535" y="138484"/>
                </a:lnTo>
                <a:lnTo>
                  <a:pt x="1975805" y="181491"/>
                </a:lnTo>
                <a:lnTo>
                  <a:pt x="1987205" y="227654"/>
                </a:lnTo>
                <a:lnTo>
                  <a:pt x="2029521" y="244487"/>
                </a:lnTo>
                <a:lnTo>
                  <a:pt x="2067811" y="267957"/>
                </a:lnTo>
                <a:lnTo>
                  <a:pt x="2101675" y="297290"/>
                </a:lnTo>
                <a:lnTo>
                  <a:pt x="2130713" y="331717"/>
                </a:lnTo>
                <a:lnTo>
                  <a:pt x="2154528" y="370465"/>
                </a:lnTo>
                <a:lnTo>
                  <a:pt x="2172719" y="412765"/>
                </a:lnTo>
                <a:lnTo>
                  <a:pt x="2184887" y="457844"/>
                </a:lnTo>
                <a:lnTo>
                  <a:pt x="2190633" y="504932"/>
                </a:lnTo>
                <a:lnTo>
                  <a:pt x="2189558" y="553258"/>
                </a:lnTo>
                <a:lnTo>
                  <a:pt x="2181261" y="602050"/>
                </a:lnTo>
                <a:lnTo>
                  <a:pt x="2168561" y="642182"/>
                </a:lnTo>
                <a:lnTo>
                  <a:pt x="2193219" y="682495"/>
                </a:lnTo>
                <a:lnTo>
                  <a:pt x="2212720" y="724901"/>
                </a:lnTo>
                <a:lnTo>
                  <a:pt x="2227124" y="768895"/>
                </a:lnTo>
                <a:lnTo>
                  <a:pt x="2236492" y="813968"/>
                </a:lnTo>
                <a:lnTo>
                  <a:pt x="2240883" y="859613"/>
                </a:lnTo>
                <a:lnTo>
                  <a:pt x="2240357" y="905323"/>
                </a:lnTo>
                <a:lnTo>
                  <a:pt x="2234974" y="950589"/>
                </a:lnTo>
                <a:lnTo>
                  <a:pt x="2224794" y="994905"/>
                </a:lnTo>
                <a:lnTo>
                  <a:pt x="2209878" y="1037764"/>
                </a:lnTo>
                <a:lnTo>
                  <a:pt x="2190285" y="1078657"/>
                </a:lnTo>
                <a:lnTo>
                  <a:pt x="2166075" y="1117078"/>
                </a:lnTo>
                <a:lnTo>
                  <a:pt x="2137309" y="1152519"/>
                </a:lnTo>
                <a:lnTo>
                  <a:pt x="2104045" y="1184472"/>
                </a:lnTo>
                <a:lnTo>
                  <a:pt x="2066600" y="1212128"/>
                </a:lnTo>
                <a:lnTo>
                  <a:pt x="2026417" y="1234177"/>
                </a:lnTo>
                <a:lnTo>
                  <a:pt x="1983995" y="1250391"/>
                </a:lnTo>
                <a:lnTo>
                  <a:pt x="1939834" y="1260545"/>
                </a:lnTo>
                <a:lnTo>
                  <a:pt x="1936241" y="1309279"/>
                </a:lnTo>
                <a:lnTo>
                  <a:pt x="1926467" y="1355737"/>
                </a:lnTo>
                <a:lnTo>
                  <a:pt x="1910980" y="1399414"/>
                </a:lnTo>
                <a:lnTo>
                  <a:pt x="1890249" y="1439802"/>
                </a:lnTo>
                <a:lnTo>
                  <a:pt x="1864744" y="1476397"/>
                </a:lnTo>
                <a:lnTo>
                  <a:pt x="1834933" y="1508692"/>
                </a:lnTo>
                <a:lnTo>
                  <a:pt x="1801285" y="1536180"/>
                </a:lnTo>
                <a:lnTo>
                  <a:pt x="1764269" y="1558357"/>
                </a:lnTo>
                <a:lnTo>
                  <a:pt x="1724354" y="1574714"/>
                </a:lnTo>
                <a:lnTo>
                  <a:pt x="1682008" y="1584748"/>
                </a:lnTo>
                <a:lnTo>
                  <a:pt x="1637701" y="1587951"/>
                </a:lnTo>
                <a:lnTo>
                  <a:pt x="1596502" y="1584437"/>
                </a:lnTo>
                <a:lnTo>
                  <a:pt x="1556326" y="1574791"/>
                </a:lnTo>
                <a:lnTo>
                  <a:pt x="1517722" y="1559215"/>
                </a:lnTo>
                <a:lnTo>
                  <a:pt x="1481237" y="1537913"/>
                </a:lnTo>
                <a:lnTo>
                  <a:pt x="1464420" y="1587069"/>
                </a:lnTo>
                <a:lnTo>
                  <a:pt x="1442317" y="1632223"/>
                </a:lnTo>
                <a:lnTo>
                  <a:pt x="1415449" y="1673067"/>
                </a:lnTo>
                <a:lnTo>
                  <a:pt x="1384336" y="1709292"/>
                </a:lnTo>
                <a:lnTo>
                  <a:pt x="1349498" y="1740591"/>
                </a:lnTo>
                <a:lnTo>
                  <a:pt x="1311454" y="1766656"/>
                </a:lnTo>
                <a:lnTo>
                  <a:pt x="1270725" y="1787177"/>
                </a:lnTo>
                <a:lnTo>
                  <a:pt x="1227830" y="1801847"/>
                </a:lnTo>
                <a:lnTo>
                  <a:pt x="1183290" y="1810358"/>
                </a:lnTo>
                <a:lnTo>
                  <a:pt x="1137623" y="1812400"/>
                </a:lnTo>
                <a:lnTo>
                  <a:pt x="1091351" y="1807667"/>
                </a:lnTo>
                <a:lnTo>
                  <a:pt x="1044992" y="1795850"/>
                </a:lnTo>
                <a:lnTo>
                  <a:pt x="999854" y="1776857"/>
                </a:lnTo>
                <a:lnTo>
                  <a:pt x="957775" y="1751408"/>
                </a:lnTo>
                <a:lnTo>
                  <a:pt x="919317" y="1719936"/>
                </a:lnTo>
                <a:lnTo>
                  <a:pt x="885042" y="1682875"/>
                </a:lnTo>
                <a:lnTo>
                  <a:pt x="855508" y="1640656"/>
                </a:lnTo>
                <a:lnTo>
                  <a:pt x="814136" y="1664682"/>
                </a:lnTo>
                <a:lnTo>
                  <a:pt x="771445" y="1682896"/>
                </a:lnTo>
                <a:lnTo>
                  <a:pt x="727849" y="1695413"/>
                </a:lnTo>
                <a:lnTo>
                  <a:pt x="683761" y="1702345"/>
                </a:lnTo>
                <a:lnTo>
                  <a:pt x="639592" y="1703807"/>
                </a:lnTo>
                <a:lnTo>
                  <a:pt x="595754" y="1699912"/>
                </a:lnTo>
                <a:lnTo>
                  <a:pt x="552661" y="1690773"/>
                </a:lnTo>
                <a:lnTo>
                  <a:pt x="510725" y="1676505"/>
                </a:lnTo>
                <a:lnTo>
                  <a:pt x="470357" y="1657220"/>
                </a:lnTo>
                <a:lnTo>
                  <a:pt x="431971" y="1633032"/>
                </a:lnTo>
                <a:lnTo>
                  <a:pt x="395978" y="1604055"/>
                </a:lnTo>
                <a:lnTo>
                  <a:pt x="362792" y="1570403"/>
                </a:lnTo>
                <a:lnTo>
                  <a:pt x="332824" y="1532189"/>
                </a:lnTo>
                <a:lnTo>
                  <a:pt x="306487" y="1489526"/>
                </a:lnTo>
                <a:lnTo>
                  <a:pt x="305090" y="1486859"/>
                </a:lnTo>
                <a:lnTo>
                  <a:pt x="303693" y="1484192"/>
                </a:lnTo>
                <a:lnTo>
                  <a:pt x="302296" y="1481525"/>
                </a:lnTo>
                <a:lnTo>
                  <a:pt x="256530" y="1482355"/>
                </a:lnTo>
                <a:lnTo>
                  <a:pt x="212867" y="1473429"/>
                </a:lnTo>
                <a:lnTo>
                  <a:pt x="172314" y="1455620"/>
                </a:lnTo>
                <a:lnTo>
                  <a:pt x="135879" y="1429804"/>
                </a:lnTo>
                <a:lnTo>
                  <a:pt x="104570" y="1396857"/>
                </a:lnTo>
                <a:lnTo>
                  <a:pt x="79394" y="1357652"/>
                </a:lnTo>
                <a:lnTo>
                  <a:pt x="61358" y="1313066"/>
                </a:lnTo>
                <a:lnTo>
                  <a:pt x="51471" y="1263974"/>
                </a:lnTo>
                <a:lnTo>
                  <a:pt x="51114" y="1209793"/>
                </a:lnTo>
                <a:lnTo>
                  <a:pt x="61282" y="1157421"/>
                </a:lnTo>
                <a:lnTo>
                  <a:pt x="81404" y="1108669"/>
                </a:lnTo>
                <a:lnTo>
                  <a:pt x="110907" y="1065346"/>
                </a:lnTo>
                <a:lnTo>
                  <a:pt x="74063" y="1035577"/>
                </a:lnTo>
                <a:lnTo>
                  <a:pt x="44230" y="999381"/>
                </a:lnTo>
                <a:lnTo>
                  <a:pt x="21729" y="958132"/>
                </a:lnTo>
                <a:lnTo>
                  <a:pt x="6879" y="913200"/>
                </a:lnTo>
                <a:lnTo>
                  <a:pt x="0" y="865958"/>
                </a:lnTo>
                <a:lnTo>
                  <a:pt x="1412" y="817779"/>
                </a:lnTo>
                <a:lnTo>
                  <a:pt x="11435" y="770035"/>
                </a:lnTo>
                <a:lnTo>
                  <a:pt x="30389" y="724097"/>
                </a:lnTo>
                <a:lnTo>
                  <a:pt x="62445" y="677311"/>
                </a:lnTo>
                <a:lnTo>
                  <a:pt x="102906" y="640515"/>
                </a:lnTo>
                <a:lnTo>
                  <a:pt x="149940" y="615030"/>
                </a:lnTo>
                <a:lnTo>
                  <a:pt x="201712" y="602177"/>
                </a:lnTo>
                <a:lnTo>
                  <a:pt x="203490" y="596462"/>
                </a:lnTo>
                <a:close/>
              </a:path>
              <a:path w="2240915" h="1812925">
                <a:moveTo>
                  <a:pt x="244638" y="1091762"/>
                </a:moveTo>
                <a:lnTo>
                  <a:pt x="210368" y="1091810"/>
                </a:lnTo>
                <a:lnTo>
                  <a:pt x="176693" y="1086142"/>
                </a:lnTo>
                <a:lnTo>
                  <a:pt x="144162" y="1074903"/>
                </a:lnTo>
                <a:lnTo>
                  <a:pt x="113320" y="1058234"/>
                </a:lnTo>
              </a:path>
              <a:path w="2240915" h="1812925">
                <a:moveTo>
                  <a:pt x="360462" y="1457522"/>
                </a:moveTo>
                <a:lnTo>
                  <a:pt x="346492" y="1463094"/>
                </a:lnTo>
                <a:lnTo>
                  <a:pt x="332237" y="1467618"/>
                </a:lnTo>
                <a:lnTo>
                  <a:pt x="317743" y="1471095"/>
                </a:lnTo>
                <a:lnTo>
                  <a:pt x="303058" y="1473524"/>
                </a:lnTo>
              </a:path>
              <a:path w="2240915" h="1812925">
                <a:moveTo>
                  <a:pt x="855381" y="1633417"/>
                </a:moveTo>
                <a:lnTo>
                  <a:pt x="845410" y="1615917"/>
                </a:lnTo>
                <a:lnTo>
                  <a:pt x="836284" y="1597905"/>
                </a:lnTo>
                <a:lnTo>
                  <a:pt x="828039" y="1579392"/>
                </a:lnTo>
                <a:lnTo>
                  <a:pt x="820710" y="1560392"/>
                </a:lnTo>
              </a:path>
              <a:path w="2240915" h="1812925">
                <a:moveTo>
                  <a:pt x="1495334" y="1451299"/>
                </a:moveTo>
                <a:lnTo>
                  <a:pt x="1493332" y="1471625"/>
                </a:lnTo>
                <a:lnTo>
                  <a:pt x="1490366" y="1491796"/>
                </a:lnTo>
                <a:lnTo>
                  <a:pt x="1486423" y="1511753"/>
                </a:lnTo>
                <a:lnTo>
                  <a:pt x="1481491" y="1531436"/>
                </a:lnTo>
              </a:path>
              <a:path w="2240915" h="1812925">
                <a:moveTo>
                  <a:pt x="1770162" y="956507"/>
                </a:moveTo>
                <a:lnTo>
                  <a:pt x="1812215" y="983972"/>
                </a:lnTo>
                <a:lnTo>
                  <a:pt x="1849102" y="1017995"/>
                </a:lnTo>
                <a:lnTo>
                  <a:pt x="1880324" y="1057701"/>
                </a:lnTo>
                <a:lnTo>
                  <a:pt x="1905381" y="1102214"/>
                </a:lnTo>
                <a:lnTo>
                  <a:pt x="1923773" y="1150660"/>
                </a:lnTo>
                <a:lnTo>
                  <a:pt x="1935001" y="1202162"/>
                </a:lnTo>
                <a:lnTo>
                  <a:pt x="1938564" y="1255846"/>
                </a:lnTo>
              </a:path>
              <a:path w="2240915" h="1812925">
                <a:moveTo>
                  <a:pt x="2167545" y="637737"/>
                </a:moveTo>
                <a:lnTo>
                  <a:pt x="2153264" y="669263"/>
                </a:lnTo>
                <a:lnTo>
                  <a:pt x="2135875" y="698681"/>
                </a:lnTo>
                <a:lnTo>
                  <a:pt x="2115557" y="725694"/>
                </a:lnTo>
                <a:lnTo>
                  <a:pt x="2092488" y="750005"/>
                </a:lnTo>
              </a:path>
              <a:path w="2240915" h="1812925">
                <a:moveTo>
                  <a:pt x="1987459" y="221304"/>
                </a:moveTo>
                <a:lnTo>
                  <a:pt x="1989345" y="234490"/>
                </a:lnTo>
                <a:lnTo>
                  <a:pt x="1990634" y="247736"/>
                </a:lnTo>
                <a:lnTo>
                  <a:pt x="1991353" y="261005"/>
                </a:lnTo>
                <a:lnTo>
                  <a:pt x="1991523" y="274263"/>
                </a:lnTo>
              </a:path>
              <a:path w="2240915" h="1812925">
                <a:moveTo>
                  <a:pt x="1508288" y="159455"/>
                </a:moveTo>
                <a:lnTo>
                  <a:pt x="1516212" y="141469"/>
                </a:lnTo>
                <a:lnTo>
                  <a:pt x="1525291" y="124149"/>
                </a:lnTo>
                <a:lnTo>
                  <a:pt x="1535488" y="107591"/>
                </a:lnTo>
                <a:lnTo>
                  <a:pt x="1546769" y="91891"/>
                </a:lnTo>
              </a:path>
              <a:path w="2240915" h="1812925">
                <a:moveTo>
                  <a:pt x="1148878" y="191713"/>
                </a:moveTo>
                <a:lnTo>
                  <a:pt x="1152258" y="176693"/>
                </a:lnTo>
                <a:lnTo>
                  <a:pt x="1156483" y="161947"/>
                </a:lnTo>
                <a:lnTo>
                  <a:pt x="1161541" y="147511"/>
                </a:lnTo>
                <a:lnTo>
                  <a:pt x="1167420" y="133420"/>
                </a:lnTo>
              </a:path>
              <a:path w="2240915" h="1812925">
                <a:moveTo>
                  <a:pt x="726984" y="211525"/>
                </a:moveTo>
                <a:lnTo>
                  <a:pt x="744931" y="223945"/>
                </a:lnTo>
                <a:lnTo>
                  <a:pt x="762163" y="237544"/>
                </a:lnTo>
                <a:lnTo>
                  <a:pt x="778634" y="252262"/>
                </a:lnTo>
                <a:lnTo>
                  <a:pt x="794294" y="268040"/>
                </a:lnTo>
              </a:path>
              <a:path w="2240915" h="1812925">
                <a:moveTo>
                  <a:pt x="215301" y="656025"/>
                </a:moveTo>
                <a:lnTo>
                  <a:pt x="211563" y="641360"/>
                </a:lnTo>
                <a:lnTo>
                  <a:pt x="208348" y="626529"/>
                </a:lnTo>
                <a:lnTo>
                  <a:pt x="205657" y="611555"/>
                </a:lnTo>
                <a:lnTo>
                  <a:pt x="203490" y="5964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80713" y="3065145"/>
            <a:ext cx="1176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Internet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36008" y="5609844"/>
            <a:ext cx="2162175" cy="76200"/>
          </a:xfrm>
          <a:custGeom>
            <a:avLst/>
            <a:gdLst/>
            <a:ahLst/>
            <a:cxnLst/>
            <a:rect l="l" t="t" r="r" b="b"/>
            <a:pathLst>
              <a:path w="2162175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2162175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2162175" h="76200">
                <a:moveTo>
                  <a:pt x="2161793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2161793" y="44449"/>
                </a:lnTo>
                <a:lnTo>
                  <a:pt x="2161793" y="31749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960868" y="1855978"/>
            <a:ext cx="558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43B0C"/>
                </a:solidFill>
                <a:latin typeface="Bahnschrift"/>
                <a:cs typeface="Bahnschrift"/>
              </a:rPr>
              <a:t>Note: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60868" y="2130785"/>
            <a:ext cx="3601085" cy="208280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843B0C"/>
                </a:solidFill>
                <a:latin typeface="Bahnschrift"/>
                <a:cs typeface="Bahnschrift"/>
              </a:rPr>
              <a:t>Traffic</a:t>
            </a:r>
            <a:r>
              <a:rPr sz="1800" spc="165" dirty="0">
                <a:solidFill>
                  <a:srgbClr val="843B0C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843B0C"/>
                </a:solidFill>
                <a:latin typeface="Bahnschrift"/>
                <a:cs typeface="Bahnschrift"/>
              </a:rPr>
              <a:t>never</a:t>
            </a:r>
            <a:r>
              <a:rPr sz="1800" spc="145" dirty="0">
                <a:solidFill>
                  <a:srgbClr val="843B0C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843B0C"/>
                </a:solidFill>
                <a:latin typeface="Bahnschrift"/>
                <a:cs typeface="Bahnschrift"/>
              </a:rPr>
              <a:t>leaves</a:t>
            </a:r>
            <a:r>
              <a:rPr sz="1800" spc="195" dirty="0">
                <a:solidFill>
                  <a:srgbClr val="843B0C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843B0C"/>
                </a:solidFill>
                <a:latin typeface="Bahnschrift"/>
                <a:cs typeface="Bahnschrift"/>
              </a:rPr>
              <a:t>the</a:t>
            </a:r>
            <a:r>
              <a:rPr sz="1800" spc="160" dirty="0">
                <a:solidFill>
                  <a:srgbClr val="843B0C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843B0C"/>
                </a:solidFill>
                <a:latin typeface="Bahnschrift"/>
                <a:cs typeface="Bahnschrift"/>
              </a:rPr>
              <a:t>VNet</a:t>
            </a:r>
            <a:endParaRPr sz="1800">
              <a:latin typeface="Bahnschrift"/>
              <a:cs typeface="Bahnschrift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843B0C"/>
                </a:solidFill>
                <a:latin typeface="Bahnschrift"/>
                <a:cs typeface="Bahnschrift"/>
              </a:rPr>
              <a:t>The</a:t>
            </a:r>
            <a:r>
              <a:rPr sz="1800" spc="155" dirty="0">
                <a:solidFill>
                  <a:srgbClr val="843B0C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843B0C"/>
                </a:solidFill>
                <a:latin typeface="Bahnschrift"/>
                <a:cs typeface="Bahnschrift"/>
              </a:rPr>
              <a:t>VM</a:t>
            </a:r>
            <a:r>
              <a:rPr sz="1800" spc="170" dirty="0">
                <a:solidFill>
                  <a:srgbClr val="843B0C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843B0C"/>
                </a:solidFill>
                <a:latin typeface="Bahnschrift"/>
                <a:cs typeface="Bahnschrift"/>
              </a:rPr>
              <a:t>talks</a:t>
            </a:r>
            <a:r>
              <a:rPr sz="1800" spc="190" dirty="0">
                <a:solidFill>
                  <a:srgbClr val="843B0C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843B0C"/>
                </a:solidFill>
                <a:latin typeface="Bahnschrift"/>
                <a:cs typeface="Bahnschrift"/>
              </a:rPr>
              <a:t>to</a:t>
            </a:r>
            <a:r>
              <a:rPr sz="1800" spc="165" dirty="0">
                <a:solidFill>
                  <a:srgbClr val="843B0C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843B0C"/>
                </a:solidFill>
                <a:latin typeface="Bahnschrift"/>
                <a:cs typeface="Bahnschrift"/>
              </a:rPr>
              <a:t>the</a:t>
            </a:r>
            <a:r>
              <a:rPr sz="1800" spc="165" dirty="0">
                <a:solidFill>
                  <a:srgbClr val="843B0C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843B0C"/>
                </a:solidFill>
                <a:latin typeface="Bahnschrift"/>
                <a:cs typeface="Bahnschrift"/>
              </a:rPr>
              <a:t>App</a:t>
            </a:r>
            <a:r>
              <a:rPr sz="1800" spc="155" dirty="0">
                <a:solidFill>
                  <a:srgbClr val="843B0C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843B0C"/>
                </a:solidFill>
                <a:latin typeface="Bahnschrift"/>
                <a:cs typeface="Bahnschrift"/>
              </a:rPr>
              <a:t>Service</a:t>
            </a:r>
            <a:endParaRPr sz="1800">
              <a:latin typeface="Bahnschrift"/>
              <a:cs typeface="Bahnschrift"/>
            </a:endParaRPr>
          </a:p>
          <a:p>
            <a:pPr marL="35560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solidFill>
                  <a:srgbClr val="843B0C"/>
                </a:solidFill>
                <a:latin typeface="Bahnschrift"/>
                <a:cs typeface="Bahnschrift"/>
              </a:rPr>
              <a:t>via</a:t>
            </a:r>
            <a:r>
              <a:rPr sz="1800" spc="145" dirty="0">
                <a:solidFill>
                  <a:srgbClr val="843B0C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843B0C"/>
                </a:solidFill>
                <a:latin typeface="Bahnschrift"/>
                <a:cs typeface="Bahnschrift"/>
              </a:rPr>
              <a:t>private</a:t>
            </a:r>
            <a:r>
              <a:rPr sz="1800" spc="135" dirty="0">
                <a:solidFill>
                  <a:srgbClr val="843B0C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843B0C"/>
                </a:solidFill>
                <a:latin typeface="Bahnschrift"/>
                <a:cs typeface="Bahnschrift"/>
              </a:rPr>
              <a:t>IP</a:t>
            </a:r>
            <a:endParaRPr sz="1800">
              <a:latin typeface="Bahnschrift"/>
              <a:cs typeface="Bahnschrift"/>
            </a:endParaRPr>
          </a:p>
          <a:p>
            <a:pPr marL="355600" marR="467995" indent="-342900">
              <a:lnSpc>
                <a:spcPct val="150000"/>
              </a:lnSpc>
              <a:buAutoNum type="arabicPeriod" startAt="3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843B0C"/>
                </a:solidFill>
                <a:latin typeface="Bahnschrift"/>
                <a:cs typeface="Bahnschrift"/>
              </a:rPr>
              <a:t>Can</a:t>
            </a:r>
            <a:r>
              <a:rPr sz="1800" spc="155" dirty="0">
                <a:solidFill>
                  <a:srgbClr val="843B0C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843B0C"/>
                </a:solidFill>
                <a:latin typeface="Bahnschrift"/>
                <a:cs typeface="Bahnschrift"/>
              </a:rPr>
              <a:t>be</a:t>
            </a:r>
            <a:r>
              <a:rPr sz="1800" spc="150" dirty="0">
                <a:solidFill>
                  <a:srgbClr val="843B0C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843B0C"/>
                </a:solidFill>
                <a:latin typeface="Bahnschrift"/>
                <a:cs typeface="Bahnschrift"/>
              </a:rPr>
              <a:t>used</a:t>
            </a:r>
            <a:r>
              <a:rPr sz="1800" spc="160" dirty="0">
                <a:solidFill>
                  <a:srgbClr val="843B0C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843B0C"/>
                </a:solidFill>
                <a:latin typeface="Bahnschrift"/>
                <a:cs typeface="Bahnschrift"/>
              </a:rPr>
              <a:t>from</a:t>
            </a:r>
            <a:r>
              <a:rPr sz="1800" spc="145" dirty="0">
                <a:solidFill>
                  <a:srgbClr val="843B0C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843B0C"/>
                </a:solidFill>
                <a:latin typeface="Bahnschrift"/>
                <a:cs typeface="Bahnschrift"/>
              </a:rPr>
              <a:t>on-prem </a:t>
            </a:r>
            <a:r>
              <a:rPr sz="1800" spc="-295" dirty="0">
                <a:solidFill>
                  <a:srgbClr val="843B0C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843B0C"/>
                </a:solidFill>
                <a:latin typeface="Bahnschrift"/>
                <a:cs typeface="Bahnschrift"/>
              </a:rPr>
              <a:t>network</a:t>
            </a:r>
            <a:endParaRPr sz="1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343979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100" dirty="0">
                <a:solidFill>
                  <a:srgbClr val="532708"/>
                </a:solidFill>
                <a:latin typeface="Arial"/>
                <a:cs typeface="Arial"/>
              </a:rPr>
              <a:t>Private</a:t>
            </a:r>
            <a:r>
              <a:rPr sz="5000" b="1" spc="-16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85" dirty="0">
                <a:solidFill>
                  <a:srgbClr val="532708"/>
                </a:solidFill>
                <a:latin typeface="Arial"/>
                <a:cs typeface="Arial"/>
              </a:rPr>
              <a:t>Link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4" y="1747519"/>
            <a:ext cx="7184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Resources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support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Private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Link:</a:t>
            </a:r>
            <a:endParaRPr sz="280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1155" y="2260872"/>
            <a:ext cx="3382645" cy="408940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latin typeface="Bahnschrift"/>
                <a:cs typeface="Bahnschrift"/>
              </a:rPr>
              <a:t>Storage</a:t>
            </a:r>
            <a:endParaRPr sz="2800">
              <a:latin typeface="Bahnschrift"/>
              <a:cs typeface="Bahnschrift"/>
            </a:endParaRPr>
          </a:p>
          <a:p>
            <a:pPr marL="469900" indent="-457834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latin typeface="Bahnschrift"/>
                <a:cs typeface="Bahnschrift"/>
              </a:rPr>
              <a:t>SQL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Database</a:t>
            </a:r>
            <a:endParaRPr sz="2800">
              <a:latin typeface="Bahnschrift"/>
              <a:cs typeface="Bahnschrift"/>
            </a:endParaRPr>
          </a:p>
          <a:p>
            <a:pPr marL="469900" indent="-457834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Bahnschrift"/>
                <a:cs typeface="Bahnschrift"/>
              </a:rPr>
              <a:t>Synapse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Analytics</a:t>
            </a:r>
            <a:endParaRPr sz="2800">
              <a:latin typeface="Bahnschrift"/>
              <a:cs typeface="Bahnschrift"/>
            </a:endParaRPr>
          </a:p>
          <a:p>
            <a:pPr marL="469900" indent="-457834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Bahnschrift"/>
                <a:cs typeface="Bahnschrift"/>
              </a:rPr>
              <a:t>PostgreSQL</a:t>
            </a:r>
            <a:endParaRPr sz="2800">
              <a:latin typeface="Bahnschrift"/>
              <a:cs typeface="Bahnschrift"/>
            </a:endParaRPr>
          </a:p>
          <a:p>
            <a:pPr marL="469900" indent="-457834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Bahnschrift"/>
                <a:cs typeface="Bahnschrift"/>
              </a:rPr>
              <a:t>MySQL</a:t>
            </a:r>
            <a:endParaRPr sz="2800">
              <a:latin typeface="Bahnschrift"/>
              <a:cs typeface="Bahnschrift"/>
            </a:endParaRPr>
          </a:p>
          <a:p>
            <a:pPr marL="469900" indent="-457834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Bahnschrift"/>
                <a:cs typeface="Bahnschrift"/>
              </a:rPr>
              <a:t>Cosmos</a:t>
            </a:r>
            <a:r>
              <a:rPr sz="2800" spc="24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DB</a:t>
            </a:r>
            <a:endParaRPr sz="2800">
              <a:latin typeface="Bahnschrift"/>
              <a:cs typeface="Bahnschrift"/>
            </a:endParaRPr>
          </a:p>
          <a:p>
            <a:pPr marL="469900" indent="-457834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Bahnschrift"/>
                <a:cs typeface="Bahnschrift"/>
              </a:rPr>
              <a:t>KeyVault</a:t>
            </a:r>
            <a:endParaRPr sz="2800">
              <a:latin typeface="Bahnschrift"/>
              <a:cs typeface="Bahnschrift"/>
            </a:endParaRPr>
          </a:p>
          <a:p>
            <a:pPr marL="469900" indent="-457834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Bahnschrift"/>
                <a:cs typeface="Bahnschrift"/>
              </a:rPr>
              <a:t>Redis</a:t>
            </a:r>
            <a:endParaRPr sz="280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8420" y="2300189"/>
            <a:ext cx="3335654" cy="409003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latin typeface="Bahnschrift"/>
                <a:cs typeface="Bahnschrift"/>
              </a:rPr>
              <a:t>AKS</a:t>
            </a:r>
            <a:endParaRPr sz="2800">
              <a:latin typeface="Bahnschrift"/>
              <a:cs typeface="Bahnschrift"/>
            </a:endParaRPr>
          </a:p>
          <a:p>
            <a:pPr marL="469900" indent="-457834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latin typeface="Bahnschrift"/>
                <a:cs typeface="Bahnschrift"/>
              </a:rPr>
              <a:t>Search</a:t>
            </a:r>
            <a:endParaRPr sz="2800">
              <a:latin typeface="Bahnschrift"/>
              <a:cs typeface="Bahnschrift"/>
            </a:endParaRPr>
          </a:p>
          <a:p>
            <a:pPr marL="469900" indent="-457834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latin typeface="Bahnschrift"/>
                <a:cs typeface="Bahnschrift"/>
              </a:rPr>
              <a:t>ACR</a:t>
            </a:r>
            <a:endParaRPr sz="2800">
              <a:latin typeface="Bahnschrift"/>
              <a:cs typeface="Bahnschrift"/>
            </a:endParaRPr>
          </a:p>
          <a:p>
            <a:pPr marL="469900" indent="-457834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Bahnschrift"/>
                <a:cs typeface="Bahnschrift"/>
              </a:rPr>
              <a:t>App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Configuration</a:t>
            </a:r>
            <a:endParaRPr sz="2800">
              <a:latin typeface="Bahnschrift"/>
              <a:cs typeface="Bahnschrift"/>
            </a:endParaRPr>
          </a:p>
          <a:p>
            <a:pPr marL="469900" indent="-457834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latin typeface="Bahnschrift"/>
                <a:cs typeface="Bahnschrift"/>
              </a:rPr>
              <a:t>Backup</a:t>
            </a:r>
            <a:endParaRPr sz="2800">
              <a:latin typeface="Bahnschrift"/>
              <a:cs typeface="Bahnschrift"/>
            </a:endParaRPr>
          </a:p>
          <a:p>
            <a:pPr marL="469900" indent="-457834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Bahnschrift"/>
                <a:cs typeface="Bahnschrift"/>
              </a:rPr>
              <a:t>Service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Bus</a:t>
            </a:r>
            <a:endParaRPr sz="2800">
              <a:latin typeface="Bahnschrift"/>
              <a:cs typeface="Bahnschrift"/>
            </a:endParaRPr>
          </a:p>
          <a:p>
            <a:pPr marL="469900" indent="-457834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Bahnschrift"/>
                <a:cs typeface="Bahnschrift"/>
              </a:rPr>
              <a:t>Event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Hub</a:t>
            </a:r>
            <a:endParaRPr sz="2800">
              <a:latin typeface="Bahnschrift"/>
              <a:cs typeface="Bahnschrift"/>
            </a:endParaRPr>
          </a:p>
          <a:p>
            <a:pPr marL="469900" indent="-457834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latin typeface="Bahnschrift"/>
                <a:cs typeface="Bahnschrift"/>
              </a:rPr>
              <a:t>Monitor</a:t>
            </a:r>
            <a:endParaRPr sz="280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05493" y="2242276"/>
            <a:ext cx="3309620" cy="409321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Relay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Event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Grid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App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Service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Machine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Learning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Automation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IOT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Hub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SignalR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Batch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922083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140" dirty="0">
                <a:solidFill>
                  <a:srgbClr val="532708"/>
                </a:solidFill>
                <a:latin typeface="Arial"/>
                <a:cs typeface="Arial"/>
              </a:rPr>
              <a:t>Service</a:t>
            </a:r>
            <a:r>
              <a:rPr sz="5000" b="1" spc="-10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54" dirty="0">
                <a:solidFill>
                  <a:srgbClr val="532708"/>
                </a:solidFill>
                <a:latin typeface="Arial"/>
                <a:cs typeface="Arial"/>
              </a:rPr>
              <a:t>Endpoint</a:t>
            </a:r>
            <a:r>
              <a:rPr sz="5000" b="1" spc="-9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35" dirty="0">
                <a:solidFill>
                  <a:srgbClr val="532708"/>
                </a:solidFill>
                <a:latin typeface="Arial"/>
                <a:cs typeface="Arial"/>
              </a:rPr>
              <a:t>vs</a:t>
            </a:r>
            <a:r>
              <a:rPr sz="5000" b="1" spc="-5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00" dirty="0">
                <a:solidFill>
                  <a:srgbClr val="532708"/>
                </a:solidFill>
                <a:latin typeface="Arial"/>
                <a:cs typeface="Arial"/>
              </a:rPr>
              <a:t>Private</a:t>
            </a:r>
            <a:r>
              <a:rPr sz="5000" b="1" spc="-10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85" dirty="0">
                <a:solidFill>
                  <a:srgbClr val="532708"/>
                </a:solidFill>
                <a:latin typeface="Arial"/>
                <a:cs typeface="Arial"/>
              </a:rPr>
              <a:t>Link</a:t>
            </a:r>
            <a:endParaRPr sz="5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30250" y="1682114"/>
          <a:ext cx="10572750" cy="4067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4250"/>
                <a:gridCol w="3524250"/>
                <a:gridCol w="3524250"/>
              </a:tblGrid>
              <a:tr h="487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6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Service</a:t>
                      </a:r>
                      <a:r>
                        <a:rPr sz="26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Endpoint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6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Private </a:t>
                      </a:r>
                      <a:r>
                        <a:rPr sz="26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Link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8839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600" dirty="0">
                          <a:latin typeface="Bahnschrift"/>
                          <a:cs typeface="Bahnschrift"/>
                        </a:rPr>
                        <a:t>Security</a:t>
                      </a:r>
                      <a:endParaRPr sz="2600">
                        <a:latin typeface="Bahnschrift"/>
                        <a:cs typeface="Bahnschrif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600" spc="-5" dirty="0">
                          <a:latin typeface="Bahnschrift"/>
                          <a:cs typeface="Bahnschrift"/>
                        </a:rPr>
                        <a:t>Connects</a:t>
                      </a:r>
                      <a:r>
                        <a:rPr sz="2600" spc="24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600" spc="-5" dirty="0">
                          <a:latin typeface="Bahnschrift"/>
                          <a:cs typeface="Bahnschrift"/>
                        </a:rPr>
                        <a:t>via</a:t>
                      </a:r>
                      <a:r>
                        <a:rPr sz="2600" spc="24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600" dirty="0">
                          <a:latin typeface="Bahnschrift"/>
                          <a:cs typeface="Bahnschrift"/>
                        </a:rPr>
                        <a:t>Public</a:t>
                      </a:r>
                      <a:r>
                        <a:rPr sz="2600" spc="22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600" spc="-5" dirty="0">
                          <a:latin typeface="Bahnschrift"/>
                          <a:cs typeface="Bahnschrift"/>
                        </a:rPr>
                        <a:t>IP</a:t>
                      </a:r>
                      <a:endParaRPr sz="2600">
                        <a:latin typeface="Bahnschrift"/>
                        <a:cs typeface="Bahnschrif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911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600" spc="-5" dirty="0">
                          <a:latin typeface="Bahnschrift"/>
                          <a:cs typeface="Bahnschrift"/>
                        </a:rPr>
                        <a:t>Connects</a:t>
                      </a:r>
                      <a:r>
                        <a:rPr sz="2600" spc="22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600" spc="-5" dirty="0">
                          <a:latin typeface="Bahnschrift"/>
                          <a:cs typeface="Bahnschrift"/>
                        </a:rPr>
                        <a:t>via</a:t>
                      </a:r>
                      <a:r>
                        <a:rPr sz="2600" spc="229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600" dirty="0">
                          <a:latin typeface="Bahnschrift"/>
                          <a:cs typeface="Bahnschrift"/>
                        </a:rPr>
                        <a:t>Private </a:t>
                      </a:r>
                      <a:r>
                        <a:rPr sz="2600" spc="-43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600" dirty="0">
                          <a:latin typeface="Bahnschrift"/>
                          <a:cs typeface="Bahnschrift"/>
                        </a:rPr>
                        <a:t>IP</a:t>
                      </a:r>
                      <a:endParaRPr sz="2600">
                        <a:latin typeface="Bahnschrift"/>
                        <a:cs typeface="Bahnschrif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spc="-5" dirty="0">
                          <a:latin typeface="Bahnschrift"/>
                          <a:cs typeface="Bahnschrift"/>
                        </a:rPr>
                        <a:t>Simplicity</a:t>
                      </a:r>
                      <a:endParaRPr sz="2600">
                        <a:latin typeface="Bahnschrift"/>
                        <a:cs typeface="Bahnschrift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spc="-5" dirty="0">
                          <a:latin typeface="Bahnschrift"/>
                          <a:cs typeface="Bahnschrift"/>
                        </a:rPr>
                        <a:t>Very</a:t>
                      </a:r>
                      <a:r>
                        <a:rPr sz="2600" spc="22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600" dirty="0">
                          <a:latin typeface="Bahnschrift"/>
                          <a:cs typeface="Bahnschrift"/>
                        </a:rPr>
                        <a:t>simple</a:t>
                      </a:r>
                      <a:endParaRPr sz="2600">
                        <a:latin typeface="Bahnschrift"/>
                        <a:cs typeface="Bahnschrift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spc="-5" dirty="0">
                          <a:latin typeface="Bahnschrift"/>
                          <a:cs typeface="Bahnschrift"/>
                        </a:rPr>
                        <a:t>More</a:t>
                      </a:r>
                      <a:r>
                        <a:rPr sz="2600" spc="21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600" spc="-5" dirty="0">
                          <a:latin typeface="Bahnschrift"/>
                          <a:cs typeface="Bahnschrift"/>
                        </a:rPr>
                        <a:t>complex</a:t>
                      </a:r>
                      <a:endParaRPr sz="2600">
                        <a:latin typeface="Bahnschrift"/>
                        <a:cs typeface="Bahnschrift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4876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dirty="0">
                          <a:latin typeface="Bahnschrift"/>
                          <a:cs typeface="Bahnschrift"/>
                        </a:rPr>
                        <a:t>Price</a:t>
                      </a:r>
                      <a:endParaRPr sz="2600">
                        <a:latin typeface="Bahnschrift"/>
                        <a:cs typeface="Bahnschrift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spc="-5" dirty="0">
                          <a:latin typeface="Bahnschrift"/>
                          <a:cs typeface="Bahnschrift"/>
                        </a:rPr>
                        <a:t>Free</a:t>
                      </a:r>
                      <a:endParaRPr sz="2600">
                        <a:latin typeface="Bahnschrift"/>
                        <a:cs typeface="Bahnschrift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dirty="0">
                          <a:latin typeface="Bahnschrift"/>
                          <a:cs typeface="Bahnschrift"/>
                        </a:rPr>
                        <a:t>Not</a:t>
                      </a:r>
                      <a:r>
                        <a:rPr sz="2600" spc="21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600" dirty="0">
                          <a:latin typeface="Bahnschrift"/>
                          <a:cs typeface="Bahnschrift"/>
                        </a:rPr>
                        <a:t>free</a:t>
                      </a:r>
                      <a:endParaRPr sz="2600">
                        <a:latin typeface="Bahnschrift"/>
                        <a:cs typeface="Bahnschrift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8839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dirty="0">
                          <a:latin typeface="Bahnschrift"/>
                          <a:cs typeface="Bahnschrift"/>
                        </a:rPr>
                        <a:t>Supported</a:t>
                      </a:r>
                      <a:r>
                        <a:rPr sz="2600" spc="204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600" dirty="0">
                          <a:latin typeface="Bahnschrift"/>
                          <a:cs typeface="Bahnschrift"/>
                        </a:rPr>
                        <a:t>services</a:t>
                      </a:r>
                      <a:endParaRPr sz="2600">
                        <a:latin typeface="Bahnschrift"/>
                        <a:cs typeface="Bahnschrift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spc="-5" dirty="0">
                          <a:latin typeface="Bahnschrift"/>
                          <a:cs typeface="Bahnschrift"/>
                        </a:rPr>
                        <a:t>Limited</a:t>
                      </a:r>
                      <a:r>
                        <a:rPr sz="2600" spc="21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600" spc="-5" dirty="0">
                          <a:latin typeface="Bahnschrift"/>
                          <a:cs typeface="Bahnschrift"/>
                        </a:rPr>
                        <a:t>list</a:t>
                      </a:r>
                      <a:endParaRPr sz="2600">
                        <a:latin typeface="Bahnschrift"/>
                        <a:cs typeface="Bahnschrift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588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spc="-5" dirty="0">
                          <a:latin typeface="Bahnschrift"/>
                          <a:cs typeface="Bahnschrift"/>
                        </a:rPr>
                        <a:t>Large</a:t>
                      </a:r>
                      <a:r>
                        <a:rPr sz="2600" spc="22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600" dirty="0">
                          <a:latin typeface="Bahnschrift"/>
                          <a:cs typeface="Bahnschrift"/>
                        </a:rPr>
                        <a:t>list,</a:t>
                      </a:r>
                      <a:r>
                        <a:rPr sz="2600" spc="21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600" dirty="0">
                          <a:latin typeface="Bahnschrift"/>
                          <a:cs typeface="Bahnschrift"/>
                        </a:rPr>
                        <a:t>probably </a:t>
                      </a:r>
                      <a:r>
                        <a:rPr sz="2600" spc="-43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600" spc="-5" dirty="0">
                          <a:latin typeface="Bahnschrift"/>
                          <a:cs typeface="Bahnschrift"/>
                        </a:rPr>
                        <a:t>will</a:t>
                      </a:r>
                      <a:r>
                        <a:rPr sz="2600" spc="22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600" spc="-5" dirty="0">
                          <a:latin typeface="Bahnschrift"/>
                          <a:cs typeface="Bahnschrift"/>
                        </a:rPr>
                        <a:t>get</a:t>
                      </a:r>
                      <a:r>
                        <a:rPr sz="2600" spc="25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600" spc="-5" dirty="0">
                          <a:latin typeface="Bahnschrift"/>
                          <a:cs typeface="Bahnschrift"/>
                        </a:rPr>
                        <a:t>larger</a:t>
                      </a:r>
                      <a:endParaRPr sz="2600">
                        <a:latin typeface="Bahnschrift"/>
                        <a:cs typeface="Bahnschrift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dirty="0">
                          <a:latin typeface="Bahnschrift"/>
                          <a:cs typeface="Bahnschrift"/>
                        </a:rPr>
                        <a:t>On-Prem</a:t>
                      </a:r>
                      <a:r>
                        <a:rPr sz="2600" spc="204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600" spc="-5" dirty="0">
                          <a:latin typeface="Bahnschrift"/>
                          <a:cs typeface="Bahnschrift"/>
                        </a:rPr>
                        <a:t>connectivity</a:t>
                      </a:r>
                      <a:endParaRPr sz="2600">
                        <a:latin typeface="Bahnschrift"/>
                        <a:cs typeface="Bahnschrift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spc="-5" dirty="0">
                          <a:latin typeface="Bahnschrift"/>
                          <a:cs typeface="Bahnschrift"/>
                        </a:rPr>
                        <a:t>Quite</a:t>
                      </a:r>
                      <a:r>
                        <a:rPr sz="2600" spc="22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600" spc="-5" dirty="0">
                          <a:latin typeface="Bahnschrift"/>
                          <a:cs typeface="Bahnschrift"/>
                        </a:rPr>
                        <a:t>complex</a:t>
                      </a:r>
                      <a:endParaRPr sz="2600">
                        <a:latin typeface="Bahnschrift"/>
                        <a:cs typeface="Bahnschrift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dirty="0">
                          <a:latin typeface="Bahnschrift"/>
                          <a:cs typeface="Bahnschrift"/>
                        </a:rPr>
                        <a:t>Supported</a:t>
                      </a:r>
                      <a:endParaRPr sz="2600">
                        <a:latin typeface="Bahnschrift"/>
                        <a:cs typeface="Bahnschrift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922083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140" dirty="0">
                <a:solidFill>
                  <a:srgbClr val="532708"/>
                </a:solidFill>
                <a:latin typeface="Arial"/>
                <a:cs typeface="Arial"/>
              </a:rPr>
              <a:t>Service</a:t>
            </a:r>
            <a:r>
              <a:rPr sz="5000" b="1" spc="-10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54" dirty="0">
                <a:solidFill>
                  <a:srgbClr val="532708"/>
                </a:solidFill>
                <a:latin typeface="Arial"/>
                <a:cs typeface="Arial"/>
              </a:rPr>
              <a:t>Endpoint</a:t>
            </a:r>
            <a:r>
              <a:rPr sz="5000" b="1" spc="-9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35" dirty="0">
                <a:solidFill>
                  <a:srgbClr val="532708"/>
                </a:solidFill>
                <a:latin typeface="Arial"/>
                <a:cs typeface="Arial"/>
              </a:rPr>
              <a:t>vs</a:t>
            </a:r>
            <a:r>
              <a:rPr sz="5000" b="1" spc="-5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00" dirty="0">
                <a:solidFill>
                  <a:srgbClr val="532708"/>
                </a:solidFill>
                <a:latin typeface="Arial"/>
                <a:cs typeface="Arial"/>
              </a:rPr>
              <a:t>Private</a:t>
            </a:r>
            <a:r>
              <a:rPr sz="5000" b="1" spc="-10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85" dirty="0">
                <a:solidFill>
                  <a:srgbClr val="532708"/>
                </a:solidFill>
                <a:latin typeface="Arial"/>
                <a:cs typeface="Arial"/>
              </a:rPr>
              <a:t>Link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0196195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We’ll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demonstrate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Service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Endpoint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and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Private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Link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later</a:t>
            </a:r>
            <a:endParaRPr sz="2800">
              <a:latin typeface="Bahnschrift"/>
              <a:cs typeface="Bahnschrift"/>
            </a:endParaRPr>
          </a:p>
          <a:p>
            <a:pPr marL="927100" marR="5080" lvl="1" indent="-457834">
              <a:lnSpc>
                <a:spcPts val="6720"/>
              </a:lnSpc>
              <a:spcBef>
                <a:spcPts val="785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Service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Endpoint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–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Application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Gateway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and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Azure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SQL </a:t>
            </a:r>
            <a:r>
              <a:rPr sz="2800" spc="-4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Server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1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Private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Link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–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KeyVault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3160" y="2066544"/>
            <a:ext cx="7345680" cy="3121660"/>
          </a:xfrm>
          <a:prstGeom prst="rect">
            <a:avLst/>
          </a:prstGeom>
          <a:ln w="76200">
            <a:solidFill>
              <a:srgbClr val="538235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400">
              <a:latin typeface="Times New Roman"/>
              <a:cs typeface="Times New Roman"/>
            </a:endParaRPr>
          </a:p>
          <a:p>
            <a:pPr marL="127635" marR="120650" indent="-5715" algn="ctr">
              <a:lnSpc>
                <a:spcPct val="100000"/>
              </a:lnSpc>
              <a:tabLst>
                <a:tab pos="1770380" algn="l"/>
                <a:tab pos="2178050" algn="l"/>
                <a:tab pos="2891790" algn="l"/>
                <a:tab pos="3414395" algn="l"/>
                <a:tab pos="4784090" algn="l"/>
                <a:tab pos="5491480" algn="l"/>
                <a:tab pos="6018530" algn="l"/>
                <a:tab pos="6933565" algn="l"/>
              </a:tabLst>
            </a:pPr>
            <a:r>
              <a:rPr sz="4000" spc="-10" dirty="0">
                <a:solidFill>
                  <a:srgbClr val="538235"/>
                </a:solidFill>
                <a:latin typeface="Bahnschrift"/>
                <a:cs typeface="Bahnschrift"/>
              </a:rPr>
              <a:t>Networking	</a:t>
            </a:r>
            <a:r>
              <a:rPr sz="4000" spc="-5" dirty="0">
                <a:solidFill>
                  <a:srgbClr val="538235"/>
                </a:solidFill>
                <a:latin typeface="Bahnschrift"/>
                <a:cs typeface="Bahnschrift"/>
              </a:rPr>
              <a:t>knowledge	is	</a:t>
            </a:r>
            <a:r>
              <a:rPr sz="4000" spc="-10" dirty="0">
                <a:solidFill>
                  <a:srgbClr val="538235"/>
                </a:solidFill>
                <a:latin typeface="Bahnschrift"/>
                <a:cs typeface="Bahnschrift"/>
              </a:rPr>
              <a:t>what </a:t>
            </a:r>
            <a:r>
              <a:rPr sz="4000" spc="-67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4000" spc="-10" dirty="0">
                <a:solidFill>
                  <a:srgbClr val="538235"/>
                </a:solidFill>
                <a:latin typeface="Bahnschrift"/>
                <a:cs typeface="Bahnschrift"/>
              </a:rPr>
              <a:t>make</a:t>
            </a:r>
            <a:r>
              <a:rPr sz="4000" spc="-5" dirty="0">
                <a:solidFill>
                  <a:srgbClr val="538235"/>
                </a:solidFill>
                <a:latin typeface="Bahnschrift"/>
                <a:cs typeface="Bahnschrift"/>
              </a:rPr>
              <a:t>s</a:t>
            </a:r>
            <a:r>
              <a:rPr sz="4000" dirty="0">
                <a:solidFill>
                  <a:srgbClr val="538235"/>
                </a:solidFill>
                <a:latin typeface="Bahnschrift"/>
                <a:cs typeface="Bahnschrift"/>
              </a:rPr>
              <a:t>	</a:t>
            </a:r>
            <a:r>
              <a:rPr sz="4000" spc="-5" dirty="0">
                <a:solidFill>
                  <a:srgbClr val="538235"/>
                </a:solidFill>
                <a:latin typeface="Bahnschrift"/>
                <a:cs typeface="Bahnschrift"/>
              </a:rPr>
              <a:t>a</a:t>
            </a:r>
            <a:r>
              <a:rPr sz="4000" dirty="0">
                <a:solidFill>
                  <a:srgbClr val="538235"/>
                </a:solidFill>
                <a:latin typeface="Bahnschrift"/>
                <a:cs typeface="Bahnschrift"/>
              </a:rPr>
              <a:t>	</a:t>
            </a:r>
            <a:r>
              <a:rPr sz="4000" spc="-10" dirty="0">
                <a:solidFill>
                  <a:srgbClr val="538235"/>
                </a:solidFill>
                <a:latin typeface="Bahnschrift"/>
                <a:cs typeface="Bahnschrift"/>
              </a:rPr>
              <a:t>goo</a:t>
            </a:r>
            <a:r>
              <a:rPr sz="4000" spc="-5" dirty="0">
                <a:solidFill>
                  <a:srgbClr val="538235"/>
                </a:solidFill>
                <a:latin typeface="Bahnschrift"/>
                <a:cs typeface="Bahnschrift"/>
              </a:rPr>
              <a:t>d</a:t>
            </a:r>
            <a:r>
              <a:rPr sz="4000" dirty="0">
                <a:solidFill>
                  <a:srgbClr val="538235"/>
                </a:solidFill>
                <a:latin typeface="Bahnschrift"/>
                <a:cs typeface="Bahnschrift"/>
              </a:rPr>
              <a:t>	</a:t>
            </a:r>
            <a:r>
              <a:rPr sz="4000" spc="-10" dirty="0">
                <a:solidFill>
                  <a:srgbClr val="538235"/>
                </a:solidFill>
                <a:latin typeface="Bahnschrift"/>
                <a:cs typeface="Bahnschrift"/>
              </a:rPr>
              <a:t>clou</a:t>
            </a:r>
            <a:r>
              <a:rPr sz="4000" spc="-5" dirty="0">
                <a:solidFill>
                  <a:srgbClr val="538235"/>
                </a:solidFill>
                <a:latin typeface="Bahnschrift"/>
                <a:cs typeface="Bahnschrift"/>
              </a:rPr>
              <a:t>d</a:t>
            </a:r>
            <a:r>
              <a:rPr sz="4000" dirty="0">
                <a:solidFill>
                  <a:srgbClr val="538235"/>
                </a:solidFill>
                <a:latin typeface="Bahnschrift"/>
                <a:cs typeface="Bahnschrift"/>
              </a:rPr>
              <a:t>	</a:t>
            </a:r>
            <a:r>
              <a:rPr sz="4000" spc="-10" dirty="0">
                <a:solidFill>
                  <a:srgbClr val="538235"/>
                </a:solidFill>
                <a:latin typeface="Bahnschrift"/>
                <a:cs typeface="Bahnschrift"/>
              </a:rPr>
              <a:t>archit</a:t>
            </a:r>
            <a:r>
              <a:rPr sz="4000" dirty="0">
                <a:solidFill>
                  <a:srgbClr val="538235"/>
                </a:solidFill>
                <a:latin typeface="Bahnschrift"/>
                <a:cs typeface="Bahnschrift"/>
              </a:rPr>
              <a:t>e</a:t>
            </a:r>
            <a:r>
              <a:rPr sz="4000" spc="-10" dirty="0">
                <a:solidFill>
                  <a:srgbClr val="538235"/>
                </a:solidFill>
                <a:latin typeface="Bahnschrift"/>
                <a:cs typeface="Bahnschrift"/>
              </a:rPr>
              <a:t>c</a:t>
            </a:r>
            <a:r>
              <a:rPr sz="4000" spc="-5" dirty="0">
                <a:solidFill>
                  <a:srgbClr val="538235"/>
                </a:solidFill>
                <a:latin typeface="Bahnschrift"/>
                <a:cs typeface="Bahnschrift"/>
              </a:rPr>
              <a:t>t</a:t>
            </a:r>
            <a:r>
              <a:rPr sz="4000" dirty="0">
                <a:solidFill>
                  <a:srgbClr val="538235"/>
                </a:solidFill>
                <a:latin typeface="Bahnschrift"/>
                <a:cs typeface="Bahnschrift"/>
              </a:rPr>
              <a:t>	</a:t>
            </a:r>
            <a:r>
              <a:rPr sz="4000" spc="-5" dirty="0">
                <a:solidFill>
                  <a:srgbClr val="538235"/>
                </a:solidFill>
                <a:latin typeface="Bahnschrift"/>
                <a:cs typeface="Bahnschrift"/>
              </a:rPr>
              <a:t>–  </a:t>
            </a:r>
            <a:r>
              <a:rPr sz="4000" b="1" spc="-160" dirty="0">
                <a:solidFill>
                  <a:srgbClr val="538235"/>
                </a:solidFill>
                <a:latin typeface="Arial"/>
                <a:cs typeface="Arial"/>
              </a:rPr>
              <a:t>an</a:t>
            </a:r>
            <a:r>
              <a:rPr sz="4000" b="1" spc="-45" dirty="0">
                <a:solidFill>
                  <a:srgbClr val="538235"/>
                </a:solidFill>
                <a:latin typeface="Arial"/>
                <a:cs typeface="Arial"/>
              </a:rPr>
              <a:t> </a:t>
            </a:r>
            <a:r>
              <a:rPr sz="4000" b="1" spc="-145" dirty="0">
                <a:solidFill>
                  <a:srgbClr val="538235"/>
                </a:solidFill>
                <a:latin typeface="Arial"/>
                <a:cs typeface="Arial"/>
              </a:rPr>
              <a:t>amazing</a:t>
            </a:r>
            <a:r>
              <a:rPr sz="4000" b="1" spc="-40" dirty="0">
                <a:solidFill>
                  <a:srgbClr val="538235"/>
                </a:solidFill>
                <a:latin typeface="Arial"/>
                <a:cs typeface="Arial"/>
              </a:rPr>
              <a:t> </a:t>
            </a:r>
            <a:r>
              <a:rPr sz="4000" b="1" spc="-200" dirty="0">
                <a:solidFill>
                  <a:srgbClr val="538235"/>
                </a:solidFill>
                <a:latin typeface="Arial"/>
                <a:cs typeface="Arial"/>
              </a:rPr>
              <a:t>cloud</a:t>
            </a:r>
            <a:r>
              <a:rPr sz="4000" b="1" spc="-25" dirty="0">
                <a:solidFill>
                  <a:srgbClr val="538235"/>
                </a:solidFill>
                <a:latin typeface="Arial"/>
                <a:cs typeface="Arial"/>
              </a:rPr>
              <a:t> </a:t>
            </a:r>
            <a:r>
              <a:rPr sz="4000" b="1" spc="-105" dirty="0">
                <a:solidFill>
                  <a:srgbClr val="538235"/>
                </a:solidFill>
                <a:latin typeface="Arial"/>
                <a:cs typeface="Arial"/>
              </a:rPr>
              <a:t>architect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8236584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365" dirty="0">
                <a:solidFill>
                  <a:srgbClr val="532708"/>
                </a:solidFill>
                <a:latin typeface="Arial"/>
                <a:cs typeface="Arial"/>
              </a:rPr>
              <a:t>Ap</a:t>
            </a:r>
            <a:r>
              <a:rPr sz="5000" b="1" spc="-330" dirty="0">
                <a:solidFill>
                  <a:srgbClr val="532708"/>
                </a:solidFill>
                <a:latin typeface="Arial"/>
                <a:cs typeface="Arial"/>
              </a:rPr>
              <a:t>p</a:t>
            </a:r>
            <a:r>
              <a:rPr sz="5000" b="1" spc="-5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65" dirty="0">
                <a:solidFill>
                  <a:srgbClr val="532708"/>
                </a:solidFill>
                <a:latin typeface="Arial"/>
                <a:cs typeface="Arial"/>
              </a:rPr>
              <a:t>Se</a:t>
            </a:r>
            <a:r>
              <a:rPr sz="5000" b="1" spc="-30" dirty="0">
                <a:solidFill>
                  <a:srgbClr val="532708"/>
                </a:solidFill>
                <a:latin typeface="Arial"/>
                <a:cs typeface="Arial"/>
              </a:rPr>
              <a:t>r</a:t>
            </a:r>
            <a:r>
              <a:rPr sz="5000" b="1" spc="-200" dirty="0">
                <a:solidFill>
                  <a:srgbClr val="532708"/>
                </a:solidFill>
                <a:latin typeface="Arial"/>
                <a:cs typeface="Arial"/>
              </a:rPr>
              <a:t>vice</a:t>
            </a:r>
            <a:r>
              <a:rPr sz="5000" b="1" spc="-7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20" dirty="0">
                <a:solidFill>
                  <a:srgbClr val="532708"/>
                </a:solidFill>
                <a:latin typeface="Arial"/>
                <a:cs typeface="Arial"/>
              </a:rPr>
              <a:t>VN</a:t>
            </a:r>
            <a:r>
              <a:rPr sz="5000" b="1" spc="-165" dirty="0">
                <a:solidFill>
                  <a:srgbClr val="532708"/>
                </a:solidFill>
                <a:latin typeface="Arial"/>
                <a:cs typeface="Arial"/>
              </a:rPr>
              <a:t>e</a:t>
            </a:r>
            <a:r>
              <a:rPr sz="5000" b="1" spc="-35" dirty="0">
                <a:solidFill>
                  <a:srgbClr val="532708"/>
                </a:solidFill>
                <a:latin typeface="Arial"/>
                <a:cs typeface="Arial"/>
              </a:rPr>
              <a:t>t</a:t>
            </a:r>
            <a:r>
              <a:rPr sz="5000" b="1" spc="-8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00" dirty="0">
                <a:solidFill>
                  <a:srgbClr val="532708"/>
                </a:solidFill>
                <a:latin typeface="Arial"/>
                <a:cs typeface="Arial"/>
              </a:rPr>
              <a:t>Int</a:t>
            </a:r>
            <a:r>
              <a:rPr sz="5000" b="1" spc="-120" dirty="0">
                <a:solidFill>
                  <a:srgbClr val="532708"/>
                </a:solidFill>
                <a:latin typeface="Arial"/>
                <a:cs typeface="Arial"/>
              </a:rPr>
              <a:t>e</a:t>
            </a:r>
            <a:r>
              <a:rPr sz="5000" b="1" spc="-155" dirty="0">
                <a:solidFill>
                  <a:srgbClr val="532708"/>
                </a:solidFill>
                <a:latin typeface="Arial"/>
                <a:cs typeface="Arial"/>
              </a:rPr>
              <a:t>gration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086421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Allows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access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from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App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Service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resources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within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VNet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So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that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these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resources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should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not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exposed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internet</a:t>
            </a:r>
            <a:endParaRPr sz="2800">
              <a:latin typeface="Bahnschrift"/>
              <a:cs typeface="Bahnschrift"/>
            </a:endParaRPr>
          </a:p>
          <a:p>
            <a:pPr marL="469900" marR="429895" indent="-457200">
              <a:lnSpc>
                <a:spcPct val="2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Extremely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useful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when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App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Service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needs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access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VM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with </a:t>
            </a:r>
            <a:r>
              <a:rPr sz="2800" spc="-4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some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internal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resources</a:t>
            </a:r>
            <a:endParaRPr sz="2800">
              <a:latin typeface="Bahnschrift"/>
              <a:cs typeface="Bahnschrift"/>
            </a:endParaRPr>
          </a:p>
          <a:p>
            <a:pPr marL="469900" marR="775970" indent="-457200">
              <a:lnSpc>
                <a:spcPct val="2001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Supports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same-region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VNets.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For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VNets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other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regions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–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 </a:t>
            </a:r>
            <a:r>
              <a:rPr sz="2800" spc="-4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gateway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required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95007" y="3801617"/>
            <a:ext cx="1136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Bahnschrift"/>
                <a:cs typeface="Bahnschrift"/>
              </a:rPr>
              <a:t>VNet</a:t>
            </a:r>
            <a:r>
              <a:rPr sz="1200" spc="40" dirty="0">
                <a:latin typeface="Bahnschrift"/>
                <a:cs typeface="Bahnschrift"/>
              </a:rPr>
              <a:t> </a:t>
            </a:r>
            <a:r>
              <a:rPr sz="1200" spc="-5" dirty="0">
                <a:latin typeface="Bahnschrift"/>
                <a:cs typeface="Bahnschrift"/>
              </a:rPr>
              <a:t>Integration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22878" y="3801313"/>
            <a:ext cx="12738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Bahnschrift"/>
                <a:cs typeface="Bahnschrift"/>
              </a:rPr>
              <a:t>Service</a:t>
            </a:r>
            <a:r>
              <a:rPr sz="1200" spc="65" dirty="0">
                <a:latin typeface="Bahnschrift"/>
                <a:cs typeface="Bahnschrift"/>
              </a:rPr>
              <a:t> </a:t>
            </a:r>
            <a:r>
              <a:rPr sz="1200" spc="-5" dirty="0">
                <a:latin typeface="Bahnschrift"/>
                <a:cs typeface="Bahnschrift"/>
              </a:rPr>
              <a:t>Endpoint</a:t>
            </a:r>
            <a:r>
              <a:rPr sz="1200" spc="95" dirty="0">
                <a:latin typeface="Bahnschrift"/>
                <a:cs typeface="Bahnschrift"/>
              </a:rPr>
              <a:t> </a:t>
            </a:r>
            <a:r>
              <a:rPr sz="1200" dirty="0">
                <a:latin typeface="Bahnschrift"/>
                <a:cs typeface="Bahnschrift"/>
              </a:rPr>
              <a:t>/</a:t>
            </a:r>
            <a:endParaRPr sz="1200">
              <a:latin typeface="Bahnschrift"/>
              <a:cs typeface="Bahnschrift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Bahnschrift"/>
                <a:cs typeface="Bahnschrift"/>
              </a:rPr>
              <a:t>Private</a:t>
            </a:r>
            <a:r>
              <a:rPr sz="1200" spc="70" dirty="0">
                <a:latin typeface="Bahnschrift"/>
                <a:cs typeface="Bahnschrift"/>
              </a:rPr>
              <a:t> </a:t>
            </a:r>
            <a:r>
              <a:rPr sz="1200" spc="-5" dirty="0">
                <a:latin typeface="Bahnschrift"/>
                <a:cs typeface="Bahnschrift"/>
              </a:rPr>
              <a:t>Link</a:t>
            </a:r>
            <a:endParaRPr sz="1200">
              <a:latin typeface="Bahnschrift"/>
              <a:cs typeface="Bahnschrif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" y="1086611"/>
            <a:ext cx="12028932" cy="19354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775652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300" dirty="0">
                <a:solidFill>
                  <a:srgbClr val="532708"/>
                </a:solidFill>
                <a:latin typeface="Arial"/>
                <a:cs typeface="Arial"/>
              </a:rPr>
              <a:t>SE</a:t>
            </a:r>
            <a:r>
              <a:rPr sz="5000" b="1" spc="-4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500" dirty="0">
                <a:solidFill>
                  <a:srgbClr val="532708"/>
                </a:solidFill>
                <a:latin typeface="Arial"/>
                <a:cs typeface="Arial"/>
              </a:rPr>
              <a:t>/</a:t>
            </a:r>
            <a:r>
              <a:rPr sz="5000" b="1" spc="-7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04" dirty="0">
                <a:solidFill>
                  <a:srgbClr val="532708"/>
                </a:solidFill>
                <a:latin typeface="Arial"/>
                <a:cs typeface="Arial"/>
              </a:rPr>
              <a:t>PL</a:t>
            </a:r>
            <a:r>
              <a:rPr sz="5000" b="1" spc="-4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35" dirty="0">
                <a:solidFill>
                  <a:srgbClr val="532708"/>
                </a:solidFill>
                <a:latin typeface="Arial"/>
                <a:cs typeface="Arial"/>
              </a:rPr>
              <a:t>vs</a:t>
            </a:r>
            <a:r>
              <a:rPr sz="5000" b="1" spc="-6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20" dirty="0">
                <a:solidFill>
                  <a:srgbClr val="532708"/>
                </a:solidFill>
                <a:latin typeface="Arial"/>
                <a:cs typeface="Arial"/>
              </a:rPr>
              <a:t>VN</a:t>
            </a:r>
            <a:r>
              <a:rPr sz="5000" b="1" spc="-165" dirty="0">
                <a:solidFill>
                  <a:srgbClr val="532708"/>
                </a:solidFill>
                <a:latin typeface="Arial"/>
                <a:cs typeface="Arial"/>
              </a:rPr>
              <a:t>e</a:t>
            </a:r>
            <a:r>
              <a:rPr sz="5000" b="1" spc="-35" dirty="0">
                <a:solidFill>
                  <a:srgbClr val="532708"/>
                </a:solidFill>
                <a:latin typeface="Arial"/>
                <a:cs typeface="Arial"/>
              </a:rPr>
              <a:t>t</a:t>
            </a:r>
            <a:r>
              <a:rPr sz="5000" b="1" spc="-8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00" dirty="0">
                <a:solidFill>
                  <a:srgbClr val="532708"/>
                </a:solidFill>
                <a:latin typeface="Arial"/>
                <a:cs typeface="Arial"/>
              </a:rPr>
              <a:t>Int</a:t>
            </a:r>
            <a:r>
              <a:rPr sz="5000" b="1" spc="-120" dirty="0">
                <a:solidFill>
                  <a:srgbClr val="532708"/>
                </a:solidFill>
                <a:latin typeface="Arial"/>
                <a:cs typeface="Arial"/>
              </a:rPr>
              <a:t>e</a:t>
            </a:r>
            <a:r>
              <a:rPr sz="5000" b="1" spc="-155" dirty="0">
                <a:solidFill>
                  <a:srgbClr val="532708"/>
                </a:solidFill>
                <a:latin typeface="Arial"/>
                <a:cs typeface="Arial"/>
              </a:rPr>
              <a:t>gration</a:t>
            </a:r>
            <a:endParaRPr sz="5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0380" y="3476358"/>
            <a:ext cx="524103" cy="52555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179821" y="4047566"/>
            <a:ext cx="982344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80"/>
              </a:lnSpc>
              <a:spcBef>
                <a:spcPts val="105"/>
              </a:spcBef>
            </a:pPr>
            <a:r>
              <a:rPr sz="1400" dirty="0">
                <a:latin typeface="Bahnschrift"/>
                <a:cs typeface="Bahnschrift"/>
              </a:rPr>
              <a:t>App</a:t>
            </a:r>
            <a:r>
              <a:rPr sz="1400" spc="5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Service</a:t>
            </a:r>
            <a:endParaRPr sz="1400">
              <a:latin typeface="Bahnschrift"/>
              <a:cs typeface="Bahnschrift"/>
            </a:endParaRPr>
          </a:p>
          <a:p>
            <a:pPr marL="45720">
              <a:lnSpc>
                <a:spcPts val="1440"/>
              </a:lnSpc>
            </a:pP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Backend</a:t>
            </a:r>
            <a:r>
              <a:rPr sz="1200" spc="75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App</a:t>
            </a:r>
            <a:endParaRPr sz="1200">
              <a:latin typeface="Bahnschrift"/>
              <a:cs typeface="Bahnschrif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8295" y="3471697"/>
            <a:ext cx="551688" cy="51490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296795" y="4051503"/>
            <a:ext cx="69405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5"/>
              </a:spcBef>
            </a:pPr>
            <a:r>
              <a:rPr sz="1400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Front</a:t>
            </a:r>
            <a:r>
              <a:rPr sz="1200" spc="65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End</a:t>
            </a:r>
            <a:endParaRPr sz="1200">
              <a:latin typeface="Bahnschrift"/>
              <a:cs typeface="Bahnschrif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41450" y="2766060"/>
            <a:ext cx="2176780" cy="2004695"/>
            <a:chOff x="1441450" y="2766060"/>
            <a:chExt cx="2176780" cy="2004695"/>
          </a:xfrm>
        </p:grpSpPr>
        <p:sp>
          <p:nvSpPr>
            <p:cNvPr id="11" name="object 11"/>
            <p:cNvSpPr/>
            <p:nvPr/>
          </p:nvSpPr>
          <p:spPr>
            <a:xfrm>
              <a:off x="1447800" y="3026664"/>
              <a:ext cx="2164080" cy="1737360"/>
            </a:xfrm>
            <a:custGeom>
              <a:avLst/>
              <a:gdLst/>
              <a:ahLst/>
              <a:cxnLst/>
              <a:rect l="l" t="t" r="r" b="b"/>
              <a:pathLst>
                <a:path w="2164079" h="1737360">
                  <a:moveTo>
                    <a:pt x="0" y="1737360"/>
                  </a:moveTo>
                  <a:lnTo>
                    <a:pt x="2164079" y="1737360"/>
                  </a:lnTo>
                  <a:lnTo>
                    <a:pt x="2164079" y="0"/>
                  </a:lnTo>
                  <a:lnTo>
                    <a:pt x="0" y="0"/>
                  </a:lnTo>
                  <a:lnTo>
                    <a:pt x="0" y="1737360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85060" y="2766060"/>
              <a:ext cx="501395" cy="50139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457069" y="3279139"/>
            <a:ext cx="3752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Bahnschrift"/>
                <a:cs typeface="Bahnschrift"/>
              </a:rPr>
              <a:t>NSG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01339" y="3770376"/>
            <a:ext cx="2037080" cy="76200"/>
          </a:xfrm>
          <a:custGeom>
            <a:avLst/>
            <a:gdLst/>
            <a:ahLst/>
            <a:cxnLst/>
            <a:rect l="l" t="t" r="r" b="b"/>
            <a:pathLst>
              <a:path w="2037079" h="76200">
                <a:moveTo>
                  <a:pt x="1960372" y="0"/>
                </a:moveTo>
                <a:lnTo>
                  <a:pt x="1960372" y="76200"/>
                </a:lnTo>
                <a:lnTo>
                  <a:pt x="2023872" y="44450"/>
                </a:lnTo>
                <a:lnTo>
                  <a:pt x="1973072" y="44450"/>
                </a:lnTo>
                <a:lnTo>
                  <a:pt x="1973072" y="31750"/>
                </a:lnTo>
                <a:lnTo>
                  <a:pt x="2023872" y="31750"/>
                </a:lnTo>
                <a:lnTo>
                  <a:pt x="1960372" y="0"/>
                </a:lnTo>
                <a:close/>
              </a:path>
              <a:path w="2037079" h="76200">
                <a:moveTo>
                  <a:pt x="196037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960372" y="44450"/>
                </a:lnTo>
                <a:lnTo>
                  <a:pt x="1960372" y="31750"/>
                </a:lnTo>
                <a:close/>
              </a:path>
              <a:path w="2037079" h="76200">
                <a:moveTo>
                  <a:pt x="2023872" y="31750"/>
                </a:moveTo>
                <a:lnTo>
                  <a:pt x="1973072" y="31750"/>
                </a:lnTo>
                <a:lnTo>
                  <a:pt x="1973072" y="44450"/>
                </a:lnTo>
                <a:lnTo>
                  <a:pt x="2023872" y="44450"/>
                </a:lnTo>
                <a:lnTo>
                  <a:pt x="2036572" y="38100"/>
                </a:lnTo>
                <a:lnTo>
                  <a:pt x="2023872" y="3175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59495" y="3471710"/>
            <a:ext cx="551688" cy="51633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817357" y="4051503"/>
            <a:ext cx="12357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ts val="1680"/>
              </a:lnSpc>
              <a:spcBef>
                <a:spcPts val="105"/>
              </a:spcBef>
            </a:pPr>
            <a:r>
              <a:rPr sz="1400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Internal</a:t>
            </a:r>
            <a:r>
              <a:rPr sz="1200" spc="35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Database</a:t>
            </a:r>
            <a:endParaRPr sz="1200">
              <a:latin typeface="Bahnschrift"/>
              <a:cs typeface="Bahnschrif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232650" y="2766060"/>
            <a:ext cx="2176780" cy="2004695"/>
            <a:chOff x="7232650" y="2766060"/>
            <a:chExt cx="2176780" cy="2004695"/>
          </a:xfrm>
        </p:grpSpPr>
        <p:sp>
          <p:nvSpPr>
            <p:cNvPr id="18" name="object 18"/>
            <p:cNvSpPr/>
            <p:nvPr/>
          </p:nvSpPr>
          <p:spPr>
            <a:xfrm>
              <a:off x="7239000" y="3026664"/>
              <a:ext cx="2164080" cy="1737360"/>
            </a:xfrm>
            <a:custGeom>
              <a:avLst/>
              <a:gdLst/>
              <a:ahLst/>
              <a:cxnLst/>
              <a:rect l="l" t="t" r="r" b="b"/>
              <a:pathLst>
                <a:path w="2164079" h="1737360">
                  <a:moveTo>
                    <a:pt x="0" y="1737360"/>
                  </a:moveTo>
                  <a:lnTo>
                    <a:pt x="2164079" y="1737360"/>
                  </a:lnTo>
                  <a:lnTo>
                    <a:pt x="2164079" y="0"/>
                  </a:lnTo>
                  <a:lnTo>
                    <a:pt x="0" y="0"/>
                  </a:lnTo>
                  <a:lnTo>
                    <a:pt x="0" y="1737360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76260" y="2766060"/>
              <a:ext cx="501396" cy="50139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8248904" y="3279139"/>
            <a:ext cx="3752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Bahnschrift"/>
                <a:cs typeface="Bahnschrift"/>
              </a:rPr>
              <a:t>NSG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05144" y="3770376"/>
            <a:ext cx="2037080" cy="76200"/>
          </a:xfrm>
          <a:custGeom>
            <a:avLst/>
            <a:gdLst/>
            <a:ahLst/>
            <a:cxnLst/>
            <a:rect l="l" t="t" r="r" b="b"/>
            <a:pathLst>
              <a:path w="2037079" h="76200">
                <a:moveTo>
                  <a:pt x="1960372" y="0"/>
                </a:moveTo>
                <a:lnTo>
                  <a:pt x="1960372" y="76200"/>
                </a:lnTo>
                <a:lnTo>
                  <a:pt x="2023872" y="44450"/>
                </a:lnTo>
                <a:lnTo>
                  <a:pt x="1973072" y="44450"/>
                </a:lnTo>
                <a:lnTo>
                  <a:pt x="1973072" y="31750"/>
                </a:lnTo>
                <a:lnTo>
                  <a:pt x="2023872" y="31750"/>
                </a:lnTo>
                <a:lnTo>
                  <a:pt x="1960372" y="0"/>
                </a:lnTo>
                <a:close/>
              </a:path>
              <a:path w="2037079" h="76200">
                <a:moveTo>
                  <a:pt x="196037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960372" y="44450"/>
                </a:lnTo>
                <a:lnTo>
                  <a:pt x="1960372" y="31750"/>
                </a:lnTo>
                <a:close/>
              </a:path>
              <a:path w="2037079" h="76200">
                <a:moveTo>
                  <a:pt x="2023872" y="31750"/>
                </a:moveTo>
                <a:lnTo>
                  <a:pt x="1973072" y="31750"/>
                </a:lnTo>
                <a:lnTo>
                  <a:pt x="1973072" y="44450"/>
                </a:lnTo>
                <a:lnTo>
                  <a:pt x="2023872" y="44450"/>
                </a:lnTo>
                <a:lnTo>
                  <a:pt x="2036572" y="38100"/>
                </a:lnTo>
                <a:lnTo>
                  <a:pt x="2023872" y="3175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925068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365" dirty="0">
                <a:solidFill>
                  <a:srgbClr val="532708"/>
                </a:solidFill>
                <a:latin typeface="Arial"/>
                <a:cs typeface="Arial"/>
              </a:rPr>
              <a:t>Ap</a:t>
            </a:r>
            <a:r>
              <a:rPr sz="5000" b="1" spc="-330" dirty="0">
                <a:solidFill>
                  <a:srgbClr val="532708"/>
                </a:solidFill>
                <a:latin typeface="Arial"/>
                <a:cs typeface="Arial"/>
              </a:rPr>
              <a:t>p</a:t>
            </a:r>
            <a:r>
              <a:rPr sz="5000" b="1" spc="-5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65" dirty="0">
                <a:solidFill>
                  <a:srgbClr val="532708"/>
                </a:solidFill>
                <a:latin typeface="Arial"/>
                <a:cs typeface="Arial"/>
              </a:rPr>
              <a:t>Se</a:t>
            </a:r>
            <a:r>
              <a:rPr sz="5000" b="1" spc="-30" dirty="0">
                <a:solidFill>
                  <a:srgbClr val="532708"/>
                </a:solidFill>
                <a:latin typeface="Arial"/>
                <a:cs typeface="Arial"/>
              </a:rPr>
              <a:t>r</a:t>
            </a:r>
            <a:r>
              <a:rPr sz="5000" b="1" spc="-200" dirty="0">
                <a:solidFill>
                  <a:srgbClr val="532708"/>
                </a:solidFill>
                <a:latin typeface="Arial"/>
                <a:cs typeface="Arial"/>
              </a:rPr>
              <a:t>vice</a:t>
            </a:r>
            <a:r>
              <a:rPr sz="5000" b="1" spc="-7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340" dirty="0">
                <a:solidFill>
                  <a:srgbClr val="532708"/>
                </a:solidFill>
                <a:latin typeface="Arial"/>
                <a:cs typeface="Arial"/>
              </a:rPr>
              <a:t>Ac</a:t>
            </a:r>
            <a:r>
              <a:rPr sz="5000" b="1" spc="-280" dirty="0">
                <a:solidFill>
                  <a:srgbClr val="532708"/>
                </a:solidFill>
                <a:latin typeface="Arial"/>
                <a:cs typeface="Arial"/>
              </a:rPr>
              <a:t>c</a:t>
            </a:r>
            <a:r>
              <a:rPr sz="5000" b="1" spc="-165" dirty="0">
                <a:solidFill>
                  <a:srgbClr val="532708"/>
                </a:solidFill>
                <a:latin typeface="Arial"/>
                <a:cs typeface="Arial"/>
              </a:rPr>
              <a:t>es</a:t>
            </a:r>
            <a:r>
              <a:rPr sz="5000" b="1" spc="-160" dirty="0">
                <a:solidFill>
                  <a:srgbClr val="532708"/>
                </a:solidFill>
                <a:latin typeface="Arial"/>
                <a:cs typeface="Arial"/>
              </a:rPr>
              <a:t>s</a:t>
            </a:r>
            <a:r>
              <a:rPr sz="5000" b="1" spc="-9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10" dirty="0">
                <a:solidFill>
                  <a:srgbClr val="532708"/>
                </a:solidFill>
                <a:latin typeface="Arial"/>
                <a:cs typeface="Arial"/>
              </a:rPr>
              <a:t>Restr</a:t>
            </a:r>
            <a:r>
              <a:rPr sz="5000" b="1" spc="-45" dirty="0">
                <a:solidFill>
                  <a:srgbClr val="532708"/>
                </a:solidFill>
                <a:latin typeface="Arial"/>
                <a:cs typeface="Arial"/>
              </a:rPr>
              <a:t>i</a:t>
            </a:r>
            <a:r>
              <a:rPr sz="5000" b="1" spc="-200" dirty="0">
                <a:solidFill>
                  <a:srgbClr val="532708"/>
                </a:solidFill>
                <a:latin typeface="Arial"/>
                <a:cs typeface="Arial"/>
              </a:rPr>
              <a:t>ctio</a:t>
            </a:r>
            <a:r>
              <a:rPr sz="5000" b="1" spc="-295" dirty="0">
                <a:solidFill>
                  <a:srgbClr val="532708"/>
                </a:solidFill>
                <a:latin typeface="Arial"/>
                <a:cs typeface="Arial"/>
              </a:rPr>
              <a:t>n</a:t>
            </a:r>
            <a:r>
              <a:rPr sz="5000" b="1" spc="-190" dirty="0">
                <a:solidFill>
                  <a:srgbClr val="532708"/>
                </a:solidFill>
                <a:latin typeface="Arial"/>
                <a:cs typeface="Arial"/>
              </a:rPr>
              <a:t>s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994537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Similar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NSG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–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but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for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App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Services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Restricts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traffic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App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Service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By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default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–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all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inbound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traffic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allowed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(in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relevant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ports)</a:t>
            </a:r>
            <a:endParaRPr sz="2800">
              <a:latin typeface="Bahnschrift"/>
              <a:cs typeface="Bahnschrift"/>
            </a:endParaRPr>
          </a:p>
          <a:p>
            <a:pPr marL="469900" marR="6350" indent="-457200">
              <a:lnSpc>
                <a:spcPts val="6720"/>
              </a:lnSpc>
              <a:spcBef>
                <a:spcPts val="58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Using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access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restrictions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inbound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traffic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restricted</a:t>
            </a:r>
            <a:r>
              <a:rPr sz="2800" spc="31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 </a:t>
            </a:r>
            <a:r>
              <a:rPr sz="2800" spc="-459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allowed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IPs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/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VNets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/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Service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Tag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925068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365" dirty="0">
                <a:solidFill>
                  <a:srgbClr val="532708"/>
                </a:solidFill>
                <a:latin typeface="Arial"/>
                <a:cs typeface="Arial"/>
              </a:rPr>
              <a:t>Ap</a:t>
            </a:r>
            <a:r>
              <a:rPr sz="5000" b="1" spc="-330" dirty="0">
                <a:solidFill>
                  <a:srgbClr val="532708"/>
                </a:solidFill>
                <a:latin typeface="Arial"/>
                <a:cs typeface="Arial"/>
              </a:rPr>
              <a:t>p</a:t>
            </a:r>
            <a:r>
              <a:rPr sz="5000" b="1" spc="-5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65" dirty="0">
                <a:solidFill>
                  <a:srgbClr val="532708"/>
                </a:solidFill>
                <a:latin typeface="Arial"/>
                <a:cs typeface="Arial"/>
              </a:rPr>
              <a:t>Se</a:t>
            </a:r>
            <a:r>
              <a:rPr sz="5000" b="1" spc="-30" dirty="0">
                <a:solidFill>
                  <a:srgbClr val="532708"/>
                </a:solidFill>
                <a:latin typeface="Arial"/>
                <a:cs typeface="Arial"/>
              </a:rPr>
              <a:t>r</a:t>
            </a:r>
            <a:r>
              <a:rPr sz="5000" b="1" spc="-200" dirty="0">
                <a:solidFill>
                  <a:srgbClr val="532708"/>
                </a:solidFill>
                <a:latin typeface="Arial"/>
                <a:cs typeface="Arial"/>
              </a:rPr>
              <a:t>vice</a:t>
            </a:r>
            <a:r>
              <a:rPr sz="5000" b="1" spc="-7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340" dirty="0">
                <a:solidFill>
                  <a:srgbClr val="532708"/>
                </a:solidFill>
                <a:latin typeface="Arial"/>
                <a:cs typeface="Arial"/>
              </a:rPr>
              <a:t>Ac</a:t>
            </a:r>
            <a:r>
              <a:rPr sz="5000" b="1" spc="-280" dirty="0">
                <a:solidFill>
                  <a:srgbClr val="532708"/>
                </a:solidFill>
                <a:latin typeface="Arial"/>
                <a:cs typeface="Arial"/>
              </a:rPr>
              <a:t>c</a:t>
            </a:r>
            <a:r>
              <a:rPr sz="5000" b="1" spc="-165" dirty="0">
                <a:solidFill>
                  <a:srgbClr val="532708"/>
                </a:solidFill>
                <a:latin typeface="Arial"/>
                <a:cs typeface="Arial"/>
              </a:rPr>
              <a:t>es</a:t>
            </a:r>
            <a:r>
              <a:rPr sz="5000" b="1" spc="-160" dirty="0">
                <a:solidFill>
                  <a:srgbClr val="532708"/>
                </a:solidFill>
                <a:latin typeface="Arial"/>
                <a:cs typeface="Arial"/>
              </a:rPr>
              <a:t>s</a:t>
            </a:r>
            <a:r>
              <a:rPr sz="5000" b="1" spc="-9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10" dirty="0">
                <a:solidFill>
                  <a:srgbClr val="532708"/>
                </a:solidFill>
                <a:latin typeface="Arial"/>
                <a:cs typeface="Arial"/>
              </a:rPr>
              <a:t>Restr</a:t>
            </a:r>
            <a:r>
              <a:rPr sz="5000" b="1" spc="-45" dirty="0">
                <a:solidFill>
                  <a:srgbClr val="532708"/>
                </a:solidFill>
                <a:latin typeface="Arial"/>
                <a:cs typeface="Arial"/>
              </a:rPr>
              <a:t>i</a:t>
            </a:r>
            <a:r>
              <a:rPr sz="5000" b="1" spc="-200" dirty="0">
                <a:solidFill>
                  <a:srgbClr val="532708"/>
                </a:solidFill>
                <a:latin typeface="Arial"/>
                <a:cs typeface="Arial"/>
              </a:rPr>
              <a:t>ctio</a:t>
            </a:r>
            <a:r>
              <a:rPr sz="5000" b="1" spc="-295" dirty="0">
                <a:solidFill>
                  <a:srgbClr val="532708"/>
                </a:solidFill>
                <a:latin typeface="Arial"/>
                <a:cs typeface="Arial"/>
              </a:rPr>
              <a:t>n</a:t>
            </a:r>
            <a:r>
              <a:rPr sz="5000" b="1" spc="-190" dirty="0">
                <a:solidFill>
                  <a:srgbClr val="532708"/>
                </a:solidFill>
                <a:latin typeface="Arial"/>
                <a:cs typeface="Arial"/>
              </a:rPr>
              <a:t>s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065022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Main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use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cases:</a:t>
            </a:r>
            <a:endParaRPr sz="2800">
              <a:latin typeface="Bahnschrift"/>
              <a:cs typeface="Bahnschrift"/>
            </a:endParaRPr>
          </a:p>
          <a:p>
            <a:pPr marL="927100" marR="5080" lvl="1" indent="-457834">
              <a:lnSpc>
                <a:spcPts val="6720"/>
              </a:lnSpc>
              <a:spcBef>
                <a:spcPts val="785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10" dirty="0">
                <a:latin typeface="Bahnschrift"/>
                <a:cs typeface="Bahnschrift"/>
              </a:rPr>
              <a:t>Backend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App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Service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that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should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accessed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from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front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end </a:t>
            </a:r>
            <a:r>
              <a:rPr sz="2800" spc="-4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App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Service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/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VM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only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1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App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Service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that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sits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behind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Application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Gateway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/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Load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>
              <a:lnSpc>
                <a:spcPct val="100000"/>
              </a:lnSpc>
            </a:pPr>
            <a:r>
              <a:rPr sz="2800" spc="-10" dirty="0">
                <a:latin typeface="Bahnschrift"/>
                <a:cs typeface="Bahnschrift"/>
              </a:rPr>
              <a:t>Balancer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and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shouldn’t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accessible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directly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Open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App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Service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specific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customer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only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120904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325" dirty="0">
                <a:solidFill>
                  <a:srgbClr val="532708"/>
                </a:solidFill>
                <a:latin typeface="Arial"/>
                <a:cs typeface="Arial"/>
              </a:rPr>
              <a:t>ASE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072134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App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Service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Environment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Special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type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app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service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deployed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directly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dedicated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VNet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VNet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can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configured</a:t>
            </a:r>
            <a:r>
              <a:rPr sz="2800" spc="32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like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any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other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VNet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–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Subnets,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NSGs,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etc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Created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dedicated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hardware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Quite</a:t>
            </a:r>
            <a:r>
              <a:rPr sz="2800" spc="24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expensive…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120904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325" dirty="0">
                <a:solidFill>
                  <a:srgbClr val="532708"/>
                </a:solidFill>
                <a:latin typeface="Arial"/>
                <a:cs typeface="Arial"/>
              </a:rPr>
              <a:t>ASE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699325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Major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use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cases: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10" dirty="0">
                <a:latin typeface="Bahnschrift"/>
                <a:cs typeface="Bahnschrift"/>
              </a:rPr>
              <a:t>Elevated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security</a:t>
            </a:r>
            <a:r>
              <a:rPr sz="2800" spc="31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–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complete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isolation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Very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high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scale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requirements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" y="1086611"/>
            <a:ext cx="12028932" cy="19354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0718" y="105282"/>
            <a:ext cx="120904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325" dirty="0">
                <a:solidFill>
                  <a:srgbClr val="532708"/>
                </a:solidFill>
                <a:latin typeface="Arial"/>
                <a:cs typeface="Arial"/>
              </a:rPr>
              <a:t>ASE</a:t>
            </a:r>
            <a:endParaRPr sz="5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602482" y="2540254"/>
          <a:ext cx="5570219" cy="33695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3610"/>
                <a:gridCol w="1544319"/>
                <a:gridCol w="3082290"/>
              </a:tblGrid>
              <a:tr h="215798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254250" marR="258508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Bahnschrift"/>
                          <a:cs typeface="Bahnschrift"/>
                        </a:rPr>
                        <a:t>Subnet </a:t>
                      </a:r>
                      <a:r>
                        <a:rPr sz="1400" spc="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latin typeface="Bahnschrift"/>
                          <a:cs typeface="Bahnschrift"/>
                        </a:rPr>
                        <a:t>F</a:t>
                      </a:r>
                      <a:r>
                        <a:rPr sz="1400" dirty="0">
                          <a:latin typeface="Bahnschrift"/>
                          <a:cs typeface="Bahnschrift"/>
                        </a:rPr>
                        <a:t>ronte</a:t>
                      </a:r>
                      <a:r>
                        <a:rPr sz="1400" spc="-5" dirty="0">
                          <a:latin typeface="Bahnschrift"/>
                          <a:cs typeface="Bahnschrift"/>
                        </a:rPr>
                        <a:t>n</a:t>
                      </a:r>
                      <a:r>
                        <a:rPr sz="1400" dirty="0">
                          <a:latin typeface="Bahnschrift"/>
                          <a:cs typeface="Bahnschrift"/>
                        </a:rPr>
                        <a:t>d</a:t>
                      </a:r>
                      <a:endParaRPr sz="1400">
                        <a:latin typeface="Bahnschrift"/>
                        <a:cs typeface="Bahnschrif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2064385" algn="ctr">
                        <a:lnSpc>
                          <a:spcPts val="1680"/>
                        </a:lnSpc>
                      </a:pPr>
                      <a:r>
                        <a:rPr sz="1400" spc="-5" dirty="0">
                          <a:latin typeface="Bahnschrift"/>
                          <a:cs typeface="Bahnschrift"/>
                        </a:rPr>
                        <a:t>ASE</a:t>
                      </a:r>
                      <a:endParaRPr sz="1400">
                        <a:latin typeface="Bahnschrift"/>
                        <a:cs typeface="Bahnschrift"/>
                      </a:endParaRPr>
                    </a:p>
                    <a:p>
                      <a:pPr marR="2061845" algn="ctr">
                        <a:lnSpc>
                          <a:spcPts val="1440"/>
                        </a:lnSpc>
                      </a:pPr>
                      <a:r>
                        <a:rPr sz="1200" spc="-5" dirty="0">
                          <a:solidFill>
                            <a:srgbClr val="385622"/>
                          </a:solidFill>
                          <a:latin typeface="Bahnschrift"/>
                          <a:cs typeface="Bahnschrift"/>
                        </a:rPr>
                        <a:t>Frontend</a:t>
                      </a:r>
                      <a:r>
                        <a:rPr sz="1200" spc="80" dirty="0">
                          <a:solidFill>
                            <a:srgbClr val="385622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200" spc="-5" dirty="0">
                          <a:solidFill>
                            <a:srgbClr val="385622"/>
                          </a:solidFill>
                          <a:latin typeface="Bahnschrift"/>
                          <a:cs typeface="Bahnschrift"/>
                        </a:rPr>
                        <a:t>App</a:t>
                      </a:r>
                      <a:endParaRPr sz="1200">
                        <a:latin typeface="Bahnschrift"/>
                        <a:cs typeface="Bahnschrift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211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15748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dirty="0">
                          <a:latin typeface="Bahnschrift"/>
                          <a:cs typeface="Bahnschrift"/>
                        </a:rPr>
                        <a:t>VM</a:t>
                      </a:r>
                      <a:endParaRPr sz="1400">
                        <a:latin typeface="Bahnschrift"/>
                        <a:cs typeface="Bahnschrift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45415" marR="22434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Bahnschrift"/>
                          <a:cs typeface="Bahnschrift"/>
                        </a:rPr>
                        <a:t>Subnet </a:t>
                      </a:r>
                      <a:r>
                        <a:rPr sz="1400" spc="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latin typeface="Bahnschrift"/>
                          <a:cs typeface="Bahnschrift"/>
                        </a:rPr>
                        <a:t>B</a:t>
                      </a:r>
                      <a:r>
                        <a:rPr sz="1400" spc="-5" dirty="0">
                          <a:latin typeface="Bahnschrift"/>
                          <a:cs typeface="Bahnschrift"/>
                        </a:rPr>
                        <a:t>a</a:t>
                      </a:r>
                      <a:r>
                        <a:rPr sz="1400" spc="-10" dirty="0">
                          <a:latin typeface="Bahnschrift"/>
                          <a:cs typeface="Bahnschrift"/>
                        </a:rPr>
                        <a:t>c</a:t>
                      </a:r>
                      <a:r>
                        <a:rPr sz="1400" dirty="0">
                          <a:latin typeface="Bahnschrift"/>
                          <a:cs typeface="Bahnschrift"/>
                        </a:rPr>
                        <a:t>ke</a:t>
                      </a:r>
                      <a:r>
                        <a:rPr sz="1400" spc="-5" dirty="0">
                          <a:latin typeface="Bahnschrift"/>
                          <a:cs typeface="Bahnschrift"/>
                        </a:rPr>
                        <a:t>n</a:t>
                      </a:r>
                      <a:r>
                        <a:rPr sz="1400" dirty="0">
                          <a:latin typeface="Bahnschrift"/>
                          <a:cs typeface="Bahnschrift"/>
                        </a:rPr>
                        <a:t>d</a:t>
                      </a:r>
                      <a:endParaRPr sz="1400">
                        <a:latin typeface="Bahnschrift"/>
                        <a:cs typeface="Bahnschrift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39311" y="1912920"/>
            <a:ext cx="675132" cy="40783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393184" y="1995043"/>
            <a:ext cx="51498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Bahnschrift"/>
                <a:cs typeface="Bahnschrift"/>
              </a:rPr>
              <a:t>VNet</a:t>
            </a:r>
            <a:r>
              <a:rPr sz="1400" spc="4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1</a:t>
            </a:r>
            <a:endParaRPr sz="1400">
              <a:latin typeface="Bahnschrift"/>
              <a:cs typeface="Bahnschrif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7676" y="5033810"/>
            <a:ext cx="551688" cy="516331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3722878" y="2889250"/>
            <a:ext cx="5287645" cy="2139315"/>
            <a:chOff x="3722878" y="2889250"/>
            <a:chExt cx="5287645" cy="2139315"/>
          </a:xfrm>
        </p:grpSpPr>
        <p:sp>
          <p:nvSpPr>
            <p:cNvPr id="9" name="object 9"/>
            <p:cNvSpPr/>
            <p:nvPr/>
          </p:nvSpPr>
          <p:spPr>
            <a:xfrm>
              <a:off x="5265420" y="4114800"/>
              <a:ext cx="76200" cy="913765"/>
            </a:xfrm>
            <a:custGeom>
              <a:avLst/>
              <a:gdLst/>
              <a:ahLst/>
              <a:cxnLst/>
              <a:rect l="l" t="t" r="r" b="b"/>
              <a:pathLst>
                <a:path w="76200" h="913764">
                  <a:moveTo>
                    <a:pt x="31750" y="837564"/>
                  </a:moveTo>
                  <a:lnTo>
                    <a:pt x="0" y="837564"/>
                  </a:lnTo>
                  <a:lnTo>
                    <a:pt x="38100" y="913764"/>
                  </a:lnTo>
                  <a:lnTo>
                    <a:pt x="69850" y="850264"/>
                  </a:lnTo>
                  <a:lnTo>
                    <a:pt x="31750" y="850264"/>
                  </a:lnTo>
                  <a:lnTo>
                    <a:pt x="31750" y="837564"/>
                  </a:lnTo>
                  <a:close/>
                </a:path>
                <a:path w="76200" h="913764">
                  <a:moveTo>
                    <a:pt x="44450" y="0"/>
                  </a:moveTo>
                  <a:lnTo>
                    <a:pt x="31750" y="0"/>
                  </a:lnTo>
                  <a:lnTo>
                    <a:pt x="31750" y="850264"/>
                  </a:lnTo>
                  <a:lnTo>
                    <a:pt x="44450" y="850264"/>
                  </a:lnTo>
                  <a:lnTo>
                    <a:pt x="44450" y="0"/>
                  </a:lnTo>
                  <a:close/>
                </a:path>
                <a:path w="76200" h="913764">
                  <a:moveTo>
                    <a:pt x="76200" y="837564"/>
                  </a:moveTo>
                  <a:lnTo>
                    <a:pt x="44450" y="837564"/>
                  </a:lnTo>
                  <a:lnTo>
                    <a:pt x="44450" y="850264"/>
                  </a:lnTo>
                  <a:lnTo>
                    <a:pt x="69850" y="850264"/>
                  </a:lnTo>
                  <a:lnTo>
                    <a:pt x="76200" y="837564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29228" y="2895600"/>
              <a:ext cx="5274945" cy="1417320"/>
            </a:xfrm>
            <a:custGeom>
              <a:avLst/>
              <a:gdLst/>
              <a:ahLst/>
              <a:cxnLst/>
              <a:rect l="l" t="t" r="r" b="b"/>
              <a:pathLst>
                <a:path w="5274945" h="1417320">
                  <a:moveTo>
                    <a:pt x="0" y="1417320"/>
                  </a:moveTo>
                  <a:lnTo>
                    <a:pt x="5274564" y="1417320"/>
                  </a:lnTo>
                  <a:lnTo>
                    <a:pt x="5274564" y="0"/>
                  </a:lnTo>
                  <a:lnTo>
                    <a:pt x="0" y="0"/>
                  </a:lnTo>
                  <a:lnTo>
                    <a:pt x="0" y="1417320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66474" y="3023730"/>
              <a:ext cx="525551" cy="5255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14401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50" dirty="0">
                <a:solidFill>
                  <a:srgbClr val="532708"/>
                </a:solidFill>
                <a:latin typeface="Arial"/>
                <a:cs typeface="Arial"/>
              </a:rPr>
              <a:t>Loa</a:t>
            </a:r>
            <a:r>
              <a:rPr sz="5000" b="1" spc="-254" dirty="0">
                <a:solidFill>
                  <a:srgbClr val="532708"/>
                </a:solidFill>
                <a:latin typeface="Arial"/>
                <a:cs typeface="Arial"/>
              </a:rPr>
              <a:t>d</a:t>
            </a:r>
            <a:r>
              <a:rPr sz="5000" b="1" spc="-5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85" dirty="0">
                <a:solidFill>
                  <a:srgbClr val="532708"/>
                </a:solidFill>
                <a:latin typeface="Arial"/>
                <a:cs typeface="Arial"/>
              </a:rPr>
              <a:t>Balan</a:t>
            </a:r>
            <a:r>
              <a:rPr sz="5000" b="1" spc="-180" dirty="0">
                <a:solidFill>
                  <a:srgbClr val="532708"/>
                </a:solidFill>
                <a:latin typeface="Arial"/>
                <a:cs typeface="Arial"/>
              </a:rPr>
              <a:t>c</a:t>
            </a:r>
            <a:r>
              <a:rPr sz="5000" b="1" spc="40" dirty="0">
                <a:solidFill>
                  <a:srgbClr val="532708"/>
                </a:solidFill>
                <a:latin typeface="Arial"/>
                <a:cs typeface="Arial"/>
              </a:rPr>
              <a:t>er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011682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Azure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service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that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distributes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load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and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checks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health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VMs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When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VM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is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not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healthy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–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no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traffic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directed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it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Can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work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with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VMs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or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Scale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Set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Can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public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or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private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Operates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layer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4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OSI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model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34149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65" dirty="0">
                <a:solidFill>
                  <a:srgbClr val="532708"/>
                </a:solidFill>
                <a:latin typeface="Arial"/>
                <a:cs typeface="Arial"/>
              </a:rPr>
              <a:t>7</a:t>
            </a:r>
            <a:r>
              <a:rPr sz="5000" b="1" spc="-5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35" dirty="0">
                <a:solidFill>
                  <a:srgbClr val="532708"/>
                </a:solidFill>
                <a:latin typeface="Arial"/>
                <a:cs typeface="Arial"/>
              </a:rPr>
              <a:t>Layers</a:t>
            </a:r>
            <a:r>
              <a:rPr sz="5000" b="1" spc="-8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80" dirty="0">
                <a:solidFill>
                  <a:srgbClr val="532708"/>
                </a:solidFill>
                <a:latin typeface="Arial"/>
                <a:cs typeface="Arial"/>
              </a:rPr>
              <a:t>Mod</a:t>
            </a:r>
            <a:r>
              <a:rPr sz="5000" b="1" spc="-220" dirty="0">
                <a:solidFill>
                  <a:srgbClr val="532708"/>
                </a:solidFill>
                <a:latin typeface="Arial"/>
                <a:cs typeface="Arial"/>
              </a:rPr>
              <a:t>e</a:t>
            </a:r>
            <a:r>
              <a:rPr sz="5000" b="1" spc="55" dirty="0">
                <a:solidFill>
                  <a:srgbClr val="532708"/>
                </a:solidFill>
                <a:latin typeface="Arial"/>
                <a:cs typeface="Arial"/>
              </a:rPr>
              <a:t>l</a:t>
            </a:r>
            <a:endParaRPr sz="5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96055" y="1652702"/>
            <a:ext cx="4666615" cy="4119245"/>
            <a:chOff x="3496055" y="1652702"/>
            <a:chExt cx="4666615" cy="41192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6055" y="1652702"/>
              <a:ext cx="4666488" cy="411868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512051" y="3955161"/>
              <a:ext cx="1493520" cy="76200"/>
            </a:xfrm>
            <a:custGeom>
              <a:avLst/>
              <a:gdLst/>
              <a:ahLst/>
              <a:cxnLst/>
              <a:rect l="l" t="t" r="r" b="b"/>
              <a:pathLst>
                <a:path w="1493520" h="76200">
                  <a:moveTo>
                    <a:pt x="76200" y="0"/>
                  </a:moveTo>
                  <a:lnTo>
                    <a:pt x="0" y="38226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46"/>
                  </a:lnTo>
                  <a:lnTo>
                    <a:pt x="76200" y="0"/>
                  </a:lnTo>
                  <a:close/>
                </a:path>
                <a:path w="1493520" h="76200">
                  <a:moveTo>
                    <a:pt x="76200" y="31746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46"/>
                  </a:lnTo>
                  <a:lnTo>
                    <a:pt x="76200" y="31746"/>
                  </a:lnTo>
                  <a:close/>
                </a:path>
                <a:path w="1493520" h="76200">
                  <a:moveTo>
                    <a:pt x="76200" y="44446"/>
                  </a:moveTo>
                  <a:lnTo>
                    <a:pt x="63500" y="44450"/>
                  </a:lnTo>
                  <a:lnTo>
                    <a:pt x="76200" y="44450"/>
                  </a:lnTo>
                  <a:close/>
                </a:path>
                <a:path w="1493520" h="76200">
                  <a:moveTo>
                    <a:pt x="1493520" y="31368"/>
                  </a:moveTo>
                  <a:lnTo>
                    <a:pt x="76200" y="31746"/>
                  </a:lnTo>
                  <a:lnTo>
                    <a:pt x="76200" y="44446"/>
                  </a:lnTo>
                  <a:lnTo>
                    <a:pt x="1493520" y="44068"/>
                  </a:lnTo>
                  <a:lnTo>
                    <a:pt x="1493520" y="31368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70508" y="6462776"/>
            <a:ext cx="94354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Source: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https://docs.microsoft.com/en-us/windows-hardware/drivers/network/windows-network-architecture-and-the-osi-model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85835" y="2371089"/>
            <a:ext cx="2560955" cy="2056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Layer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7: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Interacts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with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the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application.</a:t>
            </a:r>
            <a:r>
              <a:rPr sz="1400" spc="13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Can</a:t>
            </a:r>
            <a:r>
              <a:rPr sz="1400" spc="125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see</a:t>
            </a:r>
            <a:r>
              <a:rPr sz="1400" spc="114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the</a:t>
            </a:r>
            <a:r>
              <a:rPr sz="1400" spc="14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content </a:t>
            </a:r>
            <a:r>
              <a:rPr sz="1400" spc="-225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of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the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 transmission.</a:t>
            </a:r>
            <a:r>
              <a:rPr sz="1400" spc="5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Example: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HTTP</a:t>
            </a:r>
            <a:r>
              <a:rPr sz="1400" spc="135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URL</a:t>
            </a:r>
            <a:r>
              <a:rPr sz="1400" spc="11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+</a:t>
            </a:r>
            <a:r>
              <a:rPr sz="1400" spc="13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path</a:t>
            </a:r>
            <a:r>
              <a:rPr sz="1400" spc="13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+</a:t>
            </a:r>
            <a:r>
              <a:rPr sz="1400" spc="13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params</a:t>
            </a:r>
            <a:endParaRPr sz="14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1400">
              <a:latin typeface="Bahnschrift"/>
              <a:cs typeface="Bahnschrift"/>
            </a:endParaRPr>
          </a:p>
          <a:p>
            <a:pPr marL="12700" marR="50165">
              <a:lnSpc>
                <a:spcPct val="100000"/>
              </a:lnSpc>
              <a:spcBef>
                <a:spcPts val="860"/>
              </a:spcBef>
            </a:pP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Layer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 4: Knows</a:t>
            </a:r>
            <a:r>
              <a:rPr sz="1400" spc="5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about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IP,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Port,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 protocol,</a:t>
            </a:r>
            <a:r>
              <a:rPr sz="1400" spc="10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TLS</a:t>
            </a:r>
            <a:r>
              <a:rPr sz="1400" spc="114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and</a:t>
            </a:r>
            <a:r>
              <a:rPr sz="1400" spc="13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more.</a:t>
            </a:r>
            <a:r>
              <a:rPr sz="1400" spc="105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Has</a:t>
            </a:r>
            <a:r>
              <a:rPr sz="1400" spc="12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no </a:t>
            </a:r>
            <a:r>
              <a:rPr sz="1400" spc="-225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knowledge about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the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actual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content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12052" y="2778251"/>
            <a:ext cx="1493520" cy="76200"/>
          </a:xfrm>
          <a:custGeom>
            <a:avLst/>
            <a:gdLst/>
            <a:ahLst/>
            <a:cxnLst/>
            <a:rect l="l" t="t" r="r" b="b"/>
            <a:pathLst>
              <a:path w="149352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49352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493520" h="76200">
                <a:moveTo>
                  <a:pt x="149352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493520" y="44450"/>
                </a:lnTo>
                <a:lnTo>
                  <a:pt x="1493520" y="3175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0183" y="745236"/>
            <a:ext cx="3738371" cy="59192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14401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50" dirty="0">
                <a:solidFill>
                  <a:srgbClr val="532708"/>
                </a:solidFill>
                <a:latin typeface="Arial"/>
                <a:cs typeface="Arial"/>
              </a:rPr>
              <a:t>Loa</a:t>
            </a:r>
            <a:r>
              <a:rPr sz="5000" b="1" spc="-254" dirty="0">
                <a:solidFill>
                  <a:srgbClr val="532708"/>
                </a:solidFill>
                <a:latin typeface="Arial"/>
                <a:cs typeface="Arial"/>
              </a:rPr>
              <a:t>d</a:t>
            </a:r>
            <a:r>
              <a:rPr sz="5000" b="1" spc="-5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85" dirty="0">
                <a:solidFill>
                  <a:srgbClr val="532708"/>
                </a:solidFill>
                <a:latin typeface="Arial"/>
                <a:cs typeface="Arial"/>
              </a:rPr>
              <a:t>Balan</a:t>
            </a:r>
            <a:r>
              <a:rPr sz="5000" b="1" spc="-180" dirty="0">
                <a:solidFill>
                  <a:srgbClr val="532708"/>
                </a:solidFill>
                <a:latin typeface="Arial"/>
                <a:cs typeface="Arial"/>
              </a:rPr>
              <a:t>c</a:t>
            </a:r>
            <a:r>
              <a:rPr sz="5000" b="1" spc="40" dirty="0">
                <a:solidFill>
                  <a:srgbClr val="532708"/>
                </a:solidFill>
                <a:latin typeface="Arial"/>
                <a:cs typeface="Arial"/>
              </a:rPr>
              <a:t>er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3322954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130" dirty="0">
                <a:solidFill>
                  <a:srgbClr val="532708"/>
                </a:solidFill>
                <a:latin typeface="Arial"/>
                <a:cs typeface="Arial"/>
              </a:rPr>
              <a:t>Networking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8890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We’ll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talk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about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4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networking-related</a:t>
            </a:r>
            <a:r>
              <a:rPr sz="2800" spc="31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cloud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services:</a:t>
            </a:r>
            <a:endParaRPr sz="280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8515" y="2805683"/>
            <a:ext cx="3377565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10"/>
              </a:spcBef>
            </a:pPr>
            <a:r>
              <a:rPr sz="2600" dirty="0">
                <a:solidFill>
                  <a:srgbClr val="FFFFFF"/>
                </a:solidFill>
                <a:latin typeface="Bahnschrift"/>
                <a:cs typeface="Bahnschrift"/>
              </a:rPr>
              <a:t>VNets</a:t>
            </a:r>
            <a:endParaRPr sz="260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8515" y="3855720"/>
            <a:ext cx="3377565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65100" rIns="0" bIns="0" rtlCol="0">
            <a:spAutoFit/>
          </a:bodyPr>
          <a:lstStyle/>
          <a:p>
            <a:pPr marL="1059180">
              <a:lnSpc>
                <a:spcPct val="100000"/>
              </a:lnSpc>
              <a:spcBef>
                <a:spcPts val="1300"/>
              </a:spcBef>
            </a:pPr>
            <a:r>
              <a:rPr sz="2600" dirty="0">
                <a:solidFill>
                  <a:srgbClr val="FFFFFF"/>
                </a:solidFill>
                <a:latin typeface="Bahnschrift"/>
                <a:cs typeface="Bahnschrift"/>
              </a:rPr>
              <a:t>SubNets</a:t>
            </a:r>
            <a:endParaRPr sz="260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28515" y="4904232"/>
            <a:ext cx="3377565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marL="619125">
              <a:lnSpc>
                <a:spcPct val="100000"/>
              </a:lnSpc>
              <a:spcBef>
                <a:spcPts val="1310"/>
              </a:spcBef>
            </a:pPr>
            <a:r>
              <a:rPr sz="2600" spc="-5" dirty="0">
                <a:solidFill>
                  <a:srgbClr val="FFFFFF"/>
                </a:solidFill>
                <a:latin typeface="Bahnschrift"/>
                <a:cs typeface="Bahnschrift"/>
              </a:rPr>
              <a:t>Load</a:t>
            </a:r>
            <a:r>
              <a:rPr sz="2600" spc="22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Bahnschrift"/>
                <a:cs typeface="Bahnschrift"/>
              </a:rPr>
              <a:t>Balancer</a:t>
            </a:r>
            <a:endParaRPr sz="26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28515" y="5943600"/>
            <a:ext cx="3377565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1310"/>
              </a:spcBef>
            </a:pPr>
            <a:r>
              <a:rPr sz="2600" spc="-5" dirty="0">
                <a:solidFill>
                  <a:srgbClr val="FFFFFF"/>
                </a:solidFill>
                <a:latin typeface="Bahnschrift"/>
                <a:cs typeface="Bahnschrift"/>
              </a:rPr>
              <a:t>Application</a:t>
            </a:r>
            <a:r>
              <a:rPr sz="2600" spc="22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Bahnschrift"/>
                <a:cs typeface="Bahnschrift"/>
              </a:rPr>
              <a:t>Gateway</a:t>
            </a:r>
            <a:endParaRPr sz="26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1060958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54" dirty="0">
                <a:solidFill>
                  <a:srgbClr val="532708"/>
                </a:solidFill>
                <a:latin typeface="Arial"/>
                <a:cs typeface="Arial"/>
              </a:rPr>
              <a:t>Load</a:t>
            </a:r>
            <a:r>
              <a:rPr sz="5000" b="1" spc="-6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30" dirty="0">
                <a:solidFill>
                  <a:srgbClr val="532708"/>
                </a:solidFill>
                <a:latin typeface="Arial"/>
                <a:cs typeface="Arial"/>
              </a:rPr>
              <a:t>Balancer</a:t>
            </a:r>
            <a:r>
              <a:rPr sz="5000" b="1" spc="-9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65" dirty="0">
                <a:solidFill>
                  <a:srgbClr val="532708"/>
                </a:solidFill>
                <a:latin typeface="Arial"/>
                <a:cs typeface="Arial"/>
              </a:rPr>
              <a:t>Distribution</a:t>
            </a:r>
            <a:r>
              <a:rPr sz="5000" b="1" spc="-10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60" dirty="0">
                <a:solidFill>
                  <a:srgbClr val="532708"/>
                </a:solidFill>
                <a:latin typeface="Arial"/>
                <a:cs typeface="Arial"/>
              </a:rPr>
              <a:t>Algorithm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5127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Based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5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tuple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hash:</a:t>
            </a:r>
            <a:endParaRPr sz="280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1155" y="2314448"/>
            <a:ext cx="302895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Bahnschrift"/>
                <a:cs typeface="Bahnschrift"/>
              </a:rPr>
              <a:t>Source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IP</a:t>
            </a:r>
            <a:endParaRPr sz="2800">
              <a:latin typeface="Bahnschrift"/>
              <a:cs typeface="Bahnschrift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Bahnschrift"/>
                <a:cs typeface="Bahnschrift"/>
              </a:rPr>
              <a:t>Source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port</a:t>
            </a:r>
            <a:endParaRPr sz="2800">
              <a:latin typeface="Bahnschrift"/>
              <a:cs typeface="Bahnschrift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latin typeface="Bahnschrift"/>
                <a:cs typeface="Bahnschrift"/>
              </a:rPr>
              <a:t>Destination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IP</a:t>
            </a:r>
            <a:endParaRPr sz="2800">
              <a:latin typeface="Bahnschrift"/>
              <a:cs typeface="Bahnschrift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latin typeface="Bahnschrift"/>
                <a:cs typeface="Bahnschrift"/>
              </a:rPr>
              <a:t>Destination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port</a:t>
            </a:r>
            <a:endParaRPr sz="2800">
              <a:latin typeface="Bahnschrift"/>
              <a:cs typeface="Bahnschrift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Bahnschrift"/>
                <a:cs typeface="Bahnschrift"/>
              </a:rPr>
              <a:t>Protocol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type</a:t>
            </a:r>
            <a:endParaRPr sz="280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5105400"/>
            <a:ext cx="4579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Same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tuples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used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by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NSG</a:t>
            </a:r>
            <a:endParaRPr sz="2800">
              <a:latin typeface="Bahnschrift"/>
              <a:cs typeface="Bahnschrif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505788" y="2480870"/>
            <a:ext cx="3355340" cy="3971925"/>
            <a:chOff x="7505788" y="2480870"/>
            <a:chExt cx="3355340" cy="39719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05788" y="4405883"/>
              <a:ext cx="1927682" cy="204673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350647" y="2495158"/>
              <a:ext cx="2496185" cy="1651000"/>
            </a:xfrm>
            <a:custGeom>
              <a:avLst/>
              <a:gdLst/>
              <a:ahLst/>
              <a:cxnLst/>
              <a:rect l="l" t="t" r="r" b="b"/>
              <a:pathLst>
                <a:path w="2496184" h="1651000">
                  <a:moveTo>
                    <a:pt x="226678" y="543316"/>
                  </a:moveTo>
                  <a:lnTo>
                    <a:pt x="223109" y="499306"/>
                  </a:lnTo>
                  <a:lnTo>
                    <a:pt x="225559" y="456207"/>
                  </a:lnTo>
                  <a:lnTo>
                    <a:pt x="233714" y="414389"/>
                  </a:lnTo>
                  <a:lnTo>
                    <a:pt x="247264" y="374222"/>
                  </a:lnTo>
                  <a:lnTo>
                    <a:pt x="265895" y="336077"/>
                  </a:lnTo>
                  <a:lnTo>
                    <a:pt x="289296" y="300323"/>
                  </a:lnTo>
                  <a:lnTo>
                    <a:pt x="317155" y="267330"/>
                  </a:lnTo>
                  <a:lnTo>
                    <a:pt x="349159" y="237470"/>
                  </a:lnTo>
                  <a:lnTo>
                    <a:pt x="384996" y="211110"/>
                  </a:lnTo>
                  <a:lnTo>
                    <a:pt x="424354" y="188623"/>
                  </a:lnTo>
                  <a:lnTo>
                    <a:pt x="466921" y="170378"/>
                  </a:lnTo>
                  <a:lnTo>
                    <a:pt x="512385" y="156744"/>
                  </a:lnTo>
                  <a:lnTo>
                    <a:pt x="560434" y="148092"/>
                  </a:lnTo>
                  <a:lnTo>
                    <a:pt x="612320" y="144904"/>
                  </a:lnTo>
                  <a:lnTo>
                    <a:pt x="663895" y="147915"/>
                  </a:lnTo>
                  <a:lnTo>
                    <a:pt x="714483" y="157017"/>
                  </a:lnTo>
                  <a:lnTo>
                    <a:pt x="763407" y="172098"/>
                  </a:lnTo>
                  <a:lnTo>
                    <a:pt x="809989" y="193050"/>
                  </a:lnTo>
                  <a:lnTo>
                    <a:pt x="836939" y="154990"/>
                  </a:lnTo>
                  <a:lnTo>
                    <a:pt x="869438" y="122197"/>
                  </a:lnTo>
                  <a:lnTo>
                    <a:pt x="906629" y="94911"/>
                  </a:lnTo>
                  <a:lnTo>
                    <a:pt x="947651" y="73369"/>
                  </a:lnTo>
                  <a:lnTo>
                    <a:pt x="991647" y="57811"/>
                  </a:lnTo>
                  <a:lnTo>
                    <a:pt x="1037757" y="48474"/>
                  </a:lnTo>
                  <a:lnTo>
                    <a:pt x="1085123" y="45598"/>
                  </a:lnTo>
                  <a:lnTo>
                    <a:pt x="1132886" y="49420"/>
                  </a:lnTo>
                  <a:lnTo>
                    <a:pt x="1180187" y="60180"/>
                  </a:lnTo>
                  <a:lnTo>
                    <a:pt x="1226168" y="78115"/>
                  </a:lnTo>
                  <a:lnTo>
                    <a:pt x="1263776" y="99404"/>
                  </a:lnTo>
                  <a:lnTo>
                    <a:pt x="1297669" y="125359"/>
                  </a:lnTo>
                  <a:lnTo>
                    <a:pt x="1324911" y="86494"/>
                  </a:lnTo>
                  <a:lnTo>
                    <a:pt x="1359153" y="54277"/>
                  </a:lnTo>
                  <a:lnTo>
                    <a:pt x="1399039" y="29117"/>
                  </a:lnTo>
                  <a:lnTo>
                    <a:pt x="1443211" y="11424"/>
                  </a:lnTo>
                  <a:lnTo>
                    <a:pt x="1490312" y="1607"/>
                  </a:lnTo>
                  <a:lnTo>
                    <a:pt x="1538985" y="76"/>
                  </a:lnTo>
                  <a:lnTo>
                    <a:pt x="1587872" y="7238"/>
                  </a:lnTo>
                  <a:lnTo>
                    <a:pt x="1635616" y="23505"/>
                  </a:lnTo>
                  <a:lnTo>
                    <a:pt x="1683686" y="51747"/>
                  </a:lnTo>
                  <a:lnTo>
                    <a:pt x="1723373" y="89037"/>
                  </a:lnTo>
                  <a:lnTo>
                    <a:pt x="1759425" y="57108"/>
                  </a:lnTo>
                  <a:lnTo>
                    <a:pt x="1800036" y="32157"/>
                  </a:lnTo>
                  <a:lnTo>
                    <a:pt x="1844094" y="14267"/>
                  </a:lnTo>
                  <a:lnTo>
                    <a:pt x="1890484" y="3520"/>
                  </a:lnTo>
                  <a:lnTo>
                    <a:pt x="1938095" y="0"/>
                  </a:lnTo>
                  <a:lnTo>
                    <a:pt x="1985812" y="3787"/>
                  </a:lnTo>
                  <a:lnTo>
                    <a:pt x="2032522" y="14966"/>
                  </a:lnTo>
                  <a:lnTo>
                    <a:pt x="2077113" y="33618"/>
                  </a:lnTo>
                  <a:lnTo>
                    <a:pt x="2118470" y="59827"/>
                  </a:lnTo>
                  <a:lnTo>
                    <a:pt x="2152595" y="90688"/>
                  </a:lnTo>
                  <a:lnTo>
                    <a:pt x="2180113" y="126121"/>
                  </a:lnTo>
                  <a:lnTo>
                    <a:pt x="2200463" y="165269"/>
                  </a:lnTo>
                  <a:lnTo>
                    <a:pt x="2213085" y="207274"/>
                  </a:lnTo>
                  <a:lnTo>
                    <a:pt x="2260217" y="222641"/>
                  </a:lnTo>
                  <a:lnTo>
                    <a:pt x="2302865" y="244043"/>
                  </a:lnTo>
                  <a:lnTo>
                    <a:pt x="2340584" y="270779"/>
                  </a:lnTo>
                  <a:lnTo>
                    <a:pt x="2372930" y="302148"/>
                  </a:lnTo>
                  <a:lnTo>
                    <a:pt x="2399458" y="337449"/>
                  </a:lnTo>
                  <a:lnTo>
                    <a:pt x="2419721" y="375981"/>
                  </a:lnTo>
                  <a:lnTo>
                    <a:pt x="2433276" y="417043"/>
                  </a:lnTo>
                  <a:lnTo>
                    <a:pt x="2439678" y="459933"/>
                  </a:lnTo>
                  <a:lnTo>
                    <a:pt x="2438480" y="503951"/>
                  </a:lnTo>
                  <a:lnTo>
                    <a:pt x="2429239" y="548396"/>
                  </a:lnTo>
                  <a:lnTo>
                    <a:pt x="2415142" y="584972"/>
                  </a:lnTo>
                  <a:lnTo>
                    <a:pt x="2444636" y="624842"/>
                  </a:lnTo>
                  <a:lnTo>
                    <a:pt x="2467391" y="666907"/>
                  </a:lnTo>
                  <a:lnTo>
                    <a:pt x="2483492" y="710579"/>
                  </a:lnTo>
                  <a:lnTo>
                    <a:pt x="2493026" y="755270"/>
                  </a:lnTo>
                  <a:lnTo>
                    <a:pt x="2496080" y="800391"/>
                  </a:lnTo>
                  <a:lnTo>
                    <a:pt x="2492739" y="845354"/>
                  </a:lnTo>
                  <a:lnTo>
                    <a:pt x="2483091" y="889571"/>
                  </a:lnTo>
                  <a:lnTo>
                    <a:pt x="2467222" y="932454"/>
                  </a:lnTo>
                  <a:lnTo>
                    <a:pt x="2445217" y="973414"/>
                  </a:lnTo>
                  <a:lnTo>
                    <a:pt x="2417165" y="1011863"/>
                  </a:lnTo>
                  <a:lnTo>
                    <a:pt x="2383150" y="1047213"/>
                  </a:lnTo>
                  <a:lnTo>
                    <a:pt x="2343260" y="1078875"/>
                  </a:lnTo>
                  <a:lnTo>
                    <a:pt x="2301541" y="1104104"/>
                  </a:lnTo>
                  <a:lnTo>
                    <a:pt x="2256773" y="1124214"/>
                  </a:lnTo>
                  <a:lnTo>
                    <a:pt x="2209529" y="1138990"/>
                  </a:lnTo>
                  <a:lnTo>
                    <a:pt x="2160380" y="1148217"/>
                  </a:lnTo>
                  <a:lnTo>
                    <a:pt x="2156383" y="1192604"/>
                  </a:lnTo>
                  <a:lnTo>
                    <a:pt x="2145502" y="1234918"/>
                  </a:lnTo>
                  <a:lnTo>
                    <a:pt x="2128258" y="1274698"/>
                  </a:lnTo>
                  <a:lnTo>
                    <a:pt x="2105172" y="1311483"/>
                  </a:lnTo>
                  <a:lnTo>
                    <a:pt x="2076767" y="1344812"/>
                  </a:lnTo>
                  <a:lnTo>
                    <a:pt x="2043564" y="1374225"/>
                  </a:lnTo>
                  <a:lnTo>
                    <a:pt x="2006084" y="1399261"/>
                  </a:lnTo>
                  <a:lnTo>
                    <a:pt x="1964849" y="1419459"/>
                  </a:lnTo>
                  <a:lnTo>
                    <a:pt x="1920381" y="1434357"/>
                  </a:lnTo>
                  <a:lnTo>
                    <a:pt x="1873201" y="1443495"/>
                  </a:lnTo>
                  <a:lnTo>
                    <a:pt x="1823830" y="1446413"/>
                  </a:lnTo>
                  <a:lnTo>
                    <a:pt x="1777997" y="1443200"/>
                  </a:lnTo>
                  <a:lnTo>
                    <a:pt x="1733295" y="1434428"/>
                  </a:lnTo>
                  <a:lnTo>
                    <a:pt x="1690331" y="1420249"/>
                  </a:lnTo>
                  <a:lnTo>
                    <a:pt x="1649713" y="1400820"/>
                  </a:lnTo>
                  <a:lnTo>
                    <a:pt x="1632644" y="1442283"/>
                  </a:lnTo>
                  <a:lnTo>
                    <a:pt x="1610520" y="1480654"/>
                  </a:lnTo>
                  <a:lnTo>
                    <a:pt x="1583798" y="1515713"/>
                  </a:lnTo>
                  <a:lnTo>
                    <a:pt x="1552932" y="1547240"/>
                  </a:lnTo>
                  <a:lnTo>
                    <a:pt x="1518377" y="1575016"/>
                  </a:lnTo>
                  <a:lnTo>
                    <a:pt x="1480590" y="1598820"/>
                  </a:lnTo>
                  <a:lnTo>
                    <a:pt x="1440025" y="1618432"/>
                  </a:lnTo>
                  <a:lnTo>
                    <a:pt x="1397138" y="1633633"/>
                  </a:lnTo>
                  <a:lnTo>
                    <a:pt x="1352384" y="1644203"/>
                  </a:lnTo>
                  <a:lnTo>
                    <a:pt x="1306219" y="1649921"/>
                  </a:lnTo>
                  <a:lnTo>
                    <a:pt x="1259099" y="1650568"/>
                  </a:lnTo>
                  <a:lnTo>
                    <a:pt x="1211477" y="1645925"/>
                  </a:lnTo>
                  <a:lnTo>
                    <a:pt x="1163811" y="1635770"/>
                  </a:lnTo>
                  <a:lnTo>
                    <a:pt x="1113513" y="1618497"/>
                  </a:lnTo>
                  <a:lnTo>
                    <a:pt x="1066653" y="1595305"/>
                  </a:lnTo>
                  <a:lnTo>
                    <a:pt x="1023835" y="1566614"/>
                  </a:lnTo>
                  <a:lnTo>
                    <a:pt x="985662" y="1532845"/>
                  </a:lnTo>
                  <a:lnTo>
                    <a:pt x="952737" y="1494419"/>
                  </a:lnTo>
                  <a:lnTo>
                    <a:pt x="909795" y="1514995"/>
                  </a:lnTo>
                  <a:lnTo>
                    <a:pt x="865547" y="1530958"/>
                  </a:lnTo>
                  <a:lnTo>
                    <a:pt x="820367" y="1542391"/>
                  </a:lnTo>
                  <a:lnTo>
                    <a:pt x="774626" y="1549377"/>
                  </a:lnTo>
                  <a:lnTo>
                    <a:pt x="728700" y="1552002"/>
                  </a:lnTo>
                  <a:lnTo>
                    <a:pt x="682961" y="1550348"/>
                  </a:lnTo>
                  <a:lnTo>
                    <a:pt x="637782" y="1544499"/>
                  </a:lnTo>
                  <a:lnTo>
                    <a:pt x="593539" y="1534540"/>
                  </a:lnTo>
                  <a:lnTo>
                    <a:pt x="550602" y="1520553"/>
                  </a:lnTo>
                  <a:lnTo>
                    <a:pt x="509347" y="1502622"/>
                  </a:lnTo>
                  <a:lnTo>
                    <a:pt x="470147" y="1480832"/>
                  </a:lnTo>
                  <a:lnTo>
                    <a:pt x="433374" y="1455267"/>
                  </a:lnTo>
                  <a:lnTo>
                    <a:pt x="399403" y="1426009"/>
                  </a:lnTo>
                  <a:lnTo>
                    <a:pt x="368607" y="1393142"/>
                  </a:lnTo>
                  <a:lnTo>
                    <a:pt x="341359" y="1356751"/>
                  </a:lnTo>
                  <a:lnTo>
                    <a:pt x="339835" y="1354338"/>
                  </a:lnTo>
                  <a:lnTo>
                    <a:pt x="338184" y="1351925"/>
                  </a:lnTo>
                  <a:lnTo>
                    <a:pt x="336660" y="1349512"/>
                  </a:lnTo>
                  <a:lnTo>
                    <a:pt x="285692" y="1350234"/>
                  </a:lnTo>
                  <a:lnTo>
                    <a:pt x="237070" y="1342075"/>
                  </a:lnTo>
                  <a:lnTo>
                    <a:pt x="191917" y="1325831"/>
                  </a:lnTo>
                  <a:lnTo>
                    <a:pt x="151351" y="1302300"/>
                  </a:lnTo>
                  <a:lnTo>
                    <a:pt x="116495" y="1272280"/>
                  </a:lnTo>
                  <a:lnTo>
                    <a:pt x="88468" y="1236569"/>
                  </a:lnTo>
                  <a:lnTo>
                    <a:pt x="68392" y="1195965"/>
                  </a:lnTo>
                  <a:lnTo>
                    <a:pt x="57387" y="1151265"/>
                  </a:lnTo>
                  <a:lnTo>
                    <a:pt x="56974" y="1101916"/>
                  </a:lnTo>
                  <a:lnTo>
                    <a:pt x="68277" y="1054221"/>
                  </a:lnTo>
                  <a:lnTo>
                    <a:pt x="90677" y="1009837"/>
                  </a:lnTo>
                  <a:lnTo>
                    <a:pt x="123554" y="970417"/>
                  </a:lnTo>
                  <a:lnTo>
                    <a:pt x="82520" y="943307"/>
                  </a:lnTo>
                  <a:lnTo>
                    <a:pt x="49287" y="910340"/>
                  </a:lnTo>
                  <a:lnTo>
                    <a:pt x="24216" y="872769"/>
                  </a:lnTo>
                  <a:lnTo>
                    <a:pt x="7667" y="831844"/>
                  </a:lnTo>
                  <a:lnTo>
                    <a:pt x="0" y="788818"/>
                  </a:lnTo>
                  <a:lnTo>
                    <a:pt x="1575" y="744943"/>
                  </a:lnTo>
                  <a:lnTo>
                    <a:pt x="12752" y="701469"/>
                  </a:lnTo>
                  <a:lnTo>
                    <a:pt x="33892" y="659648"/>
                  </a:lnTo>
                  <a:lnTo>
                    <a:pt x="61607" y="624803"/>
                  </a:lnTo>
                  <a:lnTo>
                    <a:pt x="95588" y="595652"/>
                  </a:lnTo>
                  <a:lnTo>
                    <a:pt x="134787" y="572798"/>
                  </a:lnTo>
                  <a:lnTo>
                    <a:pt x="178156" y="556845"/>
                  </a:lnTo>
                  <a:lnTo>
                    <a:pt x="224646" y="548396"/>
                  </a:lnTo>
                  <a:lnTo>
                    <a:pt x="226678" y="543316"/>
                  </a:lnTo>
                  <a:close/>
                </a:path>
              </a:pathLst>
            </a:custGeom>
            <a:ln w="28574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01442" y="4184713"/>
              <a:ext cx="211963" cy="22161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476995" y="2578861"/>
              <a:ext cx="2287905" cy="1711960"/>
            </a:xfrm>
            <a:custGeom>
              <a:avLst/>
              <a:gdLst/>
              <a:ahLst/>
              <a:cxnLst/>
              <a:rect l="l" t="t" r="r" b="b"/>
              <a:pathLst>
                <a:path w="2287904" h="1711960">
                  <a:moveTo>
                    <a:pt x="837310" y="1574292"/>
                  </a:moveTo>
                  <a:lnTo>
                    <a:pt x="830297" y="1617759"/>
                  </a:lnTo>
                  <a:lnTo>
                    <a:pt x="810769" y="1655515"/>
                  </a:lnTo>
                  <a:lnTo>
                    <a:pt x="780993" y="1685291"/>
                  </a:lnTo>
                  <a:lnTo>
                    <a:pt x="743237" y="1704819"/>
                  </a:lnTo>
                  <a:lnTo>
                    <a:pt x="699770" y="1711833"/>
                  </a:lnTo>
                  <a:lnTo>
                    <a:pt x="656253" y="1704819"/>
                  </a:lnTo>
                  <a:lnTo>
                    <a:pt x="618492" y="1685291"/>
                  </a:lnTo>
                  <a:lnTo>
                    <a:pt x="588734" y="1655515"/>
                  </a:lnTo>
                  <a:lnTo>
                    <a:pt x="569230" y="1617759"/>
                  </a:lnTo>
                  <a:lnTo>
                    <a:pt x="562228" y="1574292"/>
                  </a:lnTo>
                  <a:lnTo>
                    <a:pt x="569230" y="1530824"/>
                  </a:lnTo>
                  <a:lnTo>
                    <a:pt x="588734" y="1493068"/>
                  </a:lnTo>
                  <a:lnTo>
                    <a:pt x="618492" y="1463292"/>
                  </a:lnTo>
                  <a:lnTo>
                    <a:pt x="656253" y="1443764"/>
                  </a:lnTo>
                  <a:lnTo>
                    <a:pt x="699770" y="1436751"/>
                  </a:lnTo>
                  <a:lnTo>
                    <a:pt x="743237" y="1443764"/>
                  </a:lnTo>
                  <a:lnTo>
                    <a:pt x="780993" y="1463292"/>
                  </a:lnTo>
                  <a:lnTo>
                    <a:pt x="810769" y="1493068"/>
                  </a:lnTo>
                  <a:lnTo>
                    <a:pt x="830297" y="1530824"/>
                  </a:lnTo>
                  <a:lnTo>
                    <a:pt x="837310" y="1574292"/>
                  </a:lnTo>
                  <a:close/>
                </a:path>
                <a:path w="2287904" h="1711960">
                  <a:moveTo>
                    <a:pt x="146176" y="910716"/>
                  </a:moveTo>
                  <a:lnTo>
                    <a:pt x="107995" y="910758"/>
                  </a:lnTo>
                  <a:lnTo>
                    <a:pt x="70469" y="905621"/>
                  </a:lnTo>
                  <a:lnTo>
                    <a:pt x="34252" y="895411"/>
                  </a:lnTo>
                  <a:lnTo>
                    <a:pt x="0" y="880237"/>
                  </a:lnTo>
                </a:path>
                <a:path w="2287904" h="1711960">
                  <a:moveTo>
                    <a:pt x="275081" y="1243964"/>
                  </a:moveTo>
                  <a:lnTo>
                    <a:pt x="259546" y="1249015"/>
                  </a:lnTo>
                  <a:lnTo>
                    <a:pt x="243665" y="1253124"/>
                  </a:lnTo>
                  <a:lnTo>
                    <a:pt x="227522" y="1256305"/>
                  </a:lnTo>
                  <a:lnTo>
                    <a:pt x="211200" y="1258570"/>
                  </a:lnTo>
                </a:path>
                <a:path w="2287904" h="1711960">
                  <a:moveTo>
                    <a:pt x="826261" y="1404112"/>
                  </a:moveTo>
                  <a:lnTo>
                    <a:pt x="815195" y="1388159"/>
                  </a:lnTo>
                  <a:lnTo>
                    <a:pt x="805068" y="1371742"/>
                  </a:lnTo>
                  <a:lnTo>
                    <a:pt x="795918" y="1354873"/>
                  </a:lnTo>
                  <a:lnTo>
                    <a:pt x="787780" y="1337564"/>
                  </a:lnTo>
                </a:path>
                <a:path w="2287904" h="1711960">
                  <a:moveTo>
                    <a:pt x="1538985" y="1238250"/>
                  </a:moveTo>
                  <a:lnTo>
                    <a:pt x="1536745" y="1256768"/>
                  </a:lnTo>
                  <a:lnTo>
                    <a:pt x="1533445" y="1275143"/>
                  </a:lnTo>
                  <a:lnTo>
                    <a:pt x="1529074" y="1293328"/>
                  </a:lnTo>
                  <a:lnTo>
                    <a:pt x="1523619" y="1311275"/>
                  </a:lnTo>
                </a:path>
                <a:path w="2287904" h="1711960">
                  <a:moveTo>
                    <a:pt x="1845055" y="787526"/>
                  </a:moveTo>
                  <a:lnTo>
                    <a:pt x="1891929" y="812548"/>
                  </a:lnTo>
                  <a:lnTo>
                    <a:pt x="1933017" y="843538"/>
                  </a:lnTo>
                  <a:lnTo>
                    <a:pt x="1967776" y="879703"/>
                  </a:lnTo>
                  <a:lnTo>
                    <a:pt x="1995662" y="920246"/>
                  </a:lnTo>
                  <a:lnTo>
                    <a:pt x="2016130" y="964373"/>
                  </a:lnTo>
                  <a:lnTo>
                    <a:pt x="2028635" y="1011288"/>
                  </a:lnTo>
                  <a:lnTo>
                    <a:pt x="2032634" y="1060195"/>
                  </a:lnTo>
                </a:path>
                <a:path w="2287904" h="1711960">
                  <a:moveTo>
                    <a:pt x="2287651" y="497204"/>
                  </a:moveTo>
                  <a:lnTo>
                    <a:pt x="2271754" y="525930"/>
                  </a:lnTo>
                  <a:lnTo>
                    <a:pt x="2252392" y="552704"/>
                  </a:lnTo>
                  <a:lnTo>
                    <a:pt x="2229768" y="577286"/>
                  </a:lnTo>
                  <a:lnTo>
                    <a:pt x="2204084" y="599439"/>
                  </a:lnTo>
                </a:path>
                <a:path w="2287904" h="1711960">
                  <a:moveTo>
                    <a:pt x="2087118" y="117855"/>
                  </a:moveTo>
                  <a:lnTo>
                    <a:pt x="2089187" y="129879"/>
                  </a:lnTo>
                  <a:lnTo>
                    <a:pt x="2090626" y="141938"/>
                  </a:lnTo>
                  <a:lnTo>
                    <a:pt x="2091422" y="154021"/>
                  </a:lnTo>
                  <a:lnTo>
                    <a:pt x="2091562" y="166115"/>
                  </a:lnTo>
                </a:path>
                <a:path w="2287904" h="1711960">
                  <a:moveTo>
                    <a:pt x="1553463" y="61595"/>
                  </a:moveTo>
                  <a:lnTo>
                    <a:pt x="1562312" y="45202"/>
                  </a:lnTo>
                  <a:lnTo>
                    <a:pt x="1572434" y="29416"/>
                  </a:lnTo>
                  <a:lnTo>
                    <a:pt x="1583771" y="14321"/>
                  </a:lnTo>
                  <a:lnTo>
                    <a:pt x="1596262" y="0"/>
                  </a:lnTo>
                </a:path>
                <a:path w="2287904" h="1711960">
                  <a:moveTo>
                    <a:pt x="1153159" y="90932"/>
                  </a:moveTo>
                  <a:lnTo>
                    <a:pt x="1156966" y="77243"/>
                  </a:lnTo>
                  <a:lnTo>
                    <a:pt x="1161700" y="63817"/>
                  </a:lnTo>
                  <a:lnTo>
                    <a:pt x="1167340" y="50676"/>
                  </a:lnTo>
                  <a:lnTo>
                    <a:pt x="1173860" y="37846"/>
                  </a:lnTo>
                </a:path>
                <a:path w="2287904" h="1711960">
                  <a:moveTo>
                    <a:pt x="683259" y="108965"/>
                  </a:moveTo>
                  <a:lnTo>
                    <a:pt x="703327" y="120272"/>
                  </a:lnTo>
                  <a:lnTo>
                    <a:pt x="722550" y="132651"/>
                  </a:lnTo>
                  <a:lnTo>
                    <a:pt x="740892" y="146077"/>
                  </a:lnTo>
                  <a:lnTo>
                    <a:pt x="758317" y="160527"/>
                  </a:lnTo>
                </a:path>
                <a:path w="2287904" h="1711960">
                  <a:moveTo>
                    <a:pt x="113410" y="513841"/>
                  </a:moveTo>
                  <a:lnTo>
                    <a:pt x="109295" y="500457"/>
                  </a:lnTo>
                  <a:lnTo>
                    <a:pt x="105727" y="486965"/>
                  </a:lnTo>
                  <a:lnTo>
                    <a:pt x="102731" y="473354"/>
                  </a:lnTo>
                  <a:lnTo>
                    <a:pt x="100329" y="459613"/>
                  </a:lnTo>
                </a:path>
              </a:pathLst>
            </a:custGeom>
            <a:ln w="28575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793226" y="2678429"/>
            <a:ext cx="14338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C000"/>
                </a:solidFill>
                <a:latin typeface="Ink Free"/>
                <a:cs typeface="Ink Free"/>
              </a:rPr>
              <a:t>I’ve</a:t>
            </a:r>
            <a:r>
              <a:rPr sz="2400" spc="-95" dirty="0">
                <a:solidFill>
                  <a:srgbClr val="FFC000"/>
                </a:solidFill>
                <a:latin typeface="Ink Free"/>
                <a:cs typeface="Ink Free"/>
              </a:rPr>
              <a:t> </a:t>
            </a:r>
            <a:r>
              <a:rPr sz="2400" dirty="0">
                <a:solidFill>
                  <a:srgbClr val="FFC000"/>
                </a:solidFill>
                <a:latin typeface="Ink Free"/>
                <a:cs typeface="Ink Free"/>
              </a:rPr>
              <a:t>heard </a:t>
            </a:r>
            <a:r>
              <a:rPr sz="2400" spc="-675" dirty="0">
                <a:solidFill>
                  <a:srgbClr val="FFC000"/>
                </a:solidFill>
                <a:latin typeface="Ink Free"/>
                <a:cs typeface="Ink Free"/>
              </a:rPr>
              <a:t> </a:t>
            </a:r>
            <a:r>
              <a:rPr sz="2400" dirty="0">
                <a:solidFill>
                  <a:srgbClr val="FFC000"/>
                </a:solidFill>
                <a:latin typeface="Ink Free"/>
                <a:cs typeface="Ink Free"/>
              </a:rPr>
              <a:t>that </a:t>
            </a:r>
            <a:r>
              <a:rPr sz="2400" spc="5" dirty="0">
                <a:solidFill>
                  <a:srgbClr val="FFC000"/>
                </a:solidFill>
                <a:latin typeface="Ink Free"/>
                <a:cs typeface="Ink Free"/>
              </a:rPr>
              <a:t> </a:t>
            </a:r>
            <a:r>
              <a:rPr sz="2400" dirty="0">
                <a:solidFill>
                  <a:srgbClr val="FFC000"/>
                </a:solidFill>
                <a:latin typeface="Ink Free"/>
                <a:cs typeface="Ink Free"/>
              </a:rPr>
              <a:t>before…</a:t>
            </a:r>
            <a:endParaRPr sz="2400">
              <a:latin typeface="Ink Free"/>
              <a:cs typeface="Ink Free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1060958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54" dirty="0">
                <a:solidFill>
                  <a:srgbClr val="532708"/>
                </a:solidFill>
                <a:latin typeface="Arial"/>
                <a:cs typeface="Arial"/>
              </a:rPr>
              <a:t>Load</a:t>
            </a:r>
            <a:r>
              <a:rPr sz="5000" b="1" spc="-6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30" dirty="0">
                <a:solidFill>
                  <a:srgbClr val="532708"/>
                </a:solidFill>
                <a:latin typeface="Arial"/>
                <a:cs typeface="Arial"/>
              </a:rPr>
              <a:t>Balancer</a:t>
            </a:r>
            <a:r>
              <a:rPr sz="5000" b="1" spc="-9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65" dirty="0">
                <a:solidFill>
                  <a:srgbClr val="532708"/>
                </a:solidFill>
                <a:latin typeface="Arial"/>
                <a:cs typeface="Arial"/>
              </a:rPr>
              <a:t>Distribution</a:t>
            </a:r>
            <a:r>
              <a:rPr sz="5000" b="1" spc="-10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60" dirty="0">
                <a:solidFill>
                  <a:srgbClr val="532708"/>
                </a:solidFill>
                <a:latin typeface="Arial"/>
                <a:cs typeface="Arial"/>
              </a:rPr>
              <a:t>Algorithm</a:t>
            </a:r>
            <a:endParaRPr sz="5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7948" y="1872576"/>
            <a:ext cx="7275132" cy="4710251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93852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54" dirty="0">
                <a:solidFill>
                  <a:srgbClr val="532708"/>
                </a:solidFill>
                <a:latin typeface="Arial"/>
                <a:cs typeface="Arial"/>
              </a:rPr>
              <a:t>Load</a:t>
            </a:r>
            <a:r>
              <a:rPr sz="5000" b="1" spc="-7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30" dirty="0">
                <a:solidFill>
                  <a:srgbClr val="532708"/>
                </a:solidFill>
                <a:latin typeface="Arial"/>
                <a:cs typeface="Arial"/>
              </a:rPr>
              <a:t>Balancer</a:t>
            </a:r>
            <a:r>
              <a:rPr sz="5000" b="1" spc="-10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330" dirty="0">
                <a:solidFill>
                  <a:srgbClr val="532708"/>
                </a:solidFill>
                <a:latin typeface="Arial"/>
                <a:cs typeface="Arial"/>
              </a:rPr>
              <a:t>Types</a:t>
            </a:r>
            <a:endParaRPr sz="5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29410" y="2074798"/>
          <a:ext cx="81280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Basic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Standard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93852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54" dirty="0">
                <a:solidFill>
                  <a:srgbClr val="532708"/>
                </a:solidFill>
                <a:latin typeface="Arial"/>
                <a:cs typeface="Arial"/>
              </a:rPr>
              <a:t>Load</a:t>
            </a:r>
            <a:r>
              <a:rPr sz="5000" b="1" spc="-7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30" dirty="0">
                <a:solidFill>
                  <a:srgbClr val="532708"/>
                </a:solidFill>
                <a:latin typeface="Arial"/>
                <a:cs typeface="Arial"/>
              </a:rPr>
              <a:t>Balancer</a:t>
            </a:r>
            <a:r>
              <a:rPr sz="5000" b="1" spc="-10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330" dirty="0">
                <a:solidFill>
                  <a:srgbClr val="532708"/>
                </a:solidFill>
                <a:latin typeface="Arial"/>
                <a:cs typeface="Arial"/>
              </a:rPr>
              <a:t>Types</a:t>
            </a:r>
            <a:endParaRPr sz="5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29410" y="2074798"/>
          <a:ext cx="81280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Basic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Standard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spc="-5" dirty="0">
                          <a:latin typeface="Bahnschrift"/>
                          <a:cs typeface="Bahnschrift"/>
                        </a:rPr>
                        <a:t>No</a:t>
                      </a:r>
                      <a:r>
                        <a:rPr sz="2400" spc="18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dirty="0">
                          <a:latin typeface="Bahnschrift"/>
                          <a:cs typeface="Bahnschrift"/>
                        </a:rPr>
                        <a:t>redundancy</a:t>
                      </a:r>
                      <a:endParaRPr sz="2400">
                        <a:latin typeface="Bahnschrift"/>
                        <a:cs typeface="Bahnschrif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spc="-5" dirty="0">
                          <a:latin typeface="Bahnschrift"/>
                          <a:cs typeface="Bahnschrift"/>
                        </a:rPr>
                        <a:t>Redundant</a:t>
                      </a:r>
                      <a:endParaRPr sz="2400">
                        <a:latin typeface="Bahnschrift"/>
                        <a:cs typeface="Bahnschrif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93852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54" dirty="0">
                <a:solidFill>
                  <a:srgbClr val="532708"/>
                </a:solidFill>
                <a:latin typeface="Arial"/>
                <a:cs typeface="Arial"/>
              </a:rPr>
              <a:t>Load</a:t>
            </a:r>
            <a:r>
              <a:rPr sz="5000" b="1" spc="-7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30" dirty="0">
                <a:solidFill>
                  <a:srgbClr val="532708"/>
                </a:solidFill>
                <a:latin typeface="Arial"/>
                <a:cs typeface="Arial"/>
              </a:rPr>
              <a:t>Balancer</a:t>
            </a:r>
            <a:r>
              <a:rPr sz="5000" b="1" spc="-10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330" dirty="0">
                <a:solidFill>
                  <a:srgbClr val="532708"/>
                </a:solidFill>
                <a:latin typeface="Arial"/>
                <a:cs typeface="Arial"/>
              </a:rPr>
              <a:t>Types</a:t>
            </a:r>
            <a:endParaRPr sz="5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29410" y="2074798"/>
          <a:ext cx="81280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Basic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Standard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spc="-5" dirty="0">
                          <a:latin typeface="Bahnschrift"/>
                          <a:cs typeface="Bahnschrift"/>
                        </a:rPr>
                        <a:t>No</a:t>
                      </a:r>
                      <a:r>
                        <a:rPr sz="2400" spc="18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dirty="0">
                          <a:latin typeface="Bahnschrift"/>
                          <a:cs typeface="Bahnschrift"/>
                        </a:rPr>
                        <a:t>redundancy</a:t>
                      </a:r>
                      <a:endParaRPr sz="2400">
                        <a:latin typeface="Bahnschrift"/>
                        <a:cs typeface="Bahnschrif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spc="-5" dirty="0">
                          <a:latin typeface="Bahnschrift"/>
                          <a:cs typeface="Bahnschrift"/>
                        </a:rPr>
                        <a:t>Redundant</a:t>
                      </a:r>
                      <a:endParaRPr sz="2400">
                        <a:latin typeface="Bahnschrift"/>
                        <a:cs typeface="Bahnschrif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Bahnschrift"/>
                          <a:cs typeface="Bahnschrift"/>
                        </a:rPr>
                        <a:t>Open</a:t>
                      </a:r>
                      <a:r>
                        <a:rPr sz="2400" spc="20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dirty="0">
                          <a:latin typeface="Bahnschrift"/>
                          <a:cs typeface="Bahnschrift"/>
                        </a:rPr>
                        <a:t>by</a:t>
                      </a:r>
                      <a:r>
                        <a:rPr sz="2400" spc="22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spc="-10" dirty="0">
                          <a:latin typeface="Bahnschrift"/>
                          <a:cs typeface="Bahnschrift"/>
                        </a:rPr>
                        <a:t>default</a:t>
                      </a:r>
                      <a:endParaRPr sz="2400">
                        <a:latin typeface="Bahnschrift"/>
                        <a:cs typeface="Bahnschrif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spc="-5" dirty="0">
                          <a:latin typeface="Bahnschrift"/>
                          <a:cs typeface="Bahnschrift"/>
                        </a:rPr>
                        <a:t>Secure</a:t>
                      </a:r>
                      <a:r>
                        <a:rPr sz="2400" spc="22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dirty="0">
                          <a:latin typeface="Bahnschrift"/>
                          <a:cs typeface="Bahnschrift"/>
                        </a:rPr>
                        <a:t>by</a:t>
                      </a:r>
                      <a:r>
                        <a:rPr sz="2400" spc="21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spc="-5" dirty="0">
                          <a:latin typeface="Bahnschrift"/>
                          <a:cs typeface="Bahnschrift"/>
                        </a:rPr>
                        <a:t>default</a:t>
                      </a:r>
                      <a:endParaRPr sz="2400">
                        <a:latin typeface="Bahnschrift"/>
                        <a:cs typeface="Bahnschrif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93852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54" dirty="0">
                <a:solidFill>
                  <a:srgbClr val="532708"/>
                </a:solidFill>
                <a:latin typeface="Arial"/>
                <a:cs typeface="Arial"/>
              </a:rPr>
              <a:t>Load</a:t>
            </a:r>
            <a:r>
              <a:rPr sz="5000" b="1" spc="-7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30" dirty="0">
                <a:solidFill>
                  <a:srgbClr val="532708"/>
                </a:solidFill>
                <a:latin typeface="Arial"/>
                <a:cs typeface="Arial"/>
              </a:rPr>
              <a:t>Balancer</a:t>
            </a:r>
            <a:r>
              <a:rPr sz="5000" b="1" spc="-10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330" dirty="0">
                <a:solidFill>
                  <a:srgbClr val="532708"/>
                </a:solidFill>
                <a:latin typeface="Arial"/>
                <a:cs typeface="Arial"/>
              </a:rPr>
              <a:t>Types</a:t>
            </a:r>
            <a:endParaRPr sz="5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29410" y="2074798"/>
          <a:ext cx="81280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Basic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Standard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spc="-5" dirty="0">
                          <a:latin typeface="Bahnschrift"/>
                          <a:cs typeface="Bahnschrift"/>
                        </a:rPr>
                        <a:t>No</a:t>
                      </a:r>
                      <a:r>
                        <a:rPr sz="2400" spc="18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dirty="0">
                          <a:latin typeface="Bahnschrift"/>
                          <a:cs typeface="Bahnschrift"/>
                        </a:rPr>
                        <a:t>redundancy</a:t>
                      </a:r>
                      <a:endParaRPr sz="2400">
                        <a:latin typeface="Bahnschrift"/>
                        <a:cs typeface="Bahnschrif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spc="-5" dirty="0">
                          <a:latin typeface="Bahnschrift"/>
                          <a:cs typeface="Bahnschrift"/>
                        </a:rPr>
                        <a:t>Redundant</a:t>
                      </a:r>
                      <a:endParaRPr sz="2400">
                        <a:latin typeface="Bahnschrift"/>
                        <a:cs typeface="Bahnschrif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Bahnschrift"/>
                          <a:cs typeface="Bahnschrift"/>
                        </a:rPr>
                        <a:t>Open</a:t>
                      </a:r>
                      <a:r>
                        <a:rPr sz="2400" spc="20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dirty="0">
                          <a:latin typeface="Bahnschrift"/>
                          <a:cs typeface="Bahnschrift"/>
                        </a:rPr>
                        <a:t>by</a:t>
                      </a:r>
                      <a:r>
                        <a:rPr sz="2400" spc="22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spc="-10" dirty="0">
                          <a:latin typeface="Bahnschrift"/>
                          <a:cs typeface="Bahnschrift"/>
                        </a:rPr>
                        <a:t>default</a:t>
                      </a:r>
                      <a:endParaRPr sz="2400">
                        <a:latin typeface="Bahnschrift"/>
                        <a:cs typeface="Bahnschrif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spc="-5" dirty="0">
                          <a:latin typeface="Bahnschrift"/>
                          <a:cs typeface="Bahnschrift"/>
                        </a:rPr>
                        <a:t>Secure</a:t>
                      </a:r>
                      <a:r>
                        <a:rPr sz="2400" spc="22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dirty="0">
                          <a:latin typeface="Bahnschrift"/>
                          <a:cs typeface="Bahnschrift"/>
                        </a:rPr>
                        <a:t>by</a:t>
                      </a:r>
                      <a:r>
                        <a:rPr sz="2400" spc="21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spc="-5" dirty="0">
                          <a:latin typeface="Bahnschrift"/>
                          <a:cs typeface="Bahnschrift"/>
                        </a:rPr>
                        <a:t>default</a:t>
                      </a:r>
                      <a:endParaRPr sz="2400">
                        <a:latin typeface="Bahnschrift"/>
                        <a:cs typeface="Bahnschrif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spc="-5" dirty="0">
                          <a:latin typeface="Bahnschrift"/>
                          <a:cs typeface="Bahnschrift"/>
                        </a:rPr>
                        <a:t>Up</a:t>
                      </a:r>
                      <a:r>
                        <a:rPr sz="2400" spc="21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spc="-5" dirty="0">
                          <a:latin typeface="Bahnschrift"/>
                          <a:cs typeface="Bahnschrift"/>
                        </a:rPr>
                        <a:t>to</a:t>
                      </a:r>
                      <a:r>
                        <a:rPr sz="2400" spc="22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dirty="0">
                          <a:latin typeface="Bahnschrift"/>
                          <a:cs typeface="Bahnschrift"/>
                        </a:rPr>
                        <a:t>300</a:t>
                      </a:r>
                      <a:r>
                        <a:rPr sz="2400" spc="21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dirty="0">
                          <a:latin typeface="Bahnschrift"/>
                          <a:cs typeface="Bahnschrift"/>
                        </a:rPr>
                        <a:t>instances</a:t>
                      </a:r>
                      <a:endParaRPr sz="2400">
                        <a:latin typeface="Bahnschrift"/>
                        <a:cs typeface="Bahnschrif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spc="-5" dirty="0">
                          <a:latin typeface="Bahnschrift"/>
                          <a:cs typeface="Bahnschrift"/>
                        </a:rPr>
                        <a:t>Up</a:t>
                      </a:r>
                      <a:r>
                        <a:rPr sz="2400" spc="21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spc="-5" dirty="0">
                          <a:latin typeface="Bahnschrift"/>
                          <a:cs typeface="Bahnschrift"/>
                        </a:rPr>
                        <a:t>to</a:t>
                      </a:r>
                      <a:r>
                        <a:rPr sz="2400" spc="22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spc="-5" dirty="0">
                          <a:latin typeface="Bahnschrift"/>
                          <a:cs typeface="Bahnschrift"/>
                        </a:rPr>
                        <a:t>1000</a:t>
                      </a:r>
                      <a:r>
                        <a:rPr sz="2400" spc="22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dirty="0">
                          <a:latin typeface="Bahnschrift"/>
                          <a:cs typeface="Bahnschrift"/>
                        </a:rPr>
                        <a:t>instances</a:t>
                      </a:r>
                      <a:endParaRPr sz="2400">
                        <a:latin typeface="Bahnschrift"/>
                        <a:cs typeface="Bahnschrif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93852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54" dirty="0">
                <a:solidFill>
                  <a:srgbClr val="532708"/>
                </a:solidFill>
                <a:latin typeface="Arial"/>
                <a:cs typeface="Arial"/>
              </a:rPr>
              <a:t>Load</a:t>
            </a:r>
            <a:r>
              <a:rPr sz="5000" b="1" spc="-7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30" dirty="0">
                <a:solidFill>
                  <a:srgbClr val="532708"/>
                </a:solidFill>
                <a:latin typeface="Arial"/>
                <a:cs typeface="Arial"/>
              </a:rPr>
              <a:t>Balancer</a:t>
            </a:r>
            <a:r>
              <a:rPr sz="5000" b="1" spc="-10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330" dirty="0">
                <a:solidFill>
                  <a:srgbClr val="532708"/>
                </a:solidFill>
                <a:latin typeface="Arial"/>
                <a:cs typeface="Arial"/>
              </a:rPr>
              <a:t>Types</a:t>
            </a:r>
            <a:endParaRPr sz="5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29410" y="2074798"/>
          <a:ext cx="81280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Basic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Standard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spc="-5" dirty="0">
                          <a:latin typeface="Bahnschrift"/>
                          <a:cs typeface="Bahnschrift"/>
                        </a:rPr>
                        <a:t>No</a:t>
                      </a:r>
                      <a:r>
                        <a:rPr sz="2400" spc="18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dirty="0">
                          <a:latin typeface="Bahnschrift"/>
                          <a:cs typeface="Bahnschrift"/>
                        </a:rPr>
                        <a:t>redundancy</a:t>
                      </a:r>
                      <a:endParaRPr sz="2400">
                        <a:latin typeface="Bahnschrift"/>
                        <a:cs typeface="Bahnschrif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spc="-5" dirty="0">
                          <a:latin typeface="Bahnschrift"/>
                          <a:cs typeface="Bahnschrift"/>
                        </a:rPr>
                        <a:t>Redundant</a:t>
                      </a:r>
                      <a:endParaRPr sz="2400">
                        <a:latin typeface="Bahnschrift"/>
                        <a:cs typeface="Bahnschrif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Bahnschrift"/>
                          <a:cs typeface="Bahnschrift"/>
                        </a:rPr>
                        <a:t>Open</a:t>
                      </a:r>
                      <a:r>
                        <a:rPr sz="2400" spc="20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dirty="0">
                          <a:latin typeface="Bahnschrift"/>
                          <a:cs typeface="Bahnschrift"/>
                        </a:rPr>
                        <a:t>by</a:t>
                      </a:r>
                      <a:r>
                        <a:rPr sz="2400" spc="22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spc="-10" dirty="0">
                          <a:latin typeface="Bahnschrift"/>
                          <a:cs typeface="Bahnschrift"/>
                        </a:rPr>
                        <a:t>default</a:t>
                      </a:r>
                      <a:endParaRPr sz="2400">
                        <a:latin typeface="Bahnschrift"/>
                        <a:cs typeface="Bahnschrif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spc="-5" dirty="0">
                          <a:latin typeface="Bahnschrift"/>
                          <a:cs typeface="Bahnschrift"/>
                        </a:rPr>
                        <a:t>Secure</a:t>
                      </a:r>
                      <a:r>
                        <a:rPr sz="2400" spc="22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dirty="0">
                          <a:latin typeface="Bahnschrift"/>
                          <a:cs typeface="Bahnschrift"/>
                        </a:rPr>
                        <a:t>by</a:t>
                      </a:r>
                      <a:r>
                        <a:rPr sz="2400" spc="21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spc="-5" dirty="0">
                          <a:latin typeface="Bahnschrift"/>
                          <a:cs typeface="Bahnschrift"/>
                        </a:rPr>
                        <a:t>default</a:t>
                      </a:r>
                      <a:endParaRPr sz="2400">
                        <a:latin typeface="Bahnschrift"/>
                        <a:cs typeface="Bahnschrif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spc="-5" dirty="0">
                          <a:latin typeface="Bahnschrift"/>
                          <a:cs typeface="Bahnschrift"/>
                        </a:rPr>
                        <a:t>Up</a:t>
                      </a:r>
                      <a:r>
                        <a:rPr sz="2400" spc="21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spc="-5" dirty="0">
                          <a:latin typeface="Bahnschrift"/>
                          <a:cs typeface="Bahnschrift"/>
                        </a:rPr>
                        <a:t>to</a:t>
                      </a:r>
                      <a:r>
                        <a:rPr sz="2400" spc="22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dirty="0">
                          <a:latin typeface="Bahnschrift"/>
                          <a:cs typeface="Bahnschrift"/>
                        </a:rPr>
                        <a:t>300</a:t>
                      </a:r>
                      <a:r>
                        <a:rPr sz="2400" spc="21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dirty="0">
                          <a:latin typeface="Bahnschrift"/>
                          <a:cs typeface="Bahnschrift"/>
                        </a:rPr>
                        <a:t>instances</a:t>
                      </a:r>
                      <a:endParaRPr sz="2400">
                        <a:latin typeface="Bahnschrift"/>
                        <a:cs typeface="Bahnschrif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spc="-5" dirty="0">
                          <a:latin typeface="Bahnschrift"/>
                          <a:cs typeface="Bahnschrift"/>
                        </a:rPr>
                        <a:t>Up</a:t>
                      </a:r>
                      <a:r>
                        <a:rPr sz="2400" spc="21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spc="-5" dirty="0">
                          <a:latin typeface="Bahnschrift"/>
                          <a:cs typeface="Bahnschrift"/>
                        </a:rPr>
                        <a:t>to</a:t>
                      </a:r>
                      <a:r>
                        <a:rPr sz="2400" spc="22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spc="-5" dirty="0">
                          <a:latin typeface="Bahnschrift"/>
                          <a:cs typeface="Bahnschrift"/>
                        </a:rPr>
                        <a:t>1000</a:t>
                      </a:r>
                      <a:r>
                        <a:rPr sz="2400" spc="22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dirty="0">
                          <a:latin typeface="Bahnschrift"/>
                          <a:cs typeface="Bahnschrift"/>
                        </a:rPr>
                        <a:t>instances</a:t>
                      </a:r>
                      <a:endParaRPr sz="2400">
                        <a:latin typeface="Bahnschrift"/>
                        <a:cs typeface="Bahnschrif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Bahnschrift"/>
                          <a:cs typeface="Bahnschrift"/>
                        </a:rPr>
                        <a:t>No</a:t>
                      </a:r>
                      <a:r>
                        <a:rPr sz="2400" spc="18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dirty="0">
                          <a:latin typeface="Bahnschrift"/>
                          <a:cs typeface="Bahnschrift"/>
                        </a:rPr>
                        <a:t>SLA</a:t>
                      </a:r>
                      <a:endParaRPr sz="2400">
                        <a:latin typeface="Bahnschrift"/>
                        <a:cs typeface="Bahnschrif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dirty="0">
                          <a:latin typeface="Bahnschrift"/>
                          <a:cs typeface="Bahnschrift"/>
                        </a:rPr>
                        <a:t>99.99%</a:t>
                      </a:r>
                      <a:r>
                        <a:rPr sz="2400" spc="21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dirty="0">
                          <a:latin typeface="Bahnschrift"/>
                          <a:cs typeface="Bahnschrift"/>
                        </a:rPr>
                        <a:t>SLA</a:t>
                      </a:r>
                      <a:endParaRPr sz="2400">
                        <a:latin typeface="Bahnschrift"/>
                        <a:cs typeface="Bahnschrif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93852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54" dirty="0">
                <a:solidFill>
                  <a:srgbClr val="532708"/>
                </a:solidFill>
                <a:latin typeface="Arial"/>
                <a:cs typeface="Arial"/>
              </a:rPr>
              <a:t>Load</a:t>
            </a:r>
            <a:r>
              <a:rPr sz="5000" b="1" spc="-7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30" dirty="0">
                <a:solidFill>
                  <a:srgbClr val="532708"/>
                </a:solidFill>
                <a:latin typeface="Arial"/>
                <a:cs typeface="Arial"/>
              </a:rPr>
              <a:t>Balancer</a:t>
            </a:r>
            <a:r>
              <a:rPr sz="5000" b="1" spc="-10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330" dirty="0">
                <a:solidFill>
                  <a:srgbClr val="532708"/>
                </a:solidFill>
                <a:latin typeface="Arial"/>
                <a:cs typeface="Arial"/>
              </a:rPr>
              <a:t>Types</a:t>
            </a:r>
            <a:endParaRPr sz="5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29410" y="2074798"/>
          <a:ext cx="81280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Basic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Standard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spc="-5" dirty="0">
                          <a:latin typeface="Bahnschrift"/>
                          <a:cs typeface="Bahnschrift"/>
                        </a:rPr>
                        <a:t>No</a:t>
                      </a:r>
                      <a:r>
                        <a:rPr sz="2400" spc="18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dirty="0">
                          <a:latin typeface="Bahnschrift"/>
                          <a:cs typeface="Bahnschrift"/>
                        </a:rPr>
                        <a:t>redundancy</a:t>
                      </a:r>
                      <a:endParaRPr sz="2400">
                        <a:latin typeface="Bahnschrift"/>
                        <a:cs typeface="Bahnschrif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spc="-5" dirty="0">
                          <a:latin typeface="Bahnschrift"/>
                          <a:cs typeface="Bahnschrift"/>
                        </a:rPr>
                        <a:t>Redundant</a:t>
                      </a:r>
                      <a:endParaRPr sz="2400">
                        <a:latin typeface="Bahnschrift"/>
                        <a:cs typeface="Bahnschrif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Bahnschrift"/>
                          <a:cs typeface="Bahnschrift"/>
                        </a:rPr>
                        <a:t>Open</a:t>
                      </a:r>
                      <a:r>
                        <a:rPr sz="2400" spc="20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dirty="0">
                          <a:latin typeface="Bahnschrift"/>
                          <a:cs typeface="Bahnschrift"/>
                        </a:rPr>
                        <a:t>by</a:t>
                      </a:r>
                      <a:r>
                        <a:rPr sz="2400" spc="22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spc="-10" dirty="0">
                          <a:latin typeface="Bahnschrift"/>
                          <a:cs typeface="Bahnschrift"/>
                        </a:rPr>
                        <a:t>default</a:t>
                      </a:r>
                      <a:endParaRPr sz="2400">
                        <a:latin typeface="Bahnschrift"/>
                        <a:cs typeface="Bahnschrif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spc="-5" dirty="0">
                          <a:latin typeface="Bahnschrift"/>
                          <a:cs typeface="Bahnschrift"/>
                        </a:rPr>
                        <a:t>Secure</a:t>
                      </a:r>
                      <a:r>
                        <a:rPr sz="2400" spc="22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dirty="0">
                          <a:latin typeface="Bahnschrift"/>
                          <a:cs typeface="Bahnschrift"/>
                        </a:rPr>
                        <a:t>by</a:t>
                      </a:r>
                      <a:r>
                        <a:rPr sz="2400" spc="21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spc="-5" dirty="0">
                          <a:latin typeface="Bahnschrift"/>
                          <a:cs typeface="Bahnschrift"/>
                        </a:rPr>
                        <a:t>default</a:t>
                      </a:r>
                      <a:endParaRPr sz="2400">
                        <a:latin typeface="Bahnschrift"/>
                        <a:cs typeface="Bahnschrif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spc="-5" dirty="0">
                          <a:latin typeface="Bahnschrift"/>
                          <a:cs typeface="Bahnschrift"/>
                        </a:rPr>
                        <a:t>Up</a:t>
                      </a:r>
                      <a:r>
                        <a:rPr sz="2400" spc="21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spc="-5" dirty="0">
                          <a:latin typeface="Bahnschrift"/>
                          <a:cs typeface="Bahnschrift"/>
                        </a:rPr>
                        <a:t>to</a:t>
                      </a:r>
                      <a:r>
                        <a:rPr sz="2400" spc="22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dirty="0">
                          <a:latin typeface="Bahnschrift"/>
                          <a:cs typeface="Bahnschrift"/>
                        </a:rPr>
                        <a:t>300</a:t>
                      </a:r>
                      <a:r>
                        <a:rPr sz="2400" spc="21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dirty="0">
                          <a:latin typeface="Bahnschrift"/>
                          <a:cs typeface="Bahnschrift"/>
                        </a:rPr>
                        <a:t>instances</a:t>
                      </a:r>
                      <a:endParaRPr sz="2400">
                        <a:latin typeface="Bahnschrift"/>
                        <a:cs typeface="Bahnschrif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spc="-5" dirty="0">
                          <a:latin typeface="Bahnschrift"/>
                          <a:cs typeface="Bahnschrift"/>
                        </a:rPr>
                        <a:t>Up</a:t>
                      </a:r>
                      <a:r>
                        <a:rPr sz="2400" spc="21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spc="-5" dirty="0">
                          <a:latin typeface="Bahnschrift"/>
                          <a:cs typeface="Bahnschrift"/>
                        </a:rPr>
                        <a:t>to</a:t>
                      </a:r>
                      <a:r>
                        <a:rPr sz="2400" spc="22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spc="-5" dirty="0">
                          <a:latin typeface="Bahnschrift"/>
                          <a:cs typeface="Bahnschrift"/>
                        </a:rPr>
                        <a:t>1000</a:t>
                      </a:r>
                      <a:r>
                        <a:rPr sz="2400" spc="22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dirty="0">
                          <a:latin typeface="Bahnschrift"/>
                          <a:cs typeface="Bahnschrift"/>
                        </a:rPr>
                        <a:t>instances</a:t>
                      </a:r>
                      <a:endParaRPr sz="2400">
                        <a:latin typeface="Bahnschrift"/>
                        <a:cs typeface="Bahnschrif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Bahnschrift"/>
                          <a:cs typeface="Bahnschrift"/>
                        </a:rPr>
                        <a:t>No</a:t>
                      </a:r>
                      <a:r>
                        <a:rPr sz="2400" spc="18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dirty="0">
                          <a:latin typeface="Bahnschrift"/>
                          <a:cs typeface="Bahnschrift"/>
                        </a:rPr>
                        <a:t>SLA</a:t>
                      </a:r>
                      <a:endParaRPr sz="2400">
                        <a:latin typeface="Bahnschrift"/>
                        <a:cs typeface="Bahnschrif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dirty="0">
                          <a:latin typeface="Bahnschrift"/>
                          <a:cs typeface="Bahnschrift"/>
                        </a:rPr>
                        <a:t>99.99%</a:t>
                      </a:r>
                      <a:r>
                        <a:rPr sz="2400" spc="21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dirty="0">
                          <a:latin typeface="Bahnschrift"/>
                          <a:cs typeface="Bahnschrift"/>
                        </a:rPr>
                        <a:t>SLA</a:t>
                      </a:r>
                      <a:endParaRPr sz="2400">
                        <a:latin typeface="Bahnschrift"/>
                        <a:cs typeface="Bahnschrif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Bahnschrift"/>
                          <a:cs typeface="Bahnschrift"/>
                        </a:rPr>
                        <a:t>Free</a:t>
                      </a:r>
                      <a:endParaRPr sz="2400">
                        <a:latin typeface="Bahnschrift"/>
                        <a:cs typeface="Bahnschrif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Bahnschrift"/>
                          <a:cs typeface="Bahnschrift"/>
                        </a:rPr>
                        <a:t>Not</a:t>
                      </a:r>
                      <a:r>
                        <a:rPr sz="2400" spc="19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400" spc="-5" dirty="0">
                          <a:latin typeface="Bahnschrift"/>
                          <a:cs typeface="Bahnschrift"/>
                        </a:rPr>
                        <a:t>Free</a:t>
                      </a:r>
                      <a:endParaRPr sz="2400">
                        <a:latin typeface="Bahnschrift"/>
                        <a:cs typeface="Bahnschrif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759269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29" dirty="0">
                <a:solidFill>
                  <a:srgbClr val="532708"/>
                </a:solidFill>
                <a:latin typeface="Arial"/>
                <a:cs typeface="Arial"/>
              </a:rPr>
              <a:t>Configuring</a:t>
            </a:r>
            <a:r>
              <a:rPr sz="5000" b="1" spc="-10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54" dirty="0">
                <a:solidFill>
                  <a:srgbClr val="532708"/>
                </a:solidFill>
                <a:latin typeface="Arial"/>
                <a:cs typeface="Arial"/>
              </a:rPr>
              <a:t>Load</a:t>
            </a:r>
            <a:r>
              <a:rPr sz="5000" b="1" spc="-6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30" dirty="0">
                <a:solidFill>
                  <a:srgbClr val="532708"/>
                </a:solidFill>
                <a:latin typeface="Arial"/>
                <a:cs typeface="Arial"/>
              </a:rPr>
              <a:t>Balancer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40151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4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main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configurations:</a:t>
            </a:r>
            <a:endParaRPr sz="280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26911" y="2550837"/>
            <a:ext cx="3518535" cy="2536825"/>
            <a:chOff x="4426911" y="2550837"/>
            <a:chExt cx="3518535" cy="25368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26911" y="2550837"/>
              <a:ext cx="3518007" cy="25366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5715" y="2709671"/>
              <a:ext cx="3020567" cy="203911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05711" y="2694432"/>
            <a:ext cx="2459990" cy="50800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653415" marR="97155" indent="-552450">
              <a:lnSpc>
                <a:spcPct val="100000"/>
              </a:lnSpc>
              <a:spcBef>
                <a:spcPts val="315"/>
              </a:spcBef>
            </a:pPr>
            <a:r>
              <a:rPr sz="1400" spc="-5" dirty="0">
                <a:solidFill>
                  <a:srgbClr val="1F4E79"/>
                </a:solidFill>
                <a:latin typeface="Bahnschrift"/>
                <a:cs typeface="Bahnschrift"/>
              </a:rPr>
              <a:t>The</a:t>
            </a:r>
            <a:r>
              <a:rPr sz="1400" spc="135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1F4E79"/>
                </a:solidFill>
                <a:latin typeface="Bahnschrift"/>
                <a:cs typeface="Bahnschrift"/>
              </a:rPr>
              <a:t>public</a:t>
            </a:r>
            <a:r>
              <a:rPr sz="1400" spc="95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1F4E79"/>
                </a:solidFill>
                <a:latin typeface="Bahnschrift"/>
                <a:cs typeface="Bahnschrift"/>
              </a:rPr>
              <a:t>IP</a:t>
            </a:r>
            <a:r>
              <a:rPr sz="1400" spc="130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1F4E79"/>
                </a:solidFill>
                <a:latin typeface="Bahnschrift"/>
                <a:cs typeface="Bahnschrift"/>
              </a:rPr>
              <a:t>exposed</a:t>
            </a:r>
            <a:r>
              <a:rPr sz="1400" spc="95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1F4E79"/>
                </a:solidFill>
                <a:latin typeface="Bahnschrift"/>
                <a:cs typeface="Bahnschrift"/>
              </a:rPr>
              <a:t>by</a:t>
            </a:r>
            <a:r>
              <a:rPr sz="1400" spc="120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1F4E79"/>
                </a:solidFill>
                <a:latin typeface="Bahnschrift"/>
                <a:cs typeface="Bahnschrift"/>
              </a:rPr>
              <a:t>the </a:t>
            </a:r>
            <a:r>
              <a:rPr sz="1400" spc="-225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1F4E79"/>
                </a:solidFill>
                <a:latin typeface="Bahnschrift"/>
                <a:cs typeface="Bahnschrift"/>
              </a:rPr>
              <a:t>Load</a:t>
            </a:r>
            <a:r>
              <a:rPr sz="1400" spc="105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1F4E79"/>
                </a:solidFill>
                <a:latin typeface="Bahnschrift"/>
                <a:cs typeface="Bahnschrift"/>
              </a:rPr>
              <a:t>Balancer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63034" y="2943098"/>
            <a:ext cx="725170" cy="307975"/>
          </a:xfrm>
          <a:custGeom>
            <a:avLst/>
            <a:gdLst/>
            <a:ahLst/>
            <a:cxnLst/>
            <a:rect l="l" t="t" r="r" b="b"/>
            <a:pathLst>
              <a:path w="725170" h="307975">
                <a:moveTo>
                  <a:pt x="651923" y="278017"/>
                </a:moveTo>
                <a:lnTo>
                  <a:pt x="639952" y="307466"/>
                </a:lnTo>
                <a:lnTo>
                  <a:pt x="724788" y="300989"/>
                </a:lnTo>
                <a:lnTo>
                  <a:pt x="708893" y="282828"/>
                </a:lnTo>
                <a:lnTo>
                  <a:pt x="663701" y="282828"/>
                </a:lnTo>
                <a:lnTo>
                  <a:pt x="651923" y="278017"/>
                </a:lnTo>
                <a:close/>
              </a:path>
              <a:path w="725170" h="307975">
                <a:moveTo>
                  <a:pt x="656709" y="266242"/>
                </a:moveTo>
                <a:lnTo>
                  <a:pt x="651923" y="278017"/>
                </a:lnTo>
                <a:lnTo>
                  <a:pt x="663701" y="282828"/>
                </a:lnTo>
                <a:lnTo>
                  <a:pt x="668401" y="271017"/>
                </a:lnTo>
                <a:lnTo>
                  <a:pt x="656709" y="266242"/>
                </a:lnTo>
                <a:close/>
              </a:path>
              <a:path w="725170" h="307975">
                <a:moveTo>
                  <a:pt x="668654" y="236854"/>
                </a:moveTo>
                <a:lnTo>
                  <a:pt x="656709" y="266242"/>
                </a:lnTo>
                <a:lnTo>
                  <a:pt x="668401" y="271017"/>
                </a:lnTo>
                <a:lnTo>
                  <a:pt x="663701" y="282828"/>
                </a:lnTo>
                <a:lnTo>
                  <a:pt x="708893" y="282828"/>
                </a:lnTo>
                <a:lnTo>
                  <a:pt x="668654" y="236854"/>
                </a:lnTo>
                <a:close/>
              </a:path>
              <a:path w="725170" h="307975">
                <a:moveTo>
                  <a:pt x="4825" y="0"/>
                </a:moveTo>
                <a:lnTo>
                  <a:pt x="0" y="11684"/>
                </a:lnTo>
                <a:lnTo>
                  <a:pt x="651923" y="278017"/>
                </a:lnTo>
                <a:lnTo>
                  <a:pt x="656709" y="266242"/>
                </a:lnTo>
                <a:lnTo>
                  <a:pt x="4825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932164" y="3332988"/>
            <a:ext cx="2459990" cy="50927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654050" marR="205104" indent="-440690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solidFill>
                  <a:srgbClr val="1F4E79"/>
                </a:solidFill>
                <a:latin typeface="Bahnschrift"/>
                <a:cs typeface="Bahnschrift"/>
              </a:rPr>
              <a:t>The</a:t>
            </a:r>
            <a:r>
              <a:rPr sz="1400" spc="130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1F4E79"/>
                </a:solidFill>
                <a:latin typeface="Bahnschrift"/>
                <a:cs typeface="Bahnschrift"/>
              </a:rPr>
              <a:t>VMs</a:t>
            </a:r>
            <a:r>
              <a:rPr sz="1400" spc="110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1F4E79"/>
                </a:solidFill>
                <a:latin typeface="Bahnschrift"/>
                <a:cs typeface="Bahnschrift"/>
              </a:rPr>
              <a:t>connected</a:t>
            </a:r>
            <a:r>
              <a:rPr sz="1400" spc="114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1F4E79"/>
                </a:solidFill>
                <a:latin typeface="Bahnschrift"/>
                <a:cs typeface="Bahnschrift"/>
              </a:rPr>
              <a:t>to</a:t>
            </a:r>
            <a:r>
              <a:rPr sz="1400" spc="130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1F4E79"/>
                </a:solidFill>
                <a:latin typeface="Bahnschrift"/>
                <a:cs typeface="Bahnschrift"/>
              </a:rPr>
              <a:t>the </a:t>
            </a:r>
            <a:r>
              <a:rPr sz="1400" spc="-225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1F4E79"/>
                </a:solidFill>
                <a:latin typeface="Bahnschrift"/>
                <a:cs typeface="Bahnschrift"/>
              </a:rPr>
              <a:t>Load</a:t>
            </a:r>
            <a:r>
              <a:rPr sz="1400" spc="105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1F4E79"/>
                </a:solidFill>
                <a:latin typeface="Bahnschrift"/>
                <a:cs typeface="Bahnschrift"/>
              </a:rPr>
              <a:t>Balancer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92823" y="3581146"/>
            <a:ext cx="2339975" cy="181610"/>
          </a:xfrm>
          <a:custGeom>
            <a:avLst/>
            <a:gdLst/>
            <a:ahLst/>
            <a:cxnLst/>
            <a:rect l="l" t="t" r="r" b="b"/>
            <a:pathLst>
              <a:path w="2339975" h="181610">
                <a:moveTo>
                  <a:pt x="73786" y="105409"/>
                </a:moveTo>
                <a:lnTo>
                  <a:pt x="0" y="148081"/>
                </a:lnTo>
                <a:lnTo>
                  <a:pt x="78358" y="181482"/>
                </a:lnTo>
                <a:lnTo>
                  <a:pt x="76496" y="150494"/>
                </a:lnTo>
                <a:lnTo>
                  <a:pt x="63753" y="150494"/>
                </a:lnTo>
                <a:lnTo>
                  <a:pt x="62992" y="137794"/>
                </a:lnTo>
                <a:lnTo>
                  <a:pt x="75687" y="137026"/>
                </a:lnTo>
                <a:lnTo>
                  <a:pt x="73786" y="105409"/>
                </a:lnTo>
                <a:close/>
              </a:path>
              <a:path w="2339975" h="181610">
                <a:moveTo>
                  <a:pt x="75687" y="137026"/>
                </a:moveTo>
                <a:lnTo>
                  <a:pt x="62992" y="137794"/>
                </a:lnTo>
                <a:lnTo>
                  <a:pt x="63753" y="150494"/>
                </a:lnTo>
                <a:lnTo>
                  <a:pt x="76450" y="149726"/>
                </a:lnTo>
                <a:lnTo>
                  <a:pt x="75687" y="137026"/>
                </a:lnTo>
                <a:close/>
              </a:path>
              <a:path w="2339975" h="181610">
                <a:moveTo>
                  <a:pt x="76450" y="149726"/>
                </a:moveTo>
                <a:lnTo>
                  <a:pt x="63753" y="150494"/>
                </a:lnTo>
                <a:lnTo>
                  <a:pt x="76496" y="150494"/>
                </a:lnTo>
                <a:lnTo>
                  <a:pt x="76450" y="149726"/>
                </a:lnTo>
                <a:close/>
              </a:path>
              <a:path w="2339975" h="181610">
                <a:moveTo>
                  <a:pt x="2338958" y="0"/>
                </a:moveTo>
                <a:lnTo>
                  <a:pt x="75687" y="137026"/>
                </a:lnTo>
                <a:lnTo>
                  <a:pt x="76450" y="149726"/>
                </a:lnTo>
                <a:lnTo>
                  <a:pt x="2339721" y="12700"/>
                </a:lnTo>
                <a:lnTo>
                  <a:pt x="2338958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48511" y="3842003"/>
            <a:ext cx="2726690" cy="77470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175895" marR="170815" algn="ctr">
              <a:lnSpc>
                <a:spcPct val="100000"/>
              </a:lnSpc>
              <a:spcBef>
                <a:spcPts val="525"/>
              </a:spcBef>
            </a:pPr>
            <a:r>
              <a:rPr sz="1400" dirty="0">
                <a:solidFill>
                  <a:srgbClr val="1F4E79"/>
                </a:solidFill>
                <a:latin typeface="Bahnschrift"/>
                <a:cs typeface="Bahnschrift"/>
              </a:rPr>
              <a:t>Probes</a:t>
            </a:r>
            <a:r>
              <a:rPr sz="1400" spc="95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1F4E79"/>
                </a:solidFill>
                <a:latin typeface="Bahnschrift"/>
                <a:cs typeface="Bahnschrift"/>
              </a:rPr>
              <a:t>checking</a:t>
            </a:r>
            <a:r>
              <a:rPr sz="1400" spc="125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1F4E79"/>
                </a:solidFill>
                <a:latin typeface="Bahnschrift"/>
                <a:cs typeface="Bahnschrift"/>
              </a:rPr>
              <a:t>the</a:t>
            </a:r>
            <a:r>
              <a:rPr sz="1400" spc="130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1F4E79"/>
                </a:solidFill>
                <a:latin typeface="Bahnschrift"/>
                <a:cs typeface="Bahnschrift"/>
              </a:rPr>
              <a:t>health</a:t>
            </a:r>
            <a:r>
              <a:rPr sz="1400" spc="125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1F4E79"/>
                </a:solidFill>
                <a:latin typeface="Bahnschrift"/>
                <a:cs typeface="Bahnschrift"/>
              </a:rPr>
              <a:t>of </a:t>
            </a:r>
            <a:r>
              <a:rPr sz="1400" spc="-225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1F4E79"/>
                </a:solidFill>
                <a:latin typeface="Bahnschrift"/>
                <a:cs typeface="Bahnschrift"/>
              </a:rPr>
              <a:t>the</a:t>
            </a:r>
            <a:r>
              <a:rPr sz="1400" dirty="0">
                <a:solidFill>
                  <a:srgbClr val="1F4E79"/>
                </a:solidFill>
                <a:latin typeface="Bahnschrift"/>
                <a:cs typeface="Bahnschrift"/>
              </a:rPr>
              <a:t> VMs. </a:t>
            </a:r>
            <a:r>
              <a:rPr sz="1400" spc="-5" dirty="0">
                <a:solidFill>
                  <a:srgbClr val="1F4E79"/>
                </a:solidFill>
                <a:latin typeface="Bahnschrift"/>
                <a:cs typeface="Bahnschrift"/>
              </a:rPr>
              <a:t>Non-healthy</a:t>
            </a:r>
            <a:r>
              <a:rPr sz="1400" dirty="0">
                <a:solidFill>
                  <a:srgbClr val="1F4E79"/>
                </a:solidFill>
                <a:latin typeface="Bahnschrift"/>
                <a:cs typeface="Bahnschrift"/>
              </a:rPr>
              <a:t> VM</a:t>
            </a:r>
            <a:r>
              <a:rPr sz="1400" spc="5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1F4E79"/>
                </a:solidFill>
                <a:latin typeface="Bahnschrift"/>
                <a:cs typeface="Bahnschrift"/>
              </a:rPr>
              <a:t>will </a:t>
            </a:r>
            <a:r>
              <a:rPr sz="1400" spc="-225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1F4E79"/>
                </a:solidFill>
                <a:latin typeface="Bahnschrift"/>
                <a:cs typeface="Bahnschrift"/>
              </a:rPr>
              <a:t>not</a:t>
            </a:r>
            <a:r>
              <a:rPr sz="1400" spc="140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1F4E79"/>
                </a:solidFill>
                <a:latin typeface="Bahnschrift"/>
                <a:cs typeface="Bahnschrift"/>
              </a:rPr>
              <a:t>be</a:t>
            </a:r>
            <a:r>
              <a:rPr sz="1400" spc="114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1F4E79"/>
                </a:solidFill>
                <a:latin typeface="Bahnschrift"/>
                <a:cs typeface="Bahnschrift"/>
              </a:rPr>
              <a:t>routed</a:t>
            </a:r>
            <a:r>
              <a:rPr sz="1400" spc="114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1F4E79"/>
                </a:solidFill>
                <a:latin typeface="Bahnschrift"/>
                <a:cs typeface="Bahnschrift"/>
              </a:rPr>
              <a:t>to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74059" y="4068317"/>
            <a:ext cx="914400" cy="166370"/>
          </a:xfrm>
          <a:custGeom>
            <a:avLst/>
            <a:gdLst/>
            <a:ahLst/>
            <a:cxnLst/>
            <a:rect l="l" t="t" r="r" b="b"/>
            <a:pathLst>
              <a:path w="914400" h="166370">
                <a:moveTo>
                  <a:pt x="837543" y="31431"/>
                </a:moveTo>
                <a:lnTo>
                  <a:pt x="0" y="153796"/>
                </a:lnTo>
                <a:lnTo>
                  <a:pt x="1777" y="166369"/>
                </a:lnTo>
                <a:lnTo>
                  <a:pt x="839363" y="43997"/>
                </a:lnTo>
                <a:lnTo>
                  <a:pt x="837543" y="31431"/>
                </a:lnTo>
                <a:close/>
              </a:path>
              <a:path w="914400" h="166370">
                <a:moveTo>
                  <a:pt x="909700" y="29590"/>
                </a:moveTo>
                <a:lnTo>
                  <a:pt x="850138" y="29590"/>
                </a:lnTo>
                <a:lnTo>
                  <a:pt x="851915" y="42163"/>
                </a:lnTo>
                <a:lnTo>
                  <a:pt x="839363" y="43997"/>
                </a:lnTo>
                <a:lnTo>
                  <a:pt x="843914" y="75437"/>
                </a:lnTo>
                <a:lnTo>
                  <a:pt x="909700" y="29590"/>
                </a:lnTo>
                <a:close/>
              </a:path>
              <a:path w="914400" h="166370">
                <a:moveTo>
                  <a:pt x="850138" y="29590"/>
                </a:moveTo>
                <a:lnTo>
                  <a:pt x="837543" y="31431"/>
                </a:lnTo>
                <a:lnTo>
                  <a:pt x="839363" y="43997"/>
                </a:lnTo>
                <a:lnTo>
                  <a:pt x="851915" y="42163"/>
                </a:lnTo>
                <a:lnTo>
                  <a:pt x="850138" y="29590"/>
                </a:lnTo>
                <a:close/>
              </a:path>
              <a:path w="914400" h="166370">
                <a:moveTo>
                  <a:pt x="832992" y="0"/>
                </a:moveTo>
                <a:lnTo>
                  <a:pt x="837543" y="31431"/>
                </a:lnTo>
                <a:lnTo>
                  <a:pt x="850138" y="29590"/>
                </a:lnTo>
                <a:lnTo>
                  <a:pt x="909700" y="29590"/>
                </a:lnTo>
                <a:lnTo>
                  <a:pt x="913891" y="26669"/>
                </a:lnTo>
                <a:lnTo>
                  <a:pt x="832992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932164" y="4108703"/>
            <a:ext cx="2459990" cy="50800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315"/>
              </a:spcBef>
            </a:pPr>
            <a:r>
              <a:rPr sz="1400" dirty="0">
                <a:solidFill>
                  <a:srgbClr val="1F4E79"/>
                </a:solidFill>
                <a:latin typeface="Bahnschrift"/>
                <a:cs typeface="Bahnschrift"/>
              </a:rPr>
              <a:t>A</a:t>
            </a:r>
            <a:r>
              <a:rPr sz="1400" spc="114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1F4E79"/>
                </a:solidFill>
                <a:latin typeface="Bahnschrift"/>
                <a:cs typeface="Bahnschrift"/>
              </a:rPr>
              <a:t>rule</a:t>
            </a:r>
            <a:r>
              <a:rPr sz="1400" spc="105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1F4E79"/>
                </a:solidFill>
                <a:latin typeface="Bahnschrift"/>
                <a:cs typeface="Bahnschrift"/>
              </a:rPr>
              <a:t>connecting</a:t>
            </a:r>
            <a:r>
              <a:rPr sz="1400" spc="135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1F4E79"/>
                </a:solidFill>
                <a:latin typeface="Bahnschrift"/>
                <a:cs typeface="Bahnschrift"/>
              </a:rPr>
              <a:t>Frontend</a:t>
            </a:r>
            <a:endParaRPr sz="1400">
              <a:latin typeface="Bahnschrift"/>
              <a:cs typeface="Bahnschrift"/>
            </a:endParaRPr>
          </a:p>
          <a:p>
            <a:pPr marL="1270" algn="ctr">
              <a:lnSpc>
                <a:spcPct val="100000"/>
              </a:lnSpc>
            </a:pPr>
            <a:r>
              <a:rPr sz="1400" dirty="0">
                <a:solidFill>
                  <a:srgbClr val="1F4E79"/>
                </a:solidFill>
                <a:latin typeface="Bahnschrift"/>
                <a:cs typeface="Bahnschrift"/>
              </a:rPr>
              <a:t>IP</a:t>
            </a:r>
            <a:r>
              <a:rPr sz="1400" spc="110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1F4E79"/>
                </a:solidFill>
                <a:latin typeface="Bahnschrift"/>
                <a:cs typeface="Bahnschrift"/>
              </a:rPr>
              <a:t>with</a:t>
            </a:r>
            <a:r>
              <a:rPr sz="1400" spc="135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1F4E79"/>
                </a:solidFill>
                <a:latin typeface="Bahnschrift"/>
                <a:cs typeface="Bahnschrift"/>
              </a:rPr>
              <a:t>Backend</a:t>
            </a:r>
            <a:r>
              <a:rPr sz="1400" spc="105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1F4E79"/>
                </a:solidFill>
                <a:latin typeface="Bahnschrift"/>
                <a:cs typeface="Bahnschrift"/>
              </a:rPr>
              <a:t>pool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91528" y="4355338"/>
            <a:ext cx="2041525" cy="190500"/>
          </a:xfrm>
          <a:custGeom>
            <a:avLst/>
            <a:gdLst/>
            <a:ahLst/>
            <a:cxnLst/>
            <a:rect l="l" t="t" r="r" b="b"/>
            <a:pathLst>
              <a:path w="2041525" h="190500">
                <a:moveTo>
                  <a:pt x="73151" y="114554"/>
                </a:moveTo>
                <a:lnTo>
                  <a:pt x="0" y="158242"/>
                </a:lnTo>
                <a:lnTo>
                  <a:pt x="78867" y="190500"/>
                </a:lnTo>
                <a:lnTo>
                  <a:pt x="76563" y="159893"/>
                </a:lnTo>
                <a:lnTo>
                  <a:pt x="63753" y="159893"/>
                </a:lnTo>
                <a:lnTo>
                  <a:pt x="62865" y="147193"/>
                </a:lnTo>
                <a:lnTo>
                  <a:pt x="75537" y="146249"/>
                </a:lnTo>
                <a:lnTo>
                  <a:pt x="73151" y="114554"/>
                </a:lnTo>
                <a:close/>
              </a:path>
              <a:path w="2041525" h="190500">
                <a:moveTo>
                  <a:pt x="75537" y="146249"/>
                </a:moveTo>
                <a:lnTo>
                  <a:pt x="62865" y="147193"/>
                </a:lnTo>
                <a:lnTo>
                  <a:pt x="63753" y="159893"/>
                </a:lnTo>
                <a:lnTo>
                  <a:pt x="76492" y="158944"/>
                </a:lnTo>
                <a:lnTo>
                  <a:pt x="75537" y="146249"/>
                </a:lnTo>
                <a:close/>
              </a:path>
              <a:path w="2041525" h="190500">
                <a:moveTo>
                  <a:pt x="76492" y="158944"/>
                </a:moveTo>
                <a:lnTo>
                  <a:pt x="63753" y="159893"/>
                </a:lnTo>
                <a:lnTo>
                  <a:pt x="76563" y="159893"/>
                </a:lnTo>
                <a:lnTo>
                  <a:pt x="76492" y="158944"/>
                </a:lnTo>
                <a:close/>
              </a:path>
              <a:path w="2041525" h="190500">
                <a:moveTo>
                  <a:pt x="2040381" y="0"/>
                </a:moveTo>
                <a:lnTo>
                  <a:pt x="75537" y="146249"/>
                </a:lnTo>
                <a:lnTo>
                  <a:pt x="76492" y="158944"/>
                </a:lnTo>
                <a:lnTo>
                  <a:pt x="2041398" y="12700"/>
                </a:lnTo>
                <a:lnTo>
                  <a:pt x="2040381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4085" y="4547753"/>
            <a:ext cx="961568" cy="96301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7" y="1086611"/>
            <a:ext cx="12028932" cy="1935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248983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35" dirty="0">
                <a:solidFill>
                  <a:srgbClr val="532708"/>
                </a:solidFill>
                <a:latin typeface="Arial"/>
                <a:cs typeface="Arial"/>
              </a:rPr>
              <a:t>Exam</a:t>
            </a:r>
            <a:r>
              <a:rPr sz="5000" b="1" spc="-204" dirty="0">
                <a:solidFill>
                  <a:srgbClr val="532708"/>
                </a:solidFill>
                <a:latin typeface="Arial"/>
                <a:cs typeface="Arial"/>
              </a:rPr>
              <a:t>p</a:t>
            </a:r>
            <a:r>
              <a:rPr sz="5000" b="1" spc="-20" dirty="0">
                <a:solidFill>
                  <a:srgbClr val="532708"/>
                </a:solidFill>
                <a:latin typeface="Arial"/>
                <a:cs typeface="Arial"/>
              </a:rPr>
              <a:t>le</a:t>
            </a:r>
            <a:endParaRPr sz="5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912286" y="1839108"/>
            <a:ext cx="3517265" cy="2535555"/>
            <a:chOff x="7912286" y="1839108"/>
            <a:chExt cx="3517265" cy="253555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12286" y="1839108"/>
              <a:ext cx="3516638" cy="25351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71104" y="1997963"/>
              <a:ext cx="3019044" cy="2037588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34763" y="1900808"/>
            <a:ext cx="418941" cy="33607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74444" y="2247392"/>
            <a:ext cx="934085" cy="421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5"/>
              </a:spcBef>
            </a:pPr>
            <a:r>
              <a:rPr sz="1400" dirty="0">
                <a:latin typeface="Bahnschrift"/>
                <a:cs typeface="Bahnschrift"/>
              </a:rPr>
              <a:t>Public</a:t>
            </a:r>
            <a:r>
              <a:rPr sz="1400" spc="70" dirty="0">
                <a:latin typeface="Bahnschrift"/>
                <a:cs typeface="Bahnschrift"/>
              </a:rPr>
              <a:t> </a:t>
            </a:r>
            <a:r>
              <a:rPr sz="1400" spc="-5" dirty="0">
                <a:latin typeface="Bahnschrift"/>
                <a:cs typeface="Bahnschrift"/>
              </a:rPr>
              <a:t>IP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204.222.76.09</a:t>
            </a:r>
            <a:endParaRPr sz="1200">
              <a:latin typeface="Bahnschrift"/>
              <a:cs typeface="Bahnschrif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7219" y="4587261"/>
            <a:ext cx="2118360" cy="606425"/>
            <a:chOff x="617219" y="4587261"/>
            <a:chExt cx="2118360" cy="60642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7219" y="4587261"/>
              <a:ext cx="647699" cy="60635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3311" y="4587261"/>
              <a:ext cx="646176" cy="60635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89403" y="4587261"/>
              <a:ext cx="646176" cy="60635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75512" y="5262753"/>
            <a:ext cx="3289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VM1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96313" y="5262753"/>
            <a:ext cx="3613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VM2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21229" y="5262753"/>
            <a:ext cx="3638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VM3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6615" y="3974591"/>
            <a:ext cx="2665730" cy="1714500"/>
          </a:xfrm>
          <a:custGeom>
            <a:avLst/>
            <a:gdLst/>
            <a:ahLst/>
            <a:cxnLst/>
            <a:rect l="l" t="t" r="r" b="b"/>
            <a:pathLst>
              <a:path w="2665730" h="1714500">
                <a:moveTo>
                  <a:pt x="0" y="285749"/>
                </a:moveTo>
                <a:lnTo>
                  <a:pt x="3740" y="239388"/>
                </a:lnTo>
                <a:lnTo>
                  <a:pt x="14568" y="195413"/>
                </a:lnTo>
                <a:lnTo>
                  <a:pt x="31895" y="154411"/>
                </a:lnTo>
                <a:lnTo>
                  <a:pt x="55134" y="116970"/>
                </a:lnTo>
                <a:lnTo>
                  <a:pt x="83696" y="83677"/>
                </a:lnTo>
                <a:lnTo>
                  <a:pt x="116991" y="55120"/>
                </a:lnTo>
                <a:lnTo>
                  <a:pt x="154433" y="31886"/>
                </a:lnTo>
                <a:lnTo>
                  <a:pt x="195432" y="14563"/>
                </a:lnTo>
                <a:lnTo>
                  <a:pt x="239401" y="3738"/>
                </a:lnTo>
                <a:lnTo>
                  <a:pt x="285750" y="0"/>
                </a:lnTo>
                <a:lnTo>
                  <a:pt x="2379726" y="0"/>
                </a:lnTo>
                <a:lnTo>
                  <a:pt x="2426087" y="3738"/>
                </a:lnTo>
                <a:lnTo>
                  <a:pt x="2470062" y="14563"/>
                </a:lnTo>
                <a:lnTo>
                  <a:pt x="2511064" y="31886"/>
                </a:lnTo>
                <a:lnTo>
                  <a:pt x="2548505" y="55120"/>
                </a:lnTo>
                <a:lnTo>
                  <a:pt x="2581798" y="83677"/>
                </a:lnTo>
                <a:lnTo>
                  <a:pt x="2610355" y="116970"/>
                </a:lnTo>
                <a:lnTo>
                  <a:pt x="2633589" y="154411"/>
                </a:lnTo>
                <a:lnTo>
                  <a:pt x="2650912" y="195413"/>
                </a:lnTo>
                <a:lnTo>
                  <a:pt x="2661737" y="239388"/>
                </a:lnTo>
                <a:lnTo>
                  <a:pt x="2665476" y="285749"/>
                </a:lnTo>
                <a:lnTo>
                  <a:pt x="2665476" y="1428749"/>
                </a:lnTo>
                <a:lnTo>
                  <a:pt x="2661737" y="1475111"/>
                </a:lnTo>
                <a:lnTo>
                  <a:pt x="2650912" y="1519086"/>
                </a:lnTo>
                <a:lnTo>
                  <a:pt x="2633589" y="1560088"/>
                </a:lnTo>
                <a:lnTo>
                  <a:pt x="2610355" y="1597529"/>
                </a:lnTo>
                <a:lnTo>
                  <a:pt x="2581798" y="1630822"/>
                </a:lnTo>
                <a:lnTo>
                  <a:pt x="2548505" y="1659379"/>
                </a:lnTo>
                <a:lnTo>
                  <a:pt x="2511064" y="1682613"/>
                </a:lnTo>
                <a:lnTo>
                  <a:pt x="2470062" y="1699936"/>
                </a:lnTo>
                <a:lnTo>
                  <a:pt x="2426087" y="1710761"/>
                </a:lnTo>
                <a:lnTo>
                  <a:pt x="2379726" y="1714499"/>
                </a:lnTo>
                <a:lnTo>
                  <a:pt x="285750" y="1714499"/>
                </a:lnTo>
                <a:lnTo>
                  <a:pt x="239401" y="1710761"/>
                </a:lnTo>
                <a:lnTo>
                  <a:pt x="195432" y="1699936"/>
                </a:lnTo>
                <a:lnTo>
                  <a:pt x="154433" y="1682613"/>
                </a:lnTo>
                <a:lnTo>
                  <a:pt x="116991" y="1659379"/>
                </a:lnTo>
                <a:lnTo>
                  <a:pt x="83696" y="1630822"/>
                </a:lnTo>
                <a:lnTo>
                  <a:pt x="55134" y="1597529"/>
                </a:lnTo>
                <a:lnTo>
                  <a:pt x="31895" y="1560088"/>
                </a:lnTo>
                <a:lnTo>
                  <a:pt x="14568" y="1519086"/>
                </a:lnTo>
                <a:lnTo>
                  <a:pt x="3740" y="1475111"/>
                </a:lnTo>
                <a:lnTo>
                  <a:pt x="0" y="1428749"/>
                </a:lnTo>
                <a:lnTo>
                  <a:pt x="0" y="285749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56486" y="4051808"/>
            <a:ext cx="7099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260" marR="5080" indent="-16319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B</a:t>
            </a:r>
            <a:r>
              <a:rPr sz="1400" spc="-5" dirty="0">
                <a:latin typeface="Bahnschrift"/>
                <a:cs typeface="Bahnschrift"/>
              </a:rPr>
              <a:t>a</a:t>
            </a:r>
            <a:r>
              <a:rPr sz="1400" spc="-10" dirty="0">
                <a:latin typeface="Bahnschrift"/>
                <a:cs typeface="Bahnschrift"/>
              </a:rPr>
              <a:t>c</a:t>
            </a:r>
            <a:r>
              <a:rPr sz="1400" dirty="0">
                <a:latin typeface="Bahnschrift"/>
                <a:cs typeface="Bahnschrift"/>
              </a:rPr>
              <a:t>ke</a:t>
            </a:r>
            <a:r>
              <a:rPr sz="1400" spc="-5" dirty="0">
                <a:latin typeface="Bahnschrift"/>
                <a:cs typeface="Bahnschrift"/>
              </a:rPr>
              <a:t>n</a:t>
            </a:r>
            <a:r>
              <a:rPr sz="1400" dirty="0">
                <a:latin typeface="Bahnschrift"/>
                <a:cs typeface="Bahnschrift"/>
              </a:rPr>
              <a:t>d  Pool</a:t>
            </a:r>
            <a:endParaRPr sz="1400">
              <a:latin typeface="Bahnschrift"/>
              <a:cs typeface="Bahnschrif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50047" y="1899285"/>
            <a:ext cx="418941" cy="336073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4754371" y="2245868"/>
            <a:ext cx="806450" cy="421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340">
              <a:lnSpc>
                <a:spcPts val="1680"/>
              </a:lnSpc>
              <a:spcBef>
                <a:spcPts val="105"/>
              </a:spcBef>
            </a:pPr>
            <a:r>
              <a:rPr sz="1400" dirty="0">
                <a:latin typeface="Bahnschrift"/>
                <a:cs typeface="Bahnschrift"/>
              </a:rPr>
              <a:t>Public</a:t>
            </a:r>
            <a:r>
              <a:rPr sz="1400" spc="70" dirty="0">
                <a:latin typeface="Bahnschrift"/>
                <a:cs typeface="Bahnschrift"/>
              </a:rPr>
              <a:t> </a:t>
            </a:r>
            <a:r>
              <a:rPr sz="1400" spc="-5" dirty="0">
                <a:latin typeface="Bahnschrift"/>
                <a:cs typeface="Bahnschrift"/>
              </a:rPr>
              <a:t>IP</a:t>
            </a:r>
            <a:endParaRPr sz="1400">
              <a:latin typeface="Bahnschrift"/>
              <a:cs typeface="Bahnschrift"/>
            </a:endParaRPr>
          </a:p>
          <a:p>
            <a:pPr marL="12700">
              <a:lnSpc>
                <a:spcPts val="1440"/>
              </a:lnSpc>
            </a:pP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224.3.101.55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66030" y="5528259"/>
            <a:ext cx="10668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VM</a:t>
            </a:r>
            <a:r>
              <a:rPr sz="1400" spc="100" dirty="0">
                <a:latin typeface="Bahnschrift"/>
                <a:cs typeface="Bahnschrift"/>
              </a:rPr>
              <a:t> </a:t>
            </a:r>
            <a:r>
              <a:rPr sz="1400" spc="-5" dirty="0">
                <a:latin typeface="Bahnschrift"/>
                <a:cs typeface="Bahnschrift"/>
              </a:rPr>
              <a:t>Scale</a:t>
            </a:r>
            <a:r>
              <a:rPr sz="1400" spc="9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Set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71900" y="3973067"/>
            <a:ext cx="2665730" cy="1937385"/>
          </a:xfrm>
          <a:custGeom>
            <a:avLst/>
            <a:gdLst/>
            <a:ahLst/>
            <a:cxnLst/>
            <a:rect l="l" t="t" r="r" b="b"/>
            <a:pathLst>
              <a:path w="2665729" h="1937385">
                <a:moveTo>
                  <a:pt x="0" y="322833"/>
                </a:moveTo>
                <a:lnTo>
                  <a:pt x="3500" y="275125"/>
                </a:lnTo>
                <a:lnTo>
                  <a:pt x="13667" y="229591"/>
                </a:lnTo>
                <a:lnTo>
                  <a:pt x="30003" y="186730"/>
                </a:lnTo>
                <a:lnTo>
                  <a:pt x="52007" y="147042"/>
                </a:lnTo>
                <a:lnTo>
                  <a:pt x="79181" y="111026"/>
                </a:lnTo>
                <a:lnTo>
                  <a:pt x="111026" y="79181"/>
                </a:lnTo>
                <a:lnTo>
                  <a:pt x="147042" y="52007"/>
                </a:lnTo>
                <a:lnTo>
                  <a:pt x="186730" y="30003"/>
                </a:lnTo>
                <a:lnTo>
                  <a:pt x="229591" y="13667"/>
                </a:lnTo>
                <a:lnTo>
                  <a:pt x="275125" y="3500"/>
                </a:lnTo>
                <a:lnTo>
                  <a:pt x="322834" y="0"/>
                </a:lnTo>
                <a:lnTo>
                  <a:pt x="2342641" y="0"/>
                </a:lnTo>
                <a:lnTo>
                  <a:pt x="2390350" y="3500"/>
                </a:lnTo>
                <a:lnTo>
                  <a:pt x="2435884" y="13667"/>
                </a:lnTo>
                <a:lnTo>
                  <a:pt x="2478745" y="30003"/>
                </a:lnTo>
                <a:lnTo>
                  <a:pt x="2518433" y="52007"/>
                </a:lnTo>
                <a:lnTo>
                  <a:pt x="2554449" y="79181"/>
                </a:lnTo>
                <a:lnTo>
                  <a:pt x="2586294" y="111026"/>
                </a:lnTo>
                <a:lnTo>
                  <a:pt x="2613468" y="147042"/>
                </a:lnTo>
                <a:lnTo>
                  <a:pt x="2635472" y="186730"/>
                </a:lnTo>
                <a:lnTo>
                  <a:pt x="2651808" y="229591"/>
                </a:lnTo>
                <a:lnTo>
                  <a:pt x="2661975" y="275125"/>
                </a:lnTo>
                <a:lnTo>
                  <a:pt x="2665476" y="322833"/>
                </a:lnTo>
                <a:lnTo>
                  <a:pt x="2665476" y="1614169"/>
                </a:lnTo>
                <a:lnTo>
                  <a:pt x="2661975" y="1661875"/>
                </a:lnTo>
                <a:lnTo>
                  <a:pt x="2651808" y="1707408"/>
                </a:lnTo>
                <a:lnTo>
                  <a:pt x="2635472" y="1750268"/>
                </a:lnTo>
                <a:lnTo>
                  <a:pt x="2613468" y="1789956"/>
                </a:lnTo>
                <a:lnTo>
                  <a:pt x="2586294" y="1825972"/>
                </a:lnTo>
                <a:lnTo>
                  <a:pt x="2554449" y="1857817"/>
                </a:lnTo>
                <a:lnTo>
                  <a:pt x="2518433" y="1884993"/>
                </a:lnTo>
                <a:lnTo>
                  <a:pt x="2478745" y="1906998"/>
                </a:lnTo>
                <a:lnTo>
                  <a:pt x="2435884" y="1923335"/>
                </a:lnTo>
                <a:lnTo>
                  <a:pt x="2390350" y="1933503"/>
                </a:lnTo>
                <a:lnTo>
                  <a:pt x="2342641" y="1937003"/>
                </a:lnTo>
                <a:lnTo>
                  <a:pt x="322834" y="1937003"/>
                </a:lnTo>
                <a:lnTo>
                  <a:pt x="275125" y="1933503"/>
                </a:lnTo>
                <a:lnTo>
                  <a:pt x="229591" y="1923335"/>
                </a:lnTo>
                <a:lnTo>
                  <a:pt x="186730" y="1906998"/>
                </a:lnTo>
                <a:lnTo>
                  <a:pt x="147042" y="1884993"/>
                </a:lnTo>
                <a:lnTo>
                  <a:pt x="111026" y="1857817"/>
                </a:lnTo>
                <a:lnTo>
                  <a:pt x="79181" y="1825972"/>
                </a:lnTo>
                <a:lnTo>
                  <a:pt x="52007" y="1789956"/>
                </a:lnTo>
                <a:lnTo>
                  <a:pt x="30003" y="1750268"/>
                </a:lnTo>
                <a:lnTo>
                  <a:pt x="13667" y="1707408"/>
                </a:lnTo>
                <a:lnTo>
                  <a:pt x="3500" y="1661875"/>
                </a:lnTo>
                <a:lnTo>
                  <a:pt x="0" y="1614169"/>
                </a:lnTo>
                <a:lnTo>
                  <a:pt x="0" y="322833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772025" y="4050284"/>
            <a:ext cx="711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 marR="5080" indent="-16383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Bahnschrift"/>
                <a:cs typeface="Bahnschrift"/>
              </a:rPr>
              <a:t>B</a:t>
            </a:r>
            <a:r>
              <a:rPr sz="1400" spc="-5" dirty="0">
                <a:latin typeface="Bahnschrift"/>
                <a:cs typeface="Bahnschrift"/>
              </a:rPr>
              <a:t>ack</a:t>
            </a:r>
            <a:r>
              <a:rPr sz="1400" spc="5" dirty="0">
                <a:latin typeface="Bahnschrift"/>
                <a:cs typeface="Bahnschrift"/>
              </a:rPr>
              <a:t>e</a:t>
            </a:r>
            <a:r>
              <a:rPr sz="1400" dirty="0">
                <a:latin typeface="Bahnschrift"/>
                <a:cs typeface="Bahnschrift"/>
              </a:rPr>
              <a:t>nd  Pool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03832" y="2708148"/>
            <a:ext cx="76200" cy="1216660"/>
          </a:xfrm>
          <a:custGeom>
            <a:avLst/>
            <a:gdLst/>
            <a:ahLst/>
            <a:cxnLst/>
            <a:rect l="l" t="t" r="r" b="b"/>
            <a:pathLst>
              <a:path w="76200" h="1216660">
                <a:moveTo>
                  <a:pt x="31750" y="1140206"/>
                </a:moveTo>
                <a:lnTo>
                  <a:pt x="0" y="1140206"/>
                </a:lnTo>
                <a:lnTo>
                  <a:pt x="38100" y="1216406"/>
                </a:lnTo>
                <a:lnTo>
                  <a:pt x="69850" y="1152906"/>
                </a:lnTo>
                <a:lnTo>
                  <a:pt x="31750" y="1152906"/>
                </a:lnTo>
                <a:lnTo>
                  <a:pt x="31750" y="1140206"/>
                </a:lnTo>
                <a:close/>
              </a:path>
              <a:path w="76200" h="1216660">
                <a:moveTo>
                  <a:pt x="44450" y="0"/>
                </a:moveTo>
                <a:lnTo>
                  <a:pt x="31750" y="0"/>
                </a:lnTo>
                <a:lnTo>
                  <a:pt x="31750" y="1152906"/>
                </a:lnTo>
                <a:lnTo>
                  <a:pt x="44450" y="1152906"/>
                </a:lnTo>
                <a:lnTo>
                  <a:pt x="44450" y="0"/>
                </a:lnTo>
                <a:close/>
              </a:path>
              <a:path w="76200" h="1216660">
                <a:moveTo>
                  <a:pt x="76200" y="1140206"/>
                </a:moveTo>
                <a:lnTo>
                  <a:pt x="44450" y="1140206"/>
                </a:lnTo>
                <a:lnTo>
                  <a:pt x="44450" y="1152906"/>
                </a:lnTo>
                <a:lnTo>
                  <a:pt x="69850" y="1152906"/>
                </a:lnTo>
                <a:lnTo>
                  <a:pt x="76200" y="1140206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908175" y="3307460"/>
            <a:ext cx="388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Bahnschrift"/>
                <a:cs typeface="Bahnschrift"/>
              </a:rPr>
              <a:t>Rule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067300" y="2708148"/>
            <a:ext cx="76200" cy="1216660"/>
          </a:xfrm>
          <a:custGeom>
            <a:avLst/>
            <a:gdLst/>
            <a:ahLst/>
            <a:cxnLst/>
            <a:rect l="l" t="t" r="r" b="b"/>
            <a:pathLst>
              <a:path w="76200" h="1216660">
                <a:moveTo>
                  <a:pt x="31750" y="1140206"/>
                </a:moveTo>
                <a:lnTo>
                  <a:pt x="0" y="1140206"/>
                </a:lnTo>
                <a:lnTo>
                  <a:pt x="38100" y="1216406"/>
                </a:lnTo>
                <a:lnTo>
                  <a:pt x="69850" y="1152906"/>
                </a:lnTo>
                <a:lnTo>
                  <a:pt x="31750" y="1152906"/>
                </a:lnTo>
                <a:lnTo>
                  <a:pt x="31750" y="1140206"/>
                </a:lnTo>
                <a:close/>
              </a:path>
              <a:path w="76200" h="1216660">
                <a:moveTo>
                  <a:pt x="44450" y="0"/>
                </a:moveTo>
                <a:lnTo>
                  <a:pt x="31750" y="0"/>
                </a:lnTo>
                <a:lnTo>
                  <a:pt x="31750" y="1152906"/>
                </a:lnTo>
                <a:lnTo>
                  <a:pt x="44450" y="1152906"/>
                </a:lnTo>
                <a:lnTo>
                  <a:pt x="44450" y="0"/>
                </a:lnTo>
                <a:close/>
              </a:path>
              <a:path w="76200" h="1216660">
                <a:moveTo>
                  <a:pt x="76200" y="1140206"/>
                </a:moveTo>
                <a:lnTo>
                  <a:pt x="44450" y="1140206"/>
                </a:lnTo>
                <a:lnTo>
                  <a:pt x="44450" y="1152906"/>
                </a:lnTo>
                <a:lnTo>
                  <a:pt x="69850" y="1152906"/>
                </a:lnTo>
                <a:lnTo>
                  <a:pt x="76200" y="1140206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271642" y="3307460"/>
            <a:ext cx="388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Bahnschrift"/>
                <a:cs typeface="Bahnschrift"/>
              </a:rPr>
              <a:t>Rule</a:t>
            </a:r>
            <a:endParaRPr sz="14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85076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105" dirty="0">
                <a:solidFill>
                  <a:srgbClr val="532708"/>
                </a:solidFill>
                <a:latin typeface="Arial"/>
                <a:cs typeface="Arial"/>
              </a:rPr>
              <a:t>Virtual</a:t>
            </a:r>
            <a:r>
              <a:rPr sz="5000" b="1" spc="-13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90" dirty="0">
                <a:solidFill>
                  <a:srgbClr val="532708"/>
                </a:solidFill>
                <a:latin typeface="Arial"/>
                <a:cs typeface="Arial"/>
              </a:rPr>
              <a:t>Networks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085977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network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which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you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can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deploy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cloud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resources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Many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cloud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resources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are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deployed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within</a:t>
            </a:r>
            <a:r>
              <a:rPr sz="2800" spc="31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Vnets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VMs,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App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Services,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DBs,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etc.</a:t>
            </a:r>
            <a:endParaRPr sz="2800">
              <a:latin typeface="Bahnschrift"/>
              <a:cs typeface="Bahnschrift"/>
            </a:endParaRPr>
          </a:p>
          <a:p>
            <a:pPr marL="469900" marR="5080" indent="-457200">
              <a:lnSpc>
                <a:spcPts val="6720"/>
              </a:lnSpc>
              <a:spcBef>
                <a:spcPts val="58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“Virtual”</a:t>
            </a:r>
            <a:r>
              <a:rPr sz="2800" spc="31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“based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physical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network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and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logically</a:t>
            </a:r>
            <a:r>
              <a:rPr sz="2800" spc="31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separated </a:t>
            </a:r>
            <a:r>
              <a:rPr sz="2800" spc="-4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from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other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virtual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networks”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081779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110" dirty="0">
                <a:solidFill>
                  <a:srgbClr val="532708"/>
                </a:solidFill>
                <a:latin typeface="Arial"/>
                <a:cs typeface="Arial"/>
              </a:rPr>
              <a:t>Health</a:t>
            </a:r>
            <a:r>
              <a:rPr sz="5000" b="1" spc="-19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60" dirty="0">
                <a:solidFill>
                  <a:srgbClr val="532708"/>
                </a:solidFill>
                <a:latin typeface="Arial"/>
                <a:cs typeface="Arial"/>
              </a:rPr>
              <a:t>Probes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126871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Check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health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VM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non-healthy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VM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will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marked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as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Down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and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will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not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routed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to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Run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intervals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(usually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few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seconds)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Can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run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TCP,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HTTP,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HTTPS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(Standard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only)</a:t>
            </a:r>
            <a:endParaRPr sz="2800">
              <a:latin typeface="Bahnschrift"/>
              <a:cs typeface="Bahnschrift"/>
            </a:endParaRPr>
          </a:p>
          <a:p>
            <a:pPr marL="469900" marR="5080" indent="-457200">
              <a:lnSpc>
                <a:spcPct val="2001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Configurable</a:t>
            </a:r>
            <a:r>
              <a:rPr sz="2800" spc="31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unhealthy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threshold</a:t>
            </a:r>
            <a:r>
              <a:rPr sz="2800" spc="33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–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how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many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times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check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should </a:t>
            </a:r>
            <a:r>
              <a:rPr sz="2800" spc="-459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fail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for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VM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marked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as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Down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(default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is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2)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081779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110" dirty="0">
                <a:solidFill>
                  <a:srgbClr val="532708"/>
                </a:solidFill>
                <a:latin typeface="Arial"/>
                <a:cs typeface="Arial"/>
              </a:rPr>
              <a:t>Health</a:t>
            </a:r>
            <a:r>
              <a:rPr sz="5000" b="1" spc="-19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60" dirty="0">
                <a:solidFill>
                  <a:srgbClr val="532708"/>
                </a:solidFill>
                <a:latin typeface="Arial"/>
                <a:cs typeface="Arial"/>
              </a:rPr>
              <a:t>Probes</a:t>
            </a:r>
            <a:endParaRPr sz="5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32034" y="1359330"/>
            <a:ext cx="7964805" cy="5445760"/>
            <a:chOff x="2132034" y="1359330"/>
            <a:chExt cx="7964805" cy="54457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2034" y="1359330"/>
              <a:ext cx="7964507" cy="54453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0571" y="1517903"/>
              <a:ext cx="7467600" cy="49484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081779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110" dirty="0">
                <a:solidFill>
                  <a:srgbClr val="532708"/>
                </a:solidFill>
                <a:latin typeface="Arial"/>
                <a:cs typeface="Arial"/>
              </a:rPr>
              <a:t>Health</a:t>
            </a:r>
            <a:r>
              <a:rPr sz="5000" b="1" spc="-19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60" dirty="0">
                <a:solidFill>
                  <a:srgbClr val="532708"/>
                </a:solidFill>
                <a:latin typeface="Arial"/>
                <a:cs typeface="Arial"/>
              </a:rPr>
              <a:t>Probes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6837680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Run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VM’s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host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No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network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traffic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outside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host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Originate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from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same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IP: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168.63.129.16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Allowed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by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default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NSG</a:t>
            </a:r>
            <a:endParaRPr sz="280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9352" y="4572000"/>
            <a:ext cx="12042775" cy="2286000"/>
            <a:chOff x="149352" y="4572000"/>
            <a:chExt cx="12042775" cy="2286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352" y="4572000"/>
              <a:ext cx="12042647" cy="22859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4423" y="4767071"/>
              <a:ext cx="11503152" cy="200863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46531" y="6204204"/>
              <a:ext cx="11299190" cy="273050"/>
            </a:xfrm>
            <a:custGeom>
              <a:avLst/>
              <a:gdLst/>
              <a:ahLst/>
              <a:cxnLst/>
              <a:rect l="l" t="t" r="r" b="b"/>
              <a:pathLst>
                <a:path w="11299190" h="273050">
                  <a:moveTo>
                    <a:pt x="0" y="272796"/>
                  </a:moveTo>
                  <a:lnTo>
                    <a:pt x="11298936" y="272796"/>
                  </a:lnTo>
                  <a:lnTo>
                    <a:pt x="11298936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699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787971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75" dirty="0">
                <a:solidFill>
                  <a:srgbClr val="532708"/>
                </a:solidFill>
                <a:latin typeface="Arial"/>
                <a:cs typeface="Arial"/>
              </a:rPr>
              <a:t>When</a:t>
            </a:r>
            <a:r>
              <a:rPr sz="5000" b="1" spc="-6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35" dirty="0">
                <a:solidFill>
                  <a:srgbClr val="532708"/>
                </a:solidFill>
                <a:latin typeface="Arial"/>
                <a:cs typeface="Arial"/>
              </a:rPr>
              <a:t>t</a:t>
            </a:r>
            <a:r>
              <a:rPr sz="5000" b="1" spc="-235" dirty="0">
                <a:solidFill>
                  <a:srgbClr val="532708"/>
                </a:solidFill>
                <a:latin typeface="Arial"/>
                <a:cs typeface="Arial"/>
              </a:rPr>
              <a:t>o</a:t>
            </a:r>
            <a:r>
              <a:rPr sz="5000" b="1" spc="-4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20" dirty="0">
                <a:solidFill>
                  <a:srgbClr val="532708"/>
                </a:solidFill>
                <a:latin typeface="Arial"/>
                <a:cs typeface="Arial"/>
              </a:rPr>
              <a:t>Us</a:t>
            </a:r>
            <a:r>
              <a:rPr sz="5000" b="1" spc="-190" dirty="0">
                <a:solidFill>
                  <a:srgbClr val="532708"/>
                </a:solidFill>
                <a:latin typeface="Arial"/>
                <a:cs typeface="Arial"/>
              </a:rPr>
              <a:t>e</a:t>
            </a:r>
            <a:r>
              <a:rPr sz="5000" b="1" spc="-7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50" dirty="0">
                <a:solidFill>
                  <a:srgbClr val="532708"/>
                </a:solidFill>
                <a:latin typeface="Arial"/>
                <a:cs typeface="Arial"/>
              </a:rPr>
              <a:t>Loa</a:t>
            </a:r>
            <a:r>
              <a:rPr sz="5000" b="1" spc="-254" dirty="0">
                <a:solidFill>
                  <a:srgbClr val="532708"/>
                </a:solidFill>
                <a:latin typeface="Arial"/>
                <a:cs typeface="Arial"/>
              </a:rPr>
              <a:t>d</a:t>
            </a:r>
            <a:r>
              <a:rPr sz="5000" b="1" spc="-5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85" dirty="0">
                <a:solidFill>
                  <a:srgbClr val="532708"/>
                </a:solidFill>
                <a:latin typeface="Arial"/>
                <a:cs typeface="Arial"/>
              </a:rPr>
              <a:t>Balan</a:t>
            </a:r>
            <a:r>
              <a:rPr sz="5000" b="1" spc="-180" dirty="0">
                <a:solidFill>
                  <a:srgbClr val="532708"/>
                </a:solidFill>
                <a:latin typeface="Arial"/>
                <a:cs typeface="Arial"/>
              </a:rPr>
              <a:t>c</a:t>
            </a:r>
            <a:r>
              <a:rPr sz="5000" b="1" spc="40" dirty="0">
                <a:solidFill>
                  <a:srgbClr val="532708"/>
                </a:solidFill>
                <a:latin typeface="Arial"/>
                <a:cs typeface="Arial"/>
              </a:rPr>
              <a:t>er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373530"/>
            <a:ext cx="7262495" cy="514731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Great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for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internal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resources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Do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not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use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for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external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resources</a:t>
            </a: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10" dirty="0">
                <a:latin typeface="Bahnschrift"/>
                <a:cs typeface="Bahnschrift"/>
              </a:rPr>
              <a:t>Especially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Web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Apps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/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Web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API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/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etc.</a:t>
            </a: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Can’t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handle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HTTP</a:t>
            </a: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10" dirty="0">
                <a:latin typeface="Bahnschrift"/>
                <a:cs typeface="Bahnschrift"/>
              </a:rPr>
              <a:t>Doesn’t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route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based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path</a:t>
            </a: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No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protection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For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this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we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have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Application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Gateway</a:t>
            </a: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10" dirty="0">
                <a:latin typeface="Bahnschrift"/>
                <a:cs typeface="Bahnschrift"/>
              </a:rPr>
              <a:t>And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demo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too…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79501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90" dirty="0">
                <a:solidFill>
                  <a:srgbClr val="532708"/>
                </a:solidFill>
                <a:latin typeface="Arial"/>
                <a:cs typeface="Arial"/>
              </a:rPr>
              <a:t>App</a:t>
            </a:r>
            <a:r>
              <a:rPr sz="5000" b="1" spc="-120" dirty="0">
                <a:solidFill>
                  <a:srgbClr val="532708"/>
                </a:solidFill>
                <a:latin typeface="Arial"/>
                <a:cs typeface="Arial"/>
              </a:rPr>
              <a:t>l</a:t>
            </a:r>
            <a:r>
              <a:rPr sz="5000" b="1" spc="-165" dirty="0">
                <a:solidFill>
                  <a:srgbClr val="532708"/>
                </a:solidFill>
                <a:latin typeface="Arial"/>
                <a:cs typeface="Arial"/>
              </a:rPr>
              <a:t>ic</a:t>
            </a:r>
            <a:r>
              <a:rPr sz="5000" b="1" spc="-210" dirty="0">
                <a:solidFill>
                  <a:srgbClr val="532708"/>
                </a:solidFill>
                <a:latin typeface="Arial"/>
                <a:cs typeface="Arial"/>
              </a:rPr>
              <a:t>a</a:t>
            </a:r>
            <a:r>
              <a:rPr sz="5000" b="1" spc="-175" dirty="0">
                <a:solidFill>
                  <a:srgbClr val="532708"/>
                </a:solidFill>
                <a:latin typeface="Arial"/>
                <a:cs typeface="Arial"/>
              </a:rPr>
              <a:t>tio</a:t>
            </a:r>
            <a:r>
              <a:rPr sz="5000" b="1" spc="-254" dirty="0">
                <a:solidFill>
                  <a:srgbClr val="532708"/>
                </a:solidFill>
                <a:latin typeface="Arial"/>
                <a:cs typeface="Arial"/>
              </a:rPr>
              <a:t>n</a:t>
            </a:r>
            <a:r>
              <a:rPr sz="5000" b="1" spc="-8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330" dirty="0">
                <a:solidFill>
                  <a:srgbClr val="532708"/>
                </a:solidFill>
                <a:latin typeface="Arial"/>
                <a:cs typeface="Arial"/>
              </a:rPr>
              <a:t>Ga</a:t>
            </a:r>
            <a:r>
              <a:rPr sz="5000" b="1" spc="-160" dirty="0">
                <a:solidFill>
                  <a:srgbClr val="532708"/>
                </a:solidFill>
                <a:latin typeface="Arial"/>
                <a:cs typeface="Arial"/>
              </a:rPr>
              <a:t>t</a:t>
            </a:r>
            <a:r>
              <a:rPr sz="5000" b="1" spc="-155" dirty="0">
                <a:solidFill>
                  <a:srgbClr val="532708"/>
                </a:solidFill>
                <a:latin typeface="Arial"/>
                <a:cs typeface="Arial"/>
              </a:rPr>
              <a:t>eway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373530"/>
            <a:ext cx="8848725" cy="450723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Web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traffic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load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balancer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Can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function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external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endpoint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web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app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Works</a:t>
            </a:r>
            <a:r>
              <a:rPr sz="2800" spc="24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with:</a:t>
            </a: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VMs</a:t>
            </a: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VM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Scale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Sets</a:t>
            </a: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10" dirty="0">
                <a:latin typeface="Bahnschrift"/>
                <a:cs typeface="Bahnschrift"/>
              </a:rPr>
              <a:t>App</a:t>
            </a:r>
            <a:r>
              <a:rPr sz="2800" spc="24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Services</a:t>
            </a: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10" dirty="0">
                <a:latin typeface="Bahnschrift"/>
                <a:cs typeface="Bahnschrift"/>
              </a:rPr>
              <a:t>Kubernetes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(requires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some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hacking…)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79501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90" dirty="0">
                <a:solidFill>
                  <a:srgbClr val="532708"/>
                </a:solidFill>
                <a:latin typeface="Arial"/>
                <a:cs typeface="Arial"/>
              </a:rPr>
              <a:t>App</a:t>
            </a:r>
            <a:r>
              <a:rPr sz="5000" b="1" spc="-120" dirty="0">
                <a:solidFill>
                  <a:srgbClr val="532708"/>
                </a:solidFill>
                <a:latin typeface="Arial"/>
                <a:cs typeface="Arial"/>
              </a:rPr>
              <a:t>l</a:t>
            </a:r>
            <a:r>
              <a:rPr sz="5000" b="1" spc="-165" dirty="0">
                <a:solidFill>
                  <a:srgbClr val="532708"/>
                </a:solidFill>
                <a:latin typeface="Arial"/>
                <a:cs typeface="Arial"/>
              </a:rPr>
              <a:t>ic</a:t>
            </a:r>
            <a:r>
              <a:rPr sz="5000" b="1" spc="-210" dirty="0">
                <a:solidFill>
                  <a:srgbClr val="532708"/>
                </a:solidFill>
                <a:latin typeface="Arial"/>
                <a:cs typeface="Arial"/>
              </a:rPr>
              <a:t>a</a:t>
            </a:r>
            <a:r>
              <a:rPr sz="5000" b="1" spc="-175" dirty="0">
                <a:solidFill>
                  <a:srgbClr val="532708"/>
                </a:solidFill>
                <a:latin typeface="Arial"/>
                <a:cs typeface="Arial"/>
              </a:rPr>
              <a:t>tio</a:t>
            </a:r>
            <a:r>
              <a:rPr sz="5000" b="1" spc="-254" dirty="0">
                <a:solidFill>
                  <a:srgbClr val="532708"/>
                </a:solidFill>
                <a:latin typeface="Arial"/>
                <a:cs typeface="Arial"/>
              </a:rPr>
              <a:t>n</a:t>
            </a:r>
            <a:r>
              <a:rPr sz="5000" b="1" spc="-8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330" dirty="0">
                <a:solidFill>
                  <a:srgbClr val="532708"/>
                </a:solidFill>
                <a:latin typeface="Arial"/>
                <a:cs typeface="Arial"/>
              </a:rPr>
              <a:t>Ga</a:t>
            </a:r>
            <a:r>
              <a:rPr sz="5000" b="1" spc="-160" dirty="0">
                <a:solidFill>
                  <a:srgbClr val="532708"/>
                </a:solidFill>
                <a:latin typeface="Arial"/>
                <a:cs typeface="Arial"/>
              </a:rPr>
              <a:t>t</a:t>
            </a:r>
            <a:r>
              <a:rPr sz="5000" b="1" spc="-155" dirty="0">
                <a:solidFill>
                  <a:srgbClr val="532708"/>
                </a:solidFill>
                <a:latin typeface="Arial"/>
                <a:cs typeface="Arial"/>
              </a:rPr>
              <a:t>eway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4" y="1373530"/>
            <a:ext cx="6422645" cy="5201424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Similar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Load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Balancer…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With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additional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features:</a:t>
            </a: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10" dirty="0">
                <a:latin typeface="Bahnschrift"/>
                <a:cs typeface="Bahnschrift"/>
              </a:rPr>
              <a:t>SSL</a:t>
            </a:r>
            <a:r>
              <a:rPr sz="2800" spc="24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Termination</a:t>
            </a: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10" dirty="0">
                <a:latin typeface="Bahnschrift"/>
                <a:cs typeface="Bahnschrift"/>
              </a:rPr>
              <a:t>Autoscaling</a:t>
            </a: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Zone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redundancy</a:t>
            </a: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Session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affinity</a:t>
            </a: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URL</a:t>
            </a:r>
            <a:r>
              <a:rPr sz="2800" spc="24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based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routing</a:t>
            </a: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WebSocket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and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HTTP/2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support</a:t>
            </a:r>
            <a:endParaRPr sz="280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4669" y="2653008"/>
            <a:ext cx="3985260" cy="258762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8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Custom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error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pages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Header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&amp;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URL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rewrite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WAF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And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more…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79501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90" dirty="0">
                <a:solidFill>
                  <a:srgbClr val="532708"/>
                </a:solidFill>
                <a:latin typeface="Arial"/>
                <a:cs typeface="Arial"/>
              </a:rPr>
              <a:t>App</a:t>
            </a:r>
            <a:r>
              <a:rPr sz="5000" b="1" spc="-120" dirty="0">
                <a:solidFill>
                  <a:srgbClr val="532708"/>
                </a:solidFill>
                <a:latin typeface="Arial"/>
                <a:cs typeface="Arial"/>
              </a:rPr>
              <a:t>l</a:t>
            </a:r>
            <a:r>
              <a:rPr sz="5000" b="1" spc="-165" dirty="0">
                <a:solidFill>
                  <a:srgbClr val="532708"/>
                </a:solidFill>
                <a:latin typeface="Arial"/>
                <a:cs typeface="Arial"/>
              </a:rPr>
              <a:t>ic</a:t>
            </a:r>
            <a:r>
              <a:rPr sz="5000" b="1" spc="-210" dirty="0">
                <a:solidFill>
                  <a:srgbClr val="532708"/>
                </a:solidFill>
                <a:latin typeface="Arial"/>
                <a:cs typeface="Arial"/>
              </a:rPr>
              <a:t>a</a:t>
            </a:r>
            <a:r>
              <a:rPr sz="5000" b="1" spc="-175" dirty="0">
                <a:solidFill>
                  <a:srgbClr val="532708"/>
                </a:solidFill>
                <a:latin typeface="Arial"/>
                <a:cs typeface="Arial"/>
              </a:rPr>
              <a:t>tio</a:t>
            </a:r>
            <a:r>
              <a:rPr sz="5000" b="1" spc="-254" dirty="0">
                <a:solidFill>
                  <a:srgbClr val="532708"/>
                </a:solidFill>
                <a:latin typeface="Arial"/>
                <a:cs typeface="Arial"/>
              </a:rPr>
              <a:t>n</a:t>
            </a:r>
            <a:r>
              <a:rPr sz="5000" b="1" spc="-8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330" dirty="0">
                <a:solidFill>
                  <a:srgbClr val="532708"/>
                </a:solidFill>
                <a:latin typeface="Arial"/>
                <a:cs typeface="Arial"/>
              </a:rPr>
              <a:t>Ga</a:t>
            </a:r>
            <a:r>
              <a:rPr sz="5000" b="1" spc="-160" dirty="0">
                <a:solidFill>
                  <a:srgbClr val="532708"/>
                </a:solidFill>
                <a:latin typeface="Arial"/>
                <a:cs typeface="Arial"/>
              </a:rPr>
              <a:t>t</a:t>
            </a:r>
            <a:r>
              <a:rPr sz="5000" b="1" spc="-155" dirty="0">
                <a:solidFill>
                  <a:srgbClr val="532708"/>
                </a:solidFill>
                <a:latin typeface="Arial"/>
                <a:cs typeface="Arial"/>
              </a:rPr>
              <a:t>eway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6230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Operates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layer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7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OSI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model</a:t>
            </a:r>
            <a:endParaRPr sz="280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96055" y="2480234"/>
            <a:ext cx="4666615" cy="4119245"/>
            <a:chOff x="3496055" y="2480234"/>
            <a:chExt cx="4666615" cy="41192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6055" y="2480234"/>
              <a:ext cx="4666488" cy="4118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512051" y="4782693"/>
              <a:ext cx="1493520" cy="76200"/>
            </a:xfrm>
            <a:custGeom>
              <a:avLst/>
              <a:gdLst/>
              <a:ahLst/>
              <a:cxnLst/>
              <a:rect l="l" t="t" r="r" b="b"/>
              <a:pathLst>
                <a:path w="1493520" h="76200">
                  <a:moveTo>
                    <a:pt x="76200" y="0"/>
                  </a:moveTo>
                  <a:lnTo>
                    <a:pt x="0" y="38226"/>
                  </a:lnTo>
                  <a:lnTo>
                    <a:pt x="76200" y="76199"/>
                  </a:lnTo>
                  <a:lnTo>
                    <a:pt x="76200" y="44449"/>
                  </a:lnTo>
                  <a:lnTo>
                    <a:pt x="63500" y="44449"/>
                  </a:lnTo>
                  <a:lnTo>
                    <a:pt x="63500" y="31749"/>
                  </a:lnTo>
                  <a:lnTo>
                    <a:pt x="76200" y="31746"/>
                  </a:lnTo>
                  <a:lnTo>
                    <a:pt x="76200" y="0"/>
                  </a:lnTo>
                  <a:close/>
                </a:path>
                <a:path w="1493520" h="76200">
                  <a:moveTo>
                    <a:pt x="76200" y="31746"/>
                  </a:moveTo>
                  <a:lnTo>
                    <a:pt x="63500" y="31749"/>
                  </a:lnTo>
                  <a:lnTo>
                    <a:pt x="63500" y="44449"/>
                  </a:lnTo>
                  <a:lnTo>
                    <a:pt x="76200" y="44446"/>
                  </a:lnTo>
                  <a:lnTo>
                    <a:pt x="76200" y="31746"/>
                  </a:lnTo>
                  <a:close/>
                </a:path>
                <a:path w="1493520" h="76200">
                  <a:moveTo>
                    <a:pt x="76200" y="44446"/>
                  </a:moveTo>
                  <a:lnTo>
                    <a:pt x="63500" y="44449"/>
                  </a:lnTo>
                  <a:lnTo>
                    <a:pt x="76200" y="44449"/>
                  </a:lnTo>
                  <a:close/>
                </a:path>
                <a:path w="1493520" h="76200">
                  <a:moveTo>
                    <a:pt x="1493520" y="31368"/>
                  </a:moveTo>
                  <a:lnTo>
                    <a:pt x="76200" y="31746"/>
                  </a:lnTo>
                  <a:lnTo>
                    <a:pt x="76200" y="44446"/>
                  </a:lnTo>
                  <a:lnTo>
                    <a:pt x="1493520" y="44068"/>
                  </a:lnTo>
                  <a:lnTo>
                    <a:pt x="1493520" y="31368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085835" y="3198622"/>
            <a:ext cx="2560955" cy="2056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Layer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7: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Interacts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with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the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application.</a:t>
            </a:r>
            <a:r>
              <a:rPr sz="1400" spc="125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Can</a:t>
            </a:r>
            <a:r>
              <a:rPr sz="1400" spc="13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see</a:t>
            </a:r>
            <a:r>
              <a:rPr sz="1400" spc="114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the</a:t>
            </a:r>
            <a:r>
              <a:rPr sz="1400" spc="14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content </a:t>
            </a:r>
            <a:r>
              <a:rPr sz="1400" spc="-225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of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the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transmission.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 Example: </a:t>
            </a:r>
            <a:r>
              <a:rPr sz="1400" spc="5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HTTP</a:t>
            </a:r>
            <a:r>
              <a:rPr sz="1400" spc="135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URL</a:t>
            </a:r>
            <a:r>
              <a:rPr sz="1400" spc="11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+</a:t>
            </a:r>
            <a:r>
              <a:rPr sz="1400" spc="13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path</a:t>
            </a:r>
            <a:r>
              <a:rPr sz="1400" spc="13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+</a:t>
            </a:r>
            <a:r>
              <a:rPr sz="1400" spc="13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params</a:t>
            </a:r>
            <a:endParaRPr sz="14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1400">
              <a:latin typeface="Bahnschrift"/>
              <a:cs typeface="Bahnschrift"/>
            </a:endParaRPr>
          </a:p>
          <a:p>
            <a:pPr marL="12700" marR="50800">
              <a:lnSpc>
                <a:spcPct val="100000"/>
              </a:lnSpc>
              <a:spcBef>
                <a:spcPts val="860"/>
              </a:spcBef>
            </a:pP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Layer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 4: Knows</a:t>
            </a:r>
            <a:r>
              <a:rPr sz="1400" spc="5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about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IP,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Port,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 protocol,</a:t>
            </a:r>
            <a:r>
              <a:rPr sz="1400" spc="10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TLS</a:t>
            </a:r>
            <a:r>
              <a:rPr sz="1400" spc="114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and</a:t>
            </a:r>
            <a:r>
              <a:rPr sz="1400" spc="13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more.</a:t>
            </a:r>
            <a:r>
              <a:rPr sz="1400" spc="105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Has</a:t>
            </a:r>
            <a:r>
              <a:rPr sz="1400" spc="12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no </a:t>
            </a:r>
            <a:r>
              <a:rPr sz="1400" spc="-225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knowledge about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the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actual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Bahnschrift"/>
                <a:cs typeface="Bahnschrift"/>
              </a:rPr>
              <a:t>content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12052" y="3605784"/>
            <a:ext cx="1493520" cy="76200"/>
          </a:xfrm>
          <a:custGeom>
            <a:avLst/>
            <a:gdLst/>
            <a:ahLst/>
            <a:cxnLst/>
            <a:rect l="l" t="t" r="r" b="b"/>
            <a:pathLst>
              <a:path w="149352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1493520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1493520" h="76200">
                <a:moveTo>
                  <a:pt x="1493520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1493520" y="44449"/>
                </a:lnTo>
                <a:lnTo>
                  <a:pt x="1493520" y="31749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79501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90" dirty="0">
                <a:solidFill>
                  <a:srgbClr val="532708"/>
                </a:solidFill>
                <a:latin typeface="Arial"/>
                <a:cs typeface="Arial"/>
              </a:rPr>
              <a:t>App</a:t>
            </a:r>
            <a:r>
              <a:rPr sz="5000" b="1" spc="-120" dirty="0">
                <a:solidFill>
                  <a:srgbClr val="532708"/>
                </a:solidFill>
                <a:latin typeface="Arial"/>
                <a:cs typeface="Arial"/>
              </a:rPr>
              <a:t>l</a:t>
            </a:r>
            <a:r>
              <a:rPr sz="5000" b="1" spc="-165" dirty="0">
                <a:solidFill>
                  <a:srgbClr val="532708"/>
                </a:solidFill>
                <a:latin typeface="Arial"/>
                <a:cs typeface="Arial"/>
              </a:rPr>
              <a:t>ic</a:t>
            </a:r>
            <a:r>
              <a:rPr sz="5000" b="1" spc="-210" dirty="0">
                <a:solidFill>
                  <a:srgbClr val="532708"/>
                </a:solidFill>
                <a:latin typeface="Arial"/>
                <a:cs typeface="Arial"/>
              </a:rPr>
              <a:t>a</a:t>
            </a:r>
            <a:r>
              <a:rPr sz="5000" b="1" spc="-175" dirty="0">
                <a:solidFill>
                  <a:srgbClr val="532708"/>
                </a:solidFill>
                <a:latin typeface="Arial"/>
                <a:cs typeface="Arial"/>
              </a:rPr>
              <a:t>tio</a:t>
            </a:r>
            <a:r>
              <a:rPr sz="5000" b="1" spc="-254" dirty="0">
                <a:solidFill>
                  <a:srgbClr val="532708"/>
                </a:solidFill>
                <a:latin typeface="Arial"/>
                <a:cs typeface="Arial"/>
              </a:rPr>
              <a:t>n</a:t>
            </a:r>
            <a:r>
              <a:rPr sz="5000" b="1" spc="-8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330" dirty="0">
                <a:solidFill>
                  <a:srgbClr val="532708"/>
                </a:solidFill>
                <a:latin typeface="Arial"/>
                <a:cs typeface="Arial"/>
              </a:rPr>
              <a:t>Ga</a:t>
            </a:r>
            <a:r>
              <a:rPr sz="5000" b="1" spc="-160" dirty="0">
                <a:solidFill>
                  <a:srgbClr val="532708"/>
                </a:solidFill>
                <a:latin typeface="Arial"/>
                <a:cs typeface="Arial"/>
              </a:rPr>
              <a:t>t</a:t>
            </a:r>
            <a:r>
              <a:rPr sz="5000" b="1" spc="-155" dirty="0">
                <a:solidFill>
                  <a:srgbClr val="532708"/>
                </a:solidFill>
                <a:latin typeface="Arial"/>
                <a:cs typeface="Arial"/>
              </a:rPr>
              <a:t>eway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6230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Operates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layer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7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OSI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model</a:t>
            </a:r>
            <a:endParaRPr sz="2800">
              <a:latin typeface="Bahnschrift"/>
              <a:cs typeface="Bahnschrif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5372" y="2385060"/>
            <a:ext cx="6858000" cy="4200144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133096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370" dirty="0">
                <a:solidFill>
                  <a:srgbClr val="532708"/>
                </a:solidFill>
                <a:latin typeface="Arial"/>
                <a:cs typeface="Arial"/>
              </a:rPr>
              <a:t>WAF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8173084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Web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Application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Firewall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Protects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web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apps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against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common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attacks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ie.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Cross-site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scripting,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SQL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injection,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etc.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Protection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rules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based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OWASP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Core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Rule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Set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Updates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continuously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Works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Detection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or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Prevention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mode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133096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370" dirty="0">
                <a:solidFill>
                  <a:srgbClr val="532708"/>
                </a:solidFill>
                <a:latin typeface="Arial"/>
                <a:cs typeface="Arial"/>
              </a:rPr>
              <a:t>WAF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7755" y="1747519"/>
            <a:ext cx="946023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545465" algn="l"/>
                <a:tab pos="546100" algn="l"/>
              </a:tabLst>
            </a:pPr>
            <a:r>
              <a:rPr sz="2800" spc="-10" dirty="0">
                <a:latin typeface="Bahnschrift"/>
                <a:cs typeface="Bahnschrift"/>
              </a:rPr>
              <a:t>Many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organizations</a:t>
            </a:r>
            <a:r>
              <a:rPr sz="2800" spc="31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have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their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own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WAF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deployment</a:t>
            </a:r>
            <a:endParaRPr sz="2800">
              <a:latin typeface="Bahnschrift"/>
              <a:cs typeface="Bahnschrift"/>
            </a:endParaRPr>
          </a:p>
          <a:p>
            <a:pPr marL="546100" marR="93980" indent="-457200">
              <a:lnSpc>
                <a:spcPts val="6720"/>
              </a:lnSpc>
              <a:spcBef>
                <a:spcPts val="785"/>
              </a:spcBef>
              <a:buFont typeface="Arial MT"/>
              <a:buChar char="•"/>
              <a:tabLst>
                <a:tab pos="545465" algn="l"/>
                <a:tab pos="546100" algn="l"/>
              </a:tabLst>
            </a:pPr>
            <a:r>
              <a:rPr sz="2800" spc="-10" dirty="0">
                <a:latin typeface="Bahnschrift"/>
                <a:cs typeface="Bahnschrift"/>
              </a:rPr>
              <a:t>Usually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based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10" dirty="0">
                <a:latin typeface="Bahnschrift"/>
                <a:cs typeface="Bahnschrift"/>
              </a:rPr>
              <a:t>3</a:t>
            </a:r>
            <a:r>
              <a:rPr sz="2775" spc="15" baseline="25525" dirty="0">
                <a:latin typeface="Bahnschrift"/>
                <a:cs typeface="Bahnschrift"/>
              </a:rPr>
              <a:t>rd</a:t>
            </a:r>
            <a:r>
              <a:rPr sz="2775" spc="142" baseline="2552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party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products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(Palo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Alto,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Fortinet, </a:t>
            </a:r>
            <a:r>
              <a:rPr sz="2800" spc="-4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Imperva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etc.)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100">
              <a:latin typeface="Bahnschrift"/>
              <a:cs typeface="Bahnschrift"/>
            </a:endParaRPr>
          </a:p>
          <a:p>
            <a:pPr marL="546100" indent="-457200">
              <a:lnSpc>
                <a:spcPct val="100000"/>
              </a:lnSpc>
              <a:buFont typeface="Arial MT"/>
              <a:buChar char="•"/>
              <a:tabLst>
                <a:tab pos="545465" algn="l"/>
                <a:tab pos="546100" algn="l"/>
              </a:tabLst>
            </a:pP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these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cases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–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there’s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no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need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for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WAF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Bahnschrift"/>
              <a:cs typeface="Bahnschrift"/>
            </a:endParaRPr>
          </a:p>
          <a:p>
            <a:pPr marL="546100">
              <a:lnSpc>
                <a:spcPct val="100000"/>
              </a:lnSpc>
            </a:pPr>
            <a:r>
              <a:rPr sz="2800" spc="-10" dirty="0">
                <a:latin typeface="Bahnschrift"/>
                <a:cs typeface="Bahnschrift"/>
              </a:rPr>
              <a:t>Application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Gateway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85076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105" dirty="0">
                <a:solidFill>
                  <a:srgbClr val="532708"/>
                </a:solidFill>
                <a:latin typeface="Arial"/>
                <a:cs typeface="Arial"/>
              </a:rPr>
              <a:t>Virtual</a:t>
            </a:r>
            <a:r>
              <a:rPr sz="5000" b="1" spc="-13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90" dirty="0">
                <a:solidFill>
                  <a:srgbClr val="532708"/>
                </a:solidFill>
                <a:latin typeface="Arial"/>
                <a:cs typeface="Arial"/>
              </a:rPr>
              <a:t>Networks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054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Resources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VNet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can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communicate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with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each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other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by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default</a:t>
            </a:r>
            <a:endParaRPr sz="280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6758" y="3280917"/>
            <a:ext cx="5581650" cy="3383915"/>
            <a:chOff x="476758" y="3280917"/>
            <a:chExt cx="5581650" cy="3383915"/>
          </a:xfrm>
        </p:grpSpPr>
        <p:sp>
          <p:nvSpPr>
            <p:cNvPr id="5" name="object 5"/>
            <p:cNvSpPr/>
            <p:nvPr/>
          </p:nvSpPr>
          <p:spPr>
            <a:xfrm>
              <a:off x="483108" y="3287267"/>
              <a:ext cx="5568950" cy="3371215"/>
            </a:xfrm>
            <a:custGeom>
              <a:avLst/>
              <a:gdLst/>
              <a:ahLst/>
              <a:cxnLst/>
              <a:rect l="l" t="t" r="r" b="b"/>
              <a:pathLst>
                <a:path w="5568950" h="3371215">
                  <a:moveTo>
                    <a:pt x="0" y="3371088"/>
                  </a:moveTo>
                  <a:lnTo>
                    <a:pt x="5568696" y="3371088"/>
                  </a:lnTo>
                  <a:lnTo>
                    <a:pt x="5568696" y="0"/>
                  </a:lnTo>
                  <a:lnTo>
                    <a:pt x="0" y="0"/>
                  </a:lnTo>
                  <a:lnTo>
                    <a:pt x="0" y="3371088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3040" y="4177322"/>
              <a:ext cx="553212" cy="5163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0427" y="5775985"/>
              <a:ext cx="553212" cy="5149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940" y="3796309"/>
              <a:ext cx="551688" cy="514908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3587" y="2655108"/>
            <a:ext cx="673607" cy="40783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66571" y="2736850"/>
            <a:ext cx="51498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Bahnschrift"/>
                <a:cs typeface="Bahnschrift"/>
              </a:rPr>
              <a:t>VNet</a:t>
            </a:r>
            <a:r>
              <a:rPr sz="1400" spc="4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1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1725" y="4375784"/>
            <a:ext cx="2705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80057" y="6355791"/>
            <a:ext cx="27051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10411" y="3279394"/>
            <a:ext cx="7031990" cy="3382645"/>
            <a:chOff x="1010411" y="3279394"/>
            <a:chExt cx="7031990" cy="3382645"/>
          </a:xfrm>
        </p:grpSpPr>
        <p:sp>
          <p:nvSpPr>
            <p:cNvPr id="14" name="object 14"/>
            <p:cNvSpPr/>
            <p:nvPr/>
          </p:nvSpPr>
          <p:spPr>
            <a:xfrm>
              <a:off x="1010412" y="4036821"/>
              <a:ext cx="4540250" cy="1743710"/>
            </a:xfrm>
            <a:custGeom>
              <a:avLst/>
              <a:gdLst/>
              <a:ahLst/>
              <a:cxnLst/>
              <a:rect l="l" t="t" r="r" b="b"/>
              <a:pathLst>
                <a:path w="4540250" h="1743710">
                  <a:moveTo>
                    <a:pt x="1167130" y="1734693"/>
                  </a:moveTo>
                  <a:lnTo>
                    <a:pt x="1158951" y="1687283"/>
                  </a:lnTo>
                  <a:lnTo>
                    <a:pt x="1152652" y="1650720"/>
                  </a:lnTo>
                  <a:lnTo>
                    <a:pt x="1127086" y="1669529"/>
                  </a:lnTo>
                  <a:lnTo>
                    <a:pt x="50253" y="204203"/>
                  </a:lnTo>
                  <a:lnTo>
                    <a:pt x="64236" y="193929"/>
                  </a:lnTo>
                  <a:lnTo>
                    <a:pt x="75831" y="185420"/>
                  </a:lnTo>
                  <a:lnTo>
                    <a:pt x="0" y="146558"/>
                  </a:lnTo>
                  <a:lnTo>
                    <a:pt x="14427" y="230505"/>
                  </a:lnTo>
                  <a:lnTo>
                    <a:pt x="39966" y="211747"/>
                  </a:lnTo>
                  <a:lnTo>
                    <a:pt x="1116901" y="1677022"/>
                  </a:lnTo>
                  <a:lnTo>
                    <a:pt x="1091311" y="1695856"/>
                  </a:lnTo>
                  <a:lnTo>
                    <a:pt x="1167130" y="1734693"/>
                  </a:lnTo>
                  <a:close/>
                </a:path>
                <a:path w="4540250" h="1743710">
                  <a:moveTo>
                    <a:pt x="4262501" y="413004"/>
                  </a:moveTo>
                  <a:lnTo>
                    <a:pt x="4190238" y="367919"/>
                  </a:lnTo>
                  <a:lnTo>
                    <a:pt x="4187215" y="399503"/>
                  </a:lnTo>
                  <a:lnTo>
                    <a:pt x="280631" y="31546"/>
                  </a:lnTo>
                  <a:lnTo>
                    <a:pt x="280733" y="30353"/>
                  </a:lnTo>
                  <a:lnTo>
                    <a:pt x="283591" y="0"/>
                  </a:lnTo>
                  <a:lnTo>
                    <a:pt x="204216" y="30734"/>
                  </a:lnTo>
                  <a:lnTo>
                    <a:pt x="276479" y="75819"/>
                  </a:lnTo>
                  <a:lnTo>
                    <a:pt x="279438" y="44246"/>
                  </a:lnTo>
                  <a:lnTo>
                    <a:pt x="4186009" y="412191"/>
                  </a:lnTo>
                  <a:lnTo>
                    <a:pt x="4182999" y="443738"/>
                  </a:lnTo>
                  <a:lnTo>
                    <a:pt x="4261510" y="413385"/>
                  </a:lnTo>
                  <a:lnTo>
                    <a:pt x="4262501" y="413004"/>
                  </a:lnTo>
                  <a:close/>
                </a:path>
                <a:path w="4540250" h="1743710">
                  <a:moveTo>
                    <a:pt x="4539869" y="527558"/>
                  </a:moveTo>
                  <a:lnTo>
                    <a:pt x="4455287" y="517398"/>
                  </a:lnTo>
                  <a:lnTo>
                    <a:pt x="4465955" y="547204"/>
                  </a:lnTo>
                  <a:lnTo>
                    <a:pt x="1236992" y="1701800"/>
                  </a:lnTo>
                  <a:lnTo>
                    <a:pt x="1226312" y="1671891"/>
                  </a:lnTo>
                  <a:lnTo>
                    <a:pt x="1167384" y="1733423"/>
                  </a:lnTo>
                  <a:lnTo>
                    <a:pt x="1251966" y="1743646"/>
                  </a:lnTo>
                  <a:lnTo>
                    <a:pt x="1242796" y="1718030"/>
                  </a:lnTo>
                  <a:lnTo>
                    <a:pt x="1241272" y="1713776"/>
                  </a:lnTo>
                  <a:lnTo>
                    <a:pt x="4470235" y="559155"/>
                  </a:lnTo>
                  <a:lnTo>
                    <a:pt x="4480941" y="589026"/>
                  </a:lnTo>
                  <a:lnTo>
                    <a:pt x="4525124" y="542925"/>
                  </a:lnTo>
                  <a:lnTo>
                    <a:pt x="4539869" y="527558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0903" y="3285744"/>
              <a:ext cx="1565275" cy="3369945"/>
            </a:xfrm>
            <a:custGeom>
              <a:avLst/>
              <a:gdLst/>
              <a:ahLst/>
              <a:cxnLst/>
              <a:rect l="l" t="t" r="r" b="b"/>
              <a:pathLst>
                <a:path w="1565275" h="3369945">
                  <a:moveTo>
                    <a:pt x="0" y="3369564"/>
                  </a:moveTo>
                  <a:lnTo>
                    <a:pt x="1565148" y="3369564"/>
                  </a:lnTo>
                  <a:lnTo>
                    <a:pt x="1565148" y="0"/>
                  </a:lnTo>
                  <a:lnTo>
                    <a:pt x="0" y="0"/>
                  </a:lnTo>
                  <a:lnTo>
                    <a:pt x="0" y="3369564"/>
                  </a:lnTo>
                  <a:close/>
                </a:path>
              </a:pathLst>
            </a:custGeom>
            <a:ln w="12699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62215" y="4451629"/>
              <a:ext cx="551687" cy="514908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01384" y="2652361"/>
            <a:ext cx="675132" cy="40875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255509" y="2735072"/>
            <a:ext cx="5473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Bahnschrift"/>
                <a:cs typeface="Bahnschrift"/>
              </a:rPr>
              <a:t>VNet</a:t>
            </a:r>
            <a:r>
              <a:rPr sz="1400" spc="4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2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01661" y="5031740"/>
            <a:ext cx="2705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82259" y="4755641"/>
            <a:ext cx="2705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52129" y="3270884"/>
            <a:ext cx="2212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Bahnschrift"/>
                <a:cs typeface="Bahnschrift"/>
              </a:rPr>
              <a:t>…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but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not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with</a:t>
            </a:r>
            <a:endParaRPr sz="2800">
              <a:latin typeface="Bahnschrift"/>
              <a:cs typeface="Bahnschrif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52129" y="4124705"/>
            <a:ext cx="2981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Bahnschrift"/>
                <a:cs typeface="Bahnschrift"/>
              </a:rPr>
              <a:t>resources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other</a:t>
            </a:r>
            <a:endParaRPr sz="2800">
              <a:latin typeface="Bahnschrift"/>
              <a:cs typeface="Bahnschrif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52129" y="4977841"/>
            <a:ext cx="974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Bahnschrift"/>
                <a:cs typeface="Bahnschrift"/>
              </a:rPr>
              <a:t>VNets</a:t>
            </a:r>
            <a:endParaRPr sz="2800">
              <a:latin typeface="Bahnschrift"/>
              <a:cs typeface="Bahnschrif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24854" y="4443857"/>
            <a:ext cx="1237615" cy="300990"/>
          </a:xfrm>
          <a:custGeom>
            <a:avLst/>
            <a:gdLst/>
            <a:ahLst/>
            <a:cxnLst/>
            <a:rect l="l" t="t" r="r" b="b"/>
            <a:pathLst>
              <a:path w="1237615" h="300989">
                <a:moveTo>
                  <a:pt x="1161549" y="269534"/>
                </a:moveTo>
                <a:lnTo>
                  <a:pt x="1154684" y="300482"/>
                </a:lnTo>
                <a:lnTo>
                  <a:pt x="1237234" y="279781"/>
                </a:lnTo>
                <a:lnTo>
                  <a:pt x="1228022" y="272288"/>
                </a:lnTo>
                <a:lnTo>
                  <a:pt x="1173988" y="272288"/>
                </a:lnTo>
                <a:lnTo>
                  <a:pt x="1161549" y="269534"/>
                </a:lnTo>
                <a:close/>
              </a:path>
              <a:path w="1237615" h="300989">
                <a:moveTo>
                  <a:pt x="1164306" y="257108"/>
                </a:moveTo>
                <a:lnTo>
                  <a:pt x="1161549" y="269534"/>
                </a:lnTo>
                <a:lnTo>
                  <a:pt x="1173988" y="272288"/>
                </a:lnTo>
                <a:lnTo>
                  <a:pt x="1176654" y="259842"/>
                </a:lnTo>
                <a:lnTo>
                  <a:pt x="1164306" y="257108"/>
                </a:lnTo>
                <a:close/>
              </a:path>
              <a:path w="1237615" h="300989">
                <a:moveTo>
                  <a:pt x="1171194" y="226060"/>
                </a:moveTo>
                <a:lnTo>
                  <a:pt x="1164306" y="257108"/>
                </a:lnTo>
                <a:lnTo>
                  <a:pt x="1176654" y="259842"/>
                </a:lnTo>
                <a:lnTo>
                  <a:pt x="1173988" y="272288"/>
                </a:lnTo>
                <a:lnTo>
                  <a:pt x="1228022" y="272288"/>
                </a:lnTo>
                <a:lnTo>
                  <a:pt x="1171194" y="226060"/>
                </a:lnTo>
                <a:close/>
              </a:path>
              <a:path w="1237615" h="300989">
                <a:moveTo>
                  <a:pt x="2794" y="0"/>
                </a:moveTo>
                <a:lnTo>
                  <a:pt x="0" y="12446"/>
                </a:lnTo>
                <a:lnTo>
                  <a:pt x="1161549" y="269534"/>
                </a:lnTo>
                <a:lnTo>
                  <a:pt x="1164306" y="257108"/>
                </a:lnTo>
                <a:lnTo>
                  <a:pt x="27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249415" y="4107942"/>
            <a:ext cx="45783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FF0000"/>
                </a:solidFill>
                <a:latin typeface="Bahnschrift"/>
                <a:cs typeface="Bahnschrift"/>
              </a:rPr>
              <a:t>X</a:t>
            </a:r>
            <a:endParaRPr sz="60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750824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10" dirty="0">
                <a:solidFill>
                  <a:srgbClr val="532708"/>
                </a:solidFill>
                <a:latin typeface="Arial"/>
                <a:cs typeface="Arial"/>
              </a:rPr>
              <a:t>Application</a:t>
            </a:r>
            <a:r>
              <a:rPr sz="5000" b="1" spc="-114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04" dirty="0">
                <a:solidFill>
                  <a:srgbClr val="532708"/>
                </a:solidFill>
                <a:latin typeface="Arial"/>
                <a:cs typeface="Arial"/>
              </a:rPr>
              <a:t>Gateway</a:t>
            </a:r>
            <a:r>
              <a:rPr sz="5000" b="1" spc="-9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95" dirty="0">
                <a:solidFill>
                  <a:srgbClr val="532708"/>
                </a:solidFill>
                <a:latin typeface="Arial"/>
                <a:cs typeface="Arial"/>
              </a:rPr>
              <a:t>SKUs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017968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Standard_V2</a:t>
            </a:r>
            <a:r>
              <a:rPr sz="2800" spc="31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–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includes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all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features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mentioned,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excluding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>
              <a:lnSpc>
                <a:spcPct val="100000"/>
              </a:lnSpc>
            </a:pPr>
            <a:r>
              <a:rPr sz="2800" spc="-5" dirty="0">
                <a:latin typeface="Bahnschrift"/>
                <a:cs typeface="Bahnschrift"/>
              </a:rPr>
              <a:t>WAF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WAF_V2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–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Includes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everything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(almost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double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price…)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926020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10" dirty="0">
                <a:solidFill>
                  <a:srgbClr val="532708"/>
                </a:solidFill>
                <a:latin typeface="Arial"/>
                <a:cs typeface="Arial"/>
              </a:rPr>
              <a:t>Application</a:t>
            </a:r>
            <a:r>
              <a:rPr sz="5000" b="1" spc="-10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04" dirty="0">
                <a:solidFill>
                  <a:srgbClr val="532708"/>
                </a:solidFill>
                <a:latin typeface="Arial"/>
                <a:cs typeface="Arial"/>
              </a:rPr>
              <a:t>Gateway</a:t>
            </a:r>
            <a:r>
              <a:rPr sz="5000" b="1" spc="-9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30" dirty="0">
                <a:solidFill>
                  <a:srgbClr val="532708"/>
                </a:solidFill>
                <a:latin typeface="Arial"/>
                <a:cs typeface="Arial"/>
              </a:rPr>
              <a:t>Networking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805815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Application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Gateway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placed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its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own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Subnet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Often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its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own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VNet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Must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make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sure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backend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resources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are: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Accessible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from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AG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Subnet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10" dirty="0">
                <a:latin typeface="Bahnschrift"/>
                <a:cs typeface="Bahnschrift"/>
              </a:rPr>
              <a:t>Not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accessible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from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anywhere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else…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926020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10" dirty="0">
                <a:solidFill>
                  <a:srgbClr val="532708"/>
                </a:solidFill>
                <a:latin typeface="Arial"/>
                <a:cs typeface="Arial"/>
              </a:rPr>
              <a:t>Application</a:t>
            </a:r>
            <a:r>
              <a:rPr sz="5000" b="1" spc="-10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04" dirty="0">
                <a:solidFill>
                  <a:srgbClr val="532708"/>
                </a:solidFill>
                <a:latin typeface="Arial"/>
                <a:cs typeface="Arial"/>
              </a:rPr>
              <a:t>Gateway</a:t>
            </a:r>
            <a:r>
              <a:rPr sz="5000" b="1" spc="-9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30" dirty="0">
                <a:solidFill>
                  <a:srgbClr val="532708"/>
                </a:solidFill>
                <a:latin typeface="Arial"/>
                <a:cs typeface="Arial"/>
              </a:rPr>
              <a:t>Networking</a:t>
            </a:r>
            <a:endParaRPr sz="5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28388" y="2083054"/>
            <a:ext cx="2259330" cy="3348354"/>
            <a:chOff x="4628388" y="2083054"/>
            <a:chExt cx="2259330" cy="3348354"/>
          </a:xfrm>
        </p:grpSpPr>
        <p:sp>
          <p:nvSpPr>
            <p:cNvPr id="4" name="object 4"/>
            <p:cNvSpPr/>
            <p:nvPr/>
          </p:nvSpPr>
          <p:spPr>
            <a:xfrm>
              <a:off x="5394960" y="2089404"/>
              <a:ext cx="1485900" cy="1590040"/>
            </a:xfrm>
            <a:custGeom>
              <a:avLst/>
              <a:gdLst/>
              <a:ahLst/>
              <a:cxnLst/>
              <a:rect l="l" t="t" r="r" b="b"/>
              <a:pathLst>
                <a:path w="1485900" h="1590039">
                  <a:moveTo>
                    <a:pt x="0" y="1589532"/>
                  </a:moveTo>
                  <a:lnTo>
                    <a:pt x="1485899" y="1589532"/>
                  </a:lnTo>
                  <a:lnTo>
                    <a:pt x="1485899" y="0"/>
                  </a:lnTo>
                  <a:lnTo>
                    <a:pt x="0" y="0"/>
                  </a:lnTo>
                  <a:lnTo>
                    <a:pt x="0" y="1589532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8388" y="4916449"/>
              <a:ext cx="551688" cy="514908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25440" y="1455720"/>
            <a:ext cx="673608" cy="40783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765675" y="5506313"/>
            <a:ext cx="2705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72711" y="2154935"/>
            <a:ext cx="2588260" cy="3689985"/>
          </a:xfrm>
          <a:custGeom>
            <a:avLst/>
            <a:gdLst/>
            <a:ahLst/>
            <a:cxnLst/>
            <a:rect l="l" t="t" r="r" b="b"/>
            <a:pathLst>
              <a:path w="2588259" h="3689985">
                <a:moveTo>
                  <a:pt x="1342643" y="1417320"/>
                </a:moveTo>
                <a:lnTo>
                  <a:pt x="2587751" y="1417320"/>
                </a:lnTo>
                <a:lnTo>
                  <a:pt x="2587751" y="0"/>
                </a:lnTo>
                <a:lnTo>
                  <a:pt x="1342643" y="0"/>
                </a:lnTo>
                <a:lnTo>
                  <a:pt x="1342643" y="1417320"/>
                </a:lnTo>
                <a:close/>
              </a:path>
              <a:path w="2588259" h="3689985">
                <a:moveTo>
                  <a:pt x="0" y="3689604"/>
                </a:moveTo>
                <a:lnTo>
                  <a:pt x="1543812" y="3689604"/>
                </a:lnTo>
                <a:lnTo>
                  <a:pt x="1543812" y="2505456"/>
                </a:lnTo>
                <a:lnTo>
                  <a:pt x="0" y="2505456"/>
                </a:lnTo>
                <a:lnTo>
                  <a:pt x="0" y="3689604"/>
                </a:lnTo>
                <a:close/>
              </a:path>
            </a:pathLst>
          </a:custGeom>
          <a:ln w="127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77280" y="1537462"/>
            <a:ext cx="1188085" cy="8521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371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Bahnschrift"/>
                <a:cs typeface="Bahnschrift"/>
              </a:rPr>
              <a:t>AG</a:t>
            </a:r>
            <a:r>
              <a:rPr sz="1400" spc="60" dirty="0">
                <a:latin typeface="Bahnschrift"/>
                <a:cs typeface="Bahnschrift"/>
              </a:rPr>
              <a:t> </a:t>
            </a:r>
            <a:r>
              <a:rPr sz="1400" spc="-5" dirty="0">
                <a:latin typeface="Bahnschrift"/>
                <a:cs typeface="Bahnschrift"/>
              </a:rPr>
              <a:t>VNet</a:t>
            </a:r>
            <a:endParaRPr sz="14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14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Bahnschrift"/>
                <a:cs typeface="Bahnschrift"/>
              </a:rPr>
              <a:t>AG</a:t>
            </a:r>
            <a:r>
              <a:rPr sz="1400" spc="8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Subnet</a:t>
            </a:r>
            <a:endParaRPr sz="1400">
              <a:latin typeface="Bahnschrift"/>
              <a:cs typeface="Bahnschrif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86300" y="2473530"/>
            <a:ext cx="2776855" cy="2987040"/>
            <a:chOff x="4686300" y="2473530"/>
            <a:chExt cx="2776855" cy="298704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7270" y="2473530"/>
              <a:ext cx="674974" cy="67497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866131" y="2857245"/>
              <a:ext cx="648970" cy="2054225"/>
            </a:xfrm>
            <a:custGeom>
              <a:avLst/>
              <a:gdLst/>
              <a:ahLst/>
              <a:cxnLst/>
              <a:rect l="l" t="t" r="r" b="b"/>
              <a:pathLst>
                <a:path w="648970" h="2054225">
                  <a:moveTo>
                    <a:pt x="31750" y="1977897"/>
                  </a:moveTo>
                  <a:lnTo>
                    <a:pt x="0" y="1977897"/>
                  </a:lnTo>
                  <a:lnTo>
                    <a:pt x="38100" y="2054097"/>
                  </a:lnTo>
                  <a:lnTo>
                    <a:pt x="69850" y="1990597"/>
                  </a:lnTo>
                  <a:lnTo>
                    <a:pt x="31750" y="1990597"/>
                  </a:lnTo>
                  <a:lnTo>
                    <a:pt x="31750" y="1977897"/>
                  </a:lnTo>
                  <a:close/>
                </a:path>
                <a:path w="648970" h="2054225">
                  <a:moveTo>
                    <a:pt x="648462" y="0"/>
                  </a:moveTo>
                  <a:lnTo>
                    <a:pt x="31750" y="0"/>
                  </a:lnTo>
                  <a:lnTo>
                    <a:pt x="31750" y="1990597"/>
                  </a:lnTo>
                  <a:lnTo>
                    <a:pt x="44450" y="1990597"/>
                  </a:lnTo>
                  <a:lnTo>
                    <a:pt x="44450" y="12700"/>
                  </a:lnTo>
                  <a:lnTo>
                    <a:pt x="38100" y="12700"/>
                  </a:lnTo>
                  <a:lnTo>
                    <a:pt x="44450" y="6350"/>
                  </a:lnTo>
                  <a:lnTo>
                    <a:pt x="648462" y="6350"/>
                  </a:lnTo>
                  <a:lnTo>
                    <a:pt x="648462" y="0"/>
                  </a:lnTo>
                  <a:close/>
                </a:path>
                <a:path w="648970" h="2054225">
                  <a:moveTo>
                    <a:pt x="76200" y="1977897"/>
                  </a:moveTo>
                  <a:lnTo>
                    <a:pt x="44450" y="1977897"/>
                  </a:lnTo>
                  <a:lnTo>
                    <a:pt x="44450" y="1990597"/>
                  </a:lnTo>
                  <a:lnTo>
                    <a:pt x="69850" y="1990597"/>
                  </a:lnTo>
                  <a:lnTo>
                    <a:pt x="76200" y="1977897"/>
                  </a:lnTo>
                  <a:close/>
                </a:path>
                <a:path w="648970" h="2054225">
                  <a:moveTo>
                    <a:pt x="44450" y="6350"/>
                  </a:moveTo>
                  <a:lnTo>
                    <a:pt x="38100" y="12700"/>
                  </a:lnTo>
                  <a:lnTo>
                    <a:pt x="44450" y="12700"/>
                  </a:lnTo>
                  <a:lnTo>
                    <a:pt x="44450" y="6350"/>
                  </a:lnTo>
                  <a:close/>
                </a:path>
                <a:path w="648970" h="2054225">
                  <a:moveTo>
                    <a:pt x="648462" y="6350"/>
                  </a:moveTo>
                  <a:lnTo>
                    <a:pt x="44450" y="6350"/>
                  </a:lnTo>
                  <a:lnTo>
                    <a:pt x="44450" y="12700"/>
                  </a:lnTo>
                  <a:lnTo>
                    <a:pt x="648462" y="12700"/>
                  </a:lnTo>
                  <a:lnTo>
                    <a:pt x="648462" y="63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94611" y="4896658"/>
              <a:ext cx="568381" cy="56379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420611" y="2805429"/>
              <a:ext cx="796925" cy="2073275"/>
            </a:xfrm>
            <a:custGeom>
              <a:avLst/>
              <a:gdLst/>
              <a:ahLst/>
              <a:cxnLst/>
              <a:rect l="l" t="t" r="r" b="b"/>
              <a:pathLst>
                <a:path w="796925" h="2073275">
                  <a:moveTo>
                    <a:pt x="752093" y="1996694"/>
                  </a:moveTo>
                  <a:lnTo>
                    <a:pt x="720343" y="1996694"/>
                  </a:lnTo>
                  <a:lnTo>
                    <a:pt x="758443" y="2072894"/>
                  </a:lnTo>
                  <a:lnTo>
                    <a:pt x="790193" y="2009394"/>
                  </a:lnTo>
                  <a:lnTo>
                    <a:pt x="752093" y="2009394"/>
                  </a:lnTo>
                  <a:lnTo>
                    <a:pt x="752093" y="1996694"/>
                  </a:lnTo>
                  <a:close/>
                </a:path>
                <a:path w="796925" h="2073275">
                  <a:moveTo>
                    <a:pt x="752093" y="6350"/>
                  </a:moveTo>
                  <a:lnTo>
                    <a:pt x="752093" y="2009394"/>
                  </a:lnTo>
                  <a:lnTo>
                    <a:pt x="764793" y="2009394"/>
                  </a:lnTo>
                  <a:lnTo>
                    <a:pt x="764793" y="12700"/>
                  </a:lnTo>
                  <a:lnTo>
                    <a:pt x="758443" y="12700"/>
                  </a:lnTo>
                  <a:lnTo>
                    <a:pt x="752093" y="6350"/>
                  </a:lnTo>
                  <a:close/>
                </a:path>
                <a:path w="796925" h="2073275">
                  <a:moveTo>
                    <a:pt x="796543" y="1996694"/>
                  </a:moveTo>
                  <a:lnTo>
                    <a:pt x="764793" y="1996694"/>
                  </a:lnTo>
                  <a:lnTo>
                    <a:pt x="764793" y="2009394"/>
                  </a:lnTo>
                  <a:lnTo>
                    <a:pt x="790193" y="2009394"/>
                  </a:lnTo>
                  <a:lnTo>
                    <a:pt x="796543" y="1996694"/>
                  </a:lnTo>
                  <a:close/>
                </a:path>
                <a:path w="796925" h="2073275">
                  <a:moveTo>
                    <a:pt x="764793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752093" y="12700"/>
                  </a:lnTo>
                  <a:lnTo>
                    <a:pt x="752093" y="6350"/>
                  </a:lnTo>
                  <a:lnTo>
                    <a:pt x="764793" y="6350"/>
                  </a:lnTo>
                  <a:lnTo>
                    <a:pt x="764793" y="0"/>
                  </a:lnTo>
                  <a:close/>
                </a:path>
                <a:path w="796925" h="2073275">
                  <a:moveTo>
                    <a:pt x="764793" y="6350"/>
                  </a:moveTo>
                  <a:lnTo>
                    <a:pt x="752093" y="6350"/>
                  </a:lnTo>
                  <a:lnTo>
                    <a:pt x="758443" y="12700"/>
                  </a:lnTo>
                  <a:lnTo>
                    <a:pt x="764793" y="12700"/>
                  </a:lnTo>
                  <a:lnTo>
                    <a:pt x="764793" y="63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86300" y="4319016"/>
              <a:ext cx="428244" cy="42824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806945" y="5506313"/>
            <a:ext cx="98234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App</a:t>
            </a:r>
            <a:r>
              <a:rPr sz="1400" spc="5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Service</a:t>
            </a:r>
            <a:endParaRPr sz="1400">
              <a:latin typeface="Bahnschrift"/>
              <a:cs typeface="Bahnschrif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32047" y="4773468"/>
            <a:ext cx="673608" cy="40783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120766" y="4341317"/>
            <a:ext cx="3759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Bahnschrift"/>
                <a:cs typeface="Bahnschrift"/>
              </a:rPr>
              <a:t>NSG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79640" y="3919854"/>
            <a:ext cx="160782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Service</a:t>
            </a:r>
            <a:r>
              <a:rPr sz="1400" spc="5" dirty="0">
                <a:latin typeface="Bahnschrift"/>
                <a:cs typeface="Bahnschrift"/>
              </a:rPr>
              <a:t> </a:t>
            </a:r>
            <a:r>
              <a:rPr sz="1400" spc="-5" dirty="0">
                <a:latin typeface="Bahnschrift"/>
                <a:cs typeface="Bahnschrift"/>
              </a:rPr>
              <a:t>Endpoint</a:t>
            </a:r>
            <a:r>
              <a:rPr sz="1400" dirty="0">
                <a:latin typeface="Bahnschrift"/>
                <a:cs typeface="Bahnschrift"/>
              </a:rPr>
              <a:t> + </a:t>
            </a:r>
            <a:r>
              <a:rPr sz="1400" spc="5" dirty="0">
                <a:latin typeface="Bahnschrift"/>
                <a:cs typeface="Bahnschrift"/>
              </a:rPr>
              <a:t> </a:t>
            </a:r>
            <a:r>
              <a:rPr sz="1400" spc="-5" dirty="0">
                <a:latin typeface="Bahnschrift"/>
                <a:cs typeface="Bahnschrift"/>
              </a:rPr>
              <a:t>Access</a:t>
            </a:r>
            <a:r>
              <a:rPr sz="1400" spc="100" dirty="0">
                <a:latin typeface="Bahnschrift"/>
                <a:cs typeface="Bahnschrift"/>
              </a:rPr>
              <a:t> </a:t>
            </a:r>
            <a:r>
              <a:rPr sz="1400" spc="-5" dirty="0">
                <a:latin typeface="Bahnschrift"/>
                <a:cs typeface="Bahnschrift"/>
              </a:rPr>
              <a:t>Restrictions</a:t>
            </a:r>
            <a:endParaRPr sz="140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Bahnschrift"/>
                <a:cs typeface="Bahnschrift"/>
              </a:rPr>
              <a:t>/</a:t>
            </a:r>
            <a:endParaRPr sz="140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Bahnschrift"/>
                <a:cs typeface="Bahnschrift"/>
              </a:rPr>
              <a:t>Private</a:t>
            </a:r>
            <a:r>
              <a:rPr sz="1400" spc="100" dirty="0">
                <a:latin typeface="Bahnschrift"/>
                <a:cs typeface="Bahnschrift"/>
              </a:rPr>
              <a:t> </a:t>
            </a:r>
            <a:r>
              <a:rPr sz="1400" spc="-5" dirty="0">
                <a:latin typeface="Bahnschrift"/>
                <a:cs typeface="Bahnschrift"/>
              </a:rPr>
              <a:t>Link</a:t>
            </a:r>
            <a:endParaRPr sz="14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25662" y="2887815"/>
            <a:ext cx="3325495" cy="2621915"/>
            <a:chOff x="4425662" y="2887815"/>
            <a:chExt cx="3325495" cy="26219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25662" y="2887815"/>
              <a:ext cx="3325309" cy="262160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4192" y="3046475"/>
              <a:ext cx="2828543" cy="2124456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7" y="1086611"/>
            <a:ext cx="12028932" cy="1935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924560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29" dirty="0">
                <a:solidFill>
                  <a:srgbClr val="532708"/>
                </a:solidFill>
                <a:latin typeface="Arial"/>
                <a:cs typeface="Arial"/>
              </a:rPr>
              <a:t>Configuring</a:t>
            </a:r>
            <a:r>
              <a:rPr sz="5000" b="1" spc="-10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10" dirty="0">
                <a:solidFill>
                  <a:srgbClr val="532708"/>
                </a:solidFill>
                <a:latin typeface="Arial"/>
                <a:cs typeface="Arial"/>
              </a:rPr>
              <a:t>Application</a:t>
            </a:r>
            <a:r>
              <a:rPr sz="5000" b="1" spc="-9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04" dirty="0">
                <a:solidFill>
                  <a:srgbClr val="532708"/>
                </a:solidFill>
                <a:latin typeface="Arial"/>
                <a:cs typeface="Arial"/>
              </a:rPr>
              <a:t>Gateway</a:t>
            </a:r>
            <a:endParaRPr sz="5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3955" y="1747519"/>
            <a:ext cx="4008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5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main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configurations:</a:t>
            </a:r>
            <a:endParaRPr sz="2800">
              <a:latin typeface="Bahnschrift"/>
              <a:cs typeface="Bahnschrif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5711" y="3451859"/>
            <a:ext cx="2459990" cy="50927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630555" marR="220979" indent="-401320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solidFill>
                  <a:srgbClr val="1F4E79"/>
                </a:solidFill>
                <a:latin typeface="Bahnschrift"/>
                <a:cs typeface="Bahnschrift"/>
              </a:rPr>
              <a:t>Settings</a:t>
            </a:r>
            <a:r>
              <a:rPr sz="1400" spc="120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1F4E79"/>
                </a:solidFill>
                <a:latin typeface="Bahnschrift"/>
                <a:cs typeface="Bahnschrift"/>
              </a:rPr>
              <a:t>for</a:t>
            </a:r>
            <a:r>
              <a:rPr sz="1400" spc="114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1F4E79"/>
                </a:solidFill>
                <a:latin typeface="Bahnschrift"/>
                <a:cs typeface="Bahnschrift"/>
              </a:rPr>
              <a:t>the</a:t>
            </a:r>
            <a:r>
              <a:rPr sz="1400" spc="135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1F4E79"/>
                </a:solidFill>
                <a:latin typeface="Bahnschrift"/>
                <a:cs typeface="Bahnschrift"/>
              </a:rPr>
              <a:t>incoming </a:t>
            </a:r>
            <a:r>
              <a:rPr sz="1400" spc="-225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1F4E79"/>
                </a:solidFill>
                <a:latin typeface="Bahnschrift"/>
                <a:cs typeface="Bahnschrift"/>
              </a:rPr>
              <a:t>HTTP</a:t>
            </a:r>
            <a:r>
              <a:rPr sz="1400" spc="130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1F4E79"/>
                </a:solidFill>
                <a:latin typeface="Bahnschrift"/>
                <a:cs typeface="Bahnschrift"/>
              </a:rPr>
              <a:t>Requests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65447" y="3668267"/>
            <a:ext cx="722630" cy="76200"/>
          </a:xfrm>
          <a:custGeom>
            <a:avLst/>
            <a:gdLst/>
            <a:ahLst/>
            <a:cxnLst/>
            <a:rect l="l" t="t" r="r" b="b"/>
            <a:pathLst>
              <a:path w="722629" h="76200">
                <a:moveTo>
                  <a:pt x="646176" y="0"/>
                </a:moveTo>
                <a:lnTo>
                  <a:pt x="646176" y="76199"/>
                </a:lnTo>
                <a:lnTo>
                  <a:pt x="709676" y="44449"/>
                </a:lnTo>
                <a:lnTo>
                  <a:pt x="658876" y="44449"/>
                </a:lnTo>
                <a:lnTo>
                  <a:pt x="658876" y="31749"/>
                </a:lnTo>
                <a:lnTo>
                  <a:pt x="709676" y="31749"/>
                </a:lnTo>
                <a:lnTo>
                  <a:pt x="646176" y="0"/>
                </a:lnTo>
                <a:close/>
              </a:path>
              <a:path w="722629" h="76200">
                <a:moveTo>
                  <a:pt x="646176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646176" y="44449"/>
                </a:lnTo>
                <a:lnTo>
                  <a:pt x="646176" y="31749"/>
                </a:lnTo>
                <a:close/>
              </a:path>
              <a:path w="722629" h="76200">
                <a:moveTo>
                  <a:pt x="709676" y="31749"/>
                </a:moveTo>
                <a:lnTo>
                  <a:pt x="658876" y="31749"/>
                </a:lnTo>
                <a:lnTo>
                  <a:pt x="658876" y="44449"/>
                </a:lnTo>
                <a:lnTo>
                  <a:pt x="709676" y="44449"/>
                </a:lnTo>
                <a:lnTo>
                  <a:pt x="722376" y="38099"/>
                </a:lnTo>
                <a:lnTo>
                  <a:pt x="709676" y="31749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932164" y="2919983"/>
            <a:ext cx="2674620" cy="786765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231775" marR="223520" algn="ctr">
              <a:lnSpc>
                <a:spcPct val="100000"/>
              </a:lnSpc>
              <a:spcBef>
                <a:spcPts val="570"/>
              </a:spcBef>
            </a:pPr>
            <a:r>
              <a:rPr sz="1400" spc="-5" dirty="0">
                <a:solidFill>
                  <a:srgbClr val="1F4E79"/>
                </a:solidFill>
                <a:latin typeface="Bahnschrift"/>
                <a:cs typeface="Bahnschrift"/>
              </a:rPr>
              <a:t>The</a:t>
            </a:r>
            <a:r>
              <a:rPr sz="1400" spc="125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1F4E79"/>
                </a:solidFill>
                <a:latin typeface="Bahnschrift"/>
                <a:cs typeface="Bahnschrift"/>
              </a:rPr>
              <a:t>VMs,</a:t>
            </a:r>
            <a:r>
              <a:rPr sz="1400" spc="100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1F4E79"/>
                </a:solidFill>
                <a:latin typeface="Bahnschrift"/>
                <a:cs typeface="Bahnschrift"/>
              </a:rPr>
              <a:t>Scale</a:t>
            </a:r>
            <a:r>
              <a:rPr sz="1400" spc="105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1F4E79"/>
                </a:solidFill>
                <a:latin typeface="Bahnschrift"/>
                <a:cs typeface="Bahnschrift"/>
              </a:rPr>
              <a:t>Sets,</a:t>
            </a:r>
            <a:r>
              <a:rPr sz="1400" spc="110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1F4E79"/>
                </a:solidFill>
                <a:latin typeface="Bahnschrift"/>
                <a:cs typeface="Bahnschrift"/>
              </a:rPr>
              <a:t>or</a:t>
            </a:r>
            <a:r>
              <a:rPr sz="1400" spc="120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1F4E79"/>
                </a:solidFill>
                <a:latin typeface="Bahnschrift"/>
                <a:cs typeface="Bahnschrift"/>
              </a:rPr>
              <a:t>App </a:t>
            </a:r>
            <a:r>
              <a:rPr sz="1400" spc="-225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1F4E79"/>
                </a:solidFill>
                <a:latin typeface="Bahnschrift"/>
                <a:cs typeface="Bahnschrift"/>
              </a:rPr>
              <a:t>Services </a:t>
            </a:r>
            <a:r>
              <a:rPr sz="1400" spc="-5" dirty="0">
                <a:solidFill>
                  <a:srgbClr val="1F4E79"/>
                </a:solidFill>
                <a:latin typeface="Bahnschrift"/>
                <a:cs typeface="Bahnschrift"/>
              </a:rPr>
              <a:t>connected</a:t>
            </a:r>
            <a:r>
              <a:rPr sz="1400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1F4E79"/>
                </a:solidFill>
                <a:latin typeface="Bahnschrift"/>
                <a:cs typeface="Bahnschrift"/>
              </a:rPr>
              <a:t>to</a:t>
            </a:r>
            <a:r>
              <a:rPr sz="1400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1F4E79"/>
                </a:solidFill>
                <a:latin typeface="Bahnschrift"/>
                <a:cs typeface="Bahnschrift"/>
              </a:rPr>
              <a:t>the </a:t>
            </a:r>
            <a:r>
              <a:rPr sz="1400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1F4E79"/>
                </a:solidFill>
                <a:latin typeface="Bahnschrift"/>
                <a:cs typeface="Bahnschrift"/>
              </a:rPr>
              <a:t>Application</a:t>
            </a:r>
            <a:r>
              <a:rPr sz="1400" spc="135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1F4E79"/>
                </a:solidFill>
                <a:latin typeface="Bahnschrift"/>
                <a:cs typeface="Bahnschrift"/>
              </a:rPr>
              <a:t>Gateway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92823" y="3277489"/>
            <a:ext cx="2339340" cy="76200"/>
          </a:xfrm>
          <a:custGeom>
            <a:avLst/>
            <a:gdLst/>
            <a:ahLst/>
            <a:cxnLst/>
            <a:rect l="l" t="t" r="r" b="b"/>
            <a:pathLst>
              <a:path w="2339340" h="76200">
                <a:moveTo>
                  <a:pt x="76200" y="0"/>
                </a:moveTo>
                <a:lnTo>
                  <a:pt x="0" y="38226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36"/>
                </a:lnTo>
                <a:lnTo>
                  <a:pt x="76200" y="0"/>
                </a:lnTo>
                <a:close/>
              </a:path>
              <a:path w="2339340" h="76200">
                <a:moveTo>
                  <a:pt x="76200" y="31736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36"/>
                </a:lnTo>
                <a:lnTo>
                  <a:pt x="76200" y="31736"/>
                </a:lnTo>
                <a:close/>
              </a:path>
              <a:path w="2339340" h="76200">
                <a:moveTo>
                  <a:pt x="76200" y="44436"/>
                </a:moveTo>
                <a:lnTo>
                  <a:pt x="63500" y="44450"/>
                </a:lnTo>
                <a:lnTo>
                  <a:pt x="76200" y="44450"/>
                </a:lnTo>
                <a:close/>
              </a:path>
              <a:path w="2339340" h="76200">
                <a:moveTo>
                  <a:pt x="2339340" y="29337"/>
                </a:moveTo>
                <a:lnTo>
                  <a:pt x="76200" y="31736"/>
                </a:lnTo>
                <a:lnTo>
                  <a:pt x="76200" y="44436"/>
                </a:lnTo>
                <a:lnTo>
                  <a:pt x="2339340" y="42037"/>
                </a:lnTo>
                <a:lnTo>
                  <a:pt x="2339340" y="29337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48511" y="4309871"/>
            <a:ext cx="2726690" cy="77470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673100" marR="100330" indent="-565785">
              <a:lnSpc>
                <a:spcPct val="100000"/>
              </a:lnSpc>
            </a:pPr>
            <a:r>
              <a:rPr sz="1400" dirty="0">
                <a:solidFill>
                  <a:srgbClr val="1F4E79"/>
                </a:solidFill>
                <a:latin typeface="Bahnschrift"/>
                <a:cs typeface="Bahnschrift"/>
              </a:rPr>
              <a:t>Receives requests on</a:t>
            </a:r>
            <a:r>
              <a:rPr sz="1400" spc="5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1F4E79"/>
                </a:solidFill>
                <a:latin typeface="Bahnschrift"/>
                <a:cs typeface="Bahnschrift"/>
              </a:rPr>
              <a:t>a</a:t>
            </a:r>
            <a:r>
              <a:rPr sz="1400" spc="5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1F4E79"/>
                </a:solidFill>
                <a:latin typeface="Bahnschrift"/>
                <a:cs typeface="Bahnschrift"/>
              </a:rPr>
              <a:t>specific </a:t>
            </a:r>
            <a:r>
              <a:rPr sz="1400" spc="-225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1F4E79"/>
                </a:solidFill>
                <a:latin typeface="Bahnschrift"/>
                <a:cs typeface="Bahnschrift"/>
              </a:rPr>
              <a:t>port</a:t>
            </a:r>
            <a:r>
              <a:rPr sz="1400" spc="125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1F4E79"/>
                </a:solidFill>
                <a:latin typeface="Bahnschrift"/>
                <a:cs typeface="Bahnschrift"/>
              </a:rPr>
              <a:t>and</a:t>
            </a:r>
            <a:r>
              <a:rPr sz="1400" spc="135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1F4E79"/>
                </a:solidFill>
                <a:latin typeface="Bahnschrift"/>
                <a:cs typeface="Bahnschrift"/>
              </a:rPr>
              <a:t>protocol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74059" y="4537709"/>
            <a:ext cx="914400" cy="166370"/>
          </a:xfrm>
          <a:custGeom>
            <a:avLst/>
            <a:gdLst/>
            <a:ahLst/>
            <a:cxnLst/>
            <a:rect l="l" t="t" r="r" b="b"/>
            <a:pathLst>
              <a:path w="914400" h="166370">
                <a:moveTo>
                  <a:pt x="837543" y="31431"/>
                </a:moveTo>
                <a:lnTo>
                  <a:pt x="0" y="153796"/>
                </a:lnTo>
                <a:lnTo>
                  <a:pt x="1777" y="166369"/>
                </a:lnTo>
                <a:lnTo>
                  <a:pt x="839363" y="43997"/>
                </a:lnTo>
                <a:lnTo>
                  <a:pt x="837543" y="31431"/>
                </a:lnTo>
                <a:close/>
              </a:path>
              <a:path w="914400" h="166370">
                <a:moveTo>
                  <a:pt x="909700" y="29590"/>
                </a:moveTo>
                <a:lnTo>
                  <a:pt x="850138" y="29590"/>
                </a:lnTo>
                <a:lnTo>
                  <a:pt x="851915" y="42163"/>
                </a:lnTo>
                <a:lnTo>
                  <a:pt x="839363" y="43997"/>
                </a:lnTo>
                <a:lnTo>
                  <a:pt x="843914" y="75437"/>
                </a:lnTo>
                <a:lnTo>
                  <a:pt x="909700" y="29590"/>
                </a:lnTo>
                <a:close/>
              </a:path>
              <a:path w="914400" h="166370">
                <a:moveTo>
                  <a:pt x="850138" y="29590"/>
                </a:moveTo>
                <a:lnTo>
                  <a:pt x="837543" y="31431"/>
                </a:lnTo>
                <a:lnTo>
                  <a:pt x="839363" y="43997"/>
                </a:lnTo>
                <a:lnTo>
                  <a:pt x="851915" y="42163"/>
                </a:lnTo>
                <a:lnTo>
                  <a:pt x="850138" y="29590"/>
                </a:lnTo>
                <a:close/>
              </a:path>
              <a:path w="914400" h="166370">
                <a:moveTo>
                  <a:pt x="832992" y="0"/>
                </a:moveTo>
                <a:lnTo>
                  <a:pt x="837543" y="31431"/>
                </a:lnTo>
                <a:lnTo>
                  <a:pt x="850138" y="29590"/>
                </a:lnTo>
                <a:lnTo>
                  <a:pt x="909700" y="29590"/>
                </a:lnTo>
                <a:lnTo>
                  <a:pt x="913891" y="26669"/>
                </a:lnTo>
                <a:lnTo>
                  <a:pt x="832992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932164" y="4587240"/>
            <a:ext cx="2459990" cy="50800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498475" marR="165735" indent="-325120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1F4E79"/>
                </a:solidFill>
                <a:latin typeface="Bahnschrift"/>
                <a:cs typeface="Bahnschrift"/>
              </a:rPr>
              <a:t>A</a:t>
            </a:r>
            <a:r>
              <a:rPr sz="1400" spc="120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1F4E79"/>
                </a:solidFill>
                <a:latin typeface="Bahnschrift"/>
                <a:cs typeface="Bahnschrift"/>
              </a:rPr>
              <a:t>rule</a:t>
            </a:r>
            <a:r>
              <a:rPr sz="1400" spc="105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1F4E79"/>
                </a:solidFill>
                <a:latin typeface="Bahnschrift"/>
                <a:cs typeface="Bahnschrift"/>
              </a:rPr>
              <a:t>connecting</a:t>
            </a:r>
            <a:r>
              <a:rPr sz="1400" spc="140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1F4E79"/>
                </a:solidFill>
                <a:latin typeface="Bahnschrift"/>
                <a:cs typeface="Bahnschrift"/>
              </a:rPr>
              <a:t>Listener </a:t>
            </a:r>
            <a:r>
              <a:rPr sz="1400" spc="-225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1F4E79"/>
                </a:solidFill>
                <a:latin typeface="Bahnschrift"/>
                <a:cs typeface="Bahnschrift"/>
              </a:rPr>
              <a:t>with</a:t>
            </a:r>
            <a:r>
              <a:rPr sz="1400" spc="135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1F4E79"/>
                </a:solidFill>
                <a:latin typeface="Bahnschrift"/>
                <a:cs typeface="Bahnschrift"/>
              </a:rPr>
              <a:t>Backend</a:t>
            </a:r>
            <a:r>
              <a:rPr sz="1400" spc="114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1F4E79"/>
                </a:solidFill>
                <a:latin typeface="Bahnschrift"/>
                <a:cs typeface="Bahnschrift"/>
              </a:rPr>
              <a:t>pool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91528" y="4835397"/>
            <a:ext cx="2041525" cy="191135"/>
          </a:xfrm>
          <a:custGeom>
            <a:avLst/>
            <a:gdLst/>
            <a:ahLst/>
            <a:cxnLst/>
            <a:rect l="l" t="t" r="r" b="b"/>
            <a:pathLst>
              <a:path w="2041525" h="191135">
                <a:moveTo>
                  <a:pt x="73151" y="114553"/>
                </a:moveTo>
                <a:lnTo>
                  <a:pt x="0" y="158241"/>
                </a:lnTo>
                <a:lnTo>
                  <a:pt x="78867" y="190626"/>
                </a:lnTo>
                <a:lnTo>
                  <a:pt x="76558" y="159893"/>
                </a:lnTo>
                <a:lnTo>
                  <a:pt x="63753" y="159893"/>
                </a:lnTo>
                <a:lnTo>
                  <a:pt x="62865" y="147193"/>
                </a:lnTo>
                <a:lnTo>
                  <a:pt x="75533" y="146250"/>
                </a:lnTo>
                <a:lnTo>
                  <a:pt x="73151" y="114553"/>
                </a:lnTo>
                <a:close/>
              </a:path>
              <a:path w="2041525" h="191135">
                <a:moveTo>
                  <a:pt x="75533" y="146250"/>
                </a:moveTo>
                <a:lnTo>
                  <a:pt x="62865" y="147193"/>
                </a:lnTo>
                <a:lnTo>
                  <a:pt x="63753" y="159893"/>
                </a:lnTo>
                <a:lnTo>
                  <a:pt x="76486" y="158945"/>
                </a:lnTo>
                <a:lnTo>
                  <a:pt x="75533" y="146250"/>
                </a:lnTo>
                <a:close/>
              </a:path>
              <a:path w="2041525" h="191135">
                <a:moveTo>
                  <a:pt x="76486" y="158945"/>
                </a:moveTo>
                <a:lnTo>
                  <a:pt x="63753" y="159893"/>
                </a:lnTo>
                <a:lnTo>
                  <a:pt x="76558" y="159893"/>
                </a:lnTo>
                <a:lnTo>
                  <a:pt x="76486" y="158945"/>
                </a:lnTo>
                <a:close/>
              </a:path>
              <a:path w="2041525" h="191135">
                <a:moveTo>
                  <a:pt x="2040381" y="0"/>
                </a:moveTo>
                <a:lnTo>
                  <a:pt x="75533" y="146250"/>
                </a:lnTo>
                <a:lnTo>
                  <a:pt x="76486" y="158945"/>
                </a:lnTo>
                <a:lnTo>
                  <a:pt x="2041398" y="12700"/>
                </a:lnTo>
                <a:lnTo>
                  <a:pt x="2040381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084564" y="3835908"/>
            <a:ext cx="2459990" cy="50927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solidFill>
                  <a:srgbClr val="1F4E79"/>
                </a:solidFill>
                <a:latin typeface="Bahnschrift"/>
                <a:cs typeface="Bahnschrift"/>
              </a:rPr>
              <a:t>The</a:t>
            </a:r>
            <a:r>
              <a:rPr sz="1400" spc="135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1F4E79"/>
                </a:solidFill>
                <a:latin typeface="Bahnschrift"/>
                <a:cs typeface="Bahnschrift"/>
              </a:rPr>
              <a:t>public</a:t>
            </a:r>
            <a:r>
              <a:rPr sz="1400" spc="100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1F4E79"/>
                </a:solidFill>
                <a:latin typeface="Bahnschrift"/>
                <a:cs typeface="Bahnschrift"/>
              </a:rPr>
              <a:t>IP</a:t>
            </a:r>
            <a:r>
              <a:rPr sz="1400" spc="130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1F4E79"/>
                </a:solidFill>
                <a:latin typeface="Bahnschrift"/>
                <a:cs typeface="Bahnschrift"/>
              </a:rPr>
              <a:t>exposed</a:t>
            </a:r>
            <a:r>
              <a:rPr sz="1400" spc="100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1F4E79"/>
                </a:solidFill>
                <a:latin typeface="Bahnschrift"/>
                <a:cs typeface="Bahnschrift"/>
              </a:rPr>
              <a:t>by</a:t>
            </a:r>
            <a:r>
              <a:rPr sz="1400" spc="114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1F4E79"/>
                </a:solidFill>
                <a:latin typeface="Bahnschrift"/>
                <a:cs typeface="Bahnschrift"/>
              </a:rPr>
              <a:t>the</a:t>
            </a:r>
            <a:endParaRPr sz="1400">
              <a:latin typeface="Bahnschrift"/>
              <a:cs typeface="Bahnschrift"/>
            </a:endParaRPr>
          </a:p>
          <a:p>
            <a:pPr marL="1270" algn="ctr">
              <a:lnSpc>
                <a:spcPct val="100000"/>
              </a:lnSpc>
            </a:pPr>
            <a:r>
              <a:rPr sz="1400" spc="-5" dirty="0">
                <a:solidFill>
                  <a:srgbClr val="1F4E79"/>
                </a:solidFill>
                <a:latin typeface="Bahnschrift"/>
                <a:cs typeface="Bahnschrift"/>
              </a:rPr>
              <a:t>Application</a:t>
            </a:r>
            <a:r>
              <a:rPr sz="1400" spc="114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1F4E79"/>
                </a:solidFill>
                <a:latin typeface="Bahnschrift"/>
                <a:cs typeface="Bahnschrift"/>
              </a:rPr>
              <a:t>Gateway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17664" y="4075684"/>
            <a:ext cx="1868170" cy="76200"/>
          </a:xfrm>
          <a:custGeom>
            <a:avLst/>
            <a:gdLst/>
            <a:ahLst/>
            <a:cxnLst/>
            <a:rect l="l" t="t" r="r" b="b"/>
            <a:pathLst>
              <a:path w="1868170" h="76200">
                <a:moveTo>
                  <a:pt x="75691" y="0"/>
                </a:moveTo>
                <a:lnTo>
                  <a:pt x="0" y="39116"/>
                </a:lnTo>
                <a:lnTo>
                  <a:pt x="76707" y="76200"/>
                </a:lnTo>
                <a:lnTo>
                  <a:pt x="76286" y="44577"/>
                </a:lnTo>
                <a:lnTo>
                  <a:pt x="63626" y="44577"/>
                </a:lnTo>
                <a:lnTo>
                  <a:pt x="63372" y="31877"/>
                </a:lnTo>
                <a:lnTo>
                  <a:pt x="76114" y="31711"/>
                </a:lnTo>
                <a:lnTo>
                  <a:pt x="75691" y="0"/>
                </a:lnTo>
                <a:close/>
              </a:path>
              <a:path w="1868170" h="76200">
                <a:moveTo>
                  <a:pt x="76114" y="31711"/>
                </a:moveTo>
                <a:lnTo>
                  <a:pt x="63372" y="31877"/>
                </a:lnTo>
                <a:lnTo>
                  <a:pt x="63626" y="44577"/>
                </a:lnTo>
                <a:lnTo>
                  <a:pt x="76284" y="44412"/>
                </a:lnTo>
                <a:lnTo>
                  <a:pt x="76114" y="31711"/>
                </a:lnTo>
                <a:close/>
              </a:path>
              <a:path w="1868170" h="76200">
                <a:moveTo>
                  <a:pt x="76284" y="44412"/>
                </a:moveTo>
                <a:lnTo>
                  <a:pt x="63626" y="44577"/>
                </a:lnTo>
                <a:lnTo>
                  <a:pt x="76286" y="44577"/>
                </a:lnTo>
                <a:lnTo>
                  <a:pt x="76284" y="44412"/>
                </a:lnTo>
                <a:close/>
              </a:path>
              <a:path w="1868170" h="76200">
                <a:moveTo>
                  <a:pt x="1867661" y="8382"/>
                </a:moveTo>
                <a:lnTo>
                  <a:pt x="76114" y="31711"/>
                </a:lnTo>
                <a:lnTo>
                  <a:pt x="76284" y="44412"/>
                </a:lnTo>
                <a:lnTo>
                  <a:pt x="1867915" y="21082"/>
                </a:lnTo>
                <a:lnTo>
                  <a:pt x="1867661" y="8382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837819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10" dirty="0">
                <a:solidFill>
                  <a:srgbClr val="532708"/>
                </a:solidFill>
                <a:latin typeface="Arial"/>
                <a:cs typeface="Arial"/>
              </a:rPr>
              <a:t>Application</a:t>
            </a:r>
            <a:r>
              <a:rPr sz="5000" b="1" spc="-10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04" dirty="0">
                <a:solidFill>
                  <a:srgbClr val="532708"/>
                </a:solidFill>
                <a:latin typeface="Arial"/>
                <a:cs typeface="Arial"/>
              </a:rPr>
              <a:t>Gateway</a:t>
            </a:r>
            <a:r>
              <a:rPr sz="5000" b="1" spc="-8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50" dirty="0">
                <a:solidFill>
                  <a:srgbClr val="532708"/>
                </a:solidFill>
                <a:latin typeface="Arial"/>
                <a:cs typeface="Arial"/>
              </a:rPr>
              <a:t>and</a:t>
            </a:r>
            <a:r>
              <a:rPr sz="5000" b="1" spc="-6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350" dirty="0">
                <a:solidFill>
                  <a:srgbClr val="532708"/>
                </a:solidFill>
                <a:latin typeface="Arial"/>
                <a:cs typeface="Arial"/>
              </a:rPr>
              <a:t>AKS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5855" y="1747519"/>
            <a:ext cx="984758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507365" algn="l"/>
                <a:tab pos="508000" algn="l"/>
              </a:tabLst>
            </a:pPr>
            <a:r>
              <a:rPr sz="2800" spc="-5" dirty="0">
                <a:latin typeface="Bahnschrift"/>
                <a:cs typeface="Bahnschrift"/>
              </a:rPr>
              <a:t>No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built-in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integration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with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AKS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508000" indent="-457200">
              <a:lnSpc>
                <a:spcPct val="100000"/>
              </a:lnSpc>
              <a:buFont typeface="Arial MT"/>
              <a:buChar char="•"/>
              <a:tabLst>
                <a:tab pos="507365" algn="l"/>
                <a:tab pos="508000" algn="l"/>
              </a:tabLst>
            </a:pPr>
            <a:r>
              <a:rPr sz="2800" spc="-5" dirty="0">
                <a:latin typeface="Bahnschrift"/>
                <a:cs typeface="Bahnschrift"/>
              </a:rPr>
              <a:t>AKS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has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kind-of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gateway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(=services)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508000" indent="-457200">
              <a:lnSpc>
                <a:spcPct val="100000"/>
              </a:lnSpc>
              <a:buFont typeface="Arial MT"/>
              <a:buChar char="•"/>
              <a:tabLst>
                <a:tab pos="507365" algn="l"/>
                <a:tab pos="508000" algn="l"/>
              </a:tabLst>
            </a:pPr>
            <a:r>
              <a:rPr sz="2800" spc="-10" dirty="0">
                <a:latin typeface="Bahnschrift"/>
                <a:cs typeface="Bahnschrift"/>
              </a:rPr>
              <a:t>There’s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Application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Gateway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Ingress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Controller</a:t>
            </a:r>
            <a:r>
              <a:rPr sz="2800" spc="32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(AGIC)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that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508000">
              <a:lnSpc>
                <a:spcPct val="100000"/>
              </a:lnSpc>
            </a:pPr>
            <a:r>
              <a:rPr sz="2800" spc="-5" dirty="0">
                <a:latin typeface="Bahnschrift"/>
                <a:cs typeface="Bahnschrift"/>
              </a:rPr>
              <a:t>does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this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2800">
              <a:latin typeface="Bahnschrift"/>
              <a:cs typeface="Bahnschrift"/>
            </a:endParaRPr>
          </a:p>
          <a:p>
            <a:pPr marL="965200" lvl="1" indent="-457834">
              <a:lnSpc>
                <a:spcPct val="100000"/>
              </a:lnSpc>
              <a:buFont typeface="Arial MT"/>
              <a:buChar char="•"/>
              <a:tabLst>
                <a:tab pos="965200" algn="l"/>
                <a:tab pos="965835" algn="l"/>
              </a:tabLst>
            </a:pP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preview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mode,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quite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buggy,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not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recommended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508000" indent="-457200">
              <a:lnSpc>
                <a:spcPct val="100000"/>
              </a:lnSpc>
              <a:buFont typeface="Arial MT"/>
              <a:buChar char="•"/>
              <a:tabLst>
                <a:tab pos="507365" algn="l"/>
                <a:tab pos="508000" algn="l"/>
              </a:tabLst>
            </a:pPr>
            <a:r>
              <a:rPr sz="2800" spc="-5" dirty="0">
                <a:latin typeface="Bahnschrift"/>
                <a:cs typeface="Bahnschrift"/>
              </a:rPr>
              <a:t>Better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use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5" dirty="0">
                <a:latin typeface="Bahnschrift"/>
                <a:cs typeface="Bahnschrift"/>
              </a:rPr>
              <a:t>3</a:t>
            </a:r>
            <a:r>
              <a:rPr sz="2775" spc="7" baseline="25525" dirty="0">
                <a:latin typeface="Bahnschrift"/>
                <a:cs typeface="Bahnschrift"/>
              </a:rPr>
              <a:t>rd</a:t>
            </a:r>
            <a:r>
              <a:rPr sz="2775" spc="165" baseline="2552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party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products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994600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10" dirty="0">
                <a:solidFill>
                  <a:srgbClr val="532708"/>
                </a:solidFill>
                <a:latin typeface="Arial"/>
                <a:cs typeface="Arial"/>
              </a:rPr>
              <a:t>Application</a:t>
            </a:r>
            <a:r>
              <a:rPr sz="5000" b="1" spc="-10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04" dirty="0">
                <a:solidFill>
                  <a:srgbClr val="532708"/>
                </a:solidFill>
                <a:latin typeface="Arial"/>
                <a:cs typeface="Arial"/>
              </a:rPr>
              <a:t>Gateway</a:t>
            </a:r>
            <a:r>
              <a:rPr sz="5000" b="1" spc="-8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50" dirty="0">
                <a:solidFill>
                  <a:srgbClr val="532708"/>
                </a:solidFill>
                <a:latin typeface="Arial"/>
                <a:cs typeface="Arial"/>
              </a:rPr>
              <a:t>and</a:t>
            </a:r>
            <a:r>
              <a:rPr sz="5000" b="1" spc="-6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29" dirty="0">
                <a:solidFill>
                  <a:srgbClr val="532708"/>
                </a:solidFill>
                <a:latin typeface="Arial"/>
                <a:cs typeface="Arial"/>
              </a:rPr>
              <a:t>Functions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004760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Functions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Apps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are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basically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App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Services</a:t>
            </a:r>
            <a:endParaRPr sz="2800">
              <a:latin typeface="Bahnschrift"/>
              <a:cs typeface="Bahnschrift"/>
            </a:endParaRPr>
          </a:p>
          <a:p>
            <a:pPr marL="469900" marR="5080" indent="-457200">
              <a:lnSpc>
                <a:spcPts val="6720"/>
              </a:lnSpc>
              <a:spcBef>
                <a:spcPts val="78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They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can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protected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by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Application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Gateway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same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way </a:t>
            </a:r>
            <a:r>
              <a:rPr sz="2800" spc="-4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App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Services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are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1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Configure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Backend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pool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Configure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Access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Restrictions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Our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function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won’t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accessible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from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web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so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no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demo…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8196" y="268355"/>
            <a:ext cx="1429255" cy="4311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93896" y="675894"/>
            <a:ext cx="408368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215" dirty="0">
                <a:solidFill>
                  <a:srgbClr val="C55A11"/>
                </a:solidFill>
                <a:latin typeface="Arial"/>
                <a:cs typeface="Arial"/>
              </a:rPr>
              <a:t>Cloud</a:t>
            </a:r>
            <a:r>
              <a:rPr sz="3800" b="1" spc="-3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3800" b="1" spc="-125" dirty="0">
                <a:solidFill>
                  <a:srgbClr val="C55A11"/>
                </a:solidFill>
                <a:latin typeface="Arial"/>
                <a:cs typeface="Arial"/>
              </a:rPr>
              <a:t>Architect</a:t>
            </a:r>
            <a:r>
              <a:rPr sz="3800" b="1" spc="-170" dirty="0">
                <a:solidFill>
                  <a:srgbClr val="C55A11"/>
                </a:solidFill>
                <a:latin typeface="Arial"/>
                <a:cs typeface="Arial"/>
              </a:rPr>
              <a:t>u</a:t>
            </a:r>
            <a:r>
              <a:rPr sz="3800" b="1" spc="35" dirty="0">
                <a:solidFill>
                  <a:srgbClr val="C55A11"/>
                </a:solidFill>
                <a:latin typeface="Arial"/>
                <a:cs typeface="Arial"/>
              </a:rPr>
              <a:t>re</a:t>
            </a:r>
            <a:endParaRPr sz="3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20071" y="3948709"/>
            <a:ext cx="551687" cy="5149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573259" y="4528184"/>
            <a:ext cx="8464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Catalog</a:t>
            </a:r>
            <a:r>
              <a:rPr sz="1200" spc="70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App</a:t>
            </a:r>
            <a:endParaRPr sz="1200">
              <a:latin typeface="Bahnschrift"/>
              <a:cs typeface="Bahnschrif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8564" y="3948709"/>
            <a:ext cx="551687" cy="5149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637781" y="4528184"/>
            <a:ext cx="87376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Weather</a:t>
            </a:r>
            <a:r>
              <a:rPr sz="1200" spc="30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API</a:t>
            </a:r>
            <a:endParaRPr sz="1200">
              <a:latin typeface="Bahnschrift"/>
              <a:cs typeface="Bahnschrif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81220" y="2918460"/>
            <a:ext cx="6567170" cy="2705735"/>
            <a:chOff x="4581220" y="2918460"/>
            <a:chExt cx="6567170" cy="2705735"/>
          </a:xfrm>
        </p:grpSpPr>
        <p:sp>
          <p:nvSpPr>
            <p:cNvPr id="9" name="object 9"/>
            <p:cNvSpPr/>
            <p:nvPr/>
          </p:nvSpPr>
          <p:spPr>
            <a:xfrm>
              <a:off x="9002268" y="3220212"/>
              <a:ext cx="1790700" cy="2397760"/>
            </a:xfrm>
            <a:custGeom>
              <a:avLst/>
              <a:gdLst/>
              <a:ahLst/>
              <a:cxnLst/>
              <a:rect l="l" t="t" r="r" b="b"/>
              <a:pathLst>
                <a:path w="1790700" h="2397760">
                  <a:moveTo>
                    <a:pt x="0" y="2397252"/>
                  </a:moveTo>
                  <a:lnTo>
                    <a:pt x="1790700" y="2397252"/>
                  </a:lnTo>
                  <a:lnTo>
                    <a:pt x="1790700" y="0"/>
                  </a:lnTo>
                  <a:lnTo>
                    <a:pt x="0" y="0"/>
                  </a:lnTo>
                  <a:lnTo>
                    <a:pt x="0" y="2397252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2928" y="2918460"/>
              <a:ext cx="675131" cy="6751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35312" y="2970276"/>
              <a:ext cx="502920" cy="5013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81220" y="3957904"/>
              <a:ext cx="524103" cy="52410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280408" y="4528184"/>
            <a:ext cx="982344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8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App</a:t>
            </a:r>
            <a:r>
              <a:rPr sz="1400" spc="2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Service</a:t>
            </a:r>
            <a:endParaRPr sz="1400">
              <a:latin typeface="Bahnschrift"/>
              <a:cs typeface="Bahnschrift"/>
            </a:endParaRPr>
          </a:p>
          <a:p>
            <a:pPr marL="18415">
              <a:lnSpc>
                <a:spcPts val="1440"/>
              </a:lnSpc>
            </a:pP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Inventory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App</a:t>
            </a:r>
            <a:endParaRPr sz="1200">
              <a:latin typeface="Bahnschrift"/>
              <a:cs typeface="Bahnschrif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95244" y="3862118"/>
            <a:ext cx="624840" cy="55727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100197" y="4528184"/>
            <a:ext cx="62103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spc="-5" dirty="0">
                <a:latin typeface="Bahnschrift"/>
                <a:cs typeface="Bahnschrift"/>
              </a:rPr>
              <a:t>AKS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Cart</a:t>
            </a:r>
            <a:r>
              <a:rPr sz="1200" spc="65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App</a:t>
            </a:r>
            <a:endParaRPr sz="1200">
              <a:latin typeface="Bahnschrift"/>
              <a:cs typeface="Bahnschrif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736469" y="4128261"/>
            <a:ext cx="1003935" cy="1797050"/>
            <a:chOff x="2736469" y="4128261"/>
            <a:chExt cx="1003935" cy="1797050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13532" y="5360176"/>
              <a:ext cx="626364" cy="56511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736469" y="4128261"/>
              <a:ext cx="377825" cy="1529080"/>
            </a:xfrm>
            <a:custGeom>
              <a:avLst/>
              <a:gdLst/>
              <a:ahLst/>
              <a:cxnLst/>
              <a:rect l="l" t="t" r="r" b="b"/>
              <a:pathLst>
                <a:path w="377825" h="1529079">
                  <a:moveTo>
                    <a:pt x="301370" y="1452372"/>
                  </a:moveTo>
                  <a:lnTo>
                    <a:pt x="301370" y="1528533"/>
                  </a:lnTo>
                  <a:lnTo>
                    <a:pt x="364870" y="1496783"/>
                  </a:lnTo>
                  <a:lnTo>
                    <a:pt x="314070" y="1496783"/>
                  </a:lnTo>
                  <a:lnTo>
                    <a:pt x="314070" y="1484083"/>
                  </a:lnTo>
                  <a:lnTo>
                    <a:pt x="364858" y="1484083"/>
                  </a:lnTo>
                  <a:lnTo>
                    <a:pt x="301370" y="1452372"/>
                  </a:lnTo>
                  <a:close/>
                </a:path>
                <a:path w="377825" h="1529079">
                  <a:moveTo>
                    <a:pt x="358775" y="0"/>
                  </a:moveTo>
                  <a:lnTo>
                    <a:pt x="0" y="0"/>
                  </a:lnTo>
                  <a:lnTo>
                    <a:pt x="0" y="1496783"/>
                  </a:lnTo>
                  <a:lnTo>
                    <a:pt x="301370" y="1496783"/>
                  </a:lnTo>
                  <a:lnTo>
                    <a:pt x="301370" y="1490433"/>
                  </a:lnTo>
                  <a:lnTo>
                    <a:pt x="12700" y="1490433"/>
                  </a:lnTo>
                  <a:lnTo>
                    <a:pt x="6350" y="1484083"/>
                  </a:lnTo>
                  <a:lnTo>
                    <a:pt x="12700" y="1484083"/>
                  </a:lnTo>
                  <a:lnTo>
                    <a:pt x="12700" y="12700"/>
                  </a:lnTo>
                  <a:lnTo>
                    <a:pt x="6350" y="12700"/>
                  </a:lnTo>
                  <a:lnTo>
                    <a:pt x="12700" y="6350"/>
                  </a:lnTo>
                  <a:lnTo>
                    <a:pt x="358775" y="6350"/>
                  </a:lnTo>
                  <a:lnTo>
                    <a:pt x="358775" y="0"/>
                  </a:lnTo>
                  <a:close/>
                </a:path>
                <a:path w="377825" h="1529079">
                  <a:moveTo>
                    <a:pt x="364858" y="1484083"/>
                  </a:moveTo>
                  <a:lnTo>
                    <a:pt x="314070" y="1484083"/>
                  </a:lnTo>
                  <a:lnTo>
                    <a:pt x="314070" y="1496783"/>
                  </a:lnTo>
                  <a:lnTo>
                    <a:pt x="364870" y="1496783"/>
                  </a:lnTo>
                  <a:lnTo>
                    <a:pt x="377570" y="1490433"/>
                  </a:lnTo>
                  <a:lnTo>
                    <a:pt x="364858" y="1484083"/>
                  </a:lnTo>
                  <a:close/>
                </a:path>
                <a:path w="377825" h="1529079">
                  <a:moveTo>
                    <a:pt x="12700" y="1484083"/>
                  </a:moveTo>
                  <a:lnTo>
                    <a:pt x="6350" y="1484083"/>
                  </a:lnTo>
                  <a:lnTo>
                    <a:pt x="12700" y="1490433"/>
                  </a:lnTo>
                  <a:lnTo>
                    <a:pt x="12700" y="1484083"/>
                  </a:lnTo>
                  <a:close/>
                </a:path>
                <a:path w="377825" h="1529079">
                  <a:moveTo>
                    <a:pt x="301370" y="1484083"/>
                  </a:moveTo>
                  <a:lnTo>
                    <a:pt x="12700" y="1484083"/>
                  </a:lnTo>
                  <a:lnTo>
                    <a:pt x="12700" y="1490433"/>
                  </a:lnTo>
                  <a:lnTo>
                    <a:pt x="301370" y="1490433"/>
                  </a:lnTo>
                  <a:lnTo>
                    <a:pt x="301370" y="1484083"/>
                  </a:lnTo>
                  <a:close/>
                </a:path>
                <a:path w="377825" h="1529079">
                  <a:moveTo>
                    <a:pt x="12700" y="6350"/>
                  </a:moveTo>
                  <a:lnTo>
                    <a:pt x="6350" y="12700"/>
                  </a:lnTo>
                  <a:lnTo>
                    <a:pt x="12700" y="12700"/>
                  </a:lnTo>
                  <a:lnTo>
                    <a:pt x="12700" y="6350"/>
                  </a:lnTo>
                  <a:close/>
                </a:path>
                <a:path w="377825" h="1529079">
                  <a:moveTo>
                    <a:pt x="358775" y="6350"/>
                  </a:moveTo>
                  <a:lnTo>
                    <a:pt x="12700" y="6350"/>
                  </a:lnTo>
                  <a:lnTo>
                    <a:pt x="12700" y="12700"/>
                  </a:lnTo>
                  <a:lnTo>
                    <a:pt x="358775" y="12700"/>
                  </a:lnTo>
                  <a:lnTo>
                    <a:pt x="358775" y="6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005073" y="5963208"/>
            <a:ext cx="8432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spc="-5" dirty="0">
                <a:latin typeface="Bahnschrift"/>
                <a:cs typeface="Bahnschrift"/>
              </a:rPr>
              <a:t>ACR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Cart</a:t>
            </a:r>
            <a:r>
              <a:rPr sz="1200" spc="60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Docker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09226" y="3482797"/>
            <a:ext cx="3759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Bahnschrift"/>
                <a:cs typeface="Bahnschrift"/>
              </a:rPr>
              <a:t>NSG</a:t>
            </a:r>
            <a:endParaRPr sz="1400">
              <a:latin typeface="Bahnschrift"/>
              <a:cs typeface="Bahnschrif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762244" y="2913888"/>
            <a:ext cx="2546985" cy="2710180"/>
            <a:chOff x="5762244" y="2913888"/>
            <a:chExt cx="2546985" cy="2710180"/>
          </a:xfrm>
        </p:grpSpPr>
        <p:sp>
          <p:nvSpPr>
            <p:cNvPr id="22" name="object 22"/>
            <p:cNvSpPr/>
            <p:nvPr/>
          </p:nvSpPr>
          <p:spPr>
            <a:xfrm>
              <a:off x="5878068" y="3232404"/>
              <a:ext cx="2164080" cy="2385060"/>
            </a:xfrm>
            <a:custGeom>
              <a:avLst/>
              <a:gdLst/>
              <a:ahLst/>
              <a:cxnLst/>
              <a:rect l="l" t="t" r="r" b="b"/>
              <a:pathLst>
                <a:path w="2164079" h="2385060">
                  <a:moveTo>
                    <a:pt x="0" y="2385060"/>
                  </a:moveTo>
                  <a:lnTo>
                    <a:pt x="2164080" y="2385060"/>
                  </a:lnTo>
                  <a:lnTo>
                    <a:pt x="2164080" y="0"/>
                  </a:lnTo>
                  <a:lnTo>
                    <a:pt x="0" y="0"/>
                  </a:lnTo>
                  <a:lnTo>
                    <a:pt x="0" y="2385060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2244" y="2913888"/>
              <a:ext cx="673608" cy="67513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07451" y="4593336"/>
              <a:ext cx="501396" cy="50291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7880350" y="5107685"/>
            <a:ext cx="3752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Bahnschrift"/>
                <a:cs typeface="Bahnschrift"/>
              </a:rPr>
              <a:t>NSG</a:t>
            </a:r>
            <a:endParaRPr sz="1400">
              <a:latin typeface="Bahnschrift"/>
              <a:cs typeface="Bahnschrif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815328" y="2936748"/>
            <a:ext cx="2186305" cy="1920239"/>
            <a:chOff x="6815328" y="2936748"/>
            <a:chExt cx="2186305" cy="1920239"/>
          </a:xfrm>
        </p:grpSpPr>
        <p:sp>
          <p:nvSpPr>
            <p:cNvPr id="27" name="object 27"/>
            <p:cNvSpPr/>
            <p:nvPr/>
          </p:nvSpPr>
          <p:spPr>
            <a:xfrm>
              <a:off x="8276844" y="4780788"/>
              <a:ext cx="725170" cy="76200"/>
            </a:xfrm>
            <a:custGeom>
              <a:avLst/>
              <a:gdLst/>
              <a:ahLst/>
              <a:cxnLst/>
              <a:rect l="l" t="t" r="r" b="b"/>
              <a:pathLst>
                <a:path w="72517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72517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725170" h="76200">
                  <a:moveTo>
                    <a:pt x="724788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724788" y="44450"/>
                  </a:lnTo>
                  <a:lnTo>
                    <a:pt x="724788" y="317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15328" y="2936748"/>
              <a:ext cx="501396" cy="502920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6887971" y="3450463"/>
            <a:ext cx="3752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Bahnschrift"/>
                <a:cs typeface="Bahnschrift"/>
              </a:rPr>
              <a:t>NSG</a:t>
            </a:r>
            <a:endParaRPr sz="1400">
              <a:latin typeface="Bahnschrift"/>
              <a:cs typeface="Bahnschrif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766306" y="987552"/>
            <a:ext cx="2248535" cy="1449705"/>
            <a:chOff x="6766306" y="987552"/>
            <a:chExt cx="2248535" cy="1449705"/>
          </a:xfrm>
        </p:grpSpPr>
        <p:sp>
          <p:nvSpPr>
            <p:cNvPr id="31" name="object 31"/>
            <p:cNvSpPr/>
            <p:nvPr/>
          </p:nvSpPr>
          <p:spPr>
            <a:xfrm>
              <a:off x="6772656" y="1324356"/>
              <a:ext cx="2164080" cy="1106805"/>
            </a:xfrm>
            <a:custGeom>
              <a:avLst/>
              <a:gdLst/>
              <a:ahLst/>
              <a:cxnLst/>
              <a:rect l="l" t="t" r="r" b="b"/>
              <a:pathLst>
                <a:path w="2164079" h="1106805">
                  <a:moveTo>
                    <a:pt x="0" y="1106424"/>
                  </a:moveTo>
                  <a:lnTo>
                    <a:pt x="2164079" y="1106424"/>
                  </a:lnTo>
                  <a:lnTo>
                    <a:pt x="2164079" y="0"/>
                  </a:lnTo>
                  <a:lnTo>
                    <a:pt x="0" y="0"/>
                  </a:lnTo>
                  <a:lnTo>
                    <a:pt x="0" y="1106424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40852" y="987552"/>
              <a:ext cx="673607" cy="67360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00278" y="1447889"/>
              <a:ext cx="592679" cy="592679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7336917" y="2019681"/>
            <a:ext cx="10642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Bahnschrift"/>
                <a:cs typeface="Bahnschrift"/>
              </a:rPr>
              <a:t>App</a:t>
            </a:r>
            <a:r>
              <a:rPr sz="1400" spc="65" dirty="0">
                <a:latin typeface="Bahnschrift"/>
                <a:cs typeface="Bahnschrift"/>
              </a:rPr>
              <a:t> </a:t>
            </a:r>
            <a:r>
              <a:rPr sz="1400" spc="-5" dirty="0">
                <a:latin typeface="Bahnschrift"/>
                <a:cs typeface="Bahnschrift"/>
              </a:rPr>
              <a:t>Gateway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206740" y="1735582"/>
            <a:ext cx="1835785" cy="2188845"/>
          </a:xfrm>
          <a:custGeom>
            <a:avLst/>
            <a:gdLst/>
            <a:ahLst/>
            <a:cxnLst/>
            <a:rect l="l" t="t" r="r" b="b"/>
            <a:pathLst>
              <a:path w="1835784" h="2188845">
                <a:moveTo>
                  <a:pt x="1791207" y="2112517"/>
                </a:moveTo>
                <a:lnTo>
                  <a:pt x="1759457" y="2112517"/>
                </a:lnTo>
                <a:lnTo>
                  <a:pt x="1797557" y="2188717"/>
                </a:lnTo>
                <a:lnTo>
                  <a:pt x="1829307" y="2125217"/>
                </a:lnTo>
                <a:lnTo>
                  <a:pt x="1791207" y="2125217"/>
                </a:lnTo>
                <a:lnTo>
                  <a:pt x="1791207" y="2112517"/>
                </a:lnTo>
                <a:close/>
              </a:path>
              <a:path w="1835784" h="2188845">
                <a:moveTo>
                  <a:pt x="1791207" y="6350"/>
                </a:moveTo>
                <a:lnTo>
                  <a:pt x="1791207" y="2125217"/>
                </a:lnTo>
                <a:lnTo>
                  <a:pt x="1803907" y="2125217"/>
                </a:lnTo>
                <a:lnTo>
                  <a:pt x="1803907" y="12700"/>
                </a:lnTo>
                <a:lnTo>
                  <a:pt x="1797557" y="12700"/>
                </a:lnTo>
                <a:lnTo>
                  <a:pt x="1791207" y="6350"/>
                </a:lnTo>
                <a:close/>
              </a:path>
              <a:path w="1835784" h="2188845">
                <a:moveTo>
                  <a:pt x="1835657" y="2112517"/>
                </a:moveTo>
                <a:lnTo>
                  <a:pt x="1803907" y="2112517"/>
                </a:lnTo>
                <a:lnTo>
                  <a:pt x="1803907" y="2125217"/>
                </a:lnTo>
                <a:lnTo>
                  <a:pt x="1829307" y="2125217"/>
                </a:lnTo>
                <a:lnTo>
                  <a:pt x="1835657" y="2112517"/>
                </a:lnTo>
                <a:close/>
              </a:path>
              <a:path w="1835784" h="2188845">
                <a:moveTo>
                  <a:pt x="1803907" y="0"/>
                </a:moveTo>
                <a:lnTo>
                  <a:pt x="0" y="0"/>
                </a:lnTo>
                <a:lnTo>
                  <a:pt x="0" y="12700"/>
                </a:lnTo>
                <a:lnTo>
                  <a:pt x="1791207" y="12700"/>
                </a:lnTo>
                <a:lnTo>
                  <a:pt x="1791207" y="6350"/>
                </a:lnTo>
                <a:lnTo>
                  <a:pt x="1803907" y="6350"/>
                </a:lnTo>
                <a:lnTo>
                  <a:pt x="1803907" y="0"/>
                </a:lnTo>
                <a:close/>
              </a:path>
              <a:path w="1835784" h="2188845">
                <a:moveTo>
                  <a:pt x="1803907" y="6350"/>
                </a:moveTo>
                <a:lnTo>
                  <a:pt x="1791207" y="6350"/>
                </a:lnTo>
                <a:lnTo>
                  <a:pt x="1797557" y="12700"/>
                </a:lnTo>
                <a:lnTo>
                  <a:pt x="1803907" y="12700"/>
                </a:lnTo>
                <a:lnTo>
                  <a:pt x="1803907" y="63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443084" y="1732915"/>
            <a:ext cx="555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F4E79"/>
                </a:solidFill>
                <a:latin typeface="Bahnschrift"/>
                <a:cs typeface="Bahnschrift"/>
              </a:rPr>
              <a:t>Peering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805171" y="1735582"/>
            <a:ext cx="2776855" cy="2208530"/>
          </a:xfrm>
          <a:custGeom>
            <a:avLst/>
            <a:gdLst/>
            <a:ahLst/>
            <a:cxnLst/>
            <a:rect l="l" t="t" r="r" b="b"/>
            <a:pathLst>
              <a:path w="2776854" h="2208529">
                <a:moveTo>
                  <a:pt x="31750" y="2131948"/>
                </a:moveTo>
                <a:lnTo>
                  <a:pt x="0" y="2131948"/>
                </a:lnTo>
                <a:lnTo>
                  <a:pt x="38100" y="2208148"/>
                </a:lnTo>
                <a:lnTo>
                  <a:pt x="69850" y="2144648"/>
                </a:lnTo>
                <a:lnTo>
                  <a:pt x="31750" y="2144648"/>
                </a:lnTo>
                <a:lnTo>
                  <a:pt x="31750" y="2131948"/>
                </a:lnTo>
                <a:close/>
              </a:path>
              <a:path w="2776854" h="2208529">
                <a:moveTo>
                  <a:pt x="2776347" y="0"/>
                </a:moveTo>
                <a:lnTo>
                  <a:pt x="31750" y="0"/>
                </a:lnTo>
                <a:lnTo>
                  <a:pt x="31750" y="2144648"/>
                </a:lnTo>
                <a:lnTo>
                  <a:pt x="44450" y="2144648"/>
                </a:lnTo>
                <a:lnTo>
                  <a:pt x="44450" y="12700"/>
                </a:lnTo>
                <a:lnTo>
                  <a:pt x="38100" y="12700"/>
                </a:lnTo>
                <a:lnTo>
                  <a:pt x="44450" y="6350"/>
                </a:lnTo>
                <a:lnTo>
                  <a:pt x="2776347" y="6350"/>
                </a:lnTo>
                <a:lnTo>
                  <a:pt x="2776347" y="0"/>
                </a:lnTo>
                <a:close/>
              </a:path>
              <a:path w="2776854" h="2208529">
                <a:moveTo>
                  <a:pt x="76200" y="2131948"/>
                </a:moveTo>
                <a:lnTo>
                  <a:pt x="44450" y="2131948"/>
                </a:lnTo>
                <a:lnTo>
                  <a:pt x="44450" y="2144648"/>
                </a:lnTo>
                <a:lnTo>
                  <a:pt x="69850" y="2144648"/>
                </a:lnTo>
                <a:lnTo>
                  <a:pt x="76200" y="2131948"/>
                </a:lnTo>
                <a:close/>
              </a:path>
              <a:path w="2776854" h="2208529">
                <a:moveTo>
                  <a:pt x="44450" y="6350"/>
                </a:moveTo>
                <a:lnTo>
                  <a:pt x="38100" y="12700"/>
                </a:lnTo>
                <a:lnTo>
                  <a:pt x="44450" y="12700"/>
                </a:lnTo>
                <a:lnTo>
                  <a:pt x="44450" y="6350"/>
                </a:lnTo>
                <a:close/>
              </a:path>
              <a:path w="2776854" h="2208529">
                <a:moveTo>
                  <a:pt x="2776347" y="6350"/>
                </a:moveTo>
                <a:lnTo>
                  <a:pt x="44450" y="6350"/>
                </a:lnTo>
                <a:lnTo>
                  <a:pt x="44450" y="12700"/>
                </a:lnTo>
                <a:lnTo>
                  <a:pt x="2776347" y="12700"/>
                </a:lnTo>
                <a:lnTo>
                  <a:pt x="2776347" y="63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957317" y="1732915"/>
            <a:ext cx="6229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F4E79"/>
                </a:solidFill>
                <a:latin typeface="Bahnschrift"/>
                <a:cs typeface="Bahnschrift"/>
              </a:rPr>
              <a:t>Service</a:t>
            </a:r>
            <a:endParaRPr sz="120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1F4E79"/>
                </a:solidFill>
                <a:latin typeface="Bahnschrift"/>
                <a:cs typeface="Bahnschrift"/>
              </a:rPr>
              <a:t>Endpoint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327263" y="4613275"/>
            <a:ext cx="555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F4E79"/>
                </a:solidFill>
                <a:latin typeface="Bahnschrift"/>
                <a:cs typeface="Bahnschrift"/>
              </a:rPr>
              <a:t>Peering</a:t>
            </a:r>
            <a:endParaRPr sz="1200">
              <a:latin typeface="Bahnschrift"/>
              <a:cs typeface="Bahnschrift"/>
            </a:endParaRPr>
          </a:p>
        </p:txBody>
      </p:sp>
      <p:pic>
        <p:nvPicPr>
          <p:cNvPr id="40" name="object 4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84170" y="3961055"/>
            <a:ext cx="620245" cy="555923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810259" y="4509008"/>
            <a:ext cx="12230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spc="-5" dirty="0">
                <a:latin typeface="Bahnschrift"/>
                <a:cs typeface="Bahnschrift"/>
              </a:rPr>
              <a:t>Function</a:t>
            </a:r>
            <a:r>
              <a:rPr sz="1400" spc="114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App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Order</a:t>
            </a:r>
            <a:r>
              <a:rPr sz="1200" spc="60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Processing</a:t>
            </a:r>
            <a:endParaRPr sz="12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67" y="1085037"/>
            <a:ext cx="12029440" cy="5773420"/>
            <a:chOff x="10667" y="1085037"/>
            <a:chExt cx="12029440" cy="57734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8128" y="1085037"/>
              <a:ext cx="4037076" cy="57729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3200" y="1280159"/>
              <a:ext cx="3467100" cy="53538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01873" y="5097017"/>
              <a:ext cx="2237740" cy="675640"/>
            </a:xfrm>
            <a:custGeom>
              <a:avLst/>
              <a:gdLst/>
              <a:ahLst/>
              <a:cxnLst/>
              <a:rect l="l" t="t" r="r" b="b"/>
              <a:pathLst>
                <a:path w="2237740" h="675639">
                  <a:moveTo>
                    <a:pt x="0" y="675131"/>
                  </a:moveTo>
                  <a:lnTo>
                    <a:pt x="2237231" y="675131"/>
                  </a:lnTo>
                  <a:lnTo>
                    <a:pt x="2237231" y="0"/>
                  </a:lnTo>
                  <a:lnTo>
                    <a:pt x="0" y="0"/>
                  </a:lnTo>
                  <a:lnTo>
                    <a:pt x="0" y="675131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2028189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195" dirty="0">
                <a:solidFill>
                  <a:srgbClr val="532708"/>
                </a:solidFill>
                <a:latin typeface="Arial"/>
                <a:cs typeface="Arial"/>
              </a:rPr>
              <a:t>Affin</a:t>
            </a:r>
            <a:r>
              <a:rPr sz="5000" b="1" spc="-105" dirty="0">
                <a:solidFill>
                  <a:srgbClr val="532708"/>
                </a:solidFill>
                <a:latin typeface="Arial"/>
                <a:cs typeface="Arial"/>
              </a:rPr>
              <a:t>i</a:t>
            </a:r>
            <a:r>
              <a:rPr sz="5000" b="1" spc="-204" dirty="0">
                <a:solidFill>
                  <a:srgbClr val="532708"/>
                </a:solidFill>
                <a:latin typeface="Arial"/>
                <a:cs typeface="Arial"/>
              </a:rPr>
              <a:t>ty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2028189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195" dirty="0">
                <a:solidFill>
                  <a:srgbClr val="532708"/>
                </a:solidFill>
                <a:latin typeface="Arial"/>
                <a:cs typeface="Arial"/>
              </a:rPr>
              <a:t>Affin</a:t>
            </a:r>
            <a:r>
              <a:rPr sz="5000" b="1" spc="-105" dirty="0">
                <a:solidFill>
                  <a:srgbClr val="532708"/>
                </a:solidFill>
                <a:latin typeface="Arial"/>
                <a:cs typeface="Arial"/>
              </a:rPr>
              <a:t>i</a:t>
            </a:r>
            <a:r>
              <a:rPr sz="5000" b="1" spc="-204" dirty="0">
                <a:solidFill>
                  <a:srgbClr val="532708"/>
                </a:solidFill>
                <a:latin typeface="Arial"/>
                <a:cs typeface="Arial"/>
              </a:rPr>
              <a:t>ty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886460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Makes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sure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user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will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always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directed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same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>
              <a:lnSpc>
                <a:spcPct val="100000"/>
              </a:lnSpc>
            </a:pPr>
            <a:r>
              <a:rPr sz="2800" spc="-5" dirty="0">
                <a:latin typeface="Bahnschrift"/>
                <a:cs typeface="Bahnschrift"/>
              </a:rPr>
              <a:t>instance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(VM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/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App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Service)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it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began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with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Should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avoided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when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possible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Usually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required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Stateful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apps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Usually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sign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bad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design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Always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try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design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Stateless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app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942149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10" dirty="0">
                <a:solidFill>
                  <a:srgbClr val="532708"/>
                </a:solidFill>
                <a:latin typeface="Arial"/>
                <a:cs typeface="Arial"/>
              </a:rPr>
              <a:t>Application</a:t>
            </a:r>
            <a:r>
              <a:rPr sz="5000" b="1" spc="-9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04" dirty="0">
                <a:solidFill>
                  <a:srgbClr val="532708"/>
                </a:solidFill>
                <a:latin typeface="Arial"/>
                <a:cs typeface="Arial"/>
              </a:rPr>
              <a:t>Gateway</a:t>
            </a:r>
            <a:r>
              <a:rPr sz="5000" b="1" spc="-8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50" dirty="0">
                <a:solidFill>
                  <a:srgbClr val="532708"/>
                </a:solidFill>
                <a:latin typeface="Arial"/>
                <a:cs typeface="Arial"/>
              </a:rPr>
              <a:t>and</a:t>
            </a:r>
            <a:r>
              <a:rPr sz="5000" b="1" spc="-6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50" dirty="0">
                <a:solidFill>
                  <a:srgbClr val="532708"/>
                </a:solidFill>
                <a:latin typeface="Arial"/>
                <a:cs typeface="Arial"/>
              </a:rPr>
              <a:t>Cookies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4935" y="2525267"/>
            <a:ext cx="7543800" cy="2853055"/>
          </a:xfrm>
          <a:prstGeom prst="rect">
            <a:avLst/>
          </a:prstGeom>
          <a:ln w="76200">
            <a:solidFill>
              <a:srgbClr val="843B0C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6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2249170" algn="l"/>
              </a:tabLst>
            </a:pPr>
            <a:r>
              <a:rPr sz="6000" dirty="0">
                <a:solidFill>
                  <a:srgbClr val="843B0C"/>
                </a:solidFill>
                <a:latin typeface="Bahnschrift"/>
                <a:cs typeface="Bahnschrift"/>
              </a:rPr>
              <a:t>Super	</a:t>
            </a:r>
            <a:r>
              <a:rPr sz="6000" spc="-5" dirty="0">
                <a:solidFill>
                  <a:srgbClr val="843B0C"/>
                </a:solidFill>
                <a:latin typeface="Bahnschrift"/>
                <a:cs typeface="Bahnschrift"/>
              </a:rPr>
              <a:t>Advanced</a:t>
            </a:r>
            <a:endParaRPr sz="60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2953</Words>
  <Application>Microsoft Office PowerPoint</Application>
  <PresentationFormat>Custom</PresentationFormat>
  <Paragraphs>929</Paragraphs>
  <Slides>103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4" baseType="lpstr">
      <vt:lpstr>Office Theme</vt:lpstr>
      <vt:lpstr>Azure Networking</vt:lpstr>
      <vt:lpstr>Networking</vt:lpstr>
      <vt:lpstr>Networking is the  foundation of cloud  security</vt:lpstr>
      <vt:lpstr>Cloud Architecture</vt:lpstr>
      <vt:lpstr>Cloud Architecture</vt:lpstr>
      <vt:lpstr>Slide 6</vt:lpstr>
      <vt:lpstr>Networking</vt:lpstr>
      <vt:lpstr>Virtual Networks</vt:lpstr>
      <vt:lpstr>Virtual Networks</vt:lpstr>
      <vt:lpstr>Virtual Networks</vt:lpstr>
      <vt:lpstr>VNet Pricing</vt:lpstr>
      <vt:lpstr>Characteristics of VNets</vt:lpstr>
      <vt:lpstr>Security and VNets</vt:lpstr>
      <vt:lpstr>Addresses of VNets</vt:lpstr>
      <vt:lpstr>CIDR Notation</vt:lpstr>
      <vt:lpstr>CIDR Notation Example 1</vt:lpstr>
      <vt:lpstr>CIDR Notation Example 2</vt:lpstr>
      <vt:lpstr>CIDR Notation Example 3</vt:lpstr>
      <vt:lpstr>CIDR Notation</vt:lpstr>
      <vt:lpstr>CIDR Notation</vt:lpstr>
      <vt:lpstr>Subnet</vt:lpstr>
      <vt:lpstr>Subnet</vt:lpstr>
      <vt:lpstr>Addresses of Subnets</vt:lpstr>
      <vt:lpstr>Subnet Pricing</vt:lpstr>
      <vt:lpstr>Network Security Group</vt:lpstr>
      <vt:lpstr>How NSG Works?</vt:lpstr>
      <vt:lpstr>How NSG Works?</vt:lpstr>
      <vt:lpstr>NSG and VMs</vt:lpstr>
      <vt:lpstr>Network Peering</vt:lpstr>
      <vt:lpstr>Network Peering</vt:lpstr>
      <vt:lpstr>Network Peering</vt:lpstr>
      <vt:lpstr>Network Peering</vt:lpstr>
      <vt:lpstr>Network Peering</vt:lpstr>
      <vt:lpstr>Network Peering</vt:lpstr>
      <vt:lpstr>Network Peering</vt:lpstr>
      <vt:lpstr>Cloud Architecture</vt:lpstr>
      <vt:lpstr>Cloud Architecture</vt:lpstr>
      <vt:lpstr>Secure VM Access</vt:lpstr>
      <vt:lpstr>Secure VM Access</vt:lpstr>
      <vt:lpstr>JIT Access</vt:lpstr>
      <vt:lpstr>VPN</vt:lpstr>
      <vt:lpstr>Jump Box</vt:lpstr>
      <vt:lpstr>Cloud Architecture</vt:lpstr>
      <vt:lpstr>Bastion</vt:lpstr>
      <vt:lpstr>Bastion Downsides</vt:lpstr>
      <vt:lpstr>Service Endpoint</vt:lpstr>
      <vt:lpstr>Service Endpoint</vt:lpstr>
      <vt:lpstr>Service Endpoint</vt:lpstr>
      <vt:lpstr>Without Service Endpoint</vt:lpstr>
      <vt:lpstr>With Service Endpoint</vt:lpstr>
      <vt:lpstr>Service Endpoint</vt:lpstr>
      <vt:lpstr>Private Link</vt:lpstr>
      <vt:lpstr>Private Link</vt:lpstr>
      <vt:lpstr>Private Link</vt:lpstr>
      <vt:lpstr>Without Private Link</vt:lpstr>
      <vt:lpstr>With Private Link</vt:lpstr>
      <vt:lpstr>Private Link</vt:lpstr>
      <vt:lpstr>Service Endpoint vs Private Link</vt:lpstr>
      <vt:lpstr>Service Endpoint vs Private Link</vt:lpstr>
      <vt:lpstr>App Service VNet Integration</vt:lpstr>
      <vt:lpstr>SE / PL vs VNet Integration</vt:lpstr>
      <vt:lpstr>App Service Access Restrictions</vt:lpstr>
      <vt:lpstr>App Service Access Restrictions</vt:lpstr>
      <vt:lpstr>ASE</vt:lpstr>
      <vt:lpstr>ASE</vt:lpstr>
      <vt:lpstr>Slide 66</vt:lpstr>
      <vt:lpstr>Load Balancer</vt:lpstr>
      <vt:lpstr>7 Layers Model</vt:lpstr>
      <vt:lpstr>Load Balancer</vt:lpstr>
      <vt:lpstr>Load Balancer Distribution Algorithm</vt:lpstr>
      <vt:lpstr>Load Balancer Distribution Algorithm</vt:lpstr>
      <vt:lpstr>Load Balancer Types</vt:lpstr>
      <vt:lpstr>Load Balancer Types</vt:lpstr>
      <vt:lpstr>Load Balancer Types</vt:lpstr>
      <vt:lpstr>Load Balancer Types</vt:lpstr>
      <vt:lpstr>Load Balancer Types</vt:lpstr>
      <vt:lpstr>Load Balancer Types</vt:lpstr>
      <vt:lpstr>Configuring Load Balancer</vt:lpstr>
      <vt:lpstr>Example</vt:lpstr>
      <vt:lpstr>Health Probes</vt:lpstr>
      <vt:lpstr>Health Probes</vt:lpstr>
      <vt:lpstr>Health Probes</vt:lpstr>
      <vt:lpstr>When to Use Load Balancer</vt:lpstr>
      <vt:lpstr>Application Gateway</vt:lpstr>
      <vt:lpstr>Application Gateway</vt:lpstr>
      <vt:lpstr>Application Gateway</vt:lpstr>
      <vt:lpstr>Application Gateway</vt:lpstr>
      <vt:lpstr>WAF</vt:lpstr>
      <vt:lpstr>WAF</vt:lpstr>
      <vt:lpstr>Application Gateway SKUs</vt:lpstr>
      <vt:lpstr>Application Gateway Networking</vt:lpstr>
      <vt:lpstr>Application Gateway Networking</vt:lpstr>
      <vt:lpstr>Configuring Application Gateway</vt:lpstr>
      <vt:lpstr>Application Gateway and AKS</vt:lpstr>
      <vt:lpstr>Application Gateway and Functions</vt:lpstr>
      <vt:lpstr>Cloud Architecture</vt:lpstr>
      <vt:lpstr>Affinity</vt:lpstr>
      <vt:lpstr>Affinity</vt:lpstr>
      <vt:lpstr>Application Gateway and Cookies</vt:lpstr>
      <vt:lpstr>Application Gateway and Cookies</vt:lpstr>
      <vt:lpstr>Application Gateway and Cookies</vt:lpstr>
      <vt:lpstr>Application Gateway and Cookies</vt:lpstr>
      <vt:lpstr>Secure Network Design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Memi Lavi</dc:creator>
  <cp:lastModifiedBy>HP</cp:lastModifiedBy>
  <cp:revision>1</cp:revision>
  <dcterms:created xsi:type="dcterms:W3CDTF">2024-08-30T05:42:52Z</dcterms:created>
  <dcterms:modified xsi:type="dcterms:W3CDTF">2024-08-30T06:11:34Z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2024-08-30T00:00:00Z</vt:filetime>
  </property>
</Properties>
</file>