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5"/>
  </p:notesMasterIdLst>
  <p:handoutMasterIdLst>
    <p:handoutMasterId r:id="rId46"/>
  </p:handoutMasterIdLst>
  <p:sldIdLst>
    <p:sldId id="1758" r:id="rId2"/>
    <p:sldId id="1778" r:id="rId3"/>
    <p:sldId id="1779" r:id="rId4"/>
    <p:sldId id="1780" r:id="rId5"/>
    <p:sldId id="1781" r:id="rId6"/>
    <p:sldId id="1782" r:id="rId7"/>
    <p:sldId id="2134805549" r:id="rId8"/>
    <p:sldId id="2134805550" r:id="rId9"/>
    <p:sldId id="2134805551" r:id="rId10"/>
    <p:sldId id="1786" r:id="rId11"/>
    <p:sldId id="1787" r:id="rId12"/>
    <p:sldId id="1788" r:id="rId13"/>
    <p:sldId id="1789" r:id="rId14"/>
    <p:sldId id="1790" r:id="rId15"/>
    <p:sldId id="1791" r:id="rId16"/>
    <p:sldId id="1792" r:id="rId17"/>
    <p:sldId id="1793" r:id="rId18"/>
    <p:sldId id="1794" r:id="rId19"/>
    <p:sldId id="1795" r:id="rId20"/>
    <p:sldId id="1824" r:id="rId21"/>
    <p:sldId id="1796" r:id="rId22"/>
    <p:sldId id="1798" r:id="rId23"/>
    <p:sldId id="1797" r:id="rId24"/>
    <p:sldId id="1823" r:id="rId25"/>
    <p:sldId id="1799" r:id="rId26"/>
    <p:sldId id="1800" r:id="rId27"/>
    <p:sldId id="1801" r:id="rId28"/>
    <p:sldId id="1802" r:id="rId29"/>
    <p:sldId id="1803" r:id="rId30"/>
    <p:sldId id="1804" r:id="rId31"/>
    <p:sldId id="1805" r:id="rId32"/>
    <p:sldId id="1806" r:id="rId33"/>
    <p:sldId id="1807" r:id="rId34"/>
    <p:sldId id="1808" r:id="rId35"/>
    <p:sldId id="1809" r:id="rId36"/>
    <p:sldId id="1811" r:id="rId37"/>
    <p:sldId id="1812" r:id="rId38"/>
    <p:sldId id="1813" r:id="rId39"/>
    <p:sldId id="2134805552" r:id="rId40"/>
    <p:sldId id="2076138448" r:id="rId41"/>
    <p:sldId id="1819" r:id="rId42"/>
    <p:sldId id="1820" r:id="rId43"/>
    <p:sldId id="1821" r:id="rId4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3C3C41"/>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57" autoAdjust="0"/>
    <p:restoredTop sz="68625" autoAdjust="0"/>
  </p:normalViewPr>
  <p:slideViewPr>
    <p:cSldViewPr snapToGrid="0">
      <p:cViewPr varScale="1">
        <p:scale>
          <a:sx n="77" d="100"/>
          <a:sy n="77" d="100"/>
        </p:scale>
        <p:origin x="821" y="67"/>
      </p:cViewPr>
      <p:guideLst/>
    </p:cSldViewPr>
  </p:slideViewPr>
  <p:outlineViewPr>
    <p:cViewPr>
      <p:scale>
        <a:sx n="33" d="100"/>
        <a:sy n="33" d="100"/>
      </p:scale>
      <p:origin x="0" y="-4656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11/4/2021 8:47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11/4/2021 8:46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28625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Ensure that all of your students fully understand the components and processes involved. This will be the focus of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5841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b="0" dirty="0"/>
          </a:p>
          <a:p>
            <a:r>
              <a:rPr lang="en-GB" b="0" dirty="0"/>
              <a:t>Discuss the three roles that are listed, but consider that in real-world scenarios, actual job roles might be a combination of these roles, or a subset of a single role, based on the size of the organization.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63718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GB" dirty="0"/>
              <a:t>If you have time, show the tools, particularly the differences between Azure Data Studio and SQL Server Management Studio.</a:t>
            </a:r>
          </a:p>
          <a:p>
            <a:endParaRPr lang="en-GB" dirty="0"/>
          </a:p>
          <a:p>
            <a:r>
              <a:rPr lang="en-GB" dirty="0"/>
              <a:t>Key advantage of Azure Data Studio is that it is multi-platform.</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9587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22487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Ensure that all of your students fully understand the components and processes involved. This will be the focus of the module.</a:t>
            </a:r>
          </a:p>
          <a:p>
            <a:endParaRPr lang="en-US" dirty="0"/>
          </a:p>
          <a:p>
            <a:r>
              <a:rPr lang="en-US" dirty="0"/>
              <a:t>This should be covered very briefly because the concepts will be covered in depth in Module 2.</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70906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00024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The main characteristics of a relational database are:</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All data is tabular. Entities are modeled as tables, each instance of an entity is a row in the table, and each property is defined as a column.</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All rows in the same table have the same set of columns.</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 table can contain any number of rows.</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 primary key uniquely identifies each row in a table. No two rows can share the same primary key. </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 foreign key references rows in another, related table. For each value in the foreign key column, there should be a row with the same value in the corresponding primary key column in the other table.</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728058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GB" dirty="0"/>
              <a:t>This is now normalized and there would also be a link to a SalesPerson table.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20667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GB" dirty="0"/>
              <a:t>1</a:t>
            </a:r>
            <a:r>
              <a:rPr lang="en-GB" baseline="30000" dirty="0"/>
              <a:t>st</a:t>
            </a:r>
            <a:r>
              <a:rPr lang="en-GB" dirty="0"/>
              <a:t> Normal Form (1NF) – Each cell should only contain one value</a:t>
            </a:r>
          </a:p>
          <a:p>
            <a:r>
              <a:rPr lang="en-GB" dirty="0"/>
              <a:t>2</a:t>
            </a:r>
            <a:r>
              <a:rPr lang="en-GB" baseline="30000" dirty="0"/>
              <a:t>nd</a:t>
            </a:r>
            <a:r>
              <a:rPr lang="en-GB" dirty="0"/>
              <a:t> normal form (2NF) – Every non-key column depends upon the whole key</a:t>
            </a:r>
          </a:p>
          <a:p>
            <a:r>
              <a:rPr lang="en-GB" dirty="0"/>
              <a:t>3</a:t>
            </a:r>
            <a:r>
              <a:rPr lang="en-GB" baseline="30000" dirty="0"/>
              <a:t>rd</a:t>
            </a:r>
            <a:r>
              <a:rPr lang="en-GB" dirty="0"/>
              <a:t> Normal form (3NF) – Columns do not depend on any non-key columns</a:t>
            </a:r>
          </a:p>
          <a:p>
            <a:endParaRPr lang="en-GB" dirty="0"/>
          </a:p>
          <a:p>
            <a:r>
              <a:rPr lang="en-GB" dirty="0"/>
              <a:t>In the above example, in the Orders table, Customer Phone depends upon Customer Name which breaks 3NF. This is resolved on the next slide.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76016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GB" dirty="0"/>
              <a:t>This is now normalized and there would also be a link to a SalesPerson table.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86018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choose not to cover “Explore roles and responsibilities in the world of data” lesson, remove from this agenda slide and hide slides 11-17. This lesson is optional as it is not covered in the DP-900 exam objective domain and might cause this course to run long. Students can learn this content by doing the self-paced module on Learn here </a:t>
            </a:r>
            <a:r>
              <a:rPr lang="en-US" b="1" dirty="0"/>
              <a:t>https://docs.microsoft.com/learn/modules/explore-roles-responsibilities-world-of-data/</a:t>
            </a:r>
            <a:r>
              <a:rPr lang="en-US" dirty="0"/>
              <a:t>.  Additionally, this content is in the student handbook Skillpipe content.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11/4/2021 8:46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GB" dirty="0"/>
              <a:t>Use an analogy of a book index. Without the index, you would have to read the whole book every time you wanted to find something. The disadvantage of an index is that every time you update information in the book, you need to update the index.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407296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US" dirty="0"/>
              <a:t>Views don’t contain data, they just define how it is displayed.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995539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should be covered very briefly because the concepts will be covered in depth in Module 3. Do not go into much more detail than what is presented on slide.</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13281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GB" dirty="0"/>
              <a:t>Data doesn’t follow rules of relational data.</a:t>
            </a:r>
          </a:p>
          <a:p>
            <a:endParaRPr lang="en-GB" dirty="0"/>
          </a:p>
          <a:p>
            <a:r>
              <a:rPr lang="en-GB" dirty="0"/>
              <a:t>Because data can be loaded in its native form, it can be loaded quickly.</a:t>
            </a:r>
          </a:p>
          <a:p>
            <a:endParaRPr lang="en-GB" dirty="0"/>
          </a:p>
          <a:p>
            <a:r>
              <a:rPr lang="en-GB" dirty="0"/>
              <a:t>Very flexible and good for unknown data or queries.</a:t>
            </a:r>
          </a:p>
          <a:p>
            <a:endParaRPr lang="en-GB" dirty="0"/>
          </a:p>
          <a:p>
            <a:r>
              <a:rPr lang="en-GB" dirty="0"/>
              <a:t>Less good for known data structures and known queries.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618352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JSON</a:t>
            </a:r>
            <a:r>
              <a:rPr lang="en-US" sz="882" b="0" i="0" kern="1200" dirty="0">
                <a:solidFill>
                  <a:schemeClr val="tx1"/>
                </a:solidFill>
                <a:effectLst/>
                <a:latin typeface="Segoe UI Light" pitchFamily="34" charset="0"/>
                <a:ea typeface="+mn-ea"/>
                <a:cs typeface="+mn-cs"/>
              </a:rPr>
              <a:t> document is enclosed in curly brackets ({ and }). Each field has a name (a label), followed by a colon, and then the value of the field. Fields can contain simple values, or subdocuments (each starting and ending with curly brackets). Fields can also have multiple values, held as arrays and surrounded with square brackets ([ and ]).</a:t>
            </a:r>
          </a:p>
          <a:p>
            <a:endParaRPr lang="en-US" sz="882" b="0" i="0" kern="1200" dirty="0">
              <a:solidFill>
                <a:schemeClr val="tx1"/>
              </a:solidFill>
              <a:effectLst/>
              <a:latin typeface="Segoe UI Light" pitchFamily="34" charset="0"/>
              <a:ea typeface="+mn-ea"/>
              <a:cs typeface="+mn-cs"/>
            </a:endParaRPr>
          </a:p>
          <a:p>
            <a:r>
              <a:rPr lang="en-US" sz="882" b="0" i="1" kern="1200" dirty="0">
                <a:solidFill>
                  <a:schemeClr val="tx1"/>
                </a:solidFill>
                <a:effectLst/>
                <a:latin typeface="Segoe UI Light" pitchFamily="34" charset="0"/>
                <a:ea typeface="+mn-ea"/>
                <a:cs typeface="+mn-cs"/>
              </a:rPr>
              <a:t>Avro</a:t>
            </a:r>
            <a:r>
              <a:rPr lang="en-US" sz="882" b="0" i="0" kern="1200" dirty="0">
                <a:solidFill>
                  <a:schemeClr val="tx1"/>
                </a:solidFill>
                <a:effectLst/>
                <a:latin typeface="Segoe UI Light" pitchFamily="34" charset="0"/>
                <a:ea typeface="+mn-ea"/>
                <a:cs typeface="+mn-cs"/>
              </a:rPr>
              <a:t> is a row-based format. It was created by Apache. Each record contains a header that describes the structure of the data in the record. This header is stored as JSON. The data is stored as binary information. An application uses the information in the header to parse the binary data and extract the fields it contains. Avro is a very good format for compressing data and minimizing storage and network bandwidth requirements. </a:t>
            </a:r>
          </a:p>
          <a:p>
            <a:endParaRPr lang="en-US" sz="882" b="0" i="0" kern="1200" dirty="0">
              <a:solidFill>
                <a:schemeClr val="tx1"/>
              </a:solidFill>
              <a:effectLst/>
              <a:latin typeface="Segoe UI Light" pitchFamily="34" charset="0"/>
              <a:ea typeface="+mn-ea"/>
              <a:cs typeface="+mn-cs"/>
            </a:endParaRPr>
          </a:p>
          <a:p>
            <a:r>
              <a:rPr lang="en-US" sz="882" b="0" i="1" kern="1200" dirty="0">
                <a:solidFill>
                  <a:schemeClr val="tx1"/>
                </a:solidFill>
                <a:effectLst/>
                <a:latin typeface="Segoe UI Light" pitchFamily="34" charset="0"/>
                <a:ea typeface="+mn-ea"/>
                <a:cs typeface="+mn-cs"/>
              </a:rPr>
              <a:t>ORC</a:t>
            </a:r>
            <a:r>
              <a:rPr lang="en-US" sz="882" b="0" i="0" kern="1200" dirty="0">
                <a:solidFill>
                  <a:schemeClr val="tx1"/>
                </a:solidFill>
                <a:effectLst/>
                <a:latin typeface="Segoe UI Light" pitchFamily="34" charset="0"/>
                <a:ea typeface="+mn-ea"/>
                <a:cs typeface="+mn-cs"/>
              </a:rPr>
              <a:t> (Optimized Row Columnar format) organizes data into columns rather than rows. It was developed by HortonWorks for optimizing read and write operations in Apache Hive. Hive is a data warehouse system that supports fast data summarization and querying over very large datasets.</a:t>
            </a:r>
          </a:p>
          <a:p>
            <a:endParaRPr lang="en-US" sz="882" b="0" i="0" kern="1200" dirty="0">
              <a:solidFill>
                <a:schemeClr val="tx1"/>
              </a:solidFill>
              <a:effectLst/>
              <a:latin typeface="Segoe UI Light" pitchFamily="34" charset="0"/>
              <a:ea typeface="+mn-ea"/>
              <a:cs typeface="+mn-cs"/>
            </a:endParaRPr>
          </a:p>
          <a:p>
            <a:r>
              <a:rPr lang="en-US" sz="882" b="0" i="1" kern="1200" dirty="0">
                <a:solidFill>
                  <a:schemeClr val="tx1"/>
                </a:solidFill>
                <a:effectLst/>
                <a:latin typeface="Segoe UI Light" pitchFamily="34" charset="0"/>
                <a:ea typeface="+mn-ea"/>
                <a:cs typeface="+mn-cs"/>
              </a:rPr>
              <a:t>Parquet</a:t>
            </a:r>
            <a:r>
              <a:rPr lang="en-US" sz="882" b="0" i="0" kern="1200" dirty="0">
                <a:solidFill>
                  <a:schemeClr val="tx1"/>
                </a:solidFill>
                <a:effectLst/>
                <a:latin typeface="Segoe UI Light" pitchFamily="34" charset="0"/>
                <a:ea typeface="+mn-ea"/>
                <a:cs typeface="+mn-cs"/>
              </a:rPr>
              <a:t> is another columnar data format. It was created by Cloudera and Twitter. A Parquet file contains row groups. Data for each column is stored together in the same row group. Each row group contains one or more chunks of data. A Parquet file includes metadata that describes the set of rows found in each chunk.</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085811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Instructor notes</a:t>
            </a:r>
            <a:endParaRPr lang="en-GB" b="0" dirty="0"/>
          </a:p>
          <a:p>
            <a:endParaRPr lang="en-GB"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Key value store. </a:t>
            </a:r>
            <a:r>
              <a:rPr lang="en-US" sz="882" b="0" kern="1200" dirty="0">
                <a:solidFill>
                  <a:schemeClr val="tx1"/>
                </a:solidFill>
                <a:effectLst/>
                <a:latin typeface="Segoe UI Light" pitchFamily="34" charset="0"/>
                <a:ea typeface="+mn-ea"/>
                <a:cs typeface="+mn-cs"/>
              </a:rPr>
              <a:t>Each data item in a key-value store has two elements, a key and a value. The key uniquely identifies the item, and the value holds the data for the item.</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document database </a:t>
            </a:r>
            <a:r>
              <a:rPr lang="en-US" sz="882" b="0" kern="1200" dirty="0">
                <a:solidFill>
                  <a:schemeClr val="tx1"/>
                </a:solidFill>
                <a:effectLst/>
                <a:latin typeface="Segoe UI Light" pitchFamily="34" charset="0"/>
                <a:ea typeface="+mn-ea"/>
                <a:cs typeface="+mn-cs"/>
              </a:rPr>
              <a:t>represents the opposite end of the NoSQL spectrum from a key-value store.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In a document database, each document has a unique ID, but the fields in the documents are transparent to the database management system.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Document databases typically store data in JSON format, as described in the previous unit, or they could be encoded using other formats such as XML, YAML, JSON, BSON.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Documents could even be stored as plain text.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column family database </a:t>
            </a:r>
            <a:r>
              <a:rPr lang="en-US" sz="882" b="0" kern="1200" dirty="0">
                <a:solidFill>
                  <a:schemeClr val="tx1"/>
                </a:solidFill>
                <a:effectLst/>
                <a:latin typeface="Segoe UI Light" pitchFamily="34" charset="0"/>
                <a:ea typeface="+mn-ea"/>
                <a:cs typeface="+mn-cs"/>
              </a:rPr>
              <a:t>organizes data into rows and columns. Examples of this structure include ORC and Parquet files, described in the previous unit.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Graph databases</a:t>
            </a:r>
            <a:r>
              <a:rPr lang="en-US" sz="882" b="0" i="0" kern="1200" dirty="0">
                <a:solidFill>
                  <a:schemeClr val="tx1"/>
                </a:solidFill>
                <a:effectLst/>
                <a:latin typeface="Segoe UI Light" pitchFamily="34" charset="0"/>
                <a:ea typeface="+mn-ea"/>
                <a:cs typeface="+mn-cs"/>
              </a:rPr>
              <a:t> are discussed in subsequent slides.</a:t>
            </a:r>
            <a:endParaRPr lang="en-US" sz="882" b="0" i="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GB"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35557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Instructor notes</a:t>
            </a:r>
            <a:endParaRPr lang="en-GB" b="0" dirty="0"/>
          </a:p>
          <a:p>
            <a:endParaRPr lang="en-GB"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Graph databases </a:t>
            </a:r>
            <a:r>
              <a:rPr lang="en-US" sz="882" b="0" kern="1200" dirty="0">
                <a:solidFill>
                  <a:schemeClr val="tx1"/>
                </a:solidFill>
                <a:effectLst/>
                <a:latin typeface="Segoe UI Light" pitchFamily="34" charset="0"/>
                <a:ea typeface="+mn-ea"/>
                <a:cs typeface="+mn-cs"/>
              </a:rPr>
              <a:t>enable you to store entities, but the main focus is on the relationships that these entities have with each other. A graph database stores two types of information: nodes that you can think of as instances of entities, and edges, which specify the relationships between nodes.</a:t>
            </a:r>
          </a:p>
          <a:p>
            <a:r>
              <a:rPr lang="en-US" spc="0" dirty="0">
                <a:solidFill>
                  <a:schemeClr val="tx1"/>
                </a:solidFill>
              </a:rPr>
              <a:t>Business requirements:</a:t>
            </a:r>
          </a:p>
          <a:p>
            <a:pPr marL="342900" indent="-342900">
              <a:spcBef>
                <a:spcPts val="600"/>
              </a:spcBef>
              <a:spcAft>
                <a:spcPts val="600"/>
              </a:spcAft>
              <a:buFont typeface="Arial" panose="020B0604020202020204" pitchFamily="34" charset="0"/>
              <a:buChar char="•"/>
            </a:pPr>
            <a:r>
              <a:rPr lang="en-US" sz="900" spc="0" dirty="0" err="1">
                <a:solidFill>
                  <a:schemeClr val="tx1"/>
                </a:solidFill>
                <a:latin typeface="+mn-lt"/>
              </a:rPr>
              <a:t>OLTP</a:t>
            </a:r>
            <a:r>
              <a:rPr lang="en-US" sz="900" spc="0" dirty="0">
                <a:solidFill>
                  <a:schemeClr val="tx1"/>
                </a:solidFill>
                <a:latin typeface="+mn-lt"/>
              </a:rPr>
              <a:t> apps with highly </a:t>
            </a:r>
            <a:r>
              <a:rPr lang="en-US" sz="900" spc="0" dirty="0">
                <a:solidFill>
                  <a:schemeClr val="tx2"/>
                </a:solidFill>
              </a:rPr>
              <a:t>correlated data</a:t>
            </a:r>
          </a:p>
          <a:p>
            <a:pPr marL="342900" indent="-342900">
              <a:spcBef>
                <a:spcPts val="600"/>
              </a:spcBef>
              <a:spcAft>
                <a:spcPts val="600"/>
              </a:spcAft>
              <a:buFont typeface="Arial" panose="020B0604020202020204" pitchFamily="34" charset="0"/>
              <a:buChar char="•"/>
            </a:pPr>
            <a:r>
              <a:rPr lang="en-US" sz="900" spc="0" dirty="0">
                <a:solidFill>
                  <a:schemeClr val="tx1"/>
                </a:solidFill>
                <a:latin typeface="+mn-lt"/>
              </a:rPr>
              <a:t>Easy </a:t>
            </a:r>
            <a:r>
              <a:rPr lang="en-US" sz="900" spc="0" dirty="0">
                <a:solidFill>
                  <a:schemeClr val="tx2"/>
                </a:solidFill>
              </a:rPr>
              <a:t>updates</a:t>
            </a:r>
            <a:r>
              <a:rPr lang="en-US" sz="900" spc="0" dirty="0">
                <a:solidFill>
                  <a:schemeClr val="tx1"/>
                </a:solidFill>
                <a:latin typeface="+mn-lt"/>
              </a:rPr>
              <a:t> to single or many objects</a:t>
            </a:r>
          </a:p>
          <a:p>
            <a:pPr marL="342900" indent="-342900">
              <a:spcBef>
                <a:spcPts val="600"/>
              </a:spcBef>
              <a:spcAft>
                <a:spcPts val="600"/>
              </a:spcAft>
              <a:buFont typeface="Arial" panose="020B0604020202020204" pitchFamily="34" charset="0"/>
              <a:buChar char="•"/>
            </a:pPr>
            <a:r>
              <a:rPr lang="en-US" sz="900" spc="0" dirty="0">
                <a:solidFill>
                  <a:schemeClr val="tx1"/>
                </a:solidFill>
                <a:latin typeface="+mn-lt"/>
              </a:rPr>
              <a:t>Flexible data </a:t>
            </a:r>
            <a:r>
              <a:rPr lang="en-US" sz="900" spc="0" dirty="0">
                <a:solidFill>
                  <a:schemeClr val="tx2"/>
                </a:solidFill>
              </a:rPr>
              <a:t>modelling</a:t>
            </a:r>
          </a:p>
          <a:p>
            <a:pPr marL="342900" indent="-342900">
              <a:spcBef>
                <a:spcPts val="600"/>
              </a:spcBef>
              <a:spcAft>
                <a:spcPts val="600"/>
              </a:spcAft>
              <a:buFont typeface="Arial" panose="020B0604020202020204" pitchFamily="34" charset="0"/>
              <a:buChar char="•"/>
            </a:pPr>
            <a:r>
              <a:rPr lang="en-US" sz="900" spc="0" dirty="0">
                <a:solidFill>
                  <a:schemeClr val="tx1"/>
                </a:solidFill>
                <a:latin typeface="+mn-lt"/>
              </a:rPr>
              <a:t>Data requirements that </a:t>
            </a:r>
            <a:r>
              <a:rPr lang="en-US" sz="900" spc="0" dirty="0">
                <a:solidFill>
                  <a:schemeClr val="tx2"/>
                </a:solidFill>
              </a:rPr>
              <a:t>evolve</a:t>
            </a:r>
          </a:p>
          <a:p>
            <a:pPr marL="342900" indent="-342900">
              <a:spcBef>
                <a:spcPts val="600"/>
              </a:spcBef>
              <a:spcAft>
                <a:spcPts val="600"/>
              </a:spcAft>
              <a:buFont typeface="Arial" panose="020B0604020202020204" pitchFamily="34" charset="0"/>
              <a:buChar char="•"/>
            </a:pPr>
            <a:r>
              <a:rPr lang="en-US" sz="900" spc="0" dirty="0">
                <a:solidFill>
                  <a:schemeClr val="tx2"/>
                </a:solidFill>
              </a:rPr>
              <a:t>Hierarchical</a:t>
            </a:r>
            <a:r>
              <a:rPr lang="en-US" sz="900" spc="0" dirty="0">
                <a:solidFill>
                  <a:schemeClr val="tx1"/>
                </a:solidFill>
                <a:latin typeface="+mn-lt"/>
              </a:rPr>
              <a:t> data structures</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437132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should be covered very briefly because the concepts will be covered in depth in Module 2. Do not go into much more detail than what is presented on slide.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497961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Ingestion is the process of importing data which might come in the form of a stream or in batches.</a:t>
            </a:r>
          </a:p>
          <a:p>
            <a:pPr algn="l"/>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Data processing takes the data in its raw form, cleans it, and converts it into a more meaningful format</a:t>
            </a:r>
            <a:r>
              <a:rPr lang="en-GB" sz="882" b="0" kern="1200" dirty="0">
                <a:solidFill>
                  <a:schemeClr val="tx1"/>
                </a:solidFill>
                <a:effectLst/>
                <a:latin typeface="Segoe UI Light" pitchFamily="34" charset="0"/>
                <a:ea typeface="+mn-ea"/>
                <a:cs typeface="+mn-cs"/>
              </a:rPr>
              <a:t>.</a:t>
            </a:r>
            <a:endParaRPr lang="en-US" sz="882" b="0" kern="1200" dirty="0">
              <a:solidFill>
                <a:schemeClr val="tx1"/>
              </a:solidFill>
              <a:effectLst/>
              <a:latin typeface="Segoe UI Light" pitchFamily="34" charset="0"/>
              <a:ea typeface="+mn-ea"/>
              <a:cs typeface="+mn-cs"/>
            </a:endParaRPr>
          </a:p>
          <a:p>
            <a:pPr algn="l"/>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ETL stands for </a:t>
            </a:r>
            <a:r>
              <a:rPr lang="en-US" sz="882" b="0" i="1" kern="1200" dirty="0">
                <a:solidFill>
                  <a:schemeClr val="tx1"/>
                </a:solidFill>
                <a:effectLst/>
                <a:latin typeface="Segoe UI Light" pitchFamily="34" charset="0"/>
                <a:ea typeface="+mn-ea"/>
                <a:cs typeface="+mn-cs"/>
              </a:rPr>
              <a:t>*Extract, Transform, and Load*</a:t>
            </a:r>
            <a:r>
              <a:rPr lang="en-US" sz="882" b="0" kern="1200" dirty="0">
                <a:solidFill>
                  <a:schemeClr val="tx1"/>
                </a:solidFill>
                <a:effectLst/>
                <a:latin typeface="Segoe UI Light" pitchFamily="34" charset="0"/>
                <a:ea typeface="+mn-ea"/>
                <a:cs typeface="+mn-cs"/>
              </a:rPr>
              <a:t>. The raw data is retrieved and transformed before being saved. The extract, transform, and load steps can be performed as a continuous pipeline of operations. It is suitable for systems that only require simple models, with little dependency between items.</a:t>
            </a:r>
          </a:p>
          <a:p>
            <a:pPr algn="l"/>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The data processing engine can take an iterative approach, retrieving and processing the data from storage, before writing the transformed data and models back to storage. ELT (Extract, Load and Transform) is more suitable for constructing complex models that depend on multiple items in the database, often using periodic batch processing.</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100" b="0" i="0" dirty="0">
                <a:solidFill>
                  <a:srgbClr val="171717"/>
                </a:solidFill>
                <a:effectLst/>
                <a:latin typeface="Segoe UI" panose="020B0502040204020203" pitchFamily="34" charset="0"/>
              </a:rPr>
              <a:t>Data visualization is the graphical representation of information and data. </a:t>
            </a:r>
            <a:endParaRPr lang="en-US" sz="882" b="0" kern="1200" dirty="0">
              <a:solidFill>
                <a:schemeClr val="tx1"/>
              </a:solidFill>
              <a:effectLst/>
              <a:latin typeface="Segoe UI Light" pitchFamily="34" charset="0"/>
              <a:ea typeface="+mn-ea"/>
              <a:cs typeface="+mn-cs"/>
            </a:endParaRPr>
          </a:p>
          <a:p>
            <a:pPr algn="l"/>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3692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base" latinLnBrk="0" hangingPunct="1">
              <a:lnSpc>
                <a:spcPct val="90000"/>
              </a:lnSpc>
              <a:spcBef>
                <a:spcPts val="0"/>
              </a:spcBef>
              <a:spcAft>
                <a:spcPts val="340"/>
              </a:spcAft>
              <a:buClrTx/>
              <a:buSzTx/>
              <a:buFontTx/>
              <a:buNone/>
              <a:tabLst/>
              <a:defRPr/>
            </a:pPr>
            <a:r>
              <a:rPr lang="en-US" sz="850" b="0" dirty="0">
                <a:cs typeface="Segoe UI Light"/>
              </a:rPr>
              <a:t>Reporting: </a:t>
            </a:r>
            <a:r>
              <a:rPr kumimoji="0" lang="en-US" sz="900" b="0" i="0" u="none" strike="noStrike" kern="1200" cap="none" spc="0" normalizeH="0" baseline="0" noProof="0" dirty="0">
                <a:ln>
                  <a:noFill/>
                </a:ln>
                <a:solidFill>
                  <a:srgbClr val="3B3C40"/>
                </a:solidFill>
                <a:effectLst/>
                <a:uLnTx/>
                <a:uFillTx/>
                <a:latin typeface="Segoe UI Semilight"/>
                <a:ea typeface="+mn-ea"/>
                <a:cs typeface="Segoe UI Semilight"/>
              </a:rPr>
              <a:t>Process of organizing data into informational summaries to monitor how different areas of an organization are performing. </a:t>
            </a:r>
            <a:r>
              <a:rPr lang="en-US" sz="1100" b="0" i="0" dirty="0">
                <a:solidFill>
                  <a:srgbClr val="171717"/>
                </a:solidFill>
                <a:effectLst/>
                <a:latin typeface="Segoe UI" panose="020B0502040204020203" pitchFamily="34" charset="0"/>
              </a:rPr>
              <a:t>Reporting shows you what has happened, while analysis focuses on explaining why it happened and what you can do about it.</a:t>
            </a:r>
            <a:endParaRPr kumimoji="0" lang="en-US" sz="900" b="0" i="0" u="none" strike="noStrike" kern="1200" cap="none" spc="0" normalizeH="0" baseline="0" noProof="0" dirty="0">
              <a:ln>
                <a:noFill/>
              </a:ln>
              <a:solidFill>
                <a:srgbClr val="3B3C40"/>
              </a:solidFill>
              <a:effectLst/>
              <a:uLnTx/>
              <a:uFillTx/>
              <a:latin typeface="Segoe UI Semilight"/>
              <a:ea typeface="+mn-ea"/>
              <a:cs typeface="Segoe UI Semilight"/>
            </a:endParaRPr>
          </a:p>
          <a:p>
            <a:pPr marL="0" marR="0" lvl="0" indent="0" algn="l" defTabSz="932742" rtl="0" eaLnBrk="1" fontAlgn="base" latinLnBrk="0" hangingPunct="1">
              <a:lnSpc>
                <a:spcPct val="90000"/>
              </a:lnSpc>
              <a:spcBef>
                <a:spcPts val="0"/>
              </a:spcBef>
              <a:spcAft>
                <a:spcPts val="340"/>
              </a:spcAft>
              <a:buClrTx/>
              <a:buSzTx/>
              <a:buFontTx/>
              <a:buNone/>
              <a:tabLst/>
              <a:defRPr/>
            </a:pPr>
            <a:endParaRPr lang="en-US" sz="850" b="0" dirty="0">
              <a:cs typeface="Segoe UI Light"/>
            </a:endParaRPr>
          </a:p>
          <a:p>
            <a:pPr marL="0" marR="0" lvl="0" indent="0" algn="l" defTabSz="914367" rtl="0" eaLnBrk="1" fontAlgn="auto" latinLnBrk="0" hangingPunct="1">
              <a:lnSpc>
                <a:spcPct val="107000"/>
              </a:lnSpc>
              <a:spcBef>
                <a:spcPts val="0"/>
              </a:spcBef>
              <a:spcAft>
                <a:spcPts val="0"/>
              </a:spcAft>
              <a:buClrTx/>
              <a:buSzTx/>
              <a:buFontTx/>
              <a:buNone/>
              <a:tabLst/>
              <a:defRPr/>
            </a:pPr>
            <a:r>
              <a:rPr lang="en-US" sz="850" b="0" dirty="0">
                <a:cs typeface="Segoe UI Light"/>
              </a:rPr>
              <a:t>Business Intelligence: </a:t>
            </a:r>
            <a:r>
              <a:rPr kumimoji="0" lang="en-US" sz="900" b="0" i="0" u="none" strike="noStrike" kern="1200" cap="none" spc="0" normalizeH="0" baseline="0" noProof="0" dirty="0">
                <a:ln>
                  <a:noFill/>
                </a:ln>
                <a:solidFill>
                  <a:srgbClr val="3B3C40"/>
                </a:solidFill>
                <a:effectLst/>
                <a:uLnTx/>
                <a:uFillTx/>
                <a:latin typeface="Segoe UI Semilight"/>
                <a:ea typeface="+mn-ea"/>
                <a:cs typeface="Segoe UI Semilight"/>
              </a:rPr>
              <a:t>Refers to technologies, applications, and practices for the collection, integration, analysis, and presentation of business information. </a:t>
            </a:r>
            <a:r>
              <a:rPr lang="en-US" sz="1100" b="0" i="0" dirty="0">
                <a:solidFill>
                  <a:srgbClr val="171717"/>
                </a:solidFill>
                <a:effectLst/>
                <a:latin typeface="Segoe UI" panose="020B0502040204020203" pitchFamily="34" charset="0"/>
              </a:rPr>
              <a:t>Business intelligence systems provide historical, current, and predictive views of business operations, most often using data that has been gathered into a data warehouse, and occasionally working from live operational data.</a:t>
            </a:r>
            <a:endParaRPr kumimoji="0" lang="en-US" sz="900" b="0" i="0" u="none" strike="noStrike" kern="1200" cap="none" spc="0" normalizeH="0" baseline="0" noProof="0" dirty="0">
              <a:ln>
                <a:noFill/>
              </a:ln>
              <a:solidFill>
                <a:srgbClr val="3B3C40"/>
              </a:solidFill>
              <a:effectLst/>
              <a:uLnTx/>
              <a:uFillTx/>
              <a:latin typeface="Segoe UI Semilight"/>
              <a:ea typeface="+mn-ea"/>
              <a:cs typeface="Segoe UI Semilight"/>
            </a:endParaRPr>
          </a:p>
          <a:p>
            <a:pPr marL="0" marR="0" lvl="0" indent="0" algn="l" defTabSz="932742" rtl="0" eaLnBrk="1" fontAlgn="base" latinLnBrk="0" hangingPunct="1">
              <a:lnSpc>
                <a:spcPct val="90000"/>
              </a:lnSpc>
              <a:spcBef>
                <a:spcPts val="0"/>
              </a:spcBef>
              <a:spcAft>
                <a:spcPts val="340"/>
              </a:spcAft>
              <a:buClrTx/>
              <a:buSzTx/>
              <a:buFontTx/>
              <a:buNone/>
              <a:tabLst/>
              <a:defRPr/>
            </a:pPr>
            <a:endParaRPr lang="en-US" sz="850" b="0" dirty="0">
              <a:cs typeface="Segoe UI Light"/>
            </a:endParaRPr>
          </a:p>
          <a:p>
            <a:pPr marL="0" marR="0" lvl="0" indent="0" algn="l" defTabSz="932742" rtl="0" eaLnBrk="1" fontAlgn="base" latinLnBrk="0" hangingPunct="1">
              <a:lnSpc>
                <a:spcPct val="90000"/>
              </a:lnSpc>
              <a:spcBef>
                <a:spcPts val="0"/>
              </a:spcBef>
              <a:spcAft>
                <a:spcPts val="340"/>
              </a:spcAft>
              <a:buClrTx/>
              <a:buSzTx/>
              <a:buFontTx/>
              <a:buNone/>
              <a:tabLst/>
              <a:defRPr/>
            </a:pPr>
            <a:r>
              <a:rPr lang="en-US" sz="850" b="0" dirty="0">
                <a:cs typeface="Segoe UI Light"/>
              </a:rPr>
              <a:t>Data Visualization: </a:t>
            </a:r>
            <a:r>
              <a:rPr lang="en-US" sz="1100" b="0" i="0" dirty="0">
                <a:solidFill>
                  <a:srgbClr val="171717"/>
                </a:solidFill>
                <a:effectLst/>
                <a:latin typeface="Segoe UI" panose="020B0502040204020203" pitchFamily="34" charset="0"/>
              </a:rPr>
              <a:t>Is the graphical representation of information and data. By using visual elements like charts, graphs, and maps, data visualization tools provide an accessible way to spot and understand trends, outliers, and patterns in data.</a:t>
            </a:r>
            <a:endParaRPr lang="en-US" sz="850" b="0" dirty="0">
              <a:cs typeface="Segoe UI Light"/>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11/4/2021 8:46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6337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Ensure that all of your students fully understand the components and processes involved. This will be the focus of the module.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04215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US" b="1" dirty="0"/>
              <a:t>Descriptive Analytics</a:t>
            </a:r>
          </a:p>
          <a:p>
            <a:r>
              <a:rPr lang="en-US" dirty="0"/>
              <a:t>The world of analytics, is evolving from the typical “Descriptive Analytics”, which is all about – What is happening in my business? </a:t>
            </a:r>
          </a:p>
          <a:p>
            <a:endParaRPr lang="en-US" b="1" dirty="0"/>
          </a:p>
          <a:p>
            <a:r>
              <a:rPr lang="en-US" b="1" dirty="0"/>
              <a:t>Diagnostic Analytics</a:t>
            </a:r>
          </a:p>
          <a:p>
            <a:r>
              <a:rPr lang="en-US" dirty="0"/>
              <a:t>The data insights, provided by descriptive analytics, are needed to provide the answer to: , “Why it is happening in your business”, which is often referred to analyzing root cause, or “Diagnostic Analytics”</a:t>
            </a:r>
          </a:p>
          <a:p>
            <a:r>
              <a:rPr lang="en-US" sz="1200" b="0" i="0" u="none" strike="noStrike" kern="1200" dirty="0">
                <a:solidFill>
                  <a:schemeClr val="tx1"/>
                </a:solidFill>
                <a:effectLst/>
                <a:latin typeface="Segoe UI" panose="020B0502040204020203" pitchFamily="34" charset="0"/>
                <a:ea typeface="+mn-ea"/>
                <a:cs typeface="+mn-cs"/>
              </a:rPr>
              <a:t>Both, Descriptive and Diagnostic Analytics, is seen as a workload which is primarily providing a reactive response --- from what is happening, why is it happening, to what I am I going to do about it?</a:t>
            </a:r>
          </a:p>
          <a:p>
            <a:endParaRPr lang="en-US" sz="1200" b="0" i="0" u="none" strike="noStrike" kern="1200" dirty="0">
              <a:solidFill>
                <a:schemeClr val="tx1"/>
              </a:solidFill>
              <a:effectLst/>
              <a:latin typeface="Segoe UI" panose="020B0502040204020203" pitchFamily="34" charset="0"/>
              <a:ea typeface="+mn-ea"/>
              <a:cs typeface="+mn-cs"/>
            </a:endParaRPr>
          </a:p>
          <a:p>
            <a:r>
              <a:rPr lang="en-US" sz="1200" b="1" i="0" u="none" strike="noStrike" kern="1200" dirty="0">
                <a:solidFill>
                  <a:schemeClr val="tx1"/>
                </a:solidFill>
                <a:effectLst/>
                <a:latin typeface="Segoe UI" panose="020B0502040204020203" pitchFamily="34" charset="0"/>
                <a:ea typeface="+mn-ea"/>
                <a:cs typeface="+mn-cs"/>
              </a:rPr>
              <a:t>Predictive Analytics</a:t>
            </a:r>
            <a:r>
              <a:rPr lang="en-US" sz="1200" b="0" i="0" u="none" strike="noStrike" kern="1200" dirty="0">
                <a:solidFill>
                  <a:schemeClr val="tx1"/>
                </a:solidFill>
                <a:effectLst/>
                <a:latin typeface="Segoe UI" panose="020B0502040204020203" pitchFamily="34" charset="0"/>
                <a:ea typeface="+mn-ea"/>
                <a:cs typeface="+mn-cs"/>
              </a:rPr>
              <a:t> </a:t>
            </a:r>
          </a:p>
          <a:p>
            <a:r>
              <a:rPr lang="en-US" sz="1200" b="0" i="0" u="none" strike="noStrike" kern="1200" dirty="0">
                <a:solidFill>
                  <a:schemeClr val="tx1"/>
                </a:solidFill>
                <a:effectLst/>
                <a:latin typeface="Segoe UI" panose="020B0502040204020203" pitchFamily="34" charset="0"/>
                <a:ea typeface="+mn-ea"/>
                <a:cs typeface="+mn-cs"/>
              </a:rPr>
              <a:t>By building out predictive patterns on top of your data, by utilizing the data findings from Descriptive, Diagnostic and Predictive data, you’ll be able to identify what is based on what you get from descriptive and diagnostic analytics and used to find answers to the question of </a:t>
            </a:r>
            <a:r>
              <a:rPr lang="en-US" sz="1200" b="1" i="0" u="none" strike="noStrike" kern="1200" dirty="0">
                <a:solidFill>
                  <a:schemeClr val="tx1"/>
                </a:solidFill>
                <a:effectLst/>
                <a:latin typeface="Segoe UI" panose="020B0502040204020203" pitchFamily="34" charset="0"/>
                <a:ea typeface="+mn-ea"/>
                <a:cs typeface="+mn-cs"/>
              </a:rPr>
              <a:t>what is likely to happen in the future based on previous trends and patterns</a:t>
            </a:r>
            <a:r>
              <a:rPr lang="en-US" sz="1200" b="0" i="0" u="none" strike="noStrike" kern="1200" dirty="0">
                <a:solidFill>
                  <a:schemeClr val="tx1"/>
                </a:solidFill>
                <a:effectLst/>
                <a:latin typeface="Segoe UI" panose="020B0502040204020203" pitchFamily="34" charset="0"/>
                <a:ea typeface="+mn-ea"/>
                <a:cs typeface="+mn-cs"/>
              </a:rPr>
              <a:t>?</a:t>
            </a:r>
          </a:p>
          <a:p>
            <a:endParaRPr lang="en-US" sz="1200" b="1" i="0" u="none" strike="noStrike" kern="1200" dirty="0">
              <a:solidFill>
                <a:schemeClr val="tx1"/>
              </a:solidFill>
              <a:effectLst/>
              <a:latin typeface="Segoe UI" panose="020B0502040204020203" pitchFamily="34" charset="0"/>
              <a:ea typeface="+mn-ea"/>
              <a:cs typeface="+mn-cs"/>
            </a:endParaRPr>
          </a:p>
          <a:p>
            <a:r>
              <a:rPr lang="en-US" sz="1200" b="1" i="0" u="none" strike="noStrike" kern="1200" dirty="0">
                <a:solidFill>
                  <a:schemeClr val="tx1"/>
                </a:solidFill>
                <a:effectLst/>
                <a:latin typeface="Segoe UI" panose="020B0502040204020203" pitchFamily="34" charset="0"/>
                <a:ea typeface="+mn-ea"/>
                <a:cs typeface="+mn-cs"/>
              </a:rPr>
              <a:t>Prescriptive Analytics</a:t>
            </a:r>
          </a:p>
          <a:p>
            <a:r>
              <a:rPr lang="en-US" sz="1200" b="0" i="0" u="none" strike="noStrike" kern="1200" dirty="0">
                <a:solidFill>
                  <a:schemeClr val="tx1"/>
                </a:solidFill>
                <a:effectLst/>
                <a:latin typeface="Segoe UI" panose="020B0502040204020203" pitchFamily="34" charset="0"/>
                <a:ea typeface="+mn-ea"/>
                <a:cs typeface="+mn-cs"/>
              </a:rPr>
              <a:t>Techniques used to provide a predictive insights into your data, is commonly introduced by building out machine learning models, to “predict” trends and give the answer to the very</a:t>
            </a:r>
          </a:p>
          <a:p>
            <a:r>
              <a:rPr lang="en-US" sz="1200" b="0" i="0" u="none" strike="noStrike" kern="1200" dirty="0">
                <a:solidFill>
                  <a:schemeClr val="tx1"/>
                </a:solidFill>
                <a:effectLst/>
                <a:latin typeface="Segoe UI" panose="020B0502040204020203" pitchFamily="34" charset="0"/>
                <a:ea typeface="+mn-ea"/>
                <a:cs typeface="+mn-cs"/>
              </a:rPr>
              <a:t>When you get the findings from Descriptive, Diagnostic and Predictive analytics like what’s happened, the root cause behind that and what-might-happen in future, Prescriptive model utilizes those answers to help you </a:t>
            </a:r>
            <a:r>
              <a:rPr lang="en-US" sz="1200" b="1" i="0" u="none" strike="noStrike" kern="1200" dirty="0">
                <a:solidFill>
                  <a:schemeClr val="tx1"/>
                </a:solidFill>
                <a:effectLst/>
                <a:latin typeface="Segoe UI" panose="020B0502040204020203" pitchFamily="34" charset="0"/>
                <a:ea typeface="+mn-ea"/>
                <a:cs typeface="+mn-cs"/>
              </a:rPr>
              <a:t>determine the best course of action to choose to bypass or eliminate future issues</a:t>
            </a:r>
            <a:r>
              <a:rPr lang="en-US" sz="1200" b="0" i="0" u="none" strike="noStrike" kern="1200" dirty="0">
                <a:solidFill>
                  <a:schemeClr val="tx1"/>
                </a:solidFill>
                <a:effectLst/>
                <a:latin typeface="Segoe UI" panose="020B0502040204020203" pitchFamily="34" charset="0"/>
                <a:ea typeface="+mn-ea"/>
                <a:cs typeface="+mn-cs"/>
              </a:rPr>
              <a:t>.</a:t>
            </a:r>
          </a:p>
          <a:p>
            <a:endParaRPr lang="en-US" sz="1200" b="0" i="0" u="none" strike="noStrike" kern="1200" dirty="0">
              <a:solidFill>
                <a:schemeClr val="tx1"/>
              </a:solidFill>
              <a:effectLst/>
              <a:latin typeface="Segoe UI" panose="020B0502040204020203" pitchFamily="34" charset="0"/>
              <a:ea typeface="+mn-ea"/>
              <a:cs typeface="+mn-cs"/>
            </a:endParaRPr>
          </a:p>
          <a:p>
            <a:r>
              <a:rPr lang="en-GB" sz="1200" b="1" i="0" u="none" strike="noStrike" kern="1200" dirty="0">
                <a:solidFill>
                  <a:schemeClr val="tx1"/>
                </a:solidFill>
                <a:effectLst/>
                <a:latin typeface="Segoe UI" panose="020B0502040204020203" pitchFamily="34" charset="0"/>
                <a:ea typeface="+mn-ea"/>
                <a:cs typeface="+mn-cs"/>
              </a:rPr>
              <a:t>Cognitive Analytics</a:t>
            </a:r>
          </a:p>
          <a:p>
            <a:endParaRPr lang="en-GB" sz="1200" b="1" i="0" u="none" strike="noStrike" kern="1200" dirty="0">
              <a:solidFill>
                <a:schemeClr val="tx1"/>
              </a:solidFill>
              <a:effectLst/>
              <a:latin typeface="Segoe UI" panose="020B0502040204020203" pitchFamily="34" charset="0"/>
              <a:ea typeface="+mn-ea"/>
              <a:cs typeface="+mn-cs"/>
            </a:endParaRPr>
          </a:p>
          <a:p>
            <a:pPr marL="0" lvl="1" indent="0">
              <a:lnSpc>
                <a:spcPct val="0"/>
              </a:lnSpc>
              <a:spcAft>
                <a:spcPts val="0"/>
              </a:spcAft>
              <a:buNone/>
            </a:pPr>
            <a:r>
              <a:rPr lang="en-US" sz="1200" b="0" i="0" u="none" strike="noStrike" kern="1200" dirty="0">
                <a:solidFill>
                  <a:schemeClr val="tx1"/>
                </a:solidFill>
                <a:effectLst/>
                <a:latin typeface="Segoe UI" panose="020B0502040204020203" pitchFamily="34" charset="0"/>
                <a:ea typeface="+mn-ea"/>
                <a:cs typeface="+mn-cs"/>
              </a:rPr>
              <a:t>Cognitive analytics combines a number of intelligent technologies like artificial intelligence, machine-learning algorithms, deep learning etc.to apply human brain like intelligence to perform certain tasks</a:t>
            </a:r>
            <a:r>
              <a:rPr lang="en-US" sz="1200" b="1" i="0" u="none" strike="noStrike" kern="1200" dirty="0">
                <a:solidFill>
                  <a:schemeClr val="tx1"/>
                </a:solidFill>
                <a:effectLst/>
                <a:latin typeface="Segoe UI" panose="020B0502040204020203" pitchFamily="34" charset="0"/>
                <a:ea typeface="+mn-ea"/>
                <a:cs typeface="+mn-cs"/>
              </a:rPr>
              <a:t>.  </a:t>
            </a:r>
            <a:br>
              <a:rPr lang="en-US" sz="1200" b="1" i="0" u="none" strike="noStrike" kern="1200" dirty="0">
                <a:solidFill>
                  <a:schemeClr val="tx1"/>
                </a:solidFill>
                <a:effectLst/>
                <a:latin typeface="Segoe UI" panose="020B0502040204020203" pitchFamily="34" charset="0"/>
                <a:ea typeface="+mn-ea"/>
                <a:cs typeface="+mn-cs"/>
              </a:rPr>
            </a:br>
            <a:r>
              <a:rPr lang="en-US" sz="1200" b="0" i="0" u="none" strike="noStrike" kern="1200" dirty="0">
                <a:solidFill>
                  <a:schemeClr val="tx1"/>
                </a:solidFill>
                <a:effectLst/>
                <a:latin typeface="Segoe UI" panose="020B0502040204020203" pitchFamily="34" charset="0"/>
                <a:ea typeface="+mn-ea"/>
                <a:cs typeface="+mn-cs"/>
              </a:rPr>
              <a:t>Basically, this type of analytics is inspired by how the human brain processes information, draws conclusions and codifies instincts and experience into learning such as understanding not only the words in a text but the full context of what is being written or spoken. </a:t>
            </a:r>
          </a:p>
          <a:p>
            <a:pPr marL="0" lvl="1" indent="0">
              <a:lnSpc>
                <a:spcPct val="0"/>
              </a:lnSpc>
              <a:spcAft>
                <a:spcPts val="0"/>
              </a:spcAft>
              <a:buNone/>
            </a:pPr>
            <a:endParaRPr lang="en-US" sz="1200" b="0" i="0" u="none" strike="noStrike" kern="120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77889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333"/>
              </a:spcAft>
              <a:buClrTx/>
              <a:buSzTx/>
              <a:buFontTx/>
              <a:buNone/>
              <a:tabLst/>
              <a:defRPr/>
            </a:pPr>
            <a:r>
              <a:rPr lang="en-US" sz="800" b="1" dirty="0"/>
              <a:t>Instructor notes</a:t>
            </a:r>
          </a:p>
          <a:p>
            <a:pPr marL="0" marR="0" lvl="0" indent="0" algn="l" defTabSz="914400" rtl="0" eaLnBrk="1" fontAlgn="auto" latinLnBrk="0" hangingPunct="1">
              <a:lnSpc>
                <a:spcPct val="90000"/>
              </a:lnSpc>
              <a:spcBef>
                <a:spcPts val="0"/>
              </a:spcBef>
              <a:spcAft>
                <a:spcPts val="333"/>
              </a:spcAft>
              <a:buClrTx/>
              <a:buSzTx/>
              <a:buFontTx/>
              <a:buNone/>
              <a:tabLst/>
              <a:defRPr/>
            </a:pPr>
            <a:endParaRPr lang="en-US" sz="800" b="1" dirty="0">
              <a:solidFill>
                <a:srgbClr val="505050"/>
              </a:solidFill>
            </a:endParaRPr>
          </a:p>
          <a:p>
            <a:pPr marL="0" marR="0" lvl="0" indent="0" algn="l" defTabSz="914400" rtl="0" eaLnBrk="1" fontAlgn="auto" latinLnBrk="0" hangingPunct="1">
              <a:lnSpc>
                <a:spcPct val="90000"/>
              </a:lnSpc>
              <a:spcBef>
                <a:spcPts val="0"/>
              </a:spcBef>
              <a:spcAft>
                <a:spcPts val="333"/>
              </a:spcAft>
              <a:buClrTx/>
              <a:buSzTx/>
              <a:buFontTx/>
              <a:buNone/>
              <a:tabLst/>
              <a:defRPr/>
            </a:pPr>
            <a:r>
              <a:rPr lang="en-US" sz="800" b="1" dirty="0">
                <a:solidFill>
                  <a:srgbClr val="505050"/>
                </a:solidFill>
              </a:rPr>
              <a:t>Structured data </a:t>
            </a:r>
            <a:r>
              <a:rPr lang="en-US" sz="800" dirty="0">
                <a:solidFill>
                  <a:srgbClr val="505050"/>
                </a:solidFill>
              </a:rPr>
              <a:t>is data that adheres to a schema, so all of the data has the same fields or properties. Structured data can be stored in a database table with rows and columns</a:t>
            </a:r>
          </a:p>
          <a:p>
            <a:pPr marL="0" marR="0" lvl="0" indent="0" algn="l" defTabSz="914400" rtl="0" eaLnBrk="1" fontAlgn="auto" latinLnBrk="0" hangingPunct="1">
              <a:lnSpc>
                <a:spcPct val="90000"/>
              </a:lnSpc>
              <a:spcBef>
                <a:spcPts val="0"/>
              </a:spcBef>
              <a:spcAft>
                <a:spcPts val="333"/>
              </a:spcAft>
              <a:buClrTx/>
              <a:buSzTx/>
              <a:buFontTx/>
              <a:buNone/>
              <a:tabLst/>
              <a:defRPr/>
            </a:pPr>
            <a:r>
              <a:rPr lang="en-US" sz="800" b="1" dirty="0">
                <a:solidFill>
                  <a:srgbClr val="505050"/>
                </a:solidFill>
              </a:rPr>
              <a:t>Semi-structured </a:t>
            </a:r>
            <a:r>
              <a:rPr lang="en-US" sz="800" dirty="0">
                <a:solidFill>
                  <a:srgbClr val="505050"/>
                </a:solidFill>
              </a:rPr>
              <a:t>data doesn't fit neatly into tables, rows, and columns. Instead, semi-structured data uses _tags_ or _keys_ that organize and provide a hierarchy for the data</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4748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333"/>
              </a:spcAft>
              <a:buClrTx/>
              <a:buSzTx/>
              <a:buFontTx/>
              <a:buNone/>
              <a:tabLst/>
              <a:defRPr/>
            </a:pPr>
            <a:r>
              <a:rPr lang="en-US" sz="900" b="1" dirty="0"/>
              <a:t>Instructor notes</a:t>
            </a:r>
          </a:p>
          <a:p>
            <a:pPr marL="0" marR="0" lvl="0" indent="0" algn="l" defTabSz="914400" rtl="0" eaLnBrk="1" fontAlgn="auto" latinLnBrk="0" hangingPunct="1">
              <a:lnSpc>
                <a:spcPct val="90000"/>
              </a:lnSpc>
              <a:spcBef>
                <a:spcPts val="0"/>
              </a:spcBef>
              <a:spcAft>
                <a:spcPts val="333"/>
              </a:spcAft>
              <a:buClrTx/>
              <a:buSzTx/>
              <a:buFontTx/>
              <a:buNone/>
              <a:tabLst/>
              <a:defRPr/>
            </a:pPr>
            <a:endParaRPr lang="en-US" sz="900" b="1" dirty="0">
              <a:solidFill>
                <a:srgbClr val="505050"/>
              </a:solidFill>
            </a:endParaRPr>
          </a:p>
          <a:p>
            <a:r>
              <a:rPr lang="en-GB" dirty="0"/>
              <a:t>It is important to understand the distinction between OLTP and OLAP.</a:t>
            </a:r>
          </a:p>
          <a:p>
            <a:endParaRPr lang="en-GB" dirty="0"/>
          </a:p>
          <a:p>
            <a:r>
              <a:rPr lang="en-GB" dirty="0"/>
              <a:t>OLTP is typically a </a:t>
            </a:r>
            <a:r>
              <a:rPr lang="en-GB" i="1" dirty="0"/>
              <a:t>live</a:t>
            </a:r>
            <a:r>
              <a:rPr lang="en-GB" i="0" dirty="0"/>
              <a:t> system. Updates are made transactionally, for example, an order is placed. Each individual order is stored in the OLTP system.</a:t>
            </a:r>
          </a:p>
          <a:p>
            <a:endParaRPr lang="en-GB" i="0" dirty="0"/>
          </a:p>
          <a:p>
            <a:r>
              <a:rPr lang="en-GB" i="0" dirty="0"/>
              <a:t>OLAP is an aggregated system. Data is imported (often from an OLTP system) and aggregated. The aggregation will typically occur at different levels allowing you to drill down or up, for example from a company summary, to a department summary, to an employee town summary. Because OLAP data is aggregated periodically, once the aggregation has been performed, queries which need the summaries that it contains are very fast.</a:t>
            </a:r>
          </a:p>
          <a:p>
            <a:endParaRPr lang="en-GB" i="0" dirty="0"/>
          </a:p>
          <a:p>
            <a:r>
              <a:rPr lang="en-GB" dirty="0"/>
              <a:t>OLTP is good for many small updates that happen frequently. OLAP is good for large summarized queries that happen periodically.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157318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473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1" dirty="0"/>
              <a:t>Instructor notes</a:t>
            </a:r>
          </a:p>
          <a:p>
            <a:pPr marL="0" indent="0">
              <a:buFont typeface="Arial" panose="020B0604020202020204" pitchFamily="34" charset="0"/>
              <a:buNone/>
            </a:pPr>
            <a:endParaRPr lang="en-US" sz="882" b="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Analytical workloads are typically read-only systems that store vast volumes of historical data or business metrics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Analytics can be based on a snapshot of the data at a given point in time, or a series of snapshots.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 example of analytical information is a report on monthly sales.</a:t>
            </a:r>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5273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Differences between batch and streaming</a:t>
            </a:r>
            <a:endParaRPr lang="en-GB" b="0" dirty="0"/>
          </a:p>
          <a:p>
            <a:endParaRPr lang="en-GB" b="0" dirty="0"/>
          </a:p>
          <a:p>
            <a:r>
              <a:rPr lang="en-US" sz="882" b="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*Data Scope*</a:t>
            </a:r>
            <a:r>
              <a:rPr lang="en-US" sz="882" b="0" kern="1200" dirty="0">
                <a:solidFill>
                  <a:schemeClr val="tx1"/>
                </a:solidFill>
                <a:effectLst/>
                <a:latin typeface="Segoe UI Light" pitchFamily="34" charset="0"/>
                <a:ea typeface="+mn-ea"/>
                <a:cs typeface="+mn-cs"/>
              </a:rPr>
              <a:t>: Batch processing can process all the data in the dataset. Stream processing typically only has access to the most recent data received, or within a rolling time window (the last 30 seconds, for example).</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*Data Size*</a:t>
            </a:r>
            <a:r>
              <a:rPr lang="en-US" sz="882" b="0" kern="1200" dirty="0">
                <a:solidFill>
                  <a:schemeClr val="tx1"/>
                </a:solidFill>
                <a:effectLst/>
                <a:latin typeface="Segoe UI Light" pitchFamily="34" charset="0"/>
                <a:ea typeface="+mn-ea"/>
                <a:cs typeface="+mn-cs"/>
              </a:rPr>
              <a:t>: Batch processing is suitable for handling large datasets efficiently. Stream processing is intended for individual records or </a:t>
            </a:r>
            <a:r>
              <a:rPr lang="en-US" sz="882" b="0" i="1" kern="1200" dirty="0">
                <a:solidFill>
                  <a:schemeClr val="tx1"/>
                </a:solidFill>
                <a:effectLst/>
                <a:latin typeface="Segoe UI Light" pitchFamily="34" charset="0"/>
                <a:ea typeface="+mn-ea"/>
                <a:cs typeface="+mn-cs"/>
              </a:rPr>
              <a:t>*micro batches*</a:t>
            </a:r>
            <a:r>
              <a:rPr lang="en-US" sz="882" b="0" kern="1200" dirty="0">
                <a:solidFill>
                  <a:schemeClr val="tx1"/>
                </a:solidFill>
                <a:effectLst/>
                <a:latin typeface="Segoe UI Light" pitchFamily="34" charset="0"/>
                <a:ea typeface="+mn-ea"/>
                <a:cs typeface="+mn-cs"/>
              </a:rPr>
              <a:t> consisting of few records.</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*Performance*</a:t>
            </a:r>
            <a:r>
              <a:rPr lang="en-US" sz="882" b="0" kern="1200" dirty="0">
                <a:solidFill>
                  <a:schemeClr val="tx1"/>
                </a:solidFill>
                <a:effectLst/>
                <a:latin typeface="Segoe UI Light" pitchFamily="34" charset="0"/>
                <a:ea typeface="+mn-ea"/>
                <a:cs typeface="+mn-cs"/>
              </a:rPr>
              <a:t>: The latency for batch processing is typically a few hours. Stream processing typically occurs immediately, with latency in the order of seconds or milliseconds. Latency is the time taken for the data to be received and processed.</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*Analysis*</a:t>
            </a:r>
            <a:r>
              <a:rPr lang="en-US" sz="882" b="0" kern="1200" dirty="0">
                <a:solidFill>
                  <a:schemeClr val="tx1"/>
                </a:solidFill>
                <a:effectLst/>
                <a:latin typeface="Segoe UI Light" pitchFamily="34" charset="0"/>
                <a:ea typeface="+mn-ea"/>
                <a:cs typeface="+mn-cs"/>
              </a:rPr>
              <a:t>: You typically use batch processing for performing complex analytics. Stream processing is used for simple response functions, aggregates, or calculations such as rolling averages.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89707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choose not to cover “Explore roles and responsibilities in the world of data” lesson, remove from this agenda slide and hide slides 11-17. This lesson is optional as it is not covered in the DP-900 exam objective domain and might cause this course to run long. Students can learn this content by doing the self-paced module on Learn here </a:t>
            </a:r>
            <a:r>
              <a:rPr lang="en-US" b="1" dirty="0"/>
              <a:t>https://docs.microsoft.com/learn/modules/explore-roles-responsibilities-world-of-data/</a:t>
            </a:r>
            <a:r>
              <a:rPr lang="en-US" dirty="0"/>
              <a:t>.  </a:t>
            </a:r>
            <a:r>
              <a:rPr lang="en-US"/>
              <a:t>Additionally, this content is in the student handbook Skillpipe content.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05157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167169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E2F2060B-2B7A-4C72-8F42-F5D4BF00684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94549"/>
            <a:ext cx="8373045" cy="403137"/>
          </a:xfrm>
          <a:prstGeom prst="rect">
            <a:avLst/>
          </a:prstGeom>
        </p:spPr>
        <p:txBody>
          <a:bodyPr wrap="square" lIns="0" tIns="0" rIns="0" bIns="0">
            <a:spAutoFit/>
          </a:bodyPr>
          <a:lstStyle>
            <a:lvl1pPr>
              <a:lnSpc>
                <a:spcPts val="3137"/>
              </a:lnSpc>
              <a:defRPr sz="3200" strike="noStrike">
                <a:solidFill>
                  <a:srgbClr val="000000"/>
                </a:solidFill>
              </a:defRPr>
            </a:lvl1pPr>
          </a:lstStyle>
          <a:p>
            <a:r>
              <a:rPr lang="en-US"/>
              <a:t>Title</a:t>
            </a:r>
          </a:p>
        </p:txBody>
      </p:sp>
      <p:sp>
        <p:nvSpPr>
          <p:cNvPr id="6" name="Text Placeholder 3">
            <a:extLst>
              <a:ext uri="{FF2B5EF4-FFF2-40B4-BE49-F238E27FC236}">
                <a16:creationId xmlns:a16="http://schemas.microsoft.com/office/drawing/2014/main" id="{CF1567BD-B315-4A8A-B17B-C0D236F3CBD3}"/>
              </a:ext>
            </a:extLst>
          </p:cNvPr>
          <p:cNvSpPr>
            <a:spLocks noGrp="1"/>
          </p:cNvSpPr>
          <p:nvPr>
            <p:ph type="body" sz="quarter" idx="14" hasCustomPrompt="1"/>
          </p:nvPr>
        </p:nvSpPr>
        <p:spPr>
          <a:xfrm>
            <a:off x="455995" y="1189126"/>
            <a:ext cx="3811205" cy="495328"/>
          </a:xfrm>
          <a:prstGeom prst="rect">
            <a:avLst/>
          </a:prstGeom>
        </p:spPr>
        <p:txBody>
          <a:bodyPr wrap="square" lIns="0" tIns="0" rIns="0" bIns="0">
            <a:spAutoFit/>
          </a:bodyPr>
          <a:lstStyle>
            <a:lvl1pPr marL="0" marR="0" indent="0" algn="l" defTabSz="914367" rtl="0" eaLnBrk="1" fontAlgn="auto" latinLnBrk="0" hangingPunct="1">
              <a:lnSpc>
                <a:spcPts val="2000"/>
              </a:lnSpc>
              <a:spcBef>
                <a:spcPts val="0"/>
              </a:spcBef>
              <a:spcAft>
                <a:spcPts val="0"/>
              </a:spcAft>
              <a:buClrTx/>
              <a:buSzPct val="90000"/>
              <a:buFont typeface="Wingdings" panose="05000000000000000000" pitchFamily="2" charset="2"/>
              <a:buNone/>
              <a:tabLst/>
              <a:defRPr lang="en-US" sz="1600"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2000"/>
              </a:lnSpc>
              <a:spcBef>
                <a:spcPts val="0"/>
              </a:spcBef>
              <a:spcAft>
                <a:spcPts val="0"/>
              </a:spcAft>
              <a:buClrTx/>
              <a:buSzPct val="90000"/>
              <a:buFont typeface="Wingdings" panose="05000000000000000000" pitchFamily="2" charset="2"/>
              <a:buNone/>
              <a:tabLst/>
              <a:defRPr/>
            </a:pPr>
            <a:r>
              <a:rPr lang="en-US"/>
              <a:t>Subhead Segoe UI Regular 20/24. Subhead Segoe UI Regular 20/24. </a:t>
            </a:r>
          </a:p>
        </p:txBody>
      </p:sp>
      <p:sp>
        <p:nvSpPr>
          <p:cNvPr id="12" name="Text Box 3">
            <a:extLst>
              <a:ext uri="{FF2B5EF4-FFF2-40B4-BE49-F238E27FC236}">
                <a16:creationId xmlns:a16="http://schemas.microsoft.com/office/drawing/2014/main" id="{ECE521E5-4B5A-44A3-9F4B-0DA590ABF460}"/>
              </a:ext>
            </a:extLst>
          </p:cNvPr>
          <p:cNvSpPr txBox="1">
            <a:spLocks noChangeArrowheads="1"/>
          </p:cNvSpPr>
          <p:nvPr userDrawn="1"/>
        </p:nvSpPr>
        <p:spPr bwMode="blackWhite">
          <a:xfrm>
            <a:off x="463276" y="64910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2583571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73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 id="2147484736" r:id="rId7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wmf"/><Relationship Id="rId1" Type="http://schemas.openxmlformats.org/officeDocument/2006/relationships/slideLayout" Target="../slideLayouts/slideLayout42.xml"/><Relationship Id="rId4" Type="http://schemas.openxmlformats.org/officeDocument/2006/relationships/image" Target="../media/image49.wmf"/></Relationships>
</file>

<file path=ppt/slides/_rels/slide1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59.xml"/><Relationship Id="rId5" Type="http://schemas.openxmlformats.org/officeDocument/2006/relationships/image" Target="../media/image55.png"/><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png"/><Relationship Id="rId1" Type="http://schemas.openxmlformats.org/officeDocument/2006/relationships/slideLayout" Target="../slideLayouts/slideLayout42.xml"/><Relationship Id="rId4" Type="http://schemas.openxmlformats.org/officeDocument/2006/relationships/image" Target="../media/image49.wmf"/></Relationships>
</file>

<file path=ppt/slides/_rels/slide18.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14.xml"/><Relationship Id="rId1" Type="http://schemas.openxmlformats.org/officeDocument/2006/relationships/slideLayout" Target="../slideLayouts/slideLayout16.xml"/><Relationship Id="rId5" Type="http://schemas.openxmlformats.org/officeDocument/2006/relationships/image" Target="../media/image61.wmf"/><Relationship Id="rId4" Type="http://schemas.openxmlformats.org/officeDocument/2006/relationships/image" Target="../media/image60.wmf"/></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64.emf"/><Relationship Id="rId4" Type="http://schemas.openxmlformats.org/officeDocument/2006/relationships/image" Target="../media/image6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66.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67.wmf"/><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22.xml"/><Relationship Id="rId1" Type="http://schemas.openxmlformats.org/officeDocument/2006/relationships/slideLayout" Target="../slideLayouts/slideLayout16.xml"/><Relationship Id="rId5" Type="http://schemas.openxmlformats.org/officeDocument/2006/relationships/image" Target="../media/image71.wmf"/><Relationship Id="rId4" Type="http://schemas.openxmlformats.org/officeDocument/2006/relationships/image" Target="../media/image70.wmf"/></Relationships>
</file>

<file path=ppt/slides/_rels/slide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png"/><Relationship Id="rId1" Type="http://schemas.openxmlformats.org/officeDocument/2006/relationships/slideLayout" Target="../slideLayouts/slideLayout6.xml"/><Relationship Id="rId5" Type="http://schemas.openxmlformats.org/officeDocument/2006/relationships/image" Target="../media/image73.wmf"/><Relationship Id="rId4" Type="http://schemas.openxmlformats.org/officeDocument/2006/relationships/image" Target="../media/image72.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74.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77.png"/><Relationship Id="rId4" Type="http://schemas.openxmlformats.org/officeDocument/2006/relationships/image" Target="../media/image76.png"/></Relationships>
</file>

<file path=ppt/slides/_rels/slide36.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slideLayout" Target="../slideLayouts/slideLayout42.xml"/><Relationship Id="rId4" Type="http://schemas.openxmlformats.org/officeDocument/2006/relationships/image" Target="../media/image80.wmf"/></Relationships>
</file>

<file path=ppt/slides/_rels/slide37.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7.xml"/><Relationship Id="rId1" Type="http://schemas.openxmlformats.org/officeDocument/2006/relationships/slideLayout" Target="../slideLayouts/slideLayout16.xml"/><Relationship Id="rId5" Type="http://schemas.openxmlformats.org/officeDocument/2006/relationships/image" Target="../media/image84.wmf"/><Relationship Id="rId4" Type="http://schemas.openxmlformats.org/officeDocument/2006/relationships/image" Target="../media/image83.wmf"/></Relationships>
</file>

<file path=ppt/slides/_rels/slide39.xml.rels><?xml version="1.0" encoding="UTF-8" standalone="yes"?>
<Relationships xmlns="http://schemas.openxmlformats.org/package/2006/relationships"><Relationship Id="rId8" Type="http://schemas.openxmlformats.org/officeDocument/2006/relationships/image" Target="../media/image88.svg"/><Relationship Id="rId13" Type="http://schemas.openxmlformats.org/officeDocument/2006/relationships/image" Target="../media/image93.png"/><Relationship Id="rId18" Type="http://schemas.openxmlformats.org/officeDocument/2006/relationships/image" Target="../media/image96.svg"/><Relationship Id="rId3" Type="http://schemas.openxmlformats.org/officeDocument/2006/relationships/image" Target="../media/image85.png"/><Relationship Id="rId7" Type="http://schemas.openxmlformats.org/officeDocument/2006/relationships/image" Target="../media/image87.png"/><Relationship Id="rId12" Type="http://schemas.openxmlformats.org/officeDocument/2006/relationships/image" Target="../media/image92.svg"/><Relationship Id="rId17" Type="http://schemas.openxmlformats.org/officeDocument/2006/relationships/image" Target="../media/image95.png"/><Relationship Id="rId2" Type="http://schemas.openxmlformats.org/officeDocument/2006/relationships/notesSlide" Target="../notesSlides/notesSlide28.xml"/><Relationship Id="rId16" Type="http://schemas.openxmlformats.org/officeDocument/2006/relationships/image" Target="../media/image42.svg"/><Relationship Id="rId1" Type="http://schemas.openxmlformats.org/officeDocument/2006/relationships/slideLayout" Target="../slideLayouts/slideLayout9.xml"/><Relationship Id="rId6" Type="http://schemas.openxmlformats.org/officeDocument/2006/relationships/image" Target="../media/image36.svg"/><Relationship Id="rId11" Type="http://schemas.openxmlformats.org/officeDocument/2006/relationships/image" Target="../media/image91.png"/><Relationship Id="rId5" Type="http://schemas.openxmlformats.org/officeDocument/2006/relationships/image" Target="../media/image35.png"/><Relationship Id="rId15" Type="http://schemas.openxmlformats.org/officeDocument/2006/relationships/image" Target="../media/image41.png"/><Relationship Id="rId10" Type="http://schemas.openxmlformats.org/officeDocument/2006/relationships/image" Target="../media/image90.svg"/><Relationship Id="rId4" Type="http://schemas.openxmlformats.org/officeDocument/2006/relationships/image" Target="../media/image86.svg"/><Relationship Id="rId9" Type="http://schemas.openxmlformats.org/officeDocument/2006/relationships/image" Target="../media/image89.png"/><Relationship Id="rId14" Type="http://schemas.openxmlformats.org/officeDocument/2006/relationships/image" Target="../media/image94.svg"/></Relationships>
</file>

<file path=ppt/slides/_rels/slide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23.wmf"/><Relationship Id="rId5" Type="http://schemas.openxmlformats.org/officeDocument/2006/relationships/image" Target="../media/image22.png"/><Relationship Id="rId4" Type="http://schemas.openxmlformats.org/officeDocument/2006/relationships/image" Target="../media/image21.wmf"/></Relationships>
</file>

<file path=ppt/slides/_rels/slide4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9.xml"/><Relationship Id="rId1" Type="http://schemas.openxmlformats.org/officeDocument/2006/relationships/slideLayout" Target="../slideLayouts/slideLayout74.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svg"/></Relationships>
</file>

<file path=ppt/slides/_rels/slide41.xml.rels><?xml version="1.0" encoding="UTF-8" standalone="yes"?>
<Relationships xmlns="http://schemas.openxmlformats.org/package/2006/relationships"><Relationship Id="rId3" Type="http://schemas.openxmlformats.org/officeDocument/2006/relationships/image" Target="../media/image101.emf"/><Relationship Id="rId7" Type="http://schemas.openxmlformats.org/officeDocument/2006/relationships/image" Target="../media/image105.emf"/><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104.emf"/><Relationship Id="rId5" Type="http://schemas.openxmlformats.org/officeDocument/2006/relationships/image" Target="../media/image103.emf"/><Relationship Id="rId4" Type="http://schemas.openxmlformats.org/officeDocument/2006/relationships/image" Target="../media/image102.emf"/></Relationships>
</file>

<file path=ppt/slides/_rels/slide4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42.xml"/><Relationship Id="rId4" Type="http://schemas.openxmlformats.org/officeDocument/2006/relationships/image" Target="../media/image10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Module 1: Explore core data concepts</a:t>
            </a: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a:xfrm>
            <a:off x="442466" y="4362471"/>
            <a:ext cx="5413394" cy="738664"/>
          </a:xfrm>
        </p:spPr>
        <p:txBody>
          <a:bodyPr/>
          <a:lstStyle/>
          <a:p>
            <a:r>
              <a:rPr lang="en-US" dirty="0"/>
              <a:t>Author name</a:t>
            </a:r>
            <a:br>
              <a:rPr lang="en-US" dirty="0"/>
            </a:br>
            <a:r>
              <a:rPr lang="en-US" dirty="0"/>
              <a:t>Date</a:t>
            </a:r>
          </a:p>
        </p:txBody>
      </p:sp>
    </p:spTree>
    <p:extLst>
      <p:ext uri="{BB962C8B-B14F-4D97-AF65-F5344CB8AC3E}">
        <p14:creationId xmlns:p14="http://schemas.microsoft.com/office/powerpoint/2010/main" val="135908157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Lesson 1: Knowledge check</a:t>
            </a:r>
          </a:p>
        </p:txBody>
      </p:sp>
      <p:pic>
        <p:nvPicPr>
          <p:cNvPr id="14" name="Picture 13" descr="Icon of a document">
            <a:extLst>
              <a:ext uri="{FF2B5EF4-FFF2-40B4-BE49-F238E27FC236}">
                <a16:creationId xmlns:a16="http://schemas.microsoft.com/office/drawing/2014/main" id="{5FF34736-E5DA-42F0-BCA1-FD7CC3AD6840}"/>
              </a:ext>
            </a:extLst>
          </p:cNvPr>
          <p:cNvPicPr>
            <a:picLocks noChangeAspect="1"/>
          </p:cNvPicPr>
          <p:nvPr/>
        </p:nvPicPr>
        <p:blipFill>
          <a:blip r:embed="rId2"/>
          <a:stretch>
            <a:fillRect/>
          </a:stretch>
        </p:blipFill>
        <p:spPr>
          <a:xfrm>
            <a:off x="427038" y="1174580"/>
            <a:ext cx="730315" cy="730315"/>
          </a:xfrm>
          <a:prstGeom prst="rect">
            <a:avLst/>
          </a:prstGeom>
        </p:spPr>
      </p:pic>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9459" y="1174580"/>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How is data in a relational table organized?</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Rows and Columns</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Header and Footer</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Pages and Paragraphs</a:t>
            </a:r>
            <a:endParaRPr lang="en-US" sz="1400" dirty="0"/>
          </a:p>
        </p:txBody>
      </p:sp>
      <p:sp>
        <p:nvSpPr>
          <p:cNvPr id="19" name="Graphic 26" descr="Checkmark on Rows and Columns">
            <a:extLst>
              <a:ext uri="{FF2B5EF4-FFF2-40B4-BE49-F238E27FC236}">
                <a16:creationId xmlns:a16="http://schemas.microsoft.com/office/drawing/2014/main" id="{2A802B18-90EE-4B3D-97B9-9C05EE0CED14}"/>
              </a:ext>
            </a:extLst>
          </p:cNvPr>
          <p:cNvSpPr/>
          <p:nvPr/>
        </p:nvSpPr>
        <p:spPr>
          <a:xfrm>
            <a:off x="1389459" y="163935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89459" y="267861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matrix of nine circles connected to each other by lines">
            <a:extLst>
              <a:ext uri="{FF2B5EF4-FFF2-40B4-BE49-F238E27FC236}">
                <a16:creationId xmlns:a16="http://schemas.microsoft.com/office/drawing/2014/main" id="{8A4956F3-E94E-42BB-A10B-4246D8297AA7}"/>
              </a:ext>
            </a:extLst>
          </p:cNvPr>
          <p:cNvPicPr>
            <a:picLocks noChangeAspect="1"/>
          </p:cNvPicPr>
          <p:nvPr/>
        </p:nvPicPr>
        <p:blipFill>
          <a:blip r:embed="rId3"/>
          <a:stretch>
            <a:fillRect/>
          </a:stretch>
        </p:blipFill>
        <p:spPr>
          <a:xfrm>
            <a:off x="427038" y="2738938"/>
            <a:ext cx="729210" cy="729210"/>
          </a:xfrm>
          <a:prstGeom prst="rect">
            <a:avLst/>
          </a:prstGeom>
        </p:spPr>
      </p:pic>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89459" y="2738938"/>
            <a:ext cx="10383899" cy="1443714"/>
          </a:xfrm>
        </p:spPr>
        <p:txBody>
          <a:bodyPr/>
          <a:lstStyle/>
          <a:p>
            <a:pPr>
              <a:spcAft>
                <a:spcPts val="0"/>
              </a:spcAft>
              <a:defRPr/>
            </a:pPr>
            <a:r>
              <a:rPr lang="en-US" sz="1800" dirty="0">
                <a:latin typeface="+mj-lt"/>
              </a:rPr>
              <a:t>Which of the following is an example of unstructured data?</a:t>
            </a:r>
          </a:p>
          <a:p>
            <a:pPr marL="288925" indent="-288925">
              <a:spcBef>
                <a:spcPts val="300"/>
              </a:spcBef>
              <a:spcAft>
                <a:spcPts val="600"/>
              </a:spcAft>
              <a:buFont typeface="Wingdings" panose="05000000000000000000" pitchFamily="2" charset="2"/>
              <a:buChar char="q"/>
              <a:defRPr/>
            </a:pPr>
            <a:r>
              <a:rPr lang="en-US" sz="1400" dirty="0"/>
              <a:t>An Employee table with columns Employee ID, Employee Name, and Employee Designation</a:t>
            </a:r>
          </a:p>
          <a:p>
            <a:pPr marL="288925" indent="-288925">
              <a:spcBef>
                <a:spcPts val="300"/>
              </a:spcBef>
              <a:spcAft>
                <a:spcPts val="600"/>
              </a:spcAft>
              <a:buFont typeface="Wingdings" panose="05000000000000000000" pitchFamily="2" charset="2"/>
              <a:buChar char="q"/>
              <a:defRPr/>
            </a:pPr>
            <a:r>
              <a:rPr lang="en-US" sz="1400" dirty="0"/>
              <a:t>Audio and Video files</a:t>
            </a:r>
          </a:p>
          <a:p>
            <a:pPr marL="288925" indent="-288925">
              <a:spcBef>
                <a:spcPts val="300"/>
              </a:spcBef>
              <a:spcAft>
                <a:spcPts val="600"/>
              </a:spcAft>
              <a:buFont typeface="Wingdings" panose="05000000000000000000" pitchFamily="2" charset="2"/>
              <a:buChar char="q"/>
              <a:defRPr/>
            </a:pPr>
            <a:r>
              <a:rPr lang="en-US" sz="1400" dirty="0"/>
              <a:t>A table within SQL Server database </a:t>
            </a:r>
          </a:p>
        </p:txBody>
      </p:sp>
      <p:sp>
        <p:nvSpPr>
          <p:cNvPr id="20" name="Graphic 26" descr="Checkmark on Rows and Columns">
            <a:extLst>
              <a:ext uri="{FF2B5EF4-FFF2-40B4-BE49-F238E27FC236}">
                <a16:creationId xmlns:a16="http://schemas.microsoft.com/office/drawing/2014/main" id="{A6D58C0B-F1D4-4714-863A-BC2F0F1C195B}"/>
              </a:ext>
            </a:extLst>
          </p:cNvPr>
          <p:cNvSpPr/>
          <p:nvPr/>
        </p:nvSpPr>
        <p:spPr>
          <a:xfrm>
            <a:off x="1389459" y="350863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89459" y="424297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four servers">
            <a:extLst>
              <a:ext uri="{FF2B5EF4-FFF2-40B4-BE49-F238E27FC236}">
                <a16:creationId xmlns:a16="http://schemas.microsoft.com/office/drawing/2014/main" id="{174D91C8-4FFF-47BB-AF37-3AB46B7CB6FC}"/>
              </a:ext>
            </a:extLst>
          </p:cNvPr>
          <p:cNvPicPr>
            <a:picLocks noChangeAspect="1"/>
          </p:cNvPicPr>
          <p:nvPr/>
        </p:nvPicPr>
        <p:blipFill>
          <a:blip r:embed="rId4"/>
          <a:stretch>
            <a:fillRect/>
          </a:stretch>
        </p:blipFill>
        <p:spPr>
          <a:xfrm>
            <a:off x="427038" y="4303295"/>
            <a:ext cx="730315" cy="730315"/>
          </a:xfrm>
          <a:prstGeom prst="rect">
            <a:avLst/>
          </a:prstGeom>
        </p:spPr>
      </p:pic>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89459" y="4303295"/>
            <a:ext cx="10383899" cy="1443714"/>
          </a:xfrm>
        </p:spPr>
        <p:txBody>
          <a:bodyPr/>
          <a:lstStyle/>
          <a:p>
            <a:pPr>
              <a:defRPr/>
            </a:pPr>
            <a:r>
              <a:rPr lang="en-US" sz="1800" dirty="0">
                <a:latin typeface="+mj-lt"/>
              </a:rPr>
              <a:t>What of the following is an example of a streaming dataset?</a:t>
            </a:r>
          </a:p>
          <a:p>
            <a:pPr marL="288925" indent="-288925">
              <a:spcBef>
                <a:spcPts val="300"/>
              </a:spcBef>
              <a:spcAft>
                <a:spcPts val="600"/>
              </a:spcAft>
              <a:buFont typeface="Wingdings" panose="05000000000000000000" pitchFamily="2" charset="2"/>
              <a:buChar char="q"/>
              <a:defRPr/>
            </a:pPr>
            <a:r>
              <a:rPr lang="en-US" sz="1400" dirty="0"/>
              <a:t>Data from sensor feeds</a:t>
            </a:r>
          </a:p>
          <a:p>
            <a:pPr marL="288925" indent="-288925">
              <a:spcBef>
                <a:spcPts val="300"/>
              </a:spcBef>
              <a:spcAft>
                <a:spcPts val="600"/>
              </a:spcAft>
              <a:buFont typeface="Wingdings" panose="05000000000000000000" pitchFamily="2" charset="2"/>
              <a:buChar char="q"/>
              <a:defRPr/>
            </a:pPr>
            <a:r>
              <a:rPr lang="en-US" sz="1400" dirty="0"/>
              <a:t>Sales data for the past month</a:t>
            </a:r>
          </a:p>
          <a:p>
            <a:pPr marL="288925" indent="-288925">
              <a:spcBef>
                <a:spcPts val="300"/>
              </a:spcBef>
              <a:spcAft>
                <a:spcPts val="600"/>
              </a:spcAft>
              <a:buFont typeface="Wingdings" panose="05000000000000000000" pitchFamily="2" charset="2"/>
              <a:buChar char="q"/>
              <a:defRPr/>
            </a:pPr>
            <a:r>
              <a:rPr lang="en-US" sz="1400" dirty="0"/>
              <a:t>List of employees working for a company </a:t>
            </a:r>
          </a:p>
        </p:txBody>
      </p:sp>
      <p:sp>
        <p:nvSpPr>
          <p:cNvPr id="21" name="Graphic 26" descr="Checkmark on Rows and Columns">
            <a:extLst>
              <a:ext uri="{FF2B5EF4-FFF2-40B4-BE49-F238E27FC236}">
                <a16:creationId xmlns:a16="http://schemas.microsoft.com/office/drawing/2014/main" id="{962197A6-871C-4723-B214-AF9644775C2D}"/>
              </a:ext>
            </a:extLst>
          </p:cNvPr>
          <p:cNvSpPr/>
          <p:nvPr/>
        </p:nvSpPr>
        <p:spPr>
          <a:xfrm>
            <a:off x="1389459" y="471920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Tree>
    <p:extLst>
      <p:ext uri="{BB962C8B-B14F-4D97-AF65-F5344CB8AC3E}">
        <p14:creationId xmlns:p14="http://schemas.microsoft.com/office/powerpoint/2010/main" val="1955478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390E-A57F-4B90-A2BD-02B05AB5E888}"/>
              </a:ext>
            </a:extLst>
          </p:cNvPr>
          <p:cNvSpPr>
            <a:spLocks noGrp="1"/>
          </p:cNvSpPr>
          <p:nvPr>
            <p:ph type="title"/>
          </p:nvPr>
        </p:nvSpPr>
        <p:spPr/>
        <p:txBody>
          <a:bodyPr/>
          <a:lstStyle/>
          <a:p>
            <a:r>
              <a:rPr lang="en-US" sz="2400" dirty="0"/>
              <a:t>Lesson 2: Explore roles and responsibilities in the world of data</a:t>
            </a:r>
          </a:p>
        </p:txBody>
      </p:sp>
      <p:pic>
        <p:nvPicPr>
          <p:cNvPr id="3" name="Picture 2">
            <a:extLst>
              <a:ext uri="{FF2B5EF4-FFF2-40B4-BE49-F238E27FC236}">
                <a16:creationId xmlns:a16="http://schemas.microsoft.com/office/drawing/2014/main" id="{54F1A5BD-9431-4EB1-A021-F6DB3C311BE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182216" y="2794333"/>
            <a:ext cx="1149172" cy="1149172"/>
          </a:xfrm>
          <a:prstGeom prst="rect">
            <a:avLst/>
          </a:prstGeom>
        </p:spPr>
      </p:pic>
    </p:spTree>
    <p:extLst>
      <p:ext uri="{BB962C8B-B14F-4D97-AF65-F5344CB8AC3E}">
        <p14:creationId xmlns:p14="http://schemas.microsoft.com/office/powerpoint/2010/main" val="27825025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39EB-6A06-4C74-8D37-AC742103D207}"/>
              </a:ext>
            </a:extLst>
          </p:cNvPr>
          <p:cNvSpPr>
            <a:spLocks noGrp="1"/>
          </p:cNvSpPr>
          <p:nvPr>
            <p:ph type="title"/>
          </p:nvPr>
        </p:nvSpPr>
        <p:spPr/>
        <p:txBody>
          <a:bodyPr/>
          <a:lstStyle/>
          <a:p>
            <a:r>
              <a:rPr lang="en-US" dirty="0"/>
              <a:t>Lesson 2 objectives</a:t>
            </a:r>
          </a:p>
        </p:txBody>
      </p:sp>
      <p:pic>
        <p:nvPicPr>
          <p:cNvPr id="11" name="Picture 10" descr="Icon of small circles connected by lines forming a big circle">
            <a:extLst>
              <a:ext uri="{FF2B5EF4-FFF2-40B4-BE49-F238E27FC236}">
                <a16:creationId xmlns:a16="http://schemas.microsoft.com/office/drawing/2014/main" id="{91B4BE5D-E320-4E3D-A5F2-24A7368257F5}"/>
              </a:ext>
            </a:extLst>
          </p:cNvPr>
          <p:cNvPicPr>
            <a:picLocks noChangeAspect="1"/>
          </p:cNvPicPr>
          <p:nvPr/>
        </p:nvPicPr>
        <p:blipFill>
          <a:blip r:embed="rId3"/>
          <a:stretch>
            <a:fillRect/>
          </a:stretch>
        </p:blipFill>
        <p:spPr>
          <a:xfrm>
            <a:off x="2951897" y="1580166"/>
            <a:ext cx="781903" cy="781903"/>
          </a:xfrm>
          <a:prstGeom prst="rect">
            <a:avLst/>
          </a:prstGeom>
        </p:spPr>
      </p:pic>
      <p:sp>
        <p:nvSpPr>
          <p:cNvPr id="7" name="Text Placeholder 6">
            <a:extLst>
              <a:ext uri="{FF2B5EF4-FFF2-40B4-BE49-F238E27FC236}">
                <a16:creationId xmlns:a16="http://schemas.microsoft.com/office/drawing/2014/main" id="{BF5F3EF5-11C1-4195-9F77-6292C3660644}"/>
              </a:ext>
            </a:extLst>
          </p:cNvPr>
          <p:cNvSpPr>
            <a:spLocks noGrp="1"/>
          </p:cNvSpPr>
          <p:nvPr>
            <p:ph type="body" sz="quarter" idx="21"/>
          </p:nvPr>
        </p:nvSpPr>
        <p:spPr>
          <a:xfrm>
            <a:off x="4078287" y="1358899"/>
            <a:ext cx="7695069" cy="1224436"/>
          </a:xfrm>
        </p:spPr>
        <p:txBody>
          <a:bodyPr/>
          <a:lstStyle/>
          <a:p>
            <a:r>
              <a:rPr lang="en-US" sz="2400" dirty="0"/>
              <a:t>Explore data job roles</a:t>
            </a:r>
          </a:p>
        </p:txBody>
      </p:sp>
      <p:pic>
        <p:nvPicPr>
          <p:cNvPr id="13" name="Picture 12" descr="Icon of two gears with different sizes">
            <a:extLst>
              <a:ext uri="{FF2B5EF4-FFF2-40B4-BE49-F238E27FC236}">
                <a16:creationId xmlns:a16="http://schemas.microsoft.com/office/drawing/2014/main" id="{EEB3A25C-4E3D-4E92-8380-B4DBAB6C8D69}"/>
              </a:ext>
            </a:extLst>
          </p:cNvPr>
          <p:cNvPicPr>
            <a:picLocks noChangeAspect="1"/>
          </p:cNvPicPr>
          <p:nvPr/>
        </p:nvPicPr>
        <p:blipFill>
          <a:blip r:embed="rId4"/>
          <a:stretch>
            <a:fillRect/>
          </a:stretch>
        </p:blipFill>
        <p:spPr>
          <a:xfrm>
            <a:off x="2951965" y="3050783"/>
            <a:ext cx="781835" cy="781835"/>
          </a:xfrm>
          <a:prstGeom prst="rect">
            <a:avLst/>
          </a:prstGeom>
        </p:spPr>
      </p:pic>
      <p:sp>
        <p:nvSpPr>
          <p:cNvPr id="8" name="Text Placeholder 7">
            <a:extLst>
              <a:ext uri="{FF2B5EF4-FFF2-40B4-BE49-F238E27FC236}">
                <a16:creationId xmlns:a16="http://schemas.microsoft.com/office/drawing/2014/main" id="{5DD1D9B5-6292-4A35-B661-FD579898C86F}"/>
              </a:ext>
            </a:extLst>
          </p:cNvPr>
          <p:cNvSpPr>
            <a:spLocks noGrp="1"/>
          </p:cNvSpPr>
          <p:nvPr>
            <p:ph type="body" sz="quarter" idx="22"/>
          </p:nvPr>
        </p:nvSpPr>
        <p:spPr>
          <a:xfrm>
            <a:off x="4078287" y="2829482"/>
            <a:ext cx="7695069" cy="1224436"/>
          </a:xfrm>
        </p:spPr>
        <p:txBody>
          <a:bodyPr/>
          <a:lstStyle/>
          <a:p>
            <a:r>
              <a:rPr lang="en-US" sz="2400" dirty="0"/>
              <a:t>Explore common tasks and tools for data job roles</a:t>
            </a:r>
          </a:p>
        </p:txBody>
      </p:sp>
    </p:spTree>
    <p:extLst>
      <p:ext uri="{BB962C8B-B14F-4D97-AF65-F5344CB8AC3E}">
        <p14:creationId xmlns:p14="http://schemas.microsoft.com/office/powerpoint/2010/main" val="18401557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189-381B-447E-8965-030FD20C0500}"/>
              </a:ext>
            </a:extLst>
          </p:cNvPr>
          <p:cNvSpPr>
            <a:spLocks noGrp="1"/>
          </p:cNvSpPr>
          <p:nvPr>
            <p:ph type="title"/>
          </p:nvPr>
        </p:nvSpPr>
        <p:spPr/>
        <p:txBody>
          <a:bodyPr/>
          <a:lstStyle/>
          <a:p>
            <a:r>
              <a:rPr lang="en-US" dirty="0"/>
              <a:t>Roles in data</a:t>
            </a:r>
          </a:p>
        </p:txBody>
      </p:sp>
      <p:sp>
        <p:nvSpPr>
          <p:cNvPr id="3" name="Text Placeholder 2">
            <a:extLst>
              <a:ext uri="{FF2B5EF4-FFF2-40B4-BE49-F238E27FC236}">
                <a16:creationId xmlns:a16="http://schemas.microsoft.com/office/drawing/2014/main" id="{3D2D8983-F857-4FAC-8530-C03B4DB889CE}"/>
              </a:ext>
            </a:extLst>
          </p:cNvPr>
          <p:cNvSpPr>
            <a:spLocks noGrp="1"/>
          </p:cNvSpPr>
          <p:nvPr>
            <p:ph type="body" sz="quarter" idx="24"/>
          </p:nvPr>
        </p:nvSpPr>
        <p:spPr/>
        <p:txBody>
          <a:bodyPr/>
          <a:lstStyle/>
          <a:p>
            <a:r>
              <a:rPr lang="en-US" sz="2400" dirty="0">
                <a:solidFill>
                  <a:schemeClr val="bg1"/>
                </a:solidFill>
                <a:latin typeface="+mj-lt"/>
              </a:rPr>
              <a:t>Database Administrator</a:t>
            </a:r>
          </a:p>
        </p:txBody>
      </p:sp>
      <p:sp>
        <p:nvSpPr>
          <p:cNvPr id="4" name="Text Placeholder 3">
            <a:extLst>
              <a:ext uri="{FF2B5EF4-FFF2-40B4-BE49-F238E27FC236}">
                <a16:creationId xmlns:a16="http://schemas.microsoft.com/office/drawing/2014/main" id="{55654228-B239-4EF3-9127-5A4A021D9323}"/>
              </a:ext>
            </a:extLst>
          </p:cNvPr>
          <p:cNvSpPr>
            <a:spLocks noGrp="1"/>
          </p:cNvSpPr>
          <p:nvPr>
            <p:ph type="body" sz="quarter" idx="12"/>
          </p:nvPr>
        </p:nvSpPr>
        <p:spPr>
          <a:xfrm>
            <a:off x="418643" y="2628196"/>
            <a:ext cx="3618381" cy="2553405"/>
          </a:xfrm>
        </p:spPr>
        <p:txBody>
          <a:bodyPr anchor="t"/>
          <a:lstStyle/>
          <a:p>
            <a:pPr>
              <a:spcBef>
                <a:spcPts val="800"/>
              </a:spcBef>
            </a:pPr>
            <a:r>
              <a:rPr lang="en-US" sz="1800" dirty="0">
                <a:solidFill>
                  <a:schemeClr val="tx1"/>
                </a:solidFill>
              </a:rPr>
              <a:t>Database Management</a:t>
            </a:r>
          </a:p>
          <a:p>
            <a:pPr>
              <a:spcBef>
                <a:spcPts val="800"/>
              </a:spcBef>
            </a:pPr>
            <a:r>
              <a:rPr lang="en-US" sz="1800" dirty="0">
                <a:solidFill>
                  <a:schemeClr val="tx1"/>
                </a:solidFill>
              </a:rPr>
              <a:t>Implements Data Security</a:t>
            </a:r>
          </a:p>
          <a:p>
            <a:pPr>
              <a:spcBef>
                <a:spcPts val="800"/>
              </a:spcBef>
            </a:pPr>
            <a:r>
              <a:rPr lang="en-US" sz="1800" dirty="0">
                <a:solidFill>
                  <a:schemeClr val="tx1"/>
                </a:solidFill>
              </a:rPr>
              <a:t>Backups</a:t>
            </a:r>
          </a:p>
          <a:p>
            <a:pPr>
              <a:spcBef>
                <a:spcPts val="800"/>
              </a:spcBef>
            </a:pPr>
            <a:r>
              <a:rPr lang="en-US" sz="1800" dirty="0">
                <a:solidFill>
                  <a:schemeClr val="tx1"/>
                </a:solidFill>
              </a:rPr>
              <a:t>User Access</a:t>
            </a:r>
          </a:p>
          <a:p>
            <a:pPr>
              <a:spcBef>
                <a:spcPts val="800"/>
              </a:spcBef>
            </a:pPr>
            <a:r>
              <a:rPr lang="en-US" sz="1800" dirty="0">
                <a:solidFill>
                  <a:schemeClr val="tx1"/>
                </a:solidFill>
              </a:rPr>
              <a:t>Monitors performance</a:t>
            </a:r>
          </a:p>
        </p:txBody>
      </p:sp>
      <p:sp>
        <p:nvSpPr>
          <p:cNvPr id="7" name="Text Placeholder 6">
            <a:extLst>
              <a:ext uri="{FF2B5EF4-FFF2-40B4-BE49-F238E27FC236}">
                <a16:creationId xmlns:a16="http://schemas.microsoft.com/office/drawing/2014/main" id="{58CF58C9-7C7B-4B01-AF70-6B2DD5243D80}"/>
              </a:ext>
            </a:extLst>
          </p:cNvPr>
          <p:cNvSpPr>
            <a:spLocks noGrp="1"/>
          </p:cNvSpPr>
          <p:nvPr>
            <p:ph type="body" sz="quarter" idx="25"/>
          </p:nvPr>
        </p:nvSpPr>
        <p:spPr/>
        <p:txBody>
          <a:bodyPr/>
          <a:lstStyle/>
          <a:p>
            <a:r>
              <a:rPr lang="en-US" sz="2400" dirty="0">
                <a:solidFill>
                  <a:schemeClr val="bg1"/>
                </a:solidFill>
                <a:latin typeface="+mj-lt"/>
              </a:rPr>
              <a:t>Data Engineer</a:t>
            </a:r>
          </a:p>
        </p:txBody>
      </p:sp>
      <p:sp>
        <p:nvSpPr>
          <p:cNvPr id="8" name="Text Placeholder 7">
            <a:extLst>
              <a:ext uri="{FF2B5EF4-FFF2-40B4-BE49-F238E27FC236}">
                <a16:creationId xmlns:a16="http://schemas.microsoft.com/office/drawing/2014/main" id="{C88DEE6C-903D-4BF2-AE7A-05789BA32027}"/>
              </a:ext>
            </a:extLst>
          </p:cNvPr>
          <p:cNvSpPr>
            <a:spLocks noGrp="1"/>
          </p:cNvSpPr>
          <p:nvPr>
            <p:ph type="body" sz="quarter" idx="18"/>
          </p:nvPr>
        </p:nvSpPr>
        <p:spPr>
          <a:xfrm>
            <a:off x="4303152" y="2628196"/>
            <a:ext cx="3607487" cy="2553405"/>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Data Pipelines and processes</a:t>
            </a:r>
          </a:p>
          <a:p>
            <a:pPr defTabSz="932472" fontAlgn="base">
              <a:spcBef>
                <a:spcPts val="800"/>
              </a:spcBef>
            </a:pPr>
            <a:r>
              <a:rPr lang="en-US" sz="1800" dirty="0">
                <a:solidFill>
                  <a:schemeClr val="tx1"/>
                </a:solidFill>
                <a:ea typeface="Segoe UI" pitchFamily="34" charset="0"/>
                <a:cs typeface="Segoe UI" pitchFamily="34" charset="0"/>
              </a:rPr>
              <a:t>Data Ingestion storage</a:t>
            </a:r>
          </a:p>
          <a:p>
            <a:pPr defTabSz="932472" fontAlgn="base">
              <a:spcBef>
                <a:spcPts val="800"/>
              </a:spcBef>
            </a:pPr>
            <a:r>
              <a:rPr lang="en-US" sz="1800" dirty="0">
                <a:solidFill>
                  <a:schemeClr val="tx1"/>
                </a:solidFill>
                <a:ea typeface="Segoe UI" pitchFamily="34" charset="0"/>
                <a:cs typeface="Segoe UI" pitchFamily="34" charset="0"/>
              </a:rPr>
              <a:t>Prepare data for Analytics</a:t>
            </a:r>
          </a:p>
          <a:p>
            <a:pPr defTabSz="932472" fontAlgn="base">
              <a:spcBef>
                <a:spcPts val="800"/>
              </a:spcBef>
            </a:pPr>
            <a:r>
              <a:rPr lang="en-US" sz="1800" dirty="0">
                <a:solidFill>
                  <a:schemeClr val="tx1"/>
                </a:solidFill>
                <a:ea typeface="Segoe UI" pitchFamily="34" charset="0"/>
                <a:cs typeface="Segoe UI" pitchFamily="34" charset="0"/>
              </a:rPr>
              <a:t>Prepare data for analytical processing</a:t>
            </a:r>
          </a:p>
        </p:txBody>
      </p:sp>
      <p:sp>
        <p:nvSpPr>
          <p:cNvPr id="11" name="Text Placeholder 10">
            <a:extLst>
              <a:ext uri="{FF2B5EF4-FFF2-40B4-BE49-F238E27FC236}">
                <a16:creationId xmlns:a16="http://schemas.microsoft.com/office/drawing/2014/main" id="{754358A3-93DA-4746-87B9-ACBE345EC3E2}"/>
              </a:ext>
            </a:extLst>
          </p:cNvPr>
          <p:cNvSpPr>
            <a:spLocks noGrp="1"/>
          </p:cNvSpPr>
          <p:nvPr>
            <p:ph type="body" sz="quarter" idx="26"/>
          </p:nvPr>
        </p:nvSpPr>
        <p:spPr/>
        <p:txBody>
          <a:bodyPr/>
          <a:lstStyle/>
          <a:p>
            <a:r>
              <a:rPr lang="en-US" sz="2400" dirty="0">
                <a:solidFill>
                  <a:schemeClr val="bg1"/>
                </a:solidFill>
                <a:latin typeface="+mj-lt"/>
                <a:ea typeface="Segoe UI" pitchFamily="34" charset="0"/>
                <a:cs typeface="Segoe UI" pitchFamily="34" charset="0"/>
              </a:rPr>
              <a:t>Data Analyst</a:t>
            </a:r>
          </a:p>
        </p:txBody>
      </p:sp>
      <p:sp>
        <p:nvSpPr>
          <p:cNvPr id="12" name="Text Placeholder 11">
            <a:extLst>
              <a:ext uri="{FF2B5EF4-FFF2-40B4-BE49-F238E27FC236}">
                <a16:creationId xmlns:a16="http://schemas.microsoft.com/office/drawing/2014/main" id="{F674E8CE-E19D-4221-B710-251D3AC8FB9A}"/>
              </a:ext>
            </a:extLst>
          </p:cNvPr>
          <p:cNvSpPr>
            <a:spLocks noGrp="1"/>
          </p:cNvSpPr>
          <p:nvPr>
            <p:ph type="body" sz="quarter" idx="27"/>
          </p:nvPr>
        </p:nvSpPr>
        <p:spPr>
          <a:xfrm>
            <a:off x="8161204" y="2628194"/>
            <a:ext cx="3607487" cy="2553405"/>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Provides insights into the data</a:t>
            </a:r>
          </a:p>
          <a:p>
            <a:pPr defTabSz="932472" fontAlgn="base">
              <a:spcBef>
                <a:spcPts val="800"/>
              </a:spcBef>
            </a:pPr>
            <a:r>
              <a:rPr lang="en-US" sz="1800" dirty="0">
                <a:solidFill>
                  <a:schemeClr val="tx1"/>
                </a:solidFill>
                <a:ea typeface="Segoe UI" pitchFamily="34" charset="0"/>
                <a:cs typeface="Segoe UI" pitchFamily="34" charset="0"/>
              </a:rPr>
              <a:t>Visual Reporting</a:t>
            </a:r>
          </a:p>
          <a:p>
            <a:pPr defTabSz="932472" fontAlgn="base">
              <a:spcBef>
                <a:spcPts val="800"/>
              </a:spcBef>
            </a:pPr>
            <a:r>
              <a:rPr lang="en-US" sz="1800" dirty="0">
                <a:solidFill>
                  <a:schemeClr val="tx1"/>
                </a:solidFill>
                <a:ea typeface="Segoe UI" pitchFamily="34" charset="0"/>
                <a:cs typeface="Segoe UI" pitchFamily="34" charset="0"/>
              </a:rPr>
              <a:t>Modeling Data for Analysis</a:t>
            </a:r>
          </a:p>
          <a:p>
            <a:pPr defTabSz="932472" fontAlgn="base">
              <a:spcBef>
                <a:spcPts val="800"/>
              </a:spcBef>
            </a:pPr>
            <a:r>
              <a:rPr lang="en-US" sz="1800" dirty="0">
                <a:solidFill>
                  <a:schemeClr val="tx1"/>
                </a:solidFill>
                <a:ea typeface="Segoe UI" pitchFamily="34" charset="0"/>
                <a:cs typeface="Segoe UI" pitchFamily="34" charset="0"/>
              </a:rPr>
              <a:t>Combines data for visualization</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and analysis</a:t>
            </a:r>
          </a:p>
        </p:txBody>
      </p:sp>
      <p:pic>
        <p:nvPicPr>
          <p:cNvPr id="5" name="Picture 4">
            <a:extLst>
              <a:ext uri="{FF2B5EF4-FFF2-40B4-BE49-F238E27FC236}">
                <a16:creationId xmlns:a16="http://schemas.microsoft.com/office/drawing/2014/main" id="{1EE22C3D-C58C-4268-8BEF-FAA42A8EC98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18643" y="4729161"/>
            <a:ext cx="1323975" cy="904875"/>
          </a:xfrm>
          <a:prstGeom prst="rect">
            <a:avLst/>
          </a:prstGeom>
        </p:spPr>
      </p:pic>
      <p:pic>
        <p:nvPicPr>
          <p:cNvPr id="6" name="Picture 5">
            <a:extLst>
              <a:ext uri="{FF2B5EF4-FFF2-40B4-BE49-F238E27FC236}">
                <a16:creationId xmlns:a16="http://schemas.microsoft.com/office/drawing/2014/main" id="{6F4BB034-39FC-4954-B7AE-24DA88B6E3E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32811" y="4781548"/>
            <a:ext cx="838200" cy="800100"/>
          </a:xfrm>
          <a:prstGeom prst="rect">
            <a:avLst/>
          </a:prstGeom>
        </p:spPr>
      </p:pic>
      <p:pic>
        <p:nvPicPr>
          <p:cNvPr id="10" name="Picture 9">
            <a:extLst>
              <a:ext uri="{FF2B5EF4-FFF2-40B4-BE49-F238E27FC236}">
                <a16:creationId xmlns:a16="http://schemas.microsoft.com/office/drawing/2014/main" id="{500F0503-5F38-4CDB-9DF0-81B46A27020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8176767" y="4724398"/>
            <a:ext cx="1333500" cy="857250"/>
          </a:xfrm>
          <a:prstGeom prst="rect">
            <a:avLst/>
          </a:prstGeom>
        </p:spPr>
      </p:pic>
    </p:spTree>
    <p:extLst>
      <p:ext uri="{BB962C8B-B14F-4D97-AF65-F5344CB8AC3E}">
        <p14:creationId xmlns:p14="http://schemas.microsoft.com/office/powerpoint/2010/main" val="3730809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189-381B-447E-8965-030FD20C0500}"/>
              </a:ext>
            </a:extLst>
          </p:cNvPr>
          <p:cNvSpPr>
            <a:spLocks noGrp="1"/>
          </p:cNvSpPr>
          <p:nvPr>
            <p:ph type="title"/>
          </p:nvPr>
        </p:nvSpPr>
        <p:spPr/>
        <p:txBody>
          <a:bodyPr/>
          <a:lstStyle/>
          <a:p>
            <a:r>
              <a:rPr lang="en-US" dirty="0"/>
              <a:t>Common tools – Database administrator</a:t>
            </a:r>
          </a:p>
        </p:txBody>
      </p:sp>
      <p:sp>
        <p:nvSpPr>
          <p:cNvPr id="3" name="Text Placeholder 2">
            <a:extLst>
              <a:ext uri="{FF2B5EF4-FFF2-40B4-BE49-F238E27FC236}">
                <a16:creationId xmlns:a16="http://schemas.microsoft.com/office/drawing/2014/main" id="{3D2D8983-F857-4FAC-8530-C03B4DB889CE}"/>
              </a:ext>
            </a:extLst>
          </p:cNvPr>
          <p:cNvSpPr>
            <a:spLocks noGrp="1"/>
          </p:cNvSpPr>
          <p:nvPr>
            <p:ph type="body" sz="quarter" idx="24"/>
          </p:nvPr>
        </p:nvSpPr>
        <p:spPr/>
        <p:txBody>
          <a:bodyPr/>
          <a:lstStyle/>
          <a:p>
            <a:pPr>
              <a:spcAft>
                <a:spcPts val="600"/>
              </a:spcAft>
            </a:pPr>
            <a:r>
              <a:rPr lang="en-US" sz="2400" dirty="0">
                <a:solidFill>
                  <a:schemeClr val="bg1"/>
                </a:solidFill>
                <a:latin typeface="+mj-lt"/>
              </a:rPr>
              <a:t>Azure Data Studio</a:t>
            </a:r>
          </a:p>
        </p:txBody>
      </p:sp>
      <p:sp>
        <p:nvSpPr>
          <p:cNvPr id="4" name="Text Placeholder 3">
            <a:extLst>
              <a:ext uri="{FF2B5EF4-FFF2-40B4-BE49-F238E27FC236}">
                <a16:creationId xmlns:a16="http://schemas.microsoft.com/office/drawing/2014/main" id="{55654228-B239-4EF3-9127-5A4A021D9323}"/>
              </a:ext>
            </a:extLst>
          </p:cNvPr>
          <p:cNvSpPr>
            <a:spLocks noGrp="1"/>
          </p:cNvSpPr>
          <p:nvPr>
            <p:ph type="body" sz="quarter" idx="12"/>
          </p:nvPr>
        </p:nvSpPr>
        <p:spPr>
          <a:xfrm>
            <a:off x="418643" y="2628197"/>
            <a:ext cx="3618381" cy="2362904"/>
          </a:xfrm>
        </p:spPr>
        <p:txBody>
          <a:bodyPr anchor="t"/>
          <a:lstStyle/>
          <a:p>
            <a:pPr>
              <a:spcBef>
                <a:spcPts val="800"/>
              </a:spcBef>
            </a:pPr>
            <a:r>
              <a:rPr lang="en-US" sz="1800" dirty="0">
                <a:solidFill>
                  <a:schemeClr val="tx1"/>
                </a:solidFill>
              </a:rPr>
              <a:t>Graphical interface for managing on-premises and cloud-based data services</a:t>
            </a:r>
          </a:p>
          <a:p>
            <a:pPr>
              <a:spcBef>
                <a:spcPts val="800"/>
              </a:spcBef>
            </a:pPr>
            <a:r>
              <a:rPr lang="en-US" sz="1800" dirty="0">
                <a:solidFill>
                  <a:schemeClr val="tx1"/>
                </a:solidFill>
              </a:rPr>
              <a:t>Runs on Windows, macOS, Linux</a:t>
            </a:r>
          </a:p>
        </p:txBody>
      </p:sp>
      <p:sp>
        <p:nvSpPr>
          <p:cNvPr id="7" name="Text Placeholder 6">
            <a:extLst>
              <a:ext uri="{FF2B5EF4-FFF2-40B4-BE49-F238E27FC236}">
                <a16:creationId xmlns:a16="http://schemas.microsoft.com/office/drawing/2014/main" id="{58CF58C9-7C7B-4B01-AF70-6B2DD5243D80}"/>
              </a:ext>
            </a:extLst>
          </p:cNvPr>
          <p:cNvSpPr>
            <a:spLocks noGrp="1"/>
          </p:cNvSpPr>
          <p:nvPr>
            <p:ph type="body" sz="quarter" idx="25"/>
          </p:nvPr>
        </p:nvSpPr>
        <p:spPr/>
        <p:txBody>
          <a:bodyPr/>
          <a:lstStyle/>
          <a:p>
            <a:pPr>
              <a:spcAft>
                <a:spcPts val="600"/>
              </a:spcAft>
            </a:pPr>
            <a:r>
              <a:rPr lang="en-US" sz="2400" dirty="0">
                <a:solidFill>
                  <a:schemeClr val="bg1"/>
                </a:solidFill>
                <a:latin typeface="+mj-lt"/>
              </a:rPr>
              <a:t>SQL Server</a:t>
            </a:r>
            <a:br>
              <a:rPr lang="en-US" sz="2400" dirty="0">
                <a:solidFill>
                  <a:schemeClr val="bg1"/>
                </a:solidFill>
                <a:latin typeface="+mj-lt"/>
              </a:rPr>
            </a:br>
            <a:r>
              <a:rPr lang="en-US" sz="2400" dirty="0">
                <a:solidFill>
                  <a:schemeClr val="bg1"/>
                </a:solidFill>
                <a:latin typeface="+mj-lt"/>
              </a:rPr>
              <a:t>Management Studio</a:t>
            </a:r>
          </a:p>
        </p:txBody>
      </p:sp>
      <p:sp>
        <p:nvSpPr>
          <p:cNvPr id="8" name="Text Placeholder 7">
            <a:extLst>
              <a:ext uri="{FF2B5EF4-FFF2-40B4-BE49-F238E27FC236}">
                <a16:creationId xmlns:a16="http://schemas.microsoft.com/office/drawing/2014/main" id="{C88DEE6C-903D-4BF2-AE7A-05789BA32027}"/>
              </a:ext>
            </a:extLst>
          </p:cNvPr>
          <p:cNvSpPr>
            <a:spLocks noGrp="1"/>
          </p:cNvSpPr>
          <p:nvPr>
            <p:ph type="body" sz="quarter" idx="18"/>
          </p:nvPr>
        </p:nvSpPr>
        <p:spPr>
          <a:xfrm>
            <a:off x="4303152" y="2628197"/>
            <a:ext cx="3607487" cy="2362904"/>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Graphical interface for managing on-premises and cloud-based data services</a:t>
            </a:r>
          </a:p>
          <a:p>
            <a:pPr defTabSz="932472" fontAlgn="base">
              <a:spcBef>
                <a:spcPts val="800"/>
              </a:spcBef>
            </a:pPr>
            <a:r>
              <a:rPr lang="en-US" sz="1800" dirty="0">
                <a:solidFill>
                  <a:schemeClr val="tx1"/>
                </a:solidFill>
                <a:ea typeface="Segoe UI" pitchFamily="34" charset="0"/>
                <a:cs typeface="Segoe UI" pitchFamily="34" charset="0"/>
              </a:rPr>
              <a:t>Runs on Windows</a:t>
            </a:r>
          </a:p>
          <a:p>
            <a:pPr defTabSz="932472" fontAlgn="base">
              <a:spcBef>
                <a:spcPts val="800"/>
              </a:spcBef>
            </a:pPr>
            <a:r>
              <a:rPr lang="en-US" sz="1800" dirty="0">
                <a:solidFill>
                  <a:schemeClr val="tx1"/>
                </a:solidFill>
                <a:ea typeface="Segoe UI" pitchFamily="34" charset="0"/>
                <a:cs typeface="Segoe UI" pitchFamily="34" charset="0"/>
              </a:rPr>
              <a:t>Comprehensive Database Administration tool </a:t>
            </a:r>
          </a:p>
        </p:txBody>
      </p:sp>
      <p:sp>
        <p:nvSpPr>
          <p:cNvPr id="11" name="Text Placeholder 10">
            <a:extLst>
              <a:ext uri="{FF2B5EF4-FFF2-40B4-BE49-F238E27FC236}">
                <a16:creationId xmlns:a16="http://schemas.microsoft.com/office/drawing/2014/main" id="{754358A3-93DA-4746-87B9-ACBE345EC3E2}"/>
              </a:ext>
            </a:extLst>
          </p:cNvPr>
          <p:cNvSpPr>
            <a:spLocks noGrp="1"/>
          </p:cNvSpPr>
          <p:nvPr>
            <p:ph type="body" sz="quarter" idx="26"/>
          </p:nvPr>
        </p:nvSpPr>
        <p:spPr/>
        <p:txBody>
          <a:bodyPr/>
          <a:lstStyle/>
          <a:p>
            <a:pPr defTabSz="932472" fontAlgn="base">
              <a:spcBef>
                <a:spcPct val="0"/>
              </a:spcBef>
              <a:spcAft>
                <a:spcPct val="0"/>
              </a:spcAft>
            </a:pPr>
            <a:r>
              <a:rPr lang="en-US" sz="2400" dirty="0">
                <a:solidFill>
                  <a:schemeClr val="bg1"/>
                </a:solidFill>
                <a:latin typeface="+mj-lt"/>
                <a:ea typeface="Segoe UI" pitchFamily="34" charset="0"/>
                <a:cs typeface="Segoe UI" pitchFamily="34" charset="0"/>
              </a:rPr>
              <a:t>Azure Portal/CLI</a:t>
            </a:r>
          </a:p>
        </p:txBody>
      </p:sp>
      <p:sp>
        <p:nvSpPr>
          <p:cNvPr id="12" name="Text Placeholder 11">
            <a:extLst>
              <a:ext uri="{FF2B5EF4-FFF2-40B4-BE49-F238E27FC236}">
                <a16:creationId xmlns:a16="http://schemas.microsoft.com/office/drawing/2014/main" id="{F674E8CE-E19D-4221-B710-251D3AC8FB9A}"/>
              </a:ext>
            </a:extLst>
          </p:cNvPr>
          <p:cNvSpPr>
            <a:spLocks noGrp="1"/>
          </p:cNvSpPr>
          <p:nvPr>
            <p:ph type="body" sz="quarter" idx="27"/>
          </p:nvPr>
        </p:nvSpPr>
        <p:spPr>
          <a:xfrm>
            <a:off x="8161204" y="2628195"/>
            <a:ext cx="3607487" cy="2362904"/>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Tools for management and provisioning of 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Data Services</a:t>
            </a:r>
          </a:p>
          <a:p>
            <a:pPr defTabSz="932472" fontAlgn="base">
              <a:spcBef>
                <a:spcPts val="800"/>
              </a:spcBef>
            </a:pPr>
            <a:r>
              <a:rPr lang="en-US" sz="1800" dirty="0">
                <a:solidFill>
                  <a:schemeClr val="tx1"/>
                </a:solidFill>
                <a:ea typeface="Segoe UI" pitchFamily="34" charset="0"/>
                <a:cs typeface="Segoe UI" pitchFamily="34" charset="0"/>
              </a:rPr>
              <a:t>Manual and automation of scripts using Azure Resource Manager or Command Line Interface scripting</a:t>
            </a:r>
          </a:p>
        </p:txBody>
      </p:sp>
    </p:spTree>
    <p:extLst>
      <p:ext uri="{BB962C8B-B14F-4D97-AF65-F5344CB8AC3E}">
        <p14:creationId xmlns:p14="http://schemas.microsoft.com/office/powerpoint/2010/main" val="382671793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189-381B-447E-8965-030FD20C0500}"/>
              </a:ext>
            </a:extLst>
          </p:cNvPr>
          <p:cNvSpPr>
            <a:spLocks noGrp="1"/>
          </p:cNvSpPr>
          <p:nvPr>
            <p:ph type="title"/>
          </p:nvPr>
        </p:nvSpPr>
        <p:spPr/>
        <p:txBody>
          <a:bodyPr/>
          <a:lstStyle/>
          <a:p>
            <a:r>
              <a:rPr lang="en-US" dirty="0"/>
              <a:t>Common tools – Data engineering</a:t>
            </a:r>
          </a:p>
        </p:txBody>
      </p:sp>
      <p:sp>
        <p:nvSpPr>
          <p:cNvPr id="3" name="Text Placeholder 2">
            <a:extLst>
              <a:ext uri="{FF2B5EF4-FFF2-40B4-BE49-F238E27FC236}">
                <a16:creationId xmlns:a16="http://schemas.microsoft.com/office/drawing/2014/main" id="{3D2D8983-F857-4FAC-8530-C03B4DB889CE}"/>
              </a:ext>
            </a:extLst>
          </p:cNvPr>
          <p:cNvSpPr>
            <a:spLocks noGrp="1"/>
          </p:cNvSpPr>
          <p:nvPr>
            <p:ph type="body" sz="quarter" idx="24"/>
          </p:nvPr>
        </p:nvSpPr>
        <p:spPr/>
        <p:txBody>
          <a:bodyPr/>
          <a:lstStyle/>
          <a:p>
            <a:pPr>
              <a:spcAft>
                <a:spcPts val="600"/>
              </a:spcAft>
            </a:pPr>
            <a:r>
              <a:rPr lang="en-US" sz="2400" dirty="0">
                <a:solidFill>
                  <a:schemeClr val="bg1"/>
                </a:solidFill>
                <a:latin typeface="+mj-lt"/>
              </a:rPr>
              <a:t>Azure Synapse Studio</a:t>
            </a:r>
          </a:p>
        </p:txBody>
      </p:sp>
      <p:sp>
        <p:nvSpPr>
          <p:cNvPr id="4" name="Text Placeholder 3">
            <a:extLst>
              <a:ext uri="{FF2B5EF4-FFF2-40B4-BE49-F238E27FC236}">
                <a16:creationId xmlns:a16="http://schemas.microsoft.com/office/drawing/2014/main" id="{55654228-B239-4EF3-9127-5A4A021D9323}"/>
              </a:ext>
            </a:extLst>
          </p:cNvPr>
          <p:cNvSpPr>
            <a:spLocks noGrp="1"/>
          </p:cNvSpPr>
          <p:nvPr>
            <p:ph type="body" sz="quarter" idx="12"/>
          </p:nvPr>
        </p:nvSpPr>
        <p:spPr>
          <a:xfrm>
            <a:off x="418643" y="2628197"/>
            <a:ext cx="3618381" cy="2362904"/>
          </a:xfrm>
        </p:spPr>
        <p:txBody>
          <a:bodyPr anchor="t"/>
          <a:lstStyle/>
          <a:p>
            <a:pPr>
              <a:spcBef>
                <a:spcPts val="800"/>
              </a:spcBef>
            </a:pPr>
            <a:r>
              <a:rPr lang="en-US" sz="1800" dirty="0">
                <a:solidFill>
                  <a:schemeClr val="tx1"/>
                </a:solidFill>
              </a:rPr>
              <a:t>Azure Portal integrated to manage Azure Synapse</a:t>
            </a:r>
          </a:p>
          <a:p>
            <a:pPr>
              <a:spcBef>
                <a:spcPts val="800"/>
              </a:spcBef>
            </a:pPr>
            <a:r>
              <a:rPr lang="en-US" sz="1800" dirty="0">
                <a:solidFill>
                  <a:schemeClr val="tx1"/>
                </a:solidFill>
              </a:rPr>
              <a:t>Data Ingestion (Azure Data Factory)</a:t>
            </a:r>
          </a:p>
          <a:p>
            <a:pPr>
              <a:spcBef>
                <a:spcPts val="800"/>
              </a:spcBef>
            </a:pPr>
            <a:r>
              <a:rPr lang="en-US" sz="1800" dirty="0">
                <a:solidFill>
                  <a:schemeClr val="tx1"/>
                </a:solidFill>
              </a:rPr>
              <a:t>Management of Azure Synapse assets (SQL Pools/Spark Pool)</a:t>
            </a:r>
          </a:p>
        </p:txBody>
      </p:sp>
      <p:sp>
        <p:nvSpPr>
          <p:cNvPr id="7" name="Text Placeholder 6">
            <a:extLst>
              <a:ext uri="{FF2B5EF4-FFF2-40B4-BE49-F238E27FC236}">
                <a16:creationId xmlns:a16="http://schemas.microsoft.com/office/drawing/2014/main" id="{58CF58C9-7C7B-4B01-AF70-6B2DD5243D80}"/>
              </a:ext>
            </a:extLst>
          </p:cNvPr>
          <p:cNvSpPr>
            <a:spLocks noGrp="1"/>
          </p:cNvSpPr>
          <p:nvPr>
            <p:ph type="body" sz="quarter" idx="25"/>
          </p:nvPr>
        </p:nvSpPr>
        <p:spPr/>
        <p:txBody>
          <a:bodyPr/>
          <a:lstStyle/>
          <a:p>
            <a:pPr>
              <a:spcAft>
                <a:spcPts val="600"/>
              </a:spcAft>
            </a:pPr>
            <a:r>
              <a:rPr lang="en-US" sz="2400" dirty="0">
                <a:solidFill>
                  <a:schemeClr val="bg1"/>
                </a:solidFill>
                <a:latin typeface="+mj-lt"/>
              </a:rPr>
              <a:t>SQL Server</a:t>
            </a:r>
            <a:br>
              <a:rPr lang="en-US" sz="2400" dirty="0">
                <a:solidFill>
                  <a:schemeClr val="bg1"/>
                </a:solidFill>
                <a:latin typeface="+mj-lt"/>
              </a:rPr>
            </a:br>
            <a:r>
              <a:rPr lang="en-US" sz="2400" dirty="0">
                <a:solidFill>
                  <a:schemeClr val="bg1"/>
                </a:solidFill>
                <a:latin typeface="+mj-lt"/>
              </a:rPr>
              <a:t>Management Studio</a:t>
            </a:r>
          </a:p>
        </p:txBody>
      </p:sp>
      <p:sp>
        <p:nvSpPr>
          <p:cNvPr id="8" name="Text Placeholder 7">
            <a:extLst>
              <a:ext uri="{FF2B5EF4-FFF2-40B4-BE49-F238E27FC236}">
                <a16:creationId xmlns:a16="http://schemas.microsoft.com/office/drawing/2014/main" id="{C88DEE6C-903D-4BF2-AE7A-05789BA32027}"/>
              </a:ext>
            </a:extLst>
          </p:cNvPr>
          <p:cNvSpPr>
            <a:spLocks noGrp="1"/>
          </p:cNvSpPr>
          <p:nvPr>
            <p:ph type="body" sz="quarter" idx="18"/>
          </p:nvPr>
        </p:nvSpPr>
        <p:spPr>
          <a:xfrm>
            <a:off x="4303152" y="2628197"/>
            <a:ext cx="3607487" cy="2362904"/>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Graphical interface for managing on-premises and cloud-based data services</a:t>
            </a:r>
          </a:p>
          <a:p>
            <a:pPr defTabSz="932472" fontAlgn="base">
              <a:spcBef>
                <a:spcPts val="800"/>
              </a:spcBef>
            </a:pPr>
            <a:r>
              <a:rPr lang="en-US" sz="1800" dirty="0">
                <a:solidFill>
                  <a:schemeClr val="tx1"/>
                </a:solidFill>
                <a:ea typeface="Segoe UI" pitchFamily="34" charset="0"/>
                <a:cs typeface="Segoe UI" pitchFamily="34" charset="0"/>
              </a:rPr>
              <a:t>Runs on Windows</a:t>
            </a:r>
          </a:p>
          <a:p>
            <a:pPr defTabSz="932472" fontAlgn="base">
              <a:spcBef>
                <a:spcPts val="800"/>
              </a:spcBef>
            </a:pPr>
            <a:r>
              <a:rPr lang="en-US" sz="1800" dirty="0">
                <a:solidFill>
                  <a:schemeClr val="tx1"/>
                </a:solidFill>
                <a:ea typeface="Segoe UI" pitchFamily="34" charset="0"/>
                <a:cs typeface="Segoe UI" pitchFamily="34" charset="0"/>
              </a:rPr>
              <a:t>Comprehensive Database Administration tool </a:t>
            </a:r>
          </a:p>
        </p:txBody>
      </p:sp>
      <p:sp>
        <p:nvSpPr>
          <p:cNvPr id="11" name="Text Placeholder 10">
            <a:extLst>
              <a:ext uri="{FF2B5EF4-FFF2-40B4-BE49-F238E27FC236}">
                <a16:creationId xmlns:a16="http://schemas.microsoft.com/office/drawing/2014/main" id="{754358A3-93DA-4746-87B9-ACBE345EC3E2}"/>
              </a:ext>
            </a:extLst>
          </p:cNvPr>
          <p:cNvSpPr>
            <a:spLocks noGrp="1"/>
          </p:cNvSpPr>
          <p:nvPr>
            <p:ph type="body" sz="quarter" idx="26"/>
          </p:nvPr>
        </p:nvSpPr>
        <p:spPr/>
        <p:txBody>
          <a:bodyPr/>
          <a:lstStyle/>
          <a:p>
            <a:pPr defTabSz="932472" fontAlgn="base">
              <a:spcBef>
                <a:spcPct val="0"/>
              </a:spcBef>
              <a:spcAft>
                <a:spcPct val="0"/>
              </a:spcAft>
            </a:pPr>
            <a:r>
              <a:rPr lang="en-US" sz="2400" dirty="0">
                <a:solidFill>
                  <a:schemeClr val="bg1"/>
                </a:solidFill>
                <a:latin typeface="+mj-lt"/>
                <a:ea typeface="Segoe UI" pitchFamily="34" charset="0"/>
                <a:cs typeface="Segoe UI" pitchFamily="34" charset="0"/>
              </a:rPr>
              <a:t>Azure Portal/CLI</a:t>
            </a:r>
          </a:p>
        </p:txBody>
      </p:sp>
      <p:sp>
        <p:nvSpPr>
          <p:cNvPr id="12" name="Text Placeholder 11">
            <a:extLst>
              <a:ext uri="{FF2B5EF4-FFF2-40B4-BE49-F238E27FC236}">
                <a16:creationId xmlns:a16="http://schemas.microsoft.com/office/drawing/2014/main" id="{F674E8CE-E19D-4221-B710-251D3AC8FB9A}"/>
              </a:ext>
            </a:extLst>
          </p:cNvPr>
          <p:cNvSpPr>
            <a:spLocks noGrp="1"/>
          </p:cNvSpPr>
          <p:nvPr>
            <p:ph type="body" sz="quarter" idx="27"/>
          </p:nvPr>
        </p:nvSpPr>
        <p:spPr>
          <a:xfrm>
            <a:off x="8161204" y="2628195"/>
            <a:ext cx="3607487" cy="2362904"/>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Tools for management and provisioning of Azure resources</a:t>
            </a:r>
          </a:p>
          <a:p>
            <a:pPr defTabSz="932472" fontAlgn="base">
              <a:spcBef>
                <a:spcPts val="800"/>
              </a:spcBef>
            </a:pPr>
            <a:r>
              <a:rPr lang="en-US" sz="1800" dirty="0">
                <a:solidFill>
                  <a:schemeClr val="tx1"/>
                </a:solidFill>
                <a:ea typeface="Segoe UI" pitchFamily="34" charset="0"/>
                <a:cs typeface="Segoe UI" pitchFamily="34" charset="0"/>
              </a:rPr>
              <a:t>Manual and automation of scripts using Azure Resource Manager or Command Line Interface scripting</a:t>
            </a:r>
          </a:p>
        </p:txBody>
      </p:sp>
    </p:spTree>
    <p:extLst>
      <p:ext uri="{BB962C8B-B14F-4D97-AF65-F5344CB8AC3E}">
        <p14:creationId xmlns:p14="http://schemas.microsoft.com/office/powerpoint/2010/main" val="9778208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189-381B-447E-8965-030FD20C0500}"/>
              </a:ext>
            </a:extLst>
          </p:cNvPr>
          <p:cNvSpPr>
            <a:spLocks noGrp="1"/>
          </p:cNvSpPr>
          <p:nvPr>
            <p:ph type="title"/>
          </p:nvPr>
        </p:nvSpPr>
        <p:spPr/>
        <p:txBody>
          <a:bodyPr/>
          <a:lstStyle/>
          <a:p>
            <a:r>
              <a:rPr lang="en-US" dirty="0"/>
              <a:t>Common tools – Data analyst</a:t>
            </a:r>
          </a:p>
        </p:txBody>
      </p:sp>
      <p:sp>
        <p:nvSpPr>
          <p:cNvPr id="3" name="Text Placeholder 2">
            <a:extLst>
              <a:ext uri="{FF2B5EF4-FFF2-40B4-BE49-F238E27FC236}">
                <a16:creationId xmlns:a16="http://schemas.microsoft.com/office/drawing/2014/main" id="{3D2D8983-F857-4FAC-8530-C03B4DB889CE}"/>
              </a:ext>
            </a:extLst>
          </p:cNvPr>
          <p:cNvSpPr>
            <a:spLocks noGrp="1"/>
          </p:cNvSpPr>
          <p:nvPr>
            <p:ph type="body" sz="quarter" idx="24"/>
          </p:nvPr>
        </p:nvSpPr>
        <p:spPr/>
        <p:txBody>
          <a:bodyPr/>
          <a:lstStyle/>
          <a:p>
            <a:pPr>
              <a:spcAft>
                <a:spcPts val="600"/>
              </a:spcAft>
            </a:pPr>
            <a:r>
              <a:rPr lang="en-US" sz="2400" dirty="0">
                <a:solidFill>
                  <a:schemeClr val="bg1"/>
                </a:solidFill>
                <a:latin typeface="+mj-lt"/>
              </a:rPr>
              <a:t>Power BI Desktop</a:t>
            </a:r>
          </a:p>
        </p:txBody>
      </p:sp>
      <p:sp>
        <p:nvSpPr>
          <p:cNvPr id="4" name="Text Placeholder 3">
            <a:extLst>
              <a:ext uri="{FF2B5EF4-FFF2-40B4-BE49-F238E27FC236}">
                <a16:creationId xmlns:a16="http://schemas.microsoft.com/office/drawing/2014/main" id="{55654228-B239-4EF3-9127-5A4A021D9323}"/>
              </a:ext>
            </a:extLst>
          </p:cNvPr>
          <p:cNvSpPr>
            <a:spLocks noGrp="1"/>
          </p:cNvSpPr>
          <p:nvPr>
            <p:ph type="body" sz="quarter" idx="12"/>
          </p:nvPr>
        </p:nvSpPr>
        <p:spPr>
          <a:xfrm>
            <a:off x="418643" y="2628197"/>
            <a:ext cx="3618381" cy="2362904"/>
          </a:xfrm>
        </p:spPr>
        <p:txBody>
          <a:bodyPr anchor="t"/>
          <a:lstStyle/>
          <a:p>
            <a:pPr>
              <a:spcBef>
                <a:spcPts val="800"/>
              </a:spcBef>
            </a:pPr>
            <a:r>
              <a:rPr lang="en-US" sz="1800" dirty="0">
                <a:solidFill>
                  <a:schemeClr val="tx1"/>
                </a:solidFill>
              </a:rPr>
              <a:t>Data Visualization tool</a:t>
            </a:r>
          </a:p>
          <a:p>
            <a:pPr>
              <a:spcBef>
                <a:spcPts val="800"/>
              </a:spcBef>
            </a:pPr>
            <a:r>
              <a:rPr lang="en-US" sz="1800" dirty="0">
                <a:solidFill>
                  <a:schemeClr val="tx1"/>
                </a:solidFill>
              </a:rPr>
              <a:t>Model and Visualize Data</a:t>
            </a:r>
          </a:p>
          <a:p>
            <a:pPr>
              <a:spcBef>
                <a:spcPts val="800"/>
              </a:spcBef>
            </a:pPr>
            <a:r>
              <a:rPr lang="en-US" sz="1800" dirty="0">
                <a:solidFill>
                  <a:schemeClr val="tx1"/>
                </a:solidFill>
              </a:rPr>
              <a:t>Management of Azure Synapse assets (SQL Pools/Spark Pool)</a:t>
            </a:r>
          </a:p>
        </p:txBody>
      </p:sp>
      <p:sp>
        <p:nvSpPr>
          <p:cNvPr id="7" name="Text Placeholder 6">
            <a:extLst>
              <a:ext uri="{FF2B5EF4-FFF2-40B4-BE49-F238E27FC236}">
                <a16:creationId xmlns:a16="http://schemas.microsoft.com/office/drawing/2014/main" id="{58CF58C9-7C7B-4B01-AF70-6B2DD5243D80}"/>
              </a:ext>
            </a:extLst>
          </p:cNvPr>
          <p:cNvSpPr>
            <a:spLocks noGrp="1"/>
          </p:cNvSpPr>
          <p:nvPr>
            <p:ph type="body" sz="quarter" idx="25"/>
          </p:nvPr>
        </p:nvSpPr>
        <p:spPr/>
        <p:txBody>
          <a:bodyPr/>
          <a:lstStyle/>
          <a:p>
            <a:pPr>
              <a:spcAft>
                <a:spcPts val="600"/>
              </a:spcAft>
            </a:pPr>
            <a:r>
              <a:rPr lang="en-US" sz="2400" dirty="0">
                <a:solidFill>
                  <a:schemeClr val="bg1"/>
                </a:solidFill>
                <a:latin typeface="+mj-lt"/>
              </a:rPr>
              <a:t>Power BI Portal/</a:t>
            </a:r>
            <a:br>
              <a:rPr lang="en-US" sz="2400" dirty="0">
                <a:solidFill>
                  <a:schemeClr val="bg1"/>
                </a:solidFill>
                <a:latin typeface="+mj-lt"/>
              </a:rPr>
            </a:br>
            <a:r>
              <a:rPr lang="en-US" sz="2400" dirty="0">
                <a:solidFill>
                  <a:schemeClr val="bg1"/>
                </a:solidFill>
                <a:latin typeface="+mj-lt"/>
              </a:rPr>
              <a:t>Power BI Service</a:t>
            </a:r>
          </a:p>
        </p:txBody>
      </p:sp>
      <p:sp>
        <p:nvSpPr>
          <p:cNvPr id="8" name="Text Placeholder 7">
            <a:extLst>
              <a:ext uri="{FF2B5EF4-FFF2-40B4-BE49-F238E27FC236}">
                <a16:creationId xmlns:a16="http://schemas.microsoft.com/office/drawing/2014/main" id="{C88DEE6C-903D-4BF2-AE7A-05789BA32027}"/>
              </a:ext>
            </a:extLst>
          </p:cNvPr>
          <p:cNvSpPr>
            <a:spLocks noGrp="1"/>
          </p:cNvSpPr>
          <p:nvPr>
            <p:ph type="body" sz="quarter" idx="18"/>
          </p:nvPr>
        </p:nvSpPr>
        <p:spPr>
          <a:xfrm>
            <a:off x="4303152" y="2628197"/>
            <a:ext cx="3607487" cy="2362904"/>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Authoring and management of Power BI reports</a:t>
            </a:r>
          </a:p>
          <a:p>
            <a:pPr defTabSz="932472" fontAlgn="base">
              <a:spcBef>
                <a:spcPts val="800"/>
              </a:spcBef>
            </a:pPr>
            <a:r>
              <a:rPr lang="en-US" sz="1800" dirty="0">
                <a:solidFill>
                  <a:schemeClr val="tx1"/>
                </a:solidFill>
                <a:ea typeface="Segoe UI" pitchFamily="34" charset="0"/>
                <a:cs typeface="Segoe UI" pitchFamily="34" charset="0"/>
              </a:rPr>
              <a:t>Authoring of Power BI dashboards</a:t>
            </a:r>
          </a:p>
          <a:p>
            <a:pPr defTabSz="932472" fontAlgn="base">
              <a:spcBef>
                <a:spcPts val="800"/>
              </a:spcBef>
            </a:pPr>
            <a:r>
              <a:rPr lang="en-US" sz="1800" dirty="0">
                <a:solidFill>
                  <a:schemeClr val="tx1"/>
                </a:solidFill>
                <a:ea typeface="Segoe UI" pitchFamily="34" charset="0"/>
                <a:cs typeface="Segoe UI" pitchFamily="34" charset="0"/>
              </a:rPr>
              <a:t>Share Reports/Datasets</a:t>
            </a:r>
          </a:p>
        </p:txBody>
      </p:sp>
      <p:sp>
        <p:nvSpPr>
          <p:cNvPr id="11" name="Text Placeholder 10">
            <a:extLst>
              <a:ext uri="{FF2B5EF4-FFF2-40B4-BE49-F238E27FC236}">
                <a16:creationId xmlns:a16="http://schemas.microsoft.com/office/drawing/2014/main" id="{754358A3-93DA-4746-87B9-ACBE345EC3E2}"/>
              </a:ext>
            </a:extLst>
          </p:cNvPr>
          <p:cNvSpPr>
            <a:spLocks noGrp="1"/>
          </p:cNvSpPr>
          <p:nvPr>
            <p:ph type="body" sz="quarter" idx="26"/>
          </p:nvPr>
        </p:nvSpPr>
        <p:spPr/>
        <p:txBody>
          <a:bodyPr/>
          <a:lstStyle/>
          <a:p>
            <a:pPr defTabSz="932472" fontAlgn="base">
              <a:spcBef>
                <a:spcPct val="0"/>
              </a:spcBef>
              <a:spcAft>
                <a:spcPct val="0"/>
              </a:spcAft>
            </a:pPr>
            <a:r>
              <a:rPr lang="en-US" sz="2400" dirty="0">
                <a:solidFill>
                  <a:schemeClr val="bg1"/>
                </a:solidFill>
                <a:latin typeface="+mj-lt"/>
                <a:ea typeface="Segoe UI" pitchFamily="34" charset="0"/>
                <a:cs typeface="Segoe UI" pitchFamily="34" charset="0"/>
              </a:rPr>
              <a:t>Power BI Report Builder</a:t>
            </a:r>
          </a:p>
        </p:txBody>
      </p:sp>
      <p:sp>
        <p:nvSpPr>
          <p:cNvPr id="12" name="Text Placeholder 11">
            <a:extLst>
              <a:ext uri="{FF2B5EF4-FFF2-40B4-BE49-F238E27FC236}">
                <a16:creationId xmlns:a16="http://schemas.microsoft.com/office/drawing/2014/main" id="{F674E8CE-E19D-4221-B710-251D3AC8FB9A}"/>
              </a:ext>
            </a:extLst>
          </p:cNvPr>
          <p:cNvSpPr>
            <a:spLocks noGrp="1"/>
          </p:cNvSpPr>
          <p:nvPr>
            <p:ph type="body" sz="quarter" idx="27"/>
          </p:nvPr>
        </p:nvSpPr>
        <p:spPr>
          <a:xfrm>
            <a:off x="8161204" y="2628195"/>
            <a:ext cx="3607487" cy="2362904"/>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Data Visualization tool for paginated reports</a:t>
            </a:r>
          </a:p>
          <a:p>
            <a:pPr defTabSz="932472" fontAlgn="base">
              <a:spcBef>
                <a:spcPts val="800"/>
              </a:spcBef>
            </a:pPr>
            <a:r>
              <a:rPr lang="en-US" sz="1800" dirty="0">
                <a:solidFill>
                  <a:schemeClr val="tx1"/>
                </a:solidFill>
                <a:ea typeface="Segoe UI" pitchFamily="34" charset="0"/>
                <a:cs typeface="Segoe UI" pitchFamily="34" charset="0"/>
              </a:rPr>
              <a:t>Model and Visualize paginated reports</a:t>
            </a:r>
          </a:p>
        </p:txBody>
      </p:sp>
    </p:spTree>
    <p:extLst>
      <p:ext uri="{BB962C8B-B14F-4D97-AF65-F5344CB8AC3E}">
        <p14:creationId xmlns:p14="http://schemas.microsoft.com/office/powerpoint/2010/main" val="1440431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Lesson 2: Knowledge check</a:t>
            </a:r>
          </a:p>
        </p:txBody>
      </p:sp>
      <p:pic>
        <p:nvPicPr>
          <p:cNvPr id="2" name="Picture 1" descr="Icon of a computer screen">
            <a:extLst>
              <a:ext uri="{FF2B5EF4-FFF2-40B4-BE49-F238E27FC236}">
                <a16:creationId xmlns:a16="http://schemas.microsoft.com/office/drawing/2014/main" id="{48BDBEAA-2F89-4481-9ADA-6FA63484B631}"/>
              </a:ext>
            </a:extLst>
          </p:cNvPr>
          <p:cNvPicPr>
            <a:picLocks noChangeAspect="1"/>
          </p:cNvPicPr>
          <p:nvPr/>
        </p:nvPicPr>
        <p:blipFill>
          <a:blip r:embed="rId2"/>
          <a:stretch>
            <a:fillRect/>
          </a:stretch>
        </p:blipFill>
        <p:spPr>
          <a:xfrm>
            <a:off x="427038" y="1168400"/>
            <a:ext cx="730315" cy="730315"/>
          </a:xfrm>
          <a:prstGeom prst="rect">
            <a:avLst/>
          </a:prstGeom>
        </p:spPr>
      </p:pic>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9459" y="1168400"/>
            <a:ext cx="10383899" cy="1443714"/>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one of the following tasks is a role of a database administrator?</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Backing up and restoring databases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Creating dashboards and reports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Identifying data quality issues </a:t>
            </a:r>
          </a:p>
        </p:txBody>
      </p:sp>
      <p:sp>
        <p:nvSpPr>
          <p:cNvPr id="20" name="Graphic 26" descr="Checkmark on Backing up and restoring databases">
            <a:extLst>
              <a:ext uri="{FF2B5EF4-FFF2-40B4-BE49-F238E27FC236}">
                <a16:creationId xmlns:a16="http://schemas.microsoft.com/office/drawing/2014/main" id="{B7F0EC01-67FB-4AC3-B3E9-F801C4692B70}"/>
              </a:ext>
            </a:extLst>
          </p:cNvPr>
          <p:cNvSpPr/>
          <p:nvPr/>
        </p:nvSpPr>
        <p:spPr>
          <a:xfrm>
            <a:off x="1389459" y="16331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89459" y="267243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wrench and screw driver">
            <a:extLst>
              <a:ext uri="{FF2B5EF4-FFF2-40B4-BE49-F238E27FC236}">
                <a16:creationId xmlns:a16="http://schemas.microsoft.com/office/drawing/2014/main" id="{C840527F-3761-427D-A87B-8E3188E4457E}"/>
              </a:ext>
            </a:extLst>
          </p:cNvPr>
          <p:cNvPicPr>
            <a:picLocks noChangeAspect="1"/>
          </p:cNvPicPr>
          <p:nvPr/>
        </p:nvPicPr>
        <p:blipFill>
          <a:blip r:embed="rId3"/>
          <a:stretch>
            <a:fillRect/>
          </a:stretch>
        </p:blipFill>
        <p:spPr>
          <a:xfrm>
            <a:off x="427038" y="2732758"/>
            <a:ext cx="730315" cy="730315"/>
          </a:xfrm>
          <a:prstGeom prst="rect">
            <a:avLst/>
          </a:prstGeom>
        </p:spPr>
      </p:pic>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89459" y="2732758"/>
            <a:ext cx="10383899" cy="1443714"/>
          </a:xfrm>
        </p:spPr>
        <p:txBody>
          <a:bodyPr/>
          <a:lstStyle/>
          <a:p>
            <a:pPr>
              <a:spcAft>
                <a:spcPts val="0"/>
              </a:spcAft>
              <a:defRPr/>
            </a:pPr>
            <a:r>
              <a:rPr lang="en-US" sz="1800" dirty="0">
                <a:latin typeface="+mj-lt"/>
              </a:rPr>
              <a:t>Which of the following tools is a visualization and reporting tool? </a:t>
            </a:r>
          </a:p>
          <a:p>
            <a:pPr marL="288925" indent="-288925">
              <a:spcBef>
                <a:spcPts val="300"/>
              </a:spcBef>
              <a:spcAft>
                <a:spcPts val="600"/>
              </a:spcAft>
              <a:buFont typeface="Wingdings" panose="05000000000000000000" pitchFamily="2" charset="2"/>
              <a:buChar char="q"/>
              <a:defRPr/>
            </a:pPr>
            <a:r>
              <a:rPr lang="en-US" sz="1400" dirty="0"/>
              <a:t>SQL Server Management Studio</a:t>
            </a:r>
          </a:p>
          <a:p>
            <a:pPr marL="288925" indent="-288925">
              <a:spcBef>
                <a:spcPts val="300"/>
              </a:spcBef>
              <a:spcAft>
                <a:spcPts val="600"/>
              </a:spcAft>
              <a:buFont typeface="Wingdings" panose="05000000000000000000" pitchFamily="2" charset="2"/>
              <a:buChar char="q"/>
              <a:defRPr/>
            </a:pPr>
            <a:r>
              <a:rPr lang="en-US" sz="1400" dirty="0"/>
              <a:t>Power BI </a:t>
            </a:r>
          </a:p>
          <a:p>
            <a:pPr marL="288925" indent="-288925">
              <a:spcBef>
                <a:spcPts val="300"/>
              </a:spcBef>
              <a:spcAft>
                <a:spcPts val="600"/>
              </a:spcAft>
              <a:buFont typeface="Wingdings" panose="05000000000000000000" pitchFamily="2" charset="2"/>
              <a:buChar char="q"/>
              <a:defRPr/>
            </a:pPr>
            <a:r>
              <a:rPr lang="en-US" sz="1400" dirty="0"/>
              <a:t>SQL </a:t>
            </a:r>
          </a:p>
        </p:txBody>
      </p:sp>
      <p:sp>
        <p:nvSpPr>
          <p:cNvPr id="21" name="Graphic 26" descr="Checkmark on Power BI">
            <a:extLst>
              <a:ext uri="{FF2B5EF4-FFF2-40B4-BE49-F238E27FC236}">
                <a16:creationId xmlns:a16="http://schemas.microsoft.com/office/drawing/2014/main" id="{1E980C49-3CFE-4EFA-B238-1413B2F7D4D9}"/>
              </a:ext>
            </a:extLst>
          </p:cNvPr>
          <p:cNvSpPr/>
          <p:nvPr/>
        </p:nvSpPr>
        <p:spPr>
          <a:xfrm>
            <a:off x="1389459" y="349054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89459" y="423679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four servers">
            <a:extLst>
              <a:ext uri="{FF2B5EF4-FFF2-40B4-BE49-F238E27FC236}">
                <a16:creationId xmlns:a16="http://schemas.microsoft.com/office/drawing/2014/main" id="{D6C2F3F5-8010-47F3-84C4-EB69D700DFC7}"/>
              </a:ext>
            </a:extLst>
          </p:cNvPr>
          <p:cNvPicPr>
            <a:picLocks noChangeAspect="1"/>
          </p:cNvPicPr>
          <p:nvPr/>
        </p:nvPicPr>
        <p:blipFill>
          <a:blip r:embed="rId4"/>
          <a:stretch>
            <a:fillRect/>
          </a:stretch>
        </p:blipFill>
        <p:spPr>
          <a:xfrm>
            <a:off x="427038" y="4297115"/>
            <a:ext cx="730315" cy="730315"/>
          </a:xfrm>
          <a:prstGeom prst="rect">
            <a:avLst/>
          </a:prstGeom>
        </p:spPr>
      </p:pic>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89459" y="4297115"/>
            <a:ext cx="10383899" cy="1443714"/>
          </a:xfrm>
        </p:spPr>
        <p:txBody>
          <a:bodyPr/>
          <a:lstStyle/>
          <a:p>
            <a:pPr>
              <a:defRPr/>
            </a:pPr>
            <a:r>
              <a:rPr lang="en-US" sz="1800" dirty="0">
                <a:latin typeface="+mj-lt"/>
              </a:rPr>
              <a:t>Which one of the following roles is not a data job role?</a:t>
            </a:r>
          </a:p>
          <a:p>
            <a:pPr marL="288925" indent="-288925">
              <a:spcBef>
                <a:spcPts val="300"/>
              </a:spcBef>
              <a:spcAft>
                <a:spcPts val="600"/>
              </a:spcAft>
              <a:buFont typeface="Wingdings" panose="05000000000000000000" pitchFamily="2" charset="2"/>
              <a:buChar char="q"/>
              <a:defRPr/>
            </a:pPr>
            <a:r>
              <a:rPr lang="en-US" sz="1400" dirty="0"/>
              <a:t>Systems Administrator</a:t>
            </a:r>
          </a:p>
          <a:p>
            <a:pPr marL="288925" indent="-288925">
              <a:spcBef>
                <a:spcPts val="300"/>
              </a:spcBef>
              <a:spcAft>
                <a:spcPts val="600"/>
              </a:spcAft>
              <a:buFont typeface="Wingdings" panose="05000000000000000000" pitchFamily="2" charset="2"/>
              <a:buChar char="q"/>
              <a:defRPr/>
            </a:pPr>
            <a:r>
              <a:rPr lang="en-US" sz="1400" dirty="0"/>
              <a:t>Data Analyst</a:t>
            </a:r>
          </a:p>
          <a:p>
            <a:pPr marL="288925" indent="-288925">
              <a:spcBef>
                <a:spcPts val="300"/>
              </a:spcBef>
              <a:spcAft>
                <a:spcPts val="600"/>
              </a:spcAft>
              <a:buFont typeface="Wingdings" panose="05000000000000000000" pitchFamily="2" charset="2"/>
              <a:buChar char="q"/>
              <a:defRPr/>
            </a:pPr>
            <a:r>
              <a:rPr lang="en-US" sz="1400" dirty="0"/>
              <a:t>Database Administrator </a:t>
            </a:r>
          </a:p>
        </p:txBody>
      </p:sp>
      <p:sp>
        <p:nvSpPr>
          <p:cNvPr id="22" name="Graphic 26" descr="Checkmark on Systems Administrator">
            <a:extLst>
              <a:ext uri="{FF2B5EF4-FFF2-40B4-BE49-F238E27FC236}">
                <a16:creationId xmlns:a16="http://schemas.microsoft.com/office/drawing/2014/main" id="{CB0DD866-2734-4BB6-852C-43E8379606C5}"/>
              </a:ext>
            </a:extLst>
          </p:cNvPr>
          <p:cNvSpPr/>
          <p:nvPr/>
        </p:nvSpPr>
        <p:spPr>
          <a:xfrm>
            <a:off x="1389459" y="472879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Tree>
    <p:extLst>
      <p:ext uri="{BB962C8B-B14F-4D97-AF65-F5344CB8AC3E}">
        <p14:creationId xmlns:p14="http://schemas.microsoft.com/office/powerpoint/2010/main" val="4242927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1E43-4773-4352-83C5-4EE64DB7A833}"/>
              </a:ext>
            </a:extLst>
          </p:cNvPr>
          <p:cNvSpPr>
            <a:spLocks noGrp="1"/>
          </p:cNvSpPr>
          <p:nvPr>
            <p:ph type="title"/>
          </p:nvPr>
        </p:nvSpPr>
        <p:spPr/>
        <p:txBody>
          <a:bodyPr/>
          <a:lstStyle/>
          <a:p>
            <a:r>
              <a:rPr lang="en-US" sz="2400" dirty="0"/>
              <a:t>Lesson 3: Describe concepts of relational data</a:t>
            </a:r>
          </a:p>
        </p:txBody>
      </p:sp>
      <p:pic>
        <p:nvPicPr>
          <p:cNvPr id="9" name="Picture Placeholder 8" descr="Icon of three dots and outward pointing chevrons on left and right">
            <a:extLst>
              <a:ext uri="{FF2B5EF4-FFF2-40B4-BE49-F238E27FC236}">
                <a16:creationId xmlns:a16="http://schemas.microsoft.com/office/drawing/2014/main" id="{EA092C4A-E6DF-4FEE-8337-337D3BDBD04D}"/>
              </a:ext>
            </a:extLst>
          </p:cNvPr>
          <p:cNvPicPr>
            <a:picLocks noGrp="1" noChangeAspect="1"/>
          </p:cNvPicPr>
          <p:nvPr>
            <p:ph type="pic" sz="quarter" idx="10"/>
          </p:nvPr>
        </p:nvPicPr>
        <p:blipFill>
          <a:blip r:embed="rId2"/>
          <a:srcRect l="27446" r="27446"/>
          <a:stretch>
            <a:fillRect/>
          </a:stretch>
        </p:blipFill>
        <p:spPr/>
      </p:pic>
    </p:spTree>
    <p:extLst>
      <p:ext uri="{BB962C8B-B14F-4D97-AF65-F5344CB8AC3E}">
        <p14:creationId xmlns:p14="http://schemas.microsoft.com/office/powerpoint/2010/main" val="3109864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39EB-6A06-4C74-8D37-AC742103D207}"/>
              </a:ext>
            </a:extLst>
          </p:cNvPr>
          <p:cNvSpPr>
            <a:spLocks noGrp="1"/>
          </p:cNvSpPr>
          <p:nvPr>
            <p:ph type="title"/>
          </p:nvPr>
        </p:nvSpPr>
        <p:spPr/>
        <p:txBody>
          <a:bodyPr/>
          <a:lstStyle/>
          <a:p>
            <a:r>
              <a:rPr lang="en-US" dirty="0"/>
              <a:t>Lesson 3 objectives</a:t>
            </a:r>
          </a:p>
        </p:txBody>
      </p:sp>
      <p:pic>
        <p:nvPicPr>
          <p:cNvPr id="3" name="Picture 2" descr="Icon of chart build by blocks of square">
            <a:extLst>
              <a:ext uri="{FF2B5EF4-FFF2-40B4-BE49-F238E27FC236}">
                <a16:creationId xmlns:a16="http://schemas.microsoft.com/office/drawing/2014/main" id="{97499C6C-EB25-4768-93A7-FEABA2DDC2D3}"/>
              </a:ext>
            </a:extLst>
          </p:cNvPr>
          <p:cNvPicPr>
            <a:picLocks noChangeAspect="1"/>
          </p:cNvPicPr>
          <p:nvPr/>
        </p:nvPicPr>
        <p:blipFill>
          <a:blip r:embed="rId3"/>
          <a:stretch>
            <a:fillRect/>
          </a:stretch>
        </p:blipFill>
        <p:spPr>
          <a:xfrm>
            <a:off x="2951897" y="1580166"/>
            <a:ext cx="781903" cy="781903"/>
          </a:xfrm>
          <a:prstGeom prst="rect">
            <a:avLst/>
          </a:prstGeom>
        </p:spPr>
      </p:pic>
      <p:sp>
        <p:nvSpPr>
          <p:cNvPr id="7" name="Text Placeholder 6">
            <a:extLst>
              <a:ext uri="{FF2B5EF4-FFF2-40B4-BE49-F238E27FC236}">
                <a16:creationId xmlns:a16="http://schemas.microsoft.com/office/drawing/2014/main" id="{BF5F3EF5-11C1-4195-9F77-6292C3660644}"/>
              </a:ext>
            </a:extLst>
          </p:cNvPr>
          <p:cNvSpPr>
            <a:spLocks noGrp="1"/>
          </p:cNvSpPr>
          <p:nvPr>
            <p:ph type="body" sz="quarter" idx="21"/>
          </p:nvPr>
        </p:nvSpPr>
        <p:spPr>
          <a:xfrm>
            <a:off x="4078287" y="1358899"/>
            <a:ext cx="7695069" cy="1224436"/>
          </a:xfrm>
        </p:spPr>
        <p:txBody>
          <a:bodyPr/>
          <a:lstStyle/>
          <a:p>
            <a:r>
              <a:rPr lang="en-US" sz="2400" dirty="0"/>
              <a:t>Explore the characteristics of relational data</a:t>
            </a:r>
          </a:p>
        </p:txBody>
      </p:sp>
      <p:pic>
        <p:nvPicPr>
          <p:cNvPr id="4" name="Picture 3" descr="Icon of check mark enclosed by an arc">
            <a:extLst>
              <a:ext uri="{FF2B5EF4-FFF2-40B4-BE49-F238E27FC236}">
                <a16:creationId xmlns:a16="http://schemas.microsoft.com/office/drawing/2014/main" id="{F1302194-4658-4644-A88A-8B4B7B6DF98A}"/>
              </a:ext>
            </a:extLst>
          </p:cNvPr>
          <p:cNvPicPr>
            <a:picLocks noChangeAspect="1"/>
          </p:cNvPicPr>
          <p:nvPr/>
        </p:nvPicPr>
        <p:blipFill>
          <a:blip r:embed="rId4"/>
          <a:stretch>
            <a:fillRect/>
          </a:stretch>
        </p:blipFill>
        <p:spPr>
          <a:xfrm>
            <a:off x="2951965" y="3050783"/>
            <a:ext cx="781903" cy="781903"/>
          </a:xfrm>
          <a:prstGeom prst="rect">
            <a:avLst/>
          </a:prstGeom>
        </p:spPr>
      </p:pic>
      <p:sp>
        <p:nvSpPr>
          <p:cNvPr id="8" name="Text Placeholder 7">
            <a:extLst>
              <a:ext uri="{FF2B5EF4-FFF2-40B4-BE49-F238E27FC236}">
                <a16:creationId xmlns:a16="http://schemas.microsoft.com/office/drawing/2014/main" id="{5DD1D9B5-6292-4A35-B661-FD579898C86F}"/>
              </a:ext>
            </a:extLst>
          </p:cNvPr>
          <p:cNvSpPr>
            <a:spLocks noGrp="1"/>
          </p:cNvSpPr>
          <p:nvPr>
            <p:ph type="body" sz="quarter" idx="22"/>
          </p:nvPr>
        </p:nvSpPr>
        <p:spPr>
          <a:xfrm>
            <a:off x="4078287" y="2829482"/>
            <a:ext cx="7695069" cy="1224436"/>
          </a:xfrm>
        </p:spPr>
        <p:txBody>
          <a:bodyPr/>
          <a:lstStyle/>
          <a:p>
            <a:r>
              <a:rPr lang="en-US" sz="2400" dirty="0"/>
              <a:t>Define tables, indexes, and views</a:t>
            </a:r>
          </a:p>
        </p:txBody>
      </p:sp>
      <p:pic>
        <p:nvPicPr>
          <p:cNvPr id="5" name="Picture 4" descr="Icon of a rectangle, a square and a circle in a straight line">
            <a:extLst>
              <a:ext uri="{FF2B5EF4-FFF2-40B4-BE49-F238E27FC236}">
                <a16:creationId xmlns:a16="http://schemas.microsoft.com/office/drawing/2014/main" id="{24051165-1E61-4E9B-AB2C-EE5946834105}"/>
              </a:ext>
            </a:extLst>
          </p:cNvPr>
          <p:cNvPicPr>
            <a:picLocks noChangeAspect="1"/>
          </p:cNvPicPr>
          <p:nvPr/>
        </p:nvPicPr>
        <p:blipFill>
          <a:blip r:embed="rId5"/>
          <a:stretch>
            <a:fillRect/>
          </a:stretch>
        </p:blipFill>
        <p:spPr>
          <a:xfrm>
            <a:off x="2951965" y="4583494"/>
            <a:ext cx="781903" cy="781903"/>
          </a:xfrm>
          <a:prstGeom prst="rect">
            <a:avLst/>
          </a:prstGeom>
        </p:spPr>
      </p:pic>
      <p:sp>
        <p:nvSpPr>
          <p:cNvPr id="9" name="Text Placeholder 8">
            <a:extLst>
              <a:ext uri="{FF2B5EF4-FFF2-40B4-BE49-F238E27FC236}">
                <a16:creationId xmlns:a16="http://schemas.microsoft.com/office/drawing/2014/main" id="{E1F7297A-058B-4845-BE3C-58945BAF4508}"/>
              </a:ext>
            </a:extLst>
          </p:cNvPr>
          <p:cNvSpPr>
            <a:spLocks noGrp="1"/>
          </p:cNvSpPr>
          <p:nvPr>
            <p:ph type="body" sz="quarter" idx="23"/>
          </p:nvPr>
        </p:nvSpPr>
        <p:spPr/>
        <p:txBody>
          <a:bodyPr/>
          <a:lstStyle/>
          <a:p>
            <a:r>
              <a:rPr lang="en-US" sz="2400" dirty="0"/>
              <a:t>Explore relational data workload services in Azure</a:t>
            </a:r>
          </a:p>
        </p:txBody>
      </p:sp>
    </p:spTree>
    <p:extLst>
      <p:ext uri="{BB962C8B-B14F-4D97-AF65-F5344CB8AC3E}">
        <p14:creationId xmlns:p14="http://schemas.microsoft.com/office/powerpoint/2010/main" val="31925333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16" name="Text Placeholder 15">
            <a:extLst>
              <a:ext uri="{FF2B5EF4-FFF2-40B4-BE49-F238E27FC236}">
                <a16:creationId xmlns:a16="http://schemas.microsoft.com/office/drawing/2014/main" id="{DF20D8A8-0AFE-4110-98CD-AB6FC7E6F834}"/>
              </a:ext>
            </a:extLst>
          </p:cNvPr>
          <p:cNvSpPr>
            <a:spLocks noGrp="1"/>
          </p:cNvSpPr>
          <p:nvPr>
            <p:ph type="body" sz="quarter" idx="15"/>
          </p:nvPr>
        </p:nvSpPr>
        <p:spPr>
          <a:xfrm>
            <a:off x="4078288" y="1322483"/>
            <a:ext cx="7695070" cy="741783"/>
          </a:xfrm>
        </p:spPr>
        <p:txBody>
          <a:bodyPr/>
          <a:lstStyle/>
          <a:p>
            <a:r>
              <a:rPr lang="en-US" sz="2400" dirty="0">
                <a:latin typeface="+mn-lt"/>
              </a:rPr>
              <a:t>Explore core data concepts</a:t>
            </a:r>
          </a:p>
        </p:txBody>
      </p:sp>
      <p:sp>
        <p:nvSpPr>
          <p:cNvPr id="18" name="Text Placeholder 17">
            <a:extLst>
              <a:ext uri="{FF2B5EF4-FFF2-40B4-BE49-F238E27FC236}">
                <a16:creationId xmlns:a16="http://schemas.microsoft.com/office/drawing/2014/main" id="{72738CA6-8919-4A49-A01A-B51D9EF72A14}"/>
              </a:ext>
            </a:extLst>
          </p:cNvPr>
          <p:cNvSpPr>
            <a:spLocks noGrp="1"/>
          </p:cNvSpPr>
          <p:nvPr>
            <p:ph type="body" sz="quarter" idx="17"/>
          </p:nvPr>
        </p:nvSpPr>
        <p:spPr>
          <a:xfrm>
            <a:off x="4078288" y="2195461"/>
            <a:ext cx="7695070" cy="741783"/>
          </a:xfrm>
        </p:spPr>
        <p:txBody>
          <a:bodyPr/>
          <a:lstStyle/>
          <a:p>
            <a:r>
              <a:rPr lang="en-US" sz="2400" dirty="0">
                <a:latin typeface="+mn-lt"/>
              </a:rPr>
              <a:t>Explore roles and responsibilities in the world of data (optional)</a:t>
            </a:r>
          </a:p>
        </p:txBody>
      </p:sp>
      <p:sp>
        <p:nvSpPr>
          <p:cNvPr id="19" name="Text Placeholder 18">
            <a:extLst>
              <a:ext uri="{FF2B5EF4-FFF2-40B4-BE49-F238E27FC236}">
                <a16:creationId xmlns:a16="http://schemas.microsoft.com/office/drawing/2014/main" id="{069FECDA-CD3A-459A-98A8-734FDFAD5D33}"/>
              </a:ext>
            </a:extLst>
          </p:cNvPr>
          <p:cNvSpPr>
            <a:spLocks noGrp="1"/>
          </p:cNvSpPr>
          <p:nvPr>
            <p:ph type="body" sz="quarter" idx="19"/>
          </p:nvPr>
        </p:nvSpPr>
        <p:spPr>
          <a:xfrm>
            <a:off x="4078288" y="3052601"/>
            <a:ext cx="7695070" cy="741783"/>
          </a:xfrm>
        </p:spPr>
        <p:txBody>
          <a:bodyPr/>
          <a:lstStyle/>
          <a:p>
            <a:r>
              <a:rPr lang="en-US" sz="2400" dirty="0">
                <a:latin typeface="+mn-lt"/>
              </a:rPr>
              <a:t>Describe concepts of relational data</a:t>
            </a:r>
          </a:p>
        </p:txBody>
      </p:sp>
      <p:sp>
        <p:nvSpPr>
          <p:cNvPr id="20" name="Text Placeholder 19">
            <a:extLst>
              <a:ext uri="{FF2B5EF4-FFF2-40B4-BE49-F238E27FC236}">
                <a16:creationId xmlns:a16="http://schemas.microsoft.com/office/drawing/2014/main" id="{E969DE8B-94C2-4EA2-B71C-48E36CEE4E7C}"/>
              </a:ext>
            </a:extLst>
          </p:cNvPr>
          <p:cNvSpPr>
            <a:spLocks noGrp="1"/>
          </p:cNvSpPr>
          <p:nvPr>
            <p:ph type="body" sz="quarter" idx="21"/>
          </p:nvPr>
        </p:nvSpPr>
        <p:spPr>
          <a:xfrm>
            <a:off x="4078288" y="3917660"/>
            <a:ext cx="7695070" cy="741783"/>
          </a:xfrm>
        </p:spPr>
        <p:txBody>
          <a:bodyPr/>
          <a:lstStyle/>
          <a:p>
            <a:r>
              <a:rPr lang="en-US" sz="2400" dirty="0"/>
              <a:t>Explore concepts of non-relational data</a:t>
            </a:r>
          </a:p>
        </p:txBody>
      </p:sp>
      <p:sp>
        <p:nvSpPr>
          <p:cNvPr id="22" name="Text Placeholder 21">
            <a:extLst>
              <a:ext uri="{FF2B5EF4-FFF2-40B4-BE49-F238E27FC236}">
                <a16:creationId xmlns:a16="http://schemas.microsoft.com/office/drawing/2014/main" id="{166469B2-884B-4871-BBFD-29416213F1EF}"/>
              </a:ext>
            </a:extLst>
          </p:cNvPr>
          <p:cNvSpPr>
            <a:spLocks noGrp="1"/>
          </p:cNvSpPr>
          <p:nvPr>
            <p:ph type="body" sz="quarter" idx="22"/>
          </p:nvPr>
        </p:nvSpPr>
        <p:spPr>
          <a:xfrm>
            <a:off x="4078288" y="4782717"/>
            <a:ext cx="7695070" cy="741783"/>
          </a:xfrm>
        </p:spPr>
        <p:txBody>
          <a:bodyPr/>
          <a:lstStyle/>
          <a:p>
            <a:r>
              <a:rPr lang="en-US" sz="2400" dirty="0"/>
              <a:t>Explore concepts of data analytics </a:t>
            </a:r>
          </a:p>
        </p:txBody>
      </p:sp>
      <p:pic>
        <p:nvPicPr>
          <p:cNvPr id="2" name="Picture 1">
            <a:extLst>
              <a:ext uri="{FF2B5EF4-FFF2-40B4-BE49-F238E27FC236}">
                <a16:creationId xmlns:a16="http://schemas.microsoft.com/office/drawing/2014/main" id="{FB716802-BC69-4755-853D-7780F9EEFB4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194726" y="1477900"/>
            <a:ext cx="508138" cy="513515"/>
          </a:xfrm>
          <a:prstGeom prst="rect">
            <a:avLst/>
          </a:prstGeom>
        </p:spPr>
      </p:pic>
      <p:pic>
        <p:nvPicPr>
          <p:cNvPr id="3" name="Picture 2">
            <a:extLst>
              <a:ext uri="{FF2B5EF4-FFF2-40B4-BE49-F238E27FC236}">
                <a16:creationId xmlns:a16="http://schemas.microsoft.com/office/drawing/2014/main" id="{9120BD9D-F225-45DC-BB26-982A6E681CDE}"/>
              </a:ext>
              <a:ext uri="{C183D7F6-B498-43B3-948B-1728B52AA6E4}">
                <adec:decorative xmlns:adec="http://schemas.microsoft.com/office/drawing/2017/decorative" val="1"/>
              </a:ext>
            </a:extLst>
          </p:cNvPr>
          <p:cNvPicPr>
            <a:picLocks noChangeAspect="1"/>
          </p:cNvPicPr>
          <p:nvPr/>
        </p:nvPicPr>
        <p:blipFill rotWithShape="1">
          <a:blip r:embed="rId4"/>
          <a:srcRect t="6070" r="2963" b="882"/>
          <a:stretch/>
        </p:blipFill>
        <p:spPr>
          <a:xfrm>
            <a:off x="3205651" y="2322253"/>
            <a:ext cx="510403" cy="529032"/>
          </a:xfrm>
          <a:prstGeom prst="rect">
            <a:avLst/>
          </a:prstGeom>
        </p:spPr>
      </p:pic>
      <p:pic>
        <p:nvPicPr>
          <p:cNvPr id="4" name="Picture 3">
            <a:extLst>
              <a:ext uri="{FF2B5EF4-FFF2-40B4-BE49-F238E27FC236}">
                <a16:creationId xmlns:a16="http://schemas.microsoft.com/office/drawing/2014/main" id="{D270A3C0-15F2-449A-8B36-38DC500DAC49}"/>
              </a:ext>
              <a:ext uri="{C183D7F6-B498-43B3-948B-1728B52AA6E4}">
                <adec:decorative xmlns:adec="http://schemas.microsoft.com/office/drawing/2017/decorative" val="1"/>
              </a:ext>
            </a:extLst>
          </p:cNvPr>
          <p:cNvPicPr>
            <a:picLocks noChangeAspect="1"/>
          </p:cNvPicPr>
          <p:nvPr/>
        </p:nvPicPr>
        <p:blipFill rotWithShape="1">
          <a:blip r:embed="rId5"/>
          <a:srcRect l="4376" t="8750" r="8365" b="6737"/>
          <a:stretch/>
        </p:blipFill>
        <p:spPr>
          <a:xfrm>
            <a:off x="3205651" y="3182123"/>
            <a:ext cx="510403" cy="504702"/>
          </a:xfrm>
          <a:prstGeom prst="rect">
            <a:avLst/>
          </a:prstGeom>
        </p:spPr>
      </p:pic>
      <p:pic>
        <p:nvPicPr>
          <p:cNvPr id="5" name="Picture 4">
            <a:extLst>
              <a:ext uri="{FF2B5EF4-FFF2-40B4-BE49-F238E27FC236}">
                <a16:creationId xmlns:a16="http://schemas.microsoft.com/office/drawing/2014/main" id="{79C969C2-7445-499B-9664-07462BAE8F41}"/>
              </a:ext>
              <a:ext uri="{C183D7F6-B498-43B3-948B-1728B52AA6E4}">
                <adec:decorative xmlns:adec="http://schemas.microsoft.com/office/drawing/2017/decorative" val="1"/>
              </a:ext>
            </a:extLst>
          </p:cNvPr>
          <p:cNvPicPr>
            <a:picLocks noChangeAspect="1"/>
          </p:cNvPicPr>
          <p:nvPr/>
        </p:nvPicPr>
        <p:blipFill rotWithShape="1">
          <a:blip r:embed="rId6"/>
          <a:srcRect t="8302" r="6371" b="3628"/>
          <a:stretch/>
        </p:blipFill>
        <p:spPr>
          <a:xfrm>
            <a:off x="3208077" y="4017663"/>
            <a:ext cx="510403" cy="525951"/>
          </a:xfrm>
          <a:prstGeom prst="rect">
            <a:avLst/>
          </a:prstGeom>
        </p:spPr>
      </p:pic>
      <p:pic>
        <p:nvPicPr>
          <p:cNvPr id="6" name="Picture 5">
            <a:extLst>
              <a:ext uri="{FF2B5EF4-FFF2-40B4-BE49-F238E27FC236}">
                <a16:creationId xmlns:a16="http://schemas.microsoft.com/office/drawing/2014/main" id="{FB368776-8C2E-422F-A1C5-6271F11AE563}"/>
              </a:ext>
              <a:ext uri="{C183D7F6-B498-43B3-948B-1728B52AA6E4}">
                <adec:decorative xmlns:adec="http://schemas.microsoft.com/office/drawing/2017/decorative" val="1"/>
              </a:ext>
            </a:extLst>
          </p:cNvPr>
          <p:cNvPicPr>
            <a:picLocks noChangeAspect="1"/>
          </p:cNvPicPr>
          <p:nvPr/>
        </p:nvPicPr>
        <p:blipFill rotWithShape="1">
          <a:blip r:embed="rId7"/>
          <a:srcRect l="10362" t="2267" r="3728" b="6403"/>
          <a:stretch/>
        </p:blipFill>
        <p:spPr>
          <a:xfrm>
            <a:off x="3205650" y="4874452"/>
            <a:ext cx="510403" cy="525644"/>
          </a:xfrm>
          <a:prstGeom prst="rect">
            <a:avLst/>
          </a:prstGeom>
        </p:spPr>
      </p:pic>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2686-0B8A-4296-BF33-B6E82D1023C9}"/>
              </a:ext>
            </a:extLst>
          </p:cNvPr>
          <p:cNvSpPr>
            <a:spLocks noGrp="1"/>
          </p:cNvSpPr>
          <p:nvPr>
            <p:ph type="title"/>
          </p:nvPr>
        </p:nvSpPr>
        <p:spPr/>
        <p:txBody>
          <a:bodyPr/>
          <a:lstStyle/>
          <a:p>
            <a:r>
              <a:rPr lang="en-US" dirty="0"/>
              <a:t>Identify relational database use cases</a:t>
            </a:r>
          </a:p>
        </p:txBody>
      </p:sp>
      <p:pic>
        <p:nvPicPr>
          <p:cNvPr id="4" name="Picture 3">
            <a:extLst>
              <a:ext uri="{FF2B5EF4-FFF2-40B4-BE49-F238E27FC236}">
                <a16:creationId xmlns:a16="http://schemas.microsoft.com/office/drawing/2014/main" id="{25D2C180-BC90-4E65-8470-6411E5A32CF7}"/>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8" y="1345567"/>
            <a:ext cx="730315" cy="730315"/>
          </a:xfrm>
          <a:prstGeom prst="rect">
            <a:avLst/>
          </a:prstGeom>
        </p:spPr>
      </p:pic>
      <p:sp>
        <p:nvSpPr>
          <p:cNvPr id="5" name="Text Placeholder 3">
            <a:extLst>
              <a:ext uri="{FF2B5EF4-FFF2-40B4-BE49-F238E27FC236}">
                <a16:creationId xmlns:a16="http://schemas.microsoft.com/office/drawing/2014/main" id="{C8E8C9DA-A7EA-4C92-B10F-242A40DEA060}"/>
              </a:ext>
            </a:extLst>
          </p:cNvPr>
          <p:cNvSpPr txBox="1">
            <a:spLocks/>
          </p:cNvSpPr>
          <p:nvPr/>
        </p:nvSpPr>
        <p:spPr>
          <a:xfrm>
            <a:off x="1461678" y="1262448"/>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IoT:</a:t>
            </a:r>
          </a:p>
          <a:p>
            <a:r>
              <a:rPr lang="en-US" sz="1800" spc="0" dirty="0">
                <a:latin typeface="+mn-lt"/>
              </a:rPr>
              <a:t>Although typically considered for non-relational, the data from IoT devices could be structured and consistent</a:t>
            </a:r>
          </a:p>
        </p:txBody>
      </p:sp>
      <p:cxnSp>
        <p:nvCxnSpPr>
          <p:cNvPr id="6" name="Straight Connector 5">
            <a:extLst>
              <a:ext uri="{FF2B5EF4-FFF2-40B4-BE49-F238E27FC236}">
                <a16:creationId xmlns:a16="http://schemas.microsoft.com/office/drawing/2014/main" id="{9572F3D0-FE50-485F-B424-CF2417F26B3C}"/>
              </a:ext>
              <a:ext uri="{C183D7F6-B498-43B3-948B-1728B52AA6E4}">
                <adec:decorative xmlns:adec="http://schemas.microsoft.com/office/drawing/2017/decorative" val="1"/>
              </a:ext>
            </a:extLst>
          </p:cNvPr>
          <p:cNvCxnSpPr>
            <a:cxnSpLocks/>
          </p:cNvCxnSpPr>
          <p:nvPr/>
        </p:nvCxnSpPr>
        <p:spPr>
          <a:xfrm>
            <a:off x="1461678" y="2278785"/>
            <a:ext cx="103149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4471C01-F1D8-496A-8FDA-8FC24BDE97D5}"/>
              </a:ext>
              <a:ext uri="{C183D7F6-B498-43B3-948B-1728B52AA6E4}">
                <adec:decorative xmlns:adec="http://schemas.microsoft.com/office/drawing/2017/decorative" val="1"/>
              </a:ext>
            </a:extLst>
          </p:cNvPr>
          <p:cNvPicPr>
            <a:picLocks/>
          </p:cNvPicPr>
          <p:nvPr/>
        </p:nvPicPr>
        <p:blipFill>
          <a:blip r:embed="rId4"/>
          <a:stretch>
            <a:fillRect/>
          </a:stretch>
        </p:blipFill>
        <p:spPr>
          <a:xfrm>
            <a:off x="427038" y="2481689"/>
            <a:ext cx="730315" cy="730315"/>
          </a:xfrm>
          <a:prstGeom prst="rect">
            <a:avLst/>
          </a:prstGeom>
        </p:spPr>
      </p:pic>
      <p:sp>
        <p:nvSpPr>
          <p:cNvPr id="8" name="Text Placeholder 4">
            <a:extLst>
              <a:ext uri="{FF2B5EF4-FFF2-40B4-BE49-F238E27FC236}">
                <a16:creationId xmlns:a16="http://schemas.microsoft.com/office/drawing/2014/main" id="{C11A693C-2922-4C5E-B85A-BB8634B6C582}"/>
              </a:ext>
            </a:extLst>
          </p:cNvPr>
          <p:cNvSpPr txBox="1">
            <a:spLocks/>
          </p:cNvSpPr>
          <p:nvPr/>
        </p:nvSpPr>
        <p:spPr>
          <a:xfrm>
            <a:off x="1461678" y="2398570"/>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Online transaction processing:</a:t>
            </a:r>
          </a:p>
          <a:p>
            <a:r>
              <a:rPr lang="en-US" sz="1800" spc="0" dirty="0">
                <a:latin typeface="+mn-lt"/>
              </a:rPr>
              <a:t>For example order systems that perform many small transactional updates</a:t>
            </a:r>
          </a:p>
        </p:txBody>
      </p:sp>
      <p:cxnSp>
        <p:nvCxnSpPr>
          <p:cNvPr id="9" name="Straight Connector 8">
            <a:extLst>
              <a:ext uri="{FF2B5EF4-FFF2-40B4-BE49-F238E27FC236}">
                <a16:creationId xmlns:a16="http://schemas.microsoft.com/office/drawing/2014/main" id="{5753DE50-C988-46CF-AB20-D73A919B4861}"/>
              </a:ext>
              <a:ext uri="{C183D7F6-B498-43B3-948B-1728B52AA6E4}">
                <adec:decorative xmlns:adec="http://schemas.microsoft.com/office/drawing/2017/decorative" val="1"/>
              </a:ext>
            </a:extLst>
          </p:cNvPr>
          <p:cNvCxnSpPr>
            <a:cxnSpLocks/>
          </p:cNvCxnSpPr>
          <p:nvPr/>
        </p:nvCxnSpPr>
        <p:spPr>
          <a:xfrm>
            <a:off x="1461735" y="3414907"/>
            <a:ext cx="103202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A69CD56-C061-4DAD-BD6B-9A9489BB4B8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35450" y="3677570"/>
            <a:ext cx="721903" cy="720944"/>
          </a:xfrm>
          <a:prstGeom prst="rect">
            <a:avLst/>
          </a:prstGeom>
        </p:spPr>
      </p:pic>
      <p:sp>
        <p:nvSpPr>
          <p:cNvPr id="14" name="Text Placeholder 6">
            <a:extLst>
              <a:ext uri="{FF2B5EF4-FFF2-40B4-BE49-F238E27FC236}">
                <a16:creationId xmlns:a16="http://schemas.microsoft.com/office/drawing/2014/main" id="{6EB223B1-3D2B-4D38-A7F6-5821CBCC81ED}"/>
              </a:ext>
            </a:extLst>
          </p:cNvPr>
          <p:cNvSpPr txBox="1">
            <a:spLocks/>
          </p:cNvSpPr>
          <p:nvPr/>
        </p:nvSpPr>
        <p:spPr>
          <a:xfrm>
            <a:off x="1441634" y="3584945"/>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Data warehousing:</a:t>
            </a:r>
          </a:p>
          <a:p>
            <a:r>
              <a:rPr lang="en-US" sz="1800" spc="0" dirty="0">
                <a:latin typeface="+mn-lt"/>
              </a:rPr>
              <a:t>Large amounts of data can be imported from multiple sources and structured to enable high-performance queries</a:t>
            </a:r>
          </a:p>
        </p:txBody>
      </p:sp>
    </p:spTree>
    <p:extLst>
      <p:ext uri="{BB962C8B-B14F-4D97-AF65-F5344CB8AC3E}">
        <p14:creationId xmlns:p14="http://schemas.microsoft.com/office/powerpoint/2010/main" val="120136973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F22-C4C3-471A-919C-C10886A37C5A}"/>
              </a:ext>
            </a:extLst>
          </p:cNvPr>
          <p:cNvSpPr>
            <a:spLocks noGrp="1"/>
          </p:cNvSpPr>
          <p:nvPr>
            <p:ph type="title"/>
          </p:nvPr>
        </p:nvSpPr>
        <p:spPr/>
        <p:txBody>
          <a:bodyPr/>
          <a:lstStyle/>
          <a:p>
            <a:r>
              <a:rPr lang="en-US" dirty="0"/>
              <a:t>Tables</a:t>
            </a:r>
          </a:p>
        </p:txBody>
      </p:sp>
      <p:graphicFrame>
        <p:nvGraphicFramePr>
          <p:cNvPr id="4" name="Table 3">
            <a:extLst>
              <a:ext uri="{FF2B5EF4-FFF2-40B4-BE49-F238E27FC236}">
                <a16:creationId xmlns:a16="http://schemas.microsoft.com/office/drawing/2014/main" id="{7A5F9183-00AD-440C-A318-289F84544574}"/>
              </a:ext>
            </a:extLst>
          </p:cNvPr>
          <p:cNvGraphicFramePr>
            <a:graphicFrameLocks noGrp="1"/>
          </p:cNvGraphicFramePr>
          <p:nvPr>
            <p:extLst>
              <p:ext uri="{D42A27DB-BD31-4B8C-83A1-F6EECF244321}">
                <p14:modId xmlns:p14="http://schemas.microsoft.com/office/powerpoint/2010/main" val="1888773248"/>
              </p:ext>
            </p:extLst>
          </p:nvPr>
        </p:nvGraphicFramePr>
        <p:xfrm>
          <a:off x="434772" y="1205352"/>
          <a:ext cx="5691187" cy="3980688"/>
        </p:xfrm>
        <a:graphic>
          <a:graphicData uri="http://schemas.openxmlformats.org/drawingml/2006/table">
            <a:tbl>
              <a:tblPr firstRow="1" bandRow="1">
                <a:tableStyleId>{5C22544A-7EE6-4342-B048-85BDC9FD1C3A}</a:tableStyleId>
              </a:tblPr>
              <a:tblGrid>
                <a:gridCol w="1479167">
                  <a:extLst>
                    <a:ext uri="{9D8B030D-6E8A-4147-A177-3AD203B41FA5}">
                      <a16:colId xmlns:a16="http://schemas.microsoft.com/office/drawing/2014/main" val="1727388637"/>
                    </a:ext>
                  </a:extLst>
                </a:gridCol>
                <a:gridCol w="2119538">
                  <a:extLst>
                    <a:ext uri="{9D8B030D-6E8A-4147-A177-3AD203B41FA5}">
                      <a16:colId xmlns:a16="http://schemas.microsoft.com/office/drawing/2014/main" val="299907239"/>
                    </a:ext>
                  </a:extLst>
                </a:gridCol>
                <a:gridCol w="2092482">
                  <a:extLst>
                    <a:ext uri="{9D8B030D-6E8A-4147-A177-3AD203B41FA5}">
                      <a16:colId xmlns:a16="http://schemas.microsoft.com/office/drawing/2014/main" val="2578400319"/>
                    </a:ext>
                  </a:extLst>
                </a:gridCol>
              </a:tblGrid>
              <a:tr h="0">
                <a:tc>
                  <a:txBody>
                    <a:bodyPr/>
                    <a:lstStyle/>
                    <a:p>
                      <a:pPr algn="l"/>
                      <a:r>
                        <a:rPr lang="en-US" sz="2000" b="0" dirty="0">
                          <a:latin typeface="+mj-lt"/>
                        </a:rPr>
                        <a:t>Customers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pPr algn="l"/>
                      <a:r>
                        <a:rPr lang="en-US" sz="1800" dirty="0">
                          <a:solidFill>
                            <a:schemeClr val="tx1"/>
                          </a:solidFill>
                          <a:latin typeface="+mj-lt"/>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800" dirty="0">
                          <a:solidFill>
                            <a:schemeClr val="tx1"/>
                          </a:solidFill>
                          <a:latin typeface="+mj-lt"/>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800" dirty="0">
                          <a:solidFill>
                            <a:schemeClr val="tx1"/>
                          </a:solidFill>
                          <a:latin typeface="+mj-lt"/>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402336">
                <a:tc>
                  <a:txBody>
                    <a:bodyPr/>
                    <a:lstStyle/>
                    <a:p>
                      <a:pPr algn="l"/>
                      <a:r>
                        <a:rPr lang="en-US" sz="1800" dirty="0">
                          <a:solidFill>
                            <a:schemeClr val="tx1"/>
                          </a:solidFill>
                          <a:latin typeface="+mn-lt"/>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402336">
                <a:tc>
                  <a:txBody>
                    <a:bodyPr/>
                    <a:lstStyle/>
                    <a:p>
                      <a:pPr algn="l"/>
                      <a:r>
                        <a:rPr lang="en-US" sz="1800" dirty="0">
                          <a:solidFill>
                            <a:schemeClr val="tx1"/>
                          </a:solidFill>
                          <a:latin typeface="+mn-lt"/>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402336">
                <a:tc>
                  <a:txBody>
                    <a:bodyPr/>
                    <a:lstStyle/>
                    <a:p>
                      <a:pPr algn="l"/>
                      <a:r>
                        <a:rPr lang="en-US" sz="1800" dirty="0">
                          <a:solidFill>
                            <a:schemeClr val="tx1"/>
                          </a:solidFill>
                          <a:latin typeface="+mn-lt"/>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Vanja Matkovic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402336">
                <a:tc>
                  <a:txBody>
                    <a:bodyPr/>
                    <a:lstStyle/>
                    <a:p>
                      <a:pPr algn="l"/>
                      <a:r>
                        <a:rPr lang="en-US" sz="1800" dirty="0">
                          <a:solidFill>
                            <a:schemeClr val="tx1"/>
                          </a:solidFill>
                          <a:latin typeface="+mn-lt"/>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402336">
                <a:tc>
                  <a:txBody>
                    <a:bodyPr/>
                    <a:lstStyle/>
                    <a:p>
                      <a:pPr algn="l"/>
                      <a:r>
                        <a:rPr lang="en-US" sz="1800" dirty="0">
                          <a:solidFill>
                            <a:schemeClr val="tx1"/>
                          </a:solidFill>
                          <a:latin typeface="+mn-lt"/>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Zhenis Omar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402336">
                <a:tc>
                  <a:txBody>
                    <a:bodyPr/>
                    <a:lstStyle/>
                    <a:p>
                      <a:pPr algn="l"/>
                      <a:r>
                        <a:rPr lang="en-US" sz="1800" dirty="0">
                          <a:solidFill>
                            <a:schemeClr val="tx1"/>
                          </a:solidFill>
                          <a:latin typeface="+mn-lt"/>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402336">
                <a:tc>
                  <a:txBody>
                    <a:bodyPr/>
                    <a:lstStyle/>
                    <a:p>
                      <a:pPr algn="l"/>
                      <a:r>
                        <a:rPr lang="en-US" sz="1800" dirty="0">
                          <a:solidFill>
                            <a:schemeClr val="tx1"/>
                          </a:solidFill>
                          <a:latin typeface="+mn-lt"/>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Alex Pettersen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r h="402336">
                <a:tc>
                  <a:txBody>
                    <a:bodyPr/>
                    <a:lstStyle/>
                    <a:p>
                      <a:pPr algn="l"/>
                      <a:r>
                        <a:rPr lang="en-US" sz="1800" dirty="0">
                          <a:solidFill>
                            <a:schemeClr val="tx1"/>
                          </a:solidFill>
                          <a:latin typeface="+mn-lt"/>
                        </a:rPr>
                        <a:t>107</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Francis Ribeiro</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85138848"/>
                  </a:ext>
                </a:extLst>
              </a:tr>
            </a:tbl>
          </a:graphicData>
        </a:graphic>
      </p:graphicFrame>
      <p:sp>
        <p:nvSpPr>
          <p:cNvPr id="6" name="Rectangle 5">
            <a:extLst>
              <a:ext uri="{FF2B5EF4-FFF2-40B4-BE49-F238E27FC236}">
                <a16:creationId xmlns:a16="http://schemas.microsoft.com/office/drawing/2014/main" id="{2C53C44A-5CDB-46F5-AEB3-9A1CD5732EEC}"/>
              </a:ext>
            </a:extLst>
          </p:cNvPr>
          <p:cNvSpPr/>
          <p:nvPr/>
        </p:nvSpPr>
        <p:spPr>
          <a:xfrm>
            <a:off x="6322982" y="1205352"/>
            <a:ext cx="5449918"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400" kern="1200" dirty="0">
                <a:solidFill>
                  <a:schemeClr val="tx1"/>
                </a:solidFill>
              </a:rPr>
              <a:t>Data is stored in a table</a:t>
            </a:r>
          </a:p>
        </p:txBody>
      </p:sp>
      <p:sp>
        <p:nvSpPr>
          <p:cNvPr id="8" name="Rectangle 7">
            <a:extLst>
              <a:ext uri="{FF2B5EF4-FFF2-40B4-BE49-F238E27FC236}">
                <a16:creationId xmlns:a16="http://schemas.microsoft.com/office/drawing/2014/main" id="{B3FFB013-7B35-477B-8747-8E1CFE24FB5C}"/>
              </a:ext>
            </a:extLst>
          </p:cNvPr>
          <p:cNvSpPr/>
          <p:nvPr/>
        </p:nvSpPr>
        <p:spPr>
          <a:xfrm>
            <a:off x="6322982" y="2241138"/>
            <a:ext cx="5449918"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400" kern="1200" dirty="0">
                <a:solidFill>
                  <a:schemeClr val="tx1"/>
                </a:solidFill>
              </a:rPr>
              <a:t>Table consists of rows and columns</a:t>
            </a:r>
          </a:p>
        </p:txBody>
      </p:sp>
      <p:sp>
        <p:nvSpPr>
          <p:cNvPr id="10" name="Rectangle 9">
            <a:extLst>
              <a:ext uri="{FF2B5EF4-FFF2-40B4-BE49-F238E27FC236}">
                <a16:creationId xmlns:a16="http://schemas.microsoft.com/office/drawing/2014/main" id="{EC47DC27-5F7D-46FD-BAFF-AF25DC9EA919}"/>
              </a:ext>
            </a:extLst>
          </p:cNvPr>
          <p:cNvSpPr/>
          <p:nvPr/>
        </p:nvSpPr>
        <p:spPr>
          <a:xfrm>
            <a:off x="6322982" y="3276924"/>
            <a:ext cx="5449918"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400" kern="1200" dirty="0">
                <a:solidFill>
                  <a:schemeClr val="tx1"/>
                </a:solidFill>
              </a:rPr>
              <a:t>All rows have same # of columns</a:t>
            </a:r>
          </a:p>
        </p:txBody>
      </p:sp>
      <p:sp>
        <p:nvSpPr>
          <p:cNvPr id="12" name="Rectangle 11">
            <a:extLst>
              <a:ext uri="{FF2B5EF4-FFF2-40B4-BE49-F238E27FC236}">
                <a16:creationId xmlns:a16="http://schemas.microsoft.com/office/drawing/2014/main" id="{7D1F3A08-A9E1-4D1E-8F3D-A7245352E7D5}"/>
              </a:ext>
            </a:extLst>
          </p:cNvPr>
          <p:cNvSpPr/>
          <p:nvPr/>
        </p:nvSpPr>
        <p:spPr>
          <a:xfrm>
            <a:off x="6322982" y="4312710"/>
            <a:ext cx="5449918"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400" kern="1200" dirty="0">
                <a:solidFill>
                  <a:schemeClr val="tx1"/>
                </a:solidFill>
              </a:rPr>
              <a:t>Each column is defined by a datatype</a:t>
            </a:r>
          </a:p>
        </p:txBody>
      </p:sp>
    </p:spTree>
    <p:extLst>
      <p:ext uri="{BB962C8B-B14F-4D97-AF65-F5344CB8AC3E}">
        <p14:creationId xmlns:p14="http://schemas.microsoft.com/office/powerpoint/2010/main" val="15788238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F22-C4C3-471A-919C-C10886A37C5A}"/>
              </a:ext>
            </a:extLst>
          </p:cNvPr>
          <p:cNvSpPr>
            <a:spLocks noGrp="1"/>
          </p:cNvSpPr>
          <p:nvPr>
            <p:ph type="title"/>
          </p:nvPr>
        </p:nvSpPr>
        <p:spPr/>
        <p:txBody>
          <a:bodyPr/>
          <a:lstStyle/>
          <a:p>
            <a:r>
              <a:rPr lang="en-US" dirty="0"/>
              <a:t>Entities</a:t>
            </a:r>
          </a:p>
        </p:txBody>
      </p:sp>
      <p:graphicFrame>
        <p:nvGraphicFramePr>
          <p:cNvPr id="3" name="Table 2">
            <a:extLst>
              <a:ext uri="{FF2B5EF4-FFF2-40B4-BE49-F238E27FC236}">
                <a16:creationId xmlns:a16="http://schemas.microsoft.com/office/drawing/2014/main" id="{57046AC9-7FA7-4448-9B35-8878A5BD6770}"/>
              </a:ext>
            </a:extLst>
          </p:cNvPr>
          <p:cNvGraphicFramePr>
            <a:graphicFrameLocks noGrp="1"/>
          </p:cNvGraphicFramePr>
          <p:nvPr>
            <p:extLst>
              <p:ext uri="{D42A27DB-BD31-4B8C-83A1-F6EECF244321}">
                <p14:modId xmlns:p14="http://schemas.microsoft.com/office/powerpoint/2010/main" val="2880943181"/>
              </p:ext>
            </p:extLst>
          </p:nvPr>
        </p:nvGraphicFramePr>
        <p:xfrm>
          <a:off x="434772" y="1074726"/>
          <a:ext cx="5691187" cy="3078480"/>
        </p:xfrm>
        <a:graphic>
          <a:graphicData uri="http://schemas.openxmlformats.org/drawingml/2006/table">
            <a:tbl>
              <a:tblPr firstRow="1" bandRow="1">
                <a:tableStyleId>{5C22544A-7EE6-4342-B048-85BDC9FD1C3A}</a:tableStyleId>
              </a:tblPr>
              <a:tblGrid>
                <a:gridCol w="1479167">
                  <a:extLst>
                    <a:ext uri="{9D8B030D-6E8A-4147-A177-3AD203B41FA5}">
                      <a16:colId xmlns:a16="http://schemas.microsoft.com/office/drawing/2014/main" val="1727388637"/>
                    </a:ext>
                  </a:extLst>
                </a:gridCol>
                <a:gridCol w="2119538">
                  <a:extLst>
                    <a:ext uri="{9D8B030D-6E8A-4147-A177-3AD203B41FA5}">
                      <a16:colId xmlns:a16="http://schemas.microsoft.com/office/drawing/2014/main" val="299907239"/>
                    </a:ext>
                  </a:extLst>
                </a:gridCol>
                <a:gridCol w="2092482">
                  <a:extLst>
                    <a:ext uri="{9D8B030D-6E8A-4147-A177-3AD203B41FA5}">
                      <a16:colId xmlns:a16="http://schemas.microsoft.com/office/drawing/2014/main" val="2578400319"/>
                    </a:ext>
                  </a:extLst>
                </a:gridCol>
              </a:tblGrid>
              <a:tr h="262754">
                <a:tc>
                  <a:txBody>
                    <a:bodyPr/>
                    <a:lstStyle/>
                    <a:p>
                      <a:pPr algn="l"/>
                      <a:r>
                        <a:rPr lang="en-US" sz="2000" b="0" dirty="0">
                          <a:latin typeface="+mj-lt"/>
                        </a:rPr>
                        <a:t>Customers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42542">
                <a:tc>
                  <a:txBody>
                    <a:bodyPr/>
                    <a:lstStyle/>
                    <a:p>
                      <a:pPr algn="l"/>
                      <a:r>
                        <a:rPr lang="en-US" sz="1600" dirty="0">
                          <a:solidFill>
                            <a:schemeClr val="tx1"/>
                          </a:solidFill>
                          <a:latin typeface="+mj-lt"/>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266797">
                <a:tc>
                  <a:txBody>
                    <a:bodyPr/>
                    <a:lstStyle/>
                    <a:p>
                      <a:pPr algn="l"/>
                      <a:r>
                        <a:rPr lang="en-US" sz="1600" dirty="0">
                          <a:solidFill>
                            <a:schemeClr val="tx1"/>
                          </a:solidFill>
                          <a:latin typeface="+mn-lt"/>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66797">
                <a:tc>
                  <a:txBody>
                    <a:bodyPr/>
                    <a:lstStyle/>
                    <a:p>
                      <a:pPr algn="l"/>
                      <a:r>
                        <a:rPr lang="en-US" sz="1600" dirty="0">
                          <a:solidFill>
                            <a:schemeClr val="tx1"/>
                          </a:solidFill>
                          <a:latin typeface="+mn-lt"/>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266797">
                <a:tc>
                  <a:txBody>
                    <a:bodyPr/>
                    <a:lstStyle/>
                    <a:p>
                      <a:pPr algn="l"/>
                      <a:r>
                        <a:rPr lang="en-US" sz="1600" dirty="0">
                          <a:solidFill>
                            <a:schemeClr val="tx1"/>
                          </a:solidFill>
                          <a:latin typeface="+mn-lt"/>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Vanja Matkovic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266797">
                <a:tc>
                  <a:txBody>
                    <a:bodyPr/>
                    <a:lstStyle/>
                    <a:p>
                      <a:pPr algn="l"/>
                      <a:r>
                        <a:rPr lang="en-US" sz="1600" dirty="0">
                          <a:solidFill>
                            <a:schemeClr val="tx1"/>
                          </a:solidFill>
                          <a:latin typeface="+mn-lt"/>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266797">
                <a:tc>
                  <a:txBody>
                    <a:bodyPr/>
                    <a:lstStyle/>
                    <a:p>
                      <a:pPr algn="l"/>
                      <a:r>
                        <a:rPr lang="en-US" sz="1600" dirty="0">
                          <a:solidFill>
                            <a:schemeClr val="tx1"/>
                          </a:solidFill>
                          <a:latin typeface="+mn-lt"/>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Zhenis Omar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266797">
                <a:tc>
                  <a:txBody>
                    <a:bodyPr/>
                    <a:lstStyle/>
                    <a:p>
                      <a:pPr algn="l"/>
                      <a:r>
                        <a:rPr lang="en-US" sz="1600" dirty="0">
                          <a:solidFill>
                            <a:schemeClr val="tx1"/>
                          </a:solidFill>
                          <a:latin typeface="+mn-lt"/>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266797">
                <a:tc>
                  <a:txBody>
                    <a:bodyPr/>
                    <a:lstStyle/>
                    <a:p>
                      <a:pPr algn="l"/>
                      <a:r>
                        <a:rPr lang="en-US" sz="1600" dirty="0">
                          <a:solidFill>
                            <a:schemeClr val="tx1"/>
                          </a:solidFill>
                          <a:latin typeface="+mn-lt"/>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Alex Pettersen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sp>
        <p:nvSpPr>
          <p:cNvPr id="7" name="TextBox 6">
            <a:extLst>
              <a:ext uri="{FF2B5EF4-FFF2-40B4-BE49-F238E27FC236}">
                <a16:creationId xmlns:a16="http://schemas.microsoft.com/office/drawing/2014/main" id="{19D81071-21FF-49ED-873C-2932BB5C3A37}"/>
              </a:ext>
            </a:extLst>
          </p:cNvPr>
          <p:cNvSpPr txBox="1"/>
          <p:nvPr/>
        </p:nvSpPr>
        <p:spPr>
          <a:xfrm>
            <a:off x="434341" y="4281714"/>
            <a:ext cx="11338560" cy="1214211"/>
          </a:xfrm>
          <a:prstGeom prst="rect">
            <a:avLst/>
          </a:prstGeom>
          <a:noFill/>
          <a:ln w="19050">
            <a:solidFill>
              <a:schemeClr val="tx2"/>
            </a:solidFill>
          </a:ln>
        </p:spPr>
        <p:txBody>
          <a:bodyPr wrap="square" lIns="137160" tIns="91440" rIns="137160" bIns="91440" rtlCol="0">
            <a:noAutofit/>
          </a:bodyPr>
          <a:lstStyle/>
          <a:p>
            <a:pPr algn="ctr">
              <a:spcAft>
                <a:spcPts val="300"/>
              </a:spcAft>
            </a:pPr>
            <a:r>
              <a:rPr lang="en-US" sz="1800" dirty="0">
                <a:latin typeface="+mj-lt"/>
              </a:rPr>
              <a:t>An entity is a representation of an item which can be physical (such as a customer or a product), or virtual (such as an order).</a:t>
            </a:r>
          </a:p>
          <a:p>
            <a:pPr algn="ctr">
              <a:spcAft>
                <a:spcPts val="300"/>
              </a:spcAft>
            </a:pPr>
            <a:r>
              <a:rPr lang="en-US" sz="1800" dirty="0">
                <a:latin typeface="+mj-lt"/>
              </a:rPr>
              <a:t>Entities are connected by relations enabling interaction. For example, a customer can place an order for a product</a:t>
            </a:r>
          </a:p>
        </p:txBody>
      </p:sp>
    </p:spTree>
    <p:extLst>
      <p:ext uri="{BB962C8B-B14F-4D97-AF65-F5344CB8AC3E}">
        <p14:creationId xmlns:p14="http://schemas.microsoft.com/office/powerpoint/2010/main" val="30709672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F22-C4C3-471A-919C-C10886A37C5A}"/>
              </a:ext>
            </a:extLst>
          </p:cNvPr>
          <p:cNvSpPr>
            <a:spLocks noGrp="1"/>
          </p:cNvSpPr>
          <p:nvPr>
            <p:ph type="title"/>
          </p:nvPr>
        </p:nvSpPr>
        <p:spPr/>
        <p:txBody>
          <a:bodyPr/>
          <a:lstStyle/>
          <a:p>
            <a:r>
              <a:rPr lang="en-US" dirty="0"/>
              <a:t>Normalization</a:t>
            </a:r>
          </a:p>
        </p:txBody>
      </p:sp>
      <p:graphicFrame>
        <p:nvGraphicFramePr>
          <p:cNvPr id="3" name="Table 2">
            <a:extLst>
              <a:ext uri="{FF2B5EF4-FFF2-40B4-BE49-F238E27FC236}">
                <a16:creationId xmlns:a16="http://schemas.microsoft.com/office/drawing/2014/main" id="{57046AC9-7FA7-4448-9B35-8878A5BD6770}"/>
              </a:ext>
            </a:extLst>
          </p:cNvPr>
          <p:cNvGraphicFramePr>
            <a:graphicFrameLocks noGrp="1"/>
          </p:cNvGraphicFramePr>
          <p:nvPr>
            <p:extLst>
              <p:ext uri="{D42A27DB-BD31-4B8C-83A1-F6EECF244321}">
                <p14:modId xmlns:p14="http://schemas.microsoft.com/office/powerpoint/2010/main" val="1423602394"/>
              </p:ext>
            </p:extLst>
          </p:nvPr>
        </p:nvGraphicFramePr>
        <p:xfrm>
          <a:off x="434772" y="1205352"/>
          <a:ext cx="5691187" cy="3078480"/>
        </p:xfrm>
        <a:graphic>
          <a:graphicData uri="http://schemas.openxmlformats.org/drawingml/2006/table">
            <a:tbl>
              <a:tblPr firstRow="1" bandRow="1">
                <a:tableStyleId>{5C22544A-7EE6-4342-B048-85BDC9FD1C3A}</a:tableStyleId>
              </a:tblPr>
              <a:tblGrid>
                <a:gridCol w="1479167">
                  <a:extLst>
                    <a:ext uri="{9D8B030D-6E8A-4147-A177-3AD203B41FA5}">
                      <a16:colId xmlns:a16="http://schemas.microsoft.com/office/drawing/2014/main" val="1727388637"/>
                    </a:ext>
                  </a:extLst>
                </a:gridCol>
                <a:gridCol w="2119538">
                  <a:extLst>
                    <a:ext uri="{9D8B030D-6E8A-4147-A177-3AD203B41FA5}">
                      <a16:colId xmlns:a16="http://schemas.microsoft.com/office/drawing/2014/main" val="299907239"/>
                    </a:ext>
                  </a:extLst>
                </a:gridCol>
                <a:gridCol w="2092482">
                  <a:extLst>
                    <a:ext uri="{9D8B030D-6E8A-4147-A177-3AD203B41FA5}">
                      <a16:colId xmlns:a16="http://schemas.microsoft.com/office/drawing/2014/main" val="2578400319"/>
                    </a:ext>
                  </a:extLst>
                </a:gridCol>
              </a:tblGrid>
              <a:tr h="262754">
                <a:tc>
                  <a:txBody>
                    <a:bodyPr/>
                    <a:lstStyle/>
                    <a:p>
                      <a:pPr algn="l"/>
                      <a:r>
                        <a:rPr lang="en-US" sz="2000" b="0" dirty="0">
                          <a:latin typeface="+mj-lt"/>
                        </a:rPr>
                        <a:t>Customers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42542">
                <a:tc>
                  <a:txBody>
                    <a:bodyPr/>
                    <a:lstStyle/>
                    <a:p>
                      <a:pPr algn="l"/>
                      <a:r>
                        <a:rPr lang="en-US" sz="1600" dirty="0">
                          <a:solidFill>
                            <a:schemeClr val="tx1"/>
                          </a:solidFill>
                          <a:latin typeface="+mj-lt"/>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266797">
                <a:tc>
                  <a:txBody>
                    <a:bodyPr/>
                    <a:lstStyle/>
                    <a:p>
                      <a:pPr algn="l"/>
                      <a:r>
                        <a:rPr lang="en-US" sz="1600" dirty="0">
                          <a:solidFill>
                            <a:schemeClr val="tx1"/>
                          </a:solidFill>
                          <a:latin typeface="+mn-lt"/>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66797">
                <a:tc>
                  <a:txBody>
                    <a:bodyPr/>
                    <a:lstStyle/>
                    <a:p>
                      <a:pPr algn="l"/>
                      <a:r>
                        <a:rPr lang="en-US" sz="1600" dirty="0">
                          <a:solidFill>
                            <a:schemeClr val="tx1"/>
                          </a:solidFill>
                          <a:latin typeface="+mn-lt"/>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266797">
                <a:tc>
                  <a:txBody>
                    <a:bodyPr/>
                    <a:lstStyle/>
                    <a:p>
                      <a:pPr algn="l"/>
                      <a:r>
                        <a:rPr lang="en-US" sz="1600" dirty="0">
                          <a:solidFill>
                            <a:schemeClr val="tx1"/>
                          </a:solidFill>
                          <a:latin typeface="+mn-lt"/>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Vanja Matkovic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266797">
                <a:tc>
                  <a:txBody>
                    <a:bodyPr/>
                    <a:lstStyle/>
                    <a:p>
                      <a:pPr algn="l"/>
                      <a:r>
                        <a:rPr lang="en-US" sz="1600" dirty="0">
                          <a:solidFill>
                            <a:schemeClr val="tx1"/>
                          </a:solidFill>
                          <a:latin typeface="+mn-lt"/>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266797">
                <a:tc>
                  <a:txBody>
                    <a:bodyPr/>
                    <a:lstStyle/>
                    <a:p>
                      <a:pPr algn="l"/>
                      <a:r>
                        <a:rPr lang="en-US" sz="1600" dirty="0">
                          <a:solidFill>
                            <a:schemeClr val="tx1"/>
                          </a:solidFill>
                          <a:latin typeface="+mn-lt"/>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Zhenis Omar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266797">
                <a:tc>
                  <a:txBody>
                    <a:bodyPr/>
                    <a:lstStyle/>
                    <a:p>
                      <a:pPr algn="l"/>
                      <a:r>
                        <a:rPr lang="en-US" sz="1600" dirty="0">
                          <a:solidFill>
                            <a:schemeClr val="tx1"/>
                          </a:solidFill>
                          <a:latin typeface="+mn-lt"/>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266797">
                <a:tc>
                  <a:txBody>
                    <a:bodyPr/>
                    <a:lstStyle/>
                    <a:p>
                      <a:pPr algn="l"/>
                      <a:r>
                        <a:rPr lang="en-US" sz="1600" dirty="0">
                          <a:solidFill>
                            <a:schemeClr val="tx1"/>
                          </a:solidFill>
                          <a:latin typeface="+mn-lt"/>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Alex Pettersen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graphicFrame>
        <p:nvGraphicFramePr>
          <p:cNvPr id="5" name="Table 4">
            <a:extLst>
              <a:ext uri="{FF2B5EF4-FFF2-40B4-BE49-F238E27FC236}">
                <a16:creationId xmlns:a16="http://schemas.microsoft.com/office/drawing/2014/main" id="{6AB50881-D7AF-4F47-BF8D-E465354CD82C}"/>
              </a:ext>
            </a:extLst>
          </p:cNvPr>
          <p:cNvGraphicFramePr>
            <a:graphicFrameLocks noGrp="1"/>
          </p:cNvGraphicFramePr>
          <p:nvPr>
            <p:extLst>
              <p:ext uri="{D42A27DB-BD31-4B8C-83A1-F6EECF244321}">
                <p14:modId xmlns:p14="http://schemas.microsoft.com/office/powerpoint/2010/main" val="1617111838"/>
              </p:ext>
            </p:extLst>
          </p:nvPr>
        </p:nvGraphicFramePr>
        <p:xfrm>
          <a:off x="6329973" y="1205352"/>
          <a:ext cx="5442927" cy="3078480"/>
        </p:xfrm>
        <a:graphic>
          <a:graphicData uri="http://schemas.openxmlformats.org/drawingml/2006/table">
            <a:tbl>
              <a:tblPr firstRow="1" bandRow="1">
                <a:tableStyleId>{5C22544A-7EE6-4342-B048-85BDC9FD1C3A}</a:tableStyleId>
              </a:tblPr>
              <a:tblGrid>
                <a:gridCol w="1414643">
                  <a:extLst>
                    <a:ext uri="{9D8B030D-6E8A-4147-A177-3AD203B41FA5}">
                      <a16:colId xmlns:a16="http://schemas.microsoft.com/office/drawing/2014/main" val="1727388637"/>
                    </a:ext>
                  </a:extLst>
                </a:gridCol>
                <a:gridCol w="2027080">
                  <a:extLst>
                    <a:ext uri="{9D8B030D-6E8A-4147-A177-3AD203B41FA5}">
                      <a16:colId xmlns:a16="http://schemas.microsoft.com/office/drawing/2014/main" val="299907239"/>
                    </a:ext>
                  </a:extLst>
                </a:gridCol>
                <a:gridCol w="2001204">
                  <a:extLst>
                    <a:ext uri="{9D8B030D-6E8A-4147-A177-3AD203B41FA5}">
                      <a16:colId xmlns:a16="http://schemas.microsoft.com/office/drawing/2014/main" val="2578400319"/>
                    </a:ext>
                  </a:extLst>
                </a:gridCol>
              </a:tblGrid>
              <a:tr h="152194">
                <a:tc>
                  <a:txBody>
                    <a:bodyPr/>
                    <a:lstStyle/>
                    <a:p>
                      <a:pPr algn="l"/>
                      <a:r>
                        <a:rPr lang="en-US" sz="2000" b="0" dirty="0">
                          <a:latin typeface="+mj-lt"/>
                        </a:rPr>
                        <a:t>Orders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40487">
                <a:tc>
                  <a:txBody>
                    <a:bodyPr/>
                    <a:lstStyle/>
                    <a:p>
                      <a:pPr marL="0" algn="l" defTabSz="932742" rtl="0" eaLnBrk="1" latinLnBrk="0" hangingPunct="1"/>
                      <a:r>
                        <a:rPr lang="en-US" sz="1600" kern="1200" dirty="0">
                          <a:solidFill>
                            <a:schemeClr val="tx1"/>
                          </a:solidFill>
                          <a:latin typeface="+mj-lt"/>
                          <a:ea typeface="+mn-ea"/>
                          <a:cs typeface="+mn-cs"/>
                        </a:rPr>
                        <a:t>OrderID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algn="l" defTabSz="932742" rtl="0" eaLnBrk="1" latinLnBrk="0" hangingPunct="1"/>
                      <a:r>
                        <a:rPr lang="en-US" sz="1600" kern="1200" dirty="0">
                          <a:solidFill>
                            <a:schemeClr val="tx1"/>
                          </a:solidFill>
                          <a:latin typeface="+mj-lt"/>
                          <a:ea typeface="+mn-ea"/>
                          <a:cs typeface="+mn-cs"/>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algn="l" defTabSz="932742" rtl="0" eaLnBrk="1" latinLnBrk="0" hangingPunct="1"/>
                      <a:r>
                        <a:rPr lang="en-US" sz="1600" kern="1200" dirty="0">
                          <a:solidFill>
                            <a:schemeClr val="tx1"/>
                          </a:solidFill>
                          <a:latin typeface="+mj-lt"/>
                          <a:ea typeface="+mn-ea"/>
                          <a:cs typeface="+mn-cs"/>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154749">
                <a:tc>
                  <a:txBody>
                    <a:bodyPr/>
                    <a:lstStyle/>
                    <a:p>
                      <a:pPr marL="0" algn="l" defTabSz="932742" rtl="0" eaLnBrk="1" latinLnBrk="0" hangingPunct="1"/>
                      <a:r>
                        <a:rPr lang="en-US" sz="1600" kern="1200" dirty="0">
                          <a:solidFill>
                            <a:schemeClr val="tx1"/>
                          </a:solidFill>
                          <a:latin typeface="+mn-lt"/>
                          <a:ea typeface="+mn-ea"/>
                          <a:cs typeface="+mn-cs"/>
                        </a:rPr>
                        <a:t>AD100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b" latinLnBrk="0" hangingPunct="1"/>
                      <a:r>
                        <a:rPr lang="en-US" sz="1600" kern="1200" dirty="0">
                          <a:solidFill>
                            <a:schemeClr val="tx1"/>
                          </a:solidFill>
                          <a:latin typeface="+mn-lt"/>
                          <a:ea typeface="+mn-ea"/>
                          <a:cs typeface="+mn-cs"/>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latinLnBrk="0" hangingPunct="1"/>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54749">
                <a:tc>
                  <a:txBody>
                    <a:bodyPr/>
                    <a:lstStyle/>
                    <a:p>
                      <a:pPr marL="0" algn="l" defTabSz="932742" rtl="0" eaLnBrk="1" latinLnBrk="0" hangingPunct="1"/>
                      <a:r>
                        <a:rPr lang="en-US" sz="1600" kern="1200" dirty="0">
                          <a:solidFill>
                            <a:schemeClr val="tx1"/>
                          </a:solidFill>
                          <a:latin typeface="+mn-lt"/>
                          <a:ea typeface="+mn-ea"/>
                          <a:cs typeface="+mn-cs"/>
                        </a:rPr>
                        <a:t>AD101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b" latinLnBrk="0" hangingPunct="1"/>
                      <a:r>
                        <a:rPr lang="en-US" sz="1600" kern="1200" dirty="0">
                          <a:solidFill>
                            <a:schemeClr val="tx1"/>
                          </a:solidFill>
                          <a:latin typeface="+mn-lt"/>
                          <a:ea typeface="+mn-ea"/>
                          <a:cs typeface="+mn-cs"/>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154749">
                <a:tc>
                  <a:txBody>
                    <a:bodyPr/>
                    <a:lstStyle/>
                    <a:p>
                      <a:pPr marL="0" algn="l" defTabSz="932742" rtl="0" eaLnBrk="1" latinLnBrk="0" hangingPunct="1"/>
                      <a:r>
                        <a:rPr lang="en-US" sz="1600" kern="1200" dirty="0">
                          <a:solidFill>
                            <a:schemeClr val="tx1"/>
                          </a:solidFill>
                          <a:latin typeface="+mn-lt"/>
                          <a:ea typeface="+mn-ea"/>
                          <a:cs typeface="+mn-cs"/>
                        </a:rPr>
                        <a:t>AD102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b"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154749">
                <a:tc>
                  <a:txBody>
                    <a:bodyPr/>
                    <a:lstStyle/>
                    <a:p>
                      <a:pPr marL="0" algn="l" defTabSz="932742" rtl="0" eaLnBrk="1" latinLnBrk="0" hangingPunct="1"/>
                      <a:r>
                        <a:rPr lang="en-US" sz="1600" kern="1200" dirty="0">
                          <a:solidFill>
                            <a:schemeClr val="tx1"/>
                          </a:solidFill>
                          <a:latin typeface="+mn-lt"/>
                          <a:ea typeface="+mn-ea"/>
                          <a:cs typeface="+mn-cs"/>
                        </a:rPr>
                        <a:t>AX103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b" latinLnBrk="0" hangingPunct="1"/>
                      <a:r>
                        <a:rPr lang="en-US" sz="1600" kern="1200" dirty="0">
                          <a:solidFill>
                            <a:schemeClr val="tx1"/>
                          </a:solidFill>
                          <a:latin typeface="+mn-lt"/>
                          <a:ea typeface="+mn-ea"/>
                          <a:cs typeface="+mn-cs"/>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154749">
                <a:tc>
                  <a:txBody>
                    <a:bodyPr/>
                    <a:lstStyle/>
                    <a:p>
                      <a:pPr marL="0" algn="l" defTabSz="932742" rtl="0" eaLnBrk="1" latinLnBrk="0" hangingPunct="1"/>
                      <a:r>
                        <a:rPr lang="en-US" sz="1600" kern="1200" dirty="0">
                          <a:solidFill>
                            <a:schemeClr val="tx1"/>
                          </a:solidFill>
                          <a:latin typeface="+mn-lt"/>
                          <a:ea typeface="+mn-ea"/>
                          <a:cs typeface="+mn-cs"/>
                        </a:rPr>
                        <a:t>AS104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b" latinLnBrk="0" hangingPunct="1"/>
                      <a:r>
                        <a:rPr lang="en-US" sz="1600" kern="1200" dirty="0">
                          <a:solidFill>
                            <a:schemeClr val="tx1"/>
                          </a:solidFill>
                          <a:latin typeface="+mn-lt"/>
                          <a:ea typeface="+mn-ea"/>
                          <a:cs typeface="+mn-cs"/>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154749">
                <a:tc>
                  <a:txBody>
                    <a:bodyPr/>
                    <a:lstStyle/>
                    <a:p>
                      <a:pPr marL="0" algn="l" defTabSz="932742" rtl="0" eaLnBrk="1" latinLnBrk="0" hangingPunct="1"/>
                      <a:r>
                        <a:rPr lang="en-US" sz="1600" kern="1200" dirty="0">
                          <a:solidFill>
                            <a:schemeClr val="tx1"/>
                          </a:solidFill>
                          <a:latin typeface="+mn-lt"/>
                          <a:ea typeface="+mn-ea"/>
                          <a:cs typeface="+mn-cs"/>
                        </a:rPr>
                        <a:t>AR105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b" latinLnBrk="0" hangingPunct="1"/>
                      <a:r>
                        <a:rPr lang="en-US" sz="1600" kern="1200" dirty="0">
                          <a:solidFill>
                            <a:schemeClr val="tx1"/>
                          </a:solidFill>
                          <a:latin typeface="+mn-lt"/>
                          <a:ea typeface="+mn-ea"/>
                          <a:cs typeface="+mn-cs"/>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154749">
                <a:tc>
                  <a:txBody>
                    <a:bodyPr/>
                    <a:lstStyle/>
                    <a:p>
                      <a:pPr marL="0" algn="l" defTabSz="932742" rtl="0" eaLnBrk="1" latinLnBrk="0" hangingPunct="1"/>
                      <a:r>
                        <a:rPr lang="en-US" sz="1600" kern="1200" dirty="0">
                          <a:solidFill>
                            <a:schemeClr val="tx1"/>
                          </a:solidFill>
                          <a:latin typeface="+mn-lt"/>
                          <a:ea typeface="+mn-ea"/>
                          <a:cs typeface="+mn-cs"/>
                        </a:rPr>
                        <a:t>MK106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b" latinLnBrk="0" hangingPunct="1"/>
                      <a:r>
                        <a:rPr lang="en-US" sz="1600" kern="1200" dirty="0">
                          <a:solidFill>
                            <a:schemeClr val="tx1"/>
                          </a:solidFill>
                          <a:latin typeface="+mn-lt"/>
                          <a:ea typeface="+mn-ea"/>
                          <a:cs typeface="+mn-cs"/>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latinLnBrk="0" hangingPunct="1"/>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sp>
        <p:nvSpPr>
          <p:cNvPr id="22" name="Cross 21" descr="Cross mark on Orders template">
            <a:extLst>
              <a:ext uri="{FF2B5EF4-FFF2-40B4-BE49-F238E27FC236}">
                <a16:creationId xmlns:a16="http://schemas.microsoft.com/office/drawing/2014/main" id="{374029F5-A63E-4CEB-B579-0B0435ACE4DC}"/>
              </a:ext>
              <a:ext uri="{C183D7F6-B498-43B3-948B-1728B52AA6E4}">
                <adec:decorative xmlns:adec="http://schemas.microsoft.com/office/drawing/2017/decorative" val="0"/>
              </a:ext>
            </a:extLst>
          </p:cNvPr>
          <p:cNvSpPr/>
          <p:nvPr/>
        </p:nvSpPr>
        <p:spPr bwMode="auto">
          <a:xfrm rot="18814952">
            <a:off x="7977928" y="1716388"/>
            <a:ext cx="2219156" cy="2232038"/>
          </a:xfrm>
          <a:prstGeom prst="plus">
            <a:avLst>
              <a:gd name="adj" fmla="val 4018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19D81071-21FF-49ED-873C-2932BB5C3A37}"/>
              </a:ext>
            </a:extLst>
          </p:cNvPr>
          <p:cNvSpPr txBox="1"/>
          <p:nvPr/>
        </p:nvSpPr>
        <p:spPr>
          <a:xfrm>
            <a:off x="434341" y="4457700"/>
            <a:ext cx="11338560" cy="1038225"/>
          </a:xfrm>
          <a:prstGeom prst="rect">
            <a:avLst/>
          </a:prstGeom>
          <a:noFill/>
          <a:ln w="19050">
            <a:solidFill>
              <a:schemeClr val="tx2"/>
            </a:solidFill>
          </a:ln>
        </p:spPr>
        <p:txBody>
          <a:bodyPr wrap="square" lIns="137160" tIns="91440" rIns="137160" bIns="91440" rtlCol="0">
            <a:noAutofit/>
          </a:bodyPr>
          <a:lstStyle/>
          <a:p>
            <a:pPr algn="ctr">
              <a:spcAft>
                <a:spcPts val="300"/>
              </a:spcAft>
            </a:pPr>
            <a:r>
              <a:rPr lang="en-US" sz="1800" dirty="0">
                <a:latin typeface="+mj-lt"/>
              </a:rPr>
              <a:t>Data is normalized to:</a:t>
            </a:r>
          </a:p>
        </p:txBody>
      </p:sp>
      <p:sp>
        <p:nvSpPr>
          <p:cNvPr id="15" name="Freeform: Shape 14">
            <a:extLst>
              <a:ext uri="{FF2B5EF4-FFF2-40B4-BE49-F238E27FC236}">
                <a16:creationId xmlns:a16="http://schemas.microsoft.com/office/drawing/2014/main" id="{A3FB6F58-F5D9-413A-8B1C-B282FCCD191A}"/>
              </a:ext>
            </a:extLst>
          </p:cNvPr>
          <p:cNvSpPr/>
          <p:nvPr/>
        </p:nvSpPr>
        <p:spPr>
          <a:xfrm>
            <a:off x="547212" y="4886326"/>
            <a:ext cx="3601044" cy="504823"/>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it-IT" sz="1600" dirty="0">
                <a:solidFill>
                  <a:schemeClr val="tx1"/>
                </a:solidFill>
              </a:rPr>
              <a:t>Reduce storage</a:t>
            </a:r>
            <a:endParaRPr lang="en-US" sz="1600" dirty="0">
              <a:solidFill>
                <a:schemeClr val="tx1"/>
              </a:solidFill>
            </a:endParaRPr>
          </a:p>
        </p:txBody>
      </p:sp>
      <p:sp>
        <p:nvSpPr>
          <p:cNvPr id="17" name="Freeform: Shape 16">
            <a:extLst>
              <a:ext uri="{FF2B5EF4-FFF2-40B4-BE49-F238E27FC236}">
                <a16:creationId xmlns:a16="http://schemas.microsoft.com/office/drawing/2014/main" id="{18F14E18-1EEA-4A47-8783-11DC343CD069}"/>
              </a:ext>
            </a:extLst>
          </p:cNvPr>
          <p:cNvSpPr/>
          <p:nvPr/>
        </p:nvSpPr>
        <p:spPr>
          <a:xfrm>
            <a:off x="4303100" y="4886326"/>
            <a:ext cx="3601044" cy="504823"/>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it-IT" sz="1600" dirty="0">
                <a:solidFill>
                  <a:schemeClr val="tx1"/>
                </a:solidFill>
              </a:rPr>
              <a:t>Avoid data duplication</a:t>
            </a:r>
            <a:endParaRPr lang="en-US" sz="1600" dirty="0">
              <a:solidFill>
                <a:schemeClr val="tx1"/>
              </a:solidFill>
            </a:endParaRPr>
          </a:p>
        </p:txBody>
      </p:sp>
      <p:sp>
        <p:nvSpPr>
          <p:cNvPr id="19" name="Freeform: Shape 18">
            <a:extLst>
              <a:ext uri="{FF2B5EF4-FFF2-40B4-BE49-F238E27FC236}">
                <a16:creationId xmlns:a16="http://schemas.microsoft.com/office/drawing/2014/main" id="{F8C70266-4BA1-4F75-B713-04B40DFA35E6}"/>
              </a:ext>
            </a:extLst>
          </p:cNvPr>
          <p:cNvSpPr/>
          <p:nvPr/>
        </p:nvSpPr>
        <p:spPr>
          <a:xfrm>
            <a:off x="8058986" y="4886326"/>
            <a:ext cx="3601044" cy="504823"/>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it-IT" sz="1600">
                <a:solidFill>
                  <a:schemeClr val="tx1"/>
                </a:solidFill>
              </a:rPr>
              <a:t>Improve data quality</a:t>
            </a:r>
            <a:endParaRPr lang="en-US" sz="1600" dirty="0">
              <a:solidFill>
                <a:schemeClr val="tx1"/>
              </a:solidFill>
            </a:endParaRPr>
          </a:p>
        </p:txBody>
      </p:sp>
    </p:spTree>
    <p:extLst>
      <p:ext uri="{BB962C8B-B14F-4D97-AF65-F5344CB8AC3E}">
        <p14:creationId xmlns:p14="http://schemas.microsoft.com/office/powerpoint/2010/main" val="37987949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F22-C4C3-471A-919C-C10886A37C5A}"/>
              </a:ext>
            </a:extLst>
          </p:cNvPr>
          <p:cNvSpPr>
            <a:spLocks noGrp="1"/>
          </p:cNvSpPr>
          <p:nvPr>
            <p:ph type="title"/>
          </p:nvPr>
        </p:nvSpPr>
        <p:spPr/>
        <p:txBody>
          <a:bodyPr/>
          <a:lstStyle/>
          <a:p>
            <a:r>
              <a:rPr lang="en-US" dirty="0"/>
              <a:t>Relations</a:t>
            </a:r>
          </a:p>
        </p:txBody>
      </p:sp>
      <p:graphicFrame>
        <p:nvGraphicFramePr>
          <p:cNvPr id="3" name="Table 2">
            <a:extLst>
              <a:ext uri="{FF2B5EF4-FFF2-40B4-BE49-F238E27FC236}">
                <a16:creationId xmlns:a16="http://schemas.microsoft.com/office/drawing/2014/main" id="{57046AC9-7FA7-4448-9B35-8878A5BD6770}"/>
              </a:ext>
            </a:extLst>
          </p:cNvPr>
          <p:cNvGraphicFramePr>
            <a:graphicFrameLocks noGrp="1"/>
          </p:cNvGraphicFramePr>
          <p:nvPr/>
        </p:nvGraphicFramePr>
        <p:xfrm>
          <a:off x="434772" y="1205352"/>
          <a:ext cx="5691187" cy="3078480"/>
        </p:xfrm>
        <a:graphic>
          <a:graphicData uri="http://schemas.openxmlformats.org/drawingml/2006/table">
            <a:tbl>
              <a:tblPr firstRow="1" bandRow="1">
                <a:tableStyleId>{5C22544A-7EE6-4342-B048-85BDC9FD1C3A}</a:tableStyleId>
              </a:tblPr>
              <a:tblGrid>
                <a:gridCol w="1479167">
                  <a:extLst>
                    <a:ext uri="{9D8B030D-6E8A-4147-A177-3AD203B41FA5}">
                      <a16:colId xmlns:a16="http://schemas.microsoft.com/office/drawing/2014/main" val="1727388637"/>
                    </a:ext>
                  </a:extLst>
                </a:gridCol>
                <a:gridCol w="2119538">
                  <a:extLst>
                    <a:ext uri="{9D8B030D-6E8A-4147-A177-3AD203B41FA5}">
                      <a16:colId xmlns:a16="http://schemas.microsoft.com/office/drawing/2014/main" val="299907239"/>
                    </a:ext>
                  </a:extLst>
                </a:gridCol>
                <a:gridCol w="2092482">
                  <a:extLst>
                    <a:ext uri="{9D8B030D-6E8A-4147-A177-3AD203B41FA5}">
                      <a16:colId xmlns:a16="http://schemas.microsoft.com/office/drawing/2014/main" val="2578400319"/>
                    </a:ext>
                  </a:extLst>
                </a:gridCol>
              </a:tblGrid>
              <a:tr h="262754">
                <a:tc>
                  <a:txBody>
                    <a:bodyPr/>
                    <a:lstStyle/>
                    <a:p>
                      <a:pPr algn="l"/>
                      <a:r>
                        <a:rPr lang="en-US" sz="2000" b="0" dirty="0">
                          <a:latin typeface="+mj-lt"/>
                        </a:rPr>
                        <a:t>Customers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42542">
                <a:tc>
                  <a:txBody>
                    <a:bodyPr/>
                    <a:lstStyle/>
                    <a:p>
                      <a:pPr algn="l"/>
                      <a:r>
                        <a:rPr lang="en-US" sz="1600" dirty="0">
                          <a:solidFill>
                            <a:schemeClr val="tx1"/>
                          </a:solidFill>
                          <a:latin typeface="+mj-lt"/>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266797">
                <a:tc>
                  <a:txBody>
                    <a:bodyPr/>
                    <a:lstStyle/>
                    <a:p>
                      <a:pPr algn="l"/>
                      <a:r>
                        <a:rPr lang="en-US" sz="1600" dirty="0">
                          <a:solidFill>
                            <a:schemeClr val="tx1"/>
                          </a:solidFill>
                          <a:latin typeface="+mn-lt"/>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66797">
                <a:tc>
                  <a:txBody>
                    <a:bodyPr/>
                    <a:lstStyle/>
                    <a:p>
                      <a:pPr algn="l"/>
                      <a:r>
                        <a:rPr lang="en-US" sz="1600" dirty="0">
                          <a:solidFill>
                            <a:schemeClr val="tx1"/>
                          </a:solidFill>
                          <a:latin typeface="+mn-lt"/>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266797">
                <a:tc>
                  <a:txBody>
                    <a:bodyPr/>
                    <a:lstStyle/>
                    <a:p>
                      <a:pPr algn="l"/>
                      <a:r>
                        <a:rPr lang="en-US" sz="1600" dirty="0">
                          <a:solidFill>
                            <a:schemeClr val="tx1"/>
                          </a:solidFill>
                          <a:latin typeface="+mn-lt"/>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Vanja Matkovic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266797">
                <a:tc>
                  <a:txBody>
                    <a:bodyPr/>
                    <a:lstStyle/>
                    <a:p>
                      <a:pPr algn="l"/>
                      <a:r>
                        <a:rPr lang="en-US" sz="1600" dirty="0">
                          <a:solidFill>
                            <a:schemeClr val="tx1"/>
                          </a:solidFill>
                          <a:latin typeface="+mn-lt"/>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266797">
                <a:tc>
                  <a:txBody>
                    <a:bodyPr/>
                    <a:lstStyle/>
                    <a:p>
                      <a:pPr algn="l"/>
                      <a:r>
                        <a:rPr lang="en-US" sz="1600" dirty="0">
                          <a:solidFill>
                            <a:schemeClr val="tx1"/>
                          </a:solidFill>
                          <a:latin typeface="+mn-lt"/>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Zhenis Omar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266797">
                <a:tc>
                  <a:txBody>
                    <a:bodyPr/>
                    <a:lstStyle/>
                    <a:p>
                      <a:pPr algn="l"/>
                      <a:r>
                        <a:rPr lang="en-US" sz="1600" dirty="0">
                          <a:solidFill>
                            <a:schemeClr val="tx1"/>
                          </a:solidFill>
                          <a:latin typeface="+mn-lt"/>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266797">
                <a:tc>
                  <a:txBody>
                    <a:bodyPr/>
                    <a:lstStyle/>
                    <a:p>
                      <a:pPr algn="l"/>
                      <a:r>
                        <a:rPr lang="en-US" sz="1600" dirty="0">
                          <a:solidFill>
                            <a:schemeClr val="tx1"/>
                          </a:solidFill>
                          <a:latin typeface="+mn-lt"/>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Alex Pettersen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sp>
        <p:nvSpPr>
          <p:cNvPr id="11" name="Rectangle 10" descr="Highlighting Customer ID">
            <a:extLst>
              <a:ext uri="{FF2B5EF4-FFF2-40B4-BE49-F238E27FC236}">
                <a16:creationId xmlns:a16="http://schemas.microsoft.com/office/drawing/2014/main" id="{D077890F-9952-43DA-A1B7-4F68ABD35251}"/>
              </a:ext>
              <a:ext uri="{C183D7F6-B498-43B3-948B-1728B52AA6E4}">
                <adec:decorative xmlns:adec="http://schemas.microsoft.com/office/drawing/2017/decorative" val="0"/>
              </a:ext>
            </a:extLst>
          </p:cNvPr>
          <p:cNvSpPr/>
          <p:nvPr/>
        </p:nvSpPr>
        <p:spPr bwMode="auto">
          <a:xfrm>
            <a:off x="434339" y="1603376"/>
            <a:ext cx="1480185" cy="30802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2" name="Connector: Elbow 11" descr="Line connector">
            <a:extLst>
              <a:ext uri="{FF2B5EF4-FFF2-40B4-BE49-F238E27FC236}">
                <a16:creationId xmlns:a16="http://schemas.microsoft.com/office/drawing/2014/main" id="{C97A56E3-7448-4475-A5AF-85472C67BCDF}"/>
              </a:ext>
              <a:ext uri="{C183D7F6-B498-43B3-948B-1728B52AA6E4}">
                <adec:decorative xmlns:adec="http://schemas.microsoft.com/office/drawing/2017/decorative" val="0"/>
              </a:ext>
            </a:extLst>
          </p:cNvPr>
          <p:cNvCxnSpPr>
            <a:cxnSpLocks/>
            <a:stCxn id="11" idx="0"/>
            <a:endCxn id="13" idx="0"/>
          </p:cNvCxnSpPr>
          <p:nvPr/>
        </p:nvCxnSpPr>
        <p:spPr>
          <a:xfrm rot="5400000" flipH="1" flipV="1">
            <a:off x="4961249" y="-2183783"/>
            <a:ext cx="342" cy="7573977"/>
          </a:xfrm>
          <a:prstGeom prst="bentConnector3">
            <a:avLst>
              <a:gd name="adj1" fmla="val 147709649"/>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6AB50881-D7AF-4F47-BF8D-E465354CD82C}"/>
              </a:ext>
            </a:extLst>
          </p:cNvPr>
          <p:cNvGraphicFramePr>
            <a:graphicFrameLocks noGrp="1"/>
          </p:cNvGraphicFramePr>
          <p:nvPr/>
        </p:nvGraphicFramePr>
        <p:xfrm>
          <a:off x="6329973" y="1205352"/>
          <a:ext cx="5442927" cy="3078480"/>
        </p:xfrm>
        <a:graphic>
          <a:graphicData uri="http://schemas.openxmlformats.org/drawingml/2006/table">
            <a:tbl>
              <a:tblPr firstRow="1" bandRow="1">
                <a:tableStyleId>{5C22544A-7EE6-4342-B048-85BDC9FD1C3A}</a:tableStyleId>
              </a:tblPr>
              <a:tblGrid>
                <a:gridCol w="1414643">
                  <a:extLst>
                    <a:ext uri="{9D8B030D-6E8A-4147-A177-3AD203B41FA5}">
                      <a16:colId xmlns:a16="http://schemas.microsoft.com/office/drawing/2014/main" val="1727388637"/>
                    </a:ext>
                  </a:extLst>
                </a:gridCol>
                <a:gridCol w="2027080">
                  <a:extLst>
                    <a:ext uri="{9D8B030D-6E8A-4147-A177-3AD203B41FA5}">
                      <a16:colId xmlns:a16="http://schemas.microsoft.com/office/drawing/2014/main" val="299907239"/>
                    </a:ext>
                  </a:extLst>
                </a:gridCol>
                <a:gridCol w="2001204">
                  <a:extLst>
                    <a:ext uri="{9D8B030D-6E8A-4147-A177-3AD203B41FA5}">
                      <a16:colId xmlns:a16="http://schemas.microsoft.com/office/drawing/2014/main" val="2578400319"/>
                    </a:ext>
                  </a:extLst>
                </a:gridCol>
              </a:tblGrid>
              <a:tr h="157285">
                <a:tc>
                  <a:txBody>
                    <a:bodyPr/>
                    <a:lstStyle/>
                    <a:p>
                      <a:pPr algn="l"/>
                      <a:r>
                        <a:rPr lang="en-US" sz="2000" b="0" dirty="0">
                          <a:latin typeface="+mj-lt"/>
                        </a:rPr>
                        <a:t>Orders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45186">
                <a:tc>
                  <a:txBody>
                    <a:bodyPr/>
                    <a:lstStyle/>
                    <a:p>
                      <a:pPr marL="0" algn="l" defTabSz="932742" rtl="0" eaLnBrk="1" latinLnBrk="0" hangingPunct="1"/>
                      <a:r>
                        <a:rPr lang="en-US" sz="1600" kern="1200" dirty="0">
                          <a:solidFill>
                            <a:schemeClr val="tx1"/>
                          </a:solidFill>
                          <a:latin typeface="+mj-lt"/>
                          <a:ea typeface="+mn-ea"/>
                          <a:cs typeface="+mn-cs"/>
                        </a:rPr>
                        <a:t>OrderID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algn="l" defTabSz="932742" rtl="0" eaLnBrk="1" latinLnBrk="0" hangingPunct="1"/>
                      <a:r>
                        <a:rPr lang="en-US" sz="1600" kern="1200" dirty="0">
                          <a:solidFill>
                            <a:schemeClr val="tx1"/>
                          </a:solidFill>
                          <a:latin typeface="+mj-lt"/>
                          <a:ea typeface="+mn-ea"/>
                          <a:cs typeface="+mn-cs"/>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algn="l" defTabSz="932742" rtl="0" eaLnBrk="1" latinLnBrk="0" hangingPunct="1"/>
                      <a:r>
                        <a:rPr lang="en-US" sz="1600" kern="1200" dirty="0">
                          <a:solidFill>
                            <a:schemeClr val="tx1"/>
                          </a:solidFill>
                          <a:latin typeface="+mj-lt"/>
                          <a:ea typeface="+mn-ea"/>
                          <a:cs typeface="+mn-cs"/>
                        </a:rPr>
                        <a:t>SalesPersonID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145186">
                <a:tc>
                  <a:txBody>
                    <a:bodyPr/>
                    <a:lstStyle/>
                    <a:p>
                      <a:r>
                        <a:rPr lang="en-US" sz="1600" kern="1200" dirty="0">
                          <a:solidFill>
                            <a:schemeClr val="tx1"/>
                          </a:solidFill>
                          <a:latin typeface="+mn-lt"/>
                          <a:ea typeface="+mn-ea"/>
                          <a:cs typeface="+mn-cs"/>
                        </a:rPr>
                        <a:t>AD100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101</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1" kern="1200" dirty="0">
                          <a:solidFill>
                            <a:schemeClr val="tx1"/>
                          </a:solidFill>
                          <a:latin typeface="+mn-lt"/>
                          <a:ea typeface="+mn-ea"/>
                          <a:cs typeface="+mn-cs"/>
                        </a:rPr>
                        <a:t>200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45186">
                <a:tc>
                  <a:txBody>
                    <a:bodyPr/>
                    <a:lstStyle/>
                    <a:p>
                      <a:r>
                        <a:rPr lang="en-US" sz="1600" kern="1200" dirty="0">
                          <a:solidFill>
                            <a:schemeClr val="tx1"/>
                          </a:solidFill>
                          <a:latin typeface="+mn-lt"/>
                          <a:ea typeface="+mn-ea"/>
                          <a:cs typeface="+mn-cs"/>
                        </a:rPr>
                        <a:t>AD101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101</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145186">
                <a:tc>
                  <a:txBody>
                    <a:bodyPr/>
                    <a:lstStyle/>
                    <a:p>
                      <a:r>
                        <a:rPr lang="en-US" sz="1600" kern="1200" dirty="0">
                          <a:solidFill>
                            <a:schemeClr val="tx1"/>
                          </a:solidFill>
                          <a:latin typeface="+mn-lt"/>
                          <a:ea typeface="+mn-ea"/>
                          <a:cs typeface="+mn-cs"/>
                        </a:rPr>
                        <a:t>AD102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101</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145186">
                <a:tc>
                  <a:txBody>
                    <a:bodyPr/>
                    <a:lstStyle/>
                    <a:p>
                      <a:r>
                        <a:rPr lang="en-US" sz="1600" kern="1200" dirty="0">
                          <a:solidFill>
                            <a:schemeClr val="tx1"/>
                          </a:solidFill>
                          <a:latin typeface="+mn-lt"/>
                          <a:ea typeface="+mn-ea"/>
                          <a:cs typeface="+mn-cs"/>
                        </a:rPr>
                        <a:t>AX103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103</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145186">
                <a:tc>
                  <a:txBody>
                    <a:bodyPr/>
                    <a:lstStyle/>
                    <a:p>
                      <a:r>
                        <a:rPr lang="en-US" sz="1600" kern="1200" dirty="0">
                          <a:solidFill>
                            <a:schemeClr val="tx1"/>
                          </a:solidFill>
                          <a:latin typeface="+mn-lt"/>
                          <a:ea typeface="+mn-ea"/>
                          <a:cs typeface="+mn-cs"/>
                        </a:rPr>
                        <a:t>AS104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103</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145186">
                <a:tc>
                  <a:txBody>
                    <a:bodyPr/>
                    <a:lstStyle/>
                    <a:p>
                      <a:r>
                        <a:rPr lang="en-US" sz="1600" kern="1200" dirty="0">
                          <a:solidFill>
                            <a:schemeClr val="tx1"/>
                          </a:solidFill>
                          <a:latin typeface="+mn-lt"/>
                          <a:ea typeface="+mn-ea"/>
                          <a:cs typeface="+mn-cs"/>
                        </a:rPr>
                        <a:t>AR105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105</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145186">
                <a:tc>
                  <a:txBody>
                    <a:bodyPr/>
                    <a:lstStyle/>
                    <a:p>
                      <a:r>
                        <a:rPr lang="en-US" sz="1600" kern="1200" dirty="0">
                          <a:solidFill>
                            <a:schemeClr val="tx1"/>
                          </a:solidFill>
                          <a:latin typeface="+mn-lt"/>
                          <a:ea typeface="+mn-ea"/>
                          <a:cs typeface="+mn-cs"/>
                        </a:rPr>
                        <a:t>MK106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105</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sp>
        <p:nvSpPr>
          <p:cNvPr id="13" name="Rectangle 12" descr="Highlighting Customer ID">
            <a:extLst>
              <a:ext uri="{FF2B5EF4-FFF2-40B4-BE49-F238E27FC236}">
                <a16:creationId xmlns:a16="http://schemas.microsoft.com/office/drawing/2014/main" id="{F922E7A7-64AE-477F-AC05-D3823B166C06}"/>
              </a:ext>
              <a:ext uri="{C183D7F6-B498-43B3-948B-1728B52AA6E4}">
                <adec:decorative xmlns:adec="http://schemas.microsoft.com/office/drawing/2017/decorative" val="0"/>
              </a:ext>
            </a:extLst>
          </p:cNvPr>
          <p:cNvSpPr/>
          <p:nvPr/>
        </p:nvSpPr>
        <p:spPr bwMode="auto">
          <a:xfrm>
            <a:off x="7743217" y="1603034"/>
            <a:ext cx="2010384" cy="30831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EC403D48-254F-4CC8-89B2-82786EDE34F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4963" y="2029202"/>
            <a:ext cx="2237998" cy="2237998"/>
          </a:xfrm>
          <a:prstGeom prst="rect">
            <a:avLst/>
          </a:prstGeom>
        </p:spPr>
      </p:pic>
      <p:sp>
        <p:nvSpPr>
          <p:cNvPr id="7" name="TextBox 6">
            <a:extLst>
              <a:ext uri="{FF2B5EF4-FFF2-40B4-BE49-F238E27FC236}">
                <a16:creationId xmlns:a16="http://schemas.microsoft.com/office/drawing/2014/main" id="{19D81071-21FF-49ED-873C-2932BB5C3A37}"/>
              </a:ext>
            </a:extLst>
          </p:cNvPr>
          <p:cNvSpPr txBox="1"/>
          <p:nvPr/>
        </p:nvSpPr>
        <p:spPr>
          <a:xfrm>
            <a:off x="434341" y="4457700"/>
            <a:ext cx="11338560" cy="1038225"/>
          </a:xfrm>
          <a:prstGeom prst="rect">
            <a:avLst/>
          </a:prstGeom>
          <a:noFill/>
          <a:ln w="19050">
            <a:solidFill>
              <a:schemeClr val="tx2"/>
            </a:solidFill>
          </a:ln>
        </p:spPr>
        <p:txBody>
          <a:bodyPr wrap="square" lIns="137160" tIns="91440" rIns="137160" bIns="91440" rtlCol="0">
            <a:noAutofit/>
          </a:bodyPr>
          <a:lstStyle/>
          <a:p>
            <a:pPr algn="ctr">
              <a:spcAft>
                <a:spcPts val="300"/>
              </a:spcAft>
            </a:pPr>
            <a:r>
              <a:rPr lang="en-US" sz="1800" dirty="0">
                <a:latin typeface="+mj-lt"/>
              </a:rPr>
              <a:t>In a normalized database schema: </a:t>
            </a:r>
          </a:p>
        </p:txBody>
      </p:sp>
      <p:sp>
        <p:nvSpPr>
          <p:cNvPr id="15" name="Freeform: Shape 14">
            <a:extLst>
              <a:ext uri="{FF2B5EF4-FFF2-40B4-BE49-F238E27FC236}">
                <a16:creationId xmlns:a16="http://schemas.microsoft.com/office/drawing/2014/main" id="{A3FB6F58-F5D9-413A-8B1C-B282FCCD191A}"/>
              </a:ext>
            </a:extLst>
          </p:cNvPr>
          <p:cNvSpPr/>
          <p:nvPr/>
        </p:nvSpPr>
        <p:spPr>
          <a:xfrm>
            <a:off x="547212" y="4886326"/>
            <a:ext cx="3601044" cy="504824"/>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Primary Keys and Foreign keys are used to define relationships</a:t>
            </a:r>
          </a:p>
        </p:txBody>
      </p:sp>
      <p:sp>
        <p:nvSpPr>
          <p:cNvPr id="17" name="Freeform: Shape 16">
            <a:extLst>
              <a:ext uri="{FF2B5EF4-FFF2-40B4-BE49-F238E27FC236}">
                <a16:creationId xmlns:a16="http://schemas.microsoft.com/office/drawing/2014/main" id="{18F14E18-1EEA-4A47-8783-11DC343CD069}"/>
              </a:ext>
            </a:extLst>
          </p:cNvPr>
          <p:cNvSpPr/>
          <p:nvPr/>
        </p:nvSpPr>
        <p:spPr>
          <a:xfrm>
            <a:off x="4303100" y="4886326"/>
            <a:ext cx="3601044" cy="504824"/>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No data duplication exists (other than key values in 3</a:t>
            </a:r>
            <a:r>
              <a:rPr lang="en-US" sz="1200" baseline="30000" dirty="0">
                <a:solidFill>
                  <a:schemeClr val="tx1"/>
                </a:solidFill>
              </a:rPr>
              <a:t>rd</a:t>
            </a:r>
            <a:r>
              <a:rPr lang="en-US" sz="1200" dirty="0">
                <a:solidFill>
                  <a:schemeClr val="tx1"/>
                </a:solidFill>
              </a:rPr>
              <a:t> Normal Form (3NF)</a:t>
            </a:r>
          </a:p>
        </p:txBody>
      </p:sp>
      <p:sp>
        <p:nvSpPr>
          <p:cNvPr id="19" name="Freeform: Shape 18">
            <a:extLst>
              <a:ext uri="{FF2B5EF4-FFF2-40B4-BE49-F238E27FC236}">
                <a16:creationId xmlns:a16="http://schemas.microsoft.com/office/drawing/2014/main" id="{F8C70266-4BA1-4F75-B713-04B40DFA35E6}"/>
              </a:ext>
            </a:extLst>
          </p:cNvPr>
          <p:cNvSpPr/>
          <p:nvPr/>
        </p:nvSpPr>
        <p:spPr>
          <a:xfrm>
            <a:off x="8058986" y="4886326"/>
            <a:ext cx="3601044" cy="504824"/>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Data is retrieved by joining tables together</a:t>
            </a:r>
            <a:br>
              <a:rPr lang="en-US" sz="1200" dirty="0">
                <a:solidFill>
                  <a:schemeClr val="tx1"/>
                </a:solidFill>
              </a:rPr>
            </a:br>
            <a:r>
              <a:rPr lang="en-US" sz="1200" dirty="0">
                <a:solidFill>
                  <a:schemeClr val="tx1"/>
                </a:solidFill>
              </a:rPr>
              <a:t>in a query</a:t>
            </a:r>
          </a:p>
        </p:txBody>
      </p:sp>
    </p:spTree>
    <p:extLst>
      <p:ext uri="{BB962C8B-B14F-4D97-AF65-F5344CB8AC3E}">
        <p14:creationId xmlns:p14="http://schemas.microsoft.com/office/powerpoint/2010/main" val="24165031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F22-C4C3-471A-919C-C10886A37C5A}"/>
              </a:ext>
            </a:extLst>
          </p:cNvPr>
          <p:cNvSpPr>
            <a:spLocks noGrp="1"/>
          </p:cNvSpPr>
          <p:nvPr>
            <p:ph type="title"/>
          </p:nvPr>
        </p:nvSpPr>
        <p:spPr/>
        <p:txBody>
          <a:bodyPr/>
          <a:lstStyle/>
          <a:p>
            <a:r>
              <a:rPr lang="en-US" dirty="0"/>
              <a:t>Indexes</a:t>
            </a:r>
          </a:p>
        </p:txBody>
      </p:sp>
      <p:graphicFrame>
        <p:nvGraphicFramePr>
          <p:cNvPr id="3" name="Table 2">
            <a:extLst>
              <a:ext uri="{FF2B5EF4-FFF2-40B4-BE49-F238E27FC236}">
                <a16:creationId xmlns:a16="http://schemas.microsoft.com/office/drawing/2014/main" id="{57046AC9-7FA7-4448-9B35-8878A5BD6770}"/>
              </a:ext>
            </a:extLst>
          </p:cNvPr>
          <p:cNvGraphicFramePr>
            <a:graphicFrameLocks noGrp="1"/>
          </p:cNvGraphicFramePr>
          <p:nvPr>
            <p:extLst>
              <p:ext uri="{D42A27DB-BD31-4B8C-83A1-F6EECF244321}">
                <p14:modId xmlns:p14="http://schemas.microsoft.com/office/powerpoint/2010/main" val="1396858842"/>
              </p:ext>
            </p:extLst>
          </p:nvPr>
        </p:nvGraphicFramePr>
        <p:xfrm>
          <a:off x="434772" y="1205352"/>
          <a:ext cx="5691187" cy="3078480"/>
        </p:xfrm>
        <a:graphic>
          <a:graphicData uri="http://schemas.openxmlformats.org/drawingml/2006/table">
            <a:tbl>
              <a:tblPr firstRow="1" bandRow="1">
                <a:tableStyleId>{5C22544A-7EE6-4342-B048-85BDC9FD1C3A}</a:tableStyleId>
              </a:tblPr>
              <a:tblGrid>
                <a:gridCol w="1479167">
                  <a:extLst>
                    <a:ext uri="{9D8B030D-6E8A-4147-A177-3AD203B41FA5}">
                      <a16:colId xmlns:a16="http://schemas.microsoft.com/office/drawing/2014/main" val="1727388637"/>
                    </a:ext>
                  </a:extLst>
                </a:gridCol>
                <a:gridCol w="2119538">
                  <a:extLst>
                    <a:ext uri="{9D8B030D-6E8A-4147-A177-3AD203B41FA5}">
                      <a16:colId xmlns:a16="http://schemas.microsoft.com/office/drawing/2014/main" val="299907239"/>
                    </a:ext>
                  </a:extLst>
                </a:gridCol>
                <a:gridCol w="2092482">
                  <a:extLst>
                    <a:ext uri="{9D8B030D-6E8A-4147-A177-3AD203B41FA5}">
                      <a16:colId xmlns:a16="http://schemas.microsoft.com/office/drawing/2014/main" val="2578400319"/>
                    </a:ext>
                  </a:extLst>
                </a:gridCol>
              </a:tblGrid>
              <a:tr h="262754">
                <a:tc>
                  <a:txBody>
                    <a:bodyPr/>
                    <a:lstStyle/>
                    <a:p>
                      <a:pPr algn="l"/>
                      <a:r>
                        <a:rPr lang="en-US" sz="2000" b="0" dirty="0">
                          <a:latin typeface="+mj-lt"/>
                        </a:rPr>
                        <a:t>Customers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42542">
                <a:tc>
                  <a:txBody>
                    <a:bodyPr/>
                    <a:lstStyle/>
                    <a:p>
                      <a:pPr algn="l"/>
                      <a:r>
                        <a:rPr lang="en-US" sz="1600" dirty="0">
                          <a:solidFill>
                            <a:schemeClr val="tx1"/>
                          </a:solidFill>
                          <a:latin typeface="+mj-lt"/>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266797">
                <a:tc>
                  <a:txBody>
                    <a:bodyPr/>
                    <a:lstStyle/>
                    <a:p>
                      <a:pPr algn="l"/>
                      <a:r>
                        <a:rPr lang="en-US" sz="1600" dirty="0">
                          <a:solidFill>
                            <a:schemeClr val="tx1"/>
                          </a:solidFill>
                          <a:latin typeface="+mn-lt"/>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66797">
                <a:tc>
                  <a:txBody>
                    <a:bodyPr/>
                    <a:lstStyle/>
                    <a:p>
                      <a:pPr algn="l"/>
                      <a:r>
                        <a:rPr lang="en-US" sz="1600" dirty="0">
                          <a:solidFill>
                            <a:schemeClr val="tx1"/>
                          </a:solidFill>
                          <a:latin typeface="+mn-lt"/>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266797">
                <a:tc>
                  <a:txBody>
                    <a:bodyPr/>
                    <a:lstStyle/>
                    <a:p>
                      <a:pPr algn="l"/>
                      <a:r>
                        <a:rPr lang="en-US" sz="1600" dirty="0">
                          <a:solidFill>
                            <a:schemeClr val="tx1"/>
                          </a:solidFill>
                          <a:latin typeface="+mn-lt"/>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Vanja Matkovic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266797">
                <a:tc>
                  <a:txBody>
                    <a:bodyPr/>
                    <a:lstStyle/>
                    <a:p>
                      <a:pPr algn="l"/>
                      <a:r>
                        <a:rPr lang="en-US" sz="1600" dirty="0">
                          <a:solidFill>
                            <a:schemeClr val="tx1"/>
                          </a:solidFill>
                          <a:latin typeface="+mn-lt"/>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266797">
                <a:tc>
                  <a:txBody>
                    <a:bodyPr/>
                    <a:lstStyle/>
                    <a:p>
                      <a:pPr algn="l"/>
                      <a:r>
                        <a:rPr lang="en-US" sz="1600" dirty="0">
                          <a:solidFill>
                            <a:schemeClr val="tx1"/>
                          </a:solidFill>
                          <a:latin typeface="+mn-lt"/>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Zhenis Omar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266797">
                <a:tc>
                  <a:txBody>
                    <a:bodyPr/>
                    <a:lstStyle/>
                    <a:p>
                      <a:pPr algn="l"/>
                      <a:r>
                        <a:rPr lang="en-US" sz="1600" dirty="0">
                          <a:solidFill>
                            <a:schemeClr val="tx1"/>
                          </a:solidFill>
                          <a:latin typeface="+mn-lt"/>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266797">
                <a:tc>
                  <a:txBody>
                    <a:bodyPr/>
                    <a:lstStyle/>
                    <a:p>
                      <a:pPr algn="l"/>
                      <a:r>
                        <a:rPr lang="en-US" sz="1600" dirty="0">
                          <a:solidFill>
                            <a:schemeClr val="tx1"/>
                          </a:solidFill>
                          <a:latin typeface="+mn-lt"/>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Alex Pettersen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graphicFrame>
        <p:nvGraphicFramePr>
          <p:cNvPr id="5" name="Table 4">
            <a:extLst>
              <a:ext uri="{FF2B5EF4-FFF2-40B4-BE49-F238E27FC236}">
                <a16:creationId xmlns:a16="http://schemas.microsoft.com/office/drawing/2014/main" id="{6AB50881-D7AF-4F47-BF8D-E465354CD82C}"/>
              </a:ext>
            </a:extLst>
          </p:cNvPr>
          <p:cNvGraphicFramePr>
            <a:graphicFrameLocks noGrp="1"/>
          </p:cNvGraphicFramePr>
          <p:nvPr>
            <p:extLst>
              <p:ext uri="{D42A27DB-BD31-4B8C-83A1-F6EECF244321}">
                <p14:modId xmlns:p14="http://schemas.microsoft.com/office/powerpoint/2010/main" val="833271832"/>
              </p:ext>
            </p:extLst>
          </p:nvPr>
        </p:nvGraphicFramePr>
        <p:xfrm>
          <a:off x="6329973" y="1205352"/>
          <a:ext cx="5427256" cy="3078480"/>
        </p:xfrm>
        <a:graphic>
          <a:graphicData uri="http://schemas.openxmlformats.org/drawingml/2006/table">
            <a:tbl>
              <a:tblPr firstRow="1" bandRow="1">
                <a:tableStyleId>{5C22544A-7EE6-4342-B048-85BDC9FD1C3A}</a:tableStyleId>
              </a:tblPr>
              <a:tblGrid>
                <a:gridCol w="2713628">
                  <a:extLst>
                    <a:ext uri="{9D8B030D-6E8A-4147-A177-3AD203B41FA5}">
                      <a16:colId xmlns:a16="http://schemas.microsoft.com/office/drawing/2014/main" val="1727388637"/>
                    </a:ext>
                  </a:extLst>
                </a:gridCol>
                <a:gridCol w="2713628">
                  <a:extLst>
                    <a:ext uri="{9D8B030D-6E8A-4147-A177-3AD203B41FA5}">
                      <a16:colId xmlns:a16="http://schemas.microsoft.com/office/drawing/2014/main" val="2113972269"/>
                    </a:ext>
                  </a:extLst>
                </a:gridCol>
              </a:tblGrid>
              <a:tr h="157285">
                <a:tc>
                  <a:txBody>
                    <a:bodyPr/>
                    <a:lstStyle/>
                    <a:p>
                      <a:pPr algn="l"/>
                      <a:r>
                        <a:rPr lang="en-US" sz="2000" b="0" kern="1200" dirty="0">
                          <a:solidFill>
                            <a:schemeClr val="lt1"/>
                          </a:solidFill>
                          <a:latin typeface="+mj-lt"/>
                          <a:ea typeface="+mn-ea"/>
                          <a:cs typeface="+mn-cs"/>
                        </a:rPr>
                        <a:t>IDX-CustomerRegion</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algn="l"/>
                      <a:endParaRPr lang="en-US" sz="2000" b="0" kern="1200" dirty="0">
                        <a:solidFill>
                          <a:schemeClr val="lt1"/>
                        </a:solidFill>
                        <a:latin typeface="+mj-lt"/>
                        <a:ea typeface="+mn-ea"/>
                        <a:cs typeface="+mn-cs"/>
                      </a:endParaRPr>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45186">
                <a:tc>
                  <a:txBody>
                    <a:bodyPr/>
                    <a:lstStyle/>
                    <a:p>
                      <a:r>
                        <a:rPr lang="en-US" sz="1600" kern="1200" dirty="0">
                          <a:solidFill>
                            <a:schemeClr val="tx1"/>
                          </a:solidFill>
                          <a:latin typeface="+mj-lt"/>
                          <a:ea typeface="+mn-ea"/>
                          <a:cs typeface="+mn-cs"/>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r>
                        <a:rPr lang="en-US" sz="1600" kern="1200" dirty="0">
                          <a:solidFill>
                            <a:schemeClr val="tx1"/>
                          </a:solidFill>
                          <a:latin typeface="+mj-lt"/>
                          <a:ea typeface="+mn-ea"/>
                          <a:cs typeface="+mn-cs"/>
                        </a:rPr>
                        <a:t>Region</a:t>
                      </a:r>
                      <a:endParaRPr lang="en-US"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France</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Brazil</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Croatia</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Jordan</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Spain</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France</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USA</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sp>
        <p:nvSpPr>
          <p:cNvPr id="7" name="TextBox 6">
            <a:extLst>
              <a:ext uri="{FF2B5EF4-FFF2-40B4-BE49-F238E27FC236}">
                <a16:creationId xmlns:a16="http://schemas.microsoft.com/office/drawing/2014/main" id="{19D81071-21FF-49ED-873C-2932BB5C3A37}"/>
              </a:ext>
            </a:extLst>
          </p:cNvPr>
          <p:cNvSpPr txBox="1"/>
          <p:nvPr/>
        </p:nvSpPr>
        <p:spPr>
          <a:xfrm>
            <a:off x="434341" y="4457700"/>
            <a:ext cx="11338560" cy="1038225"/>
          </a:xfrm>
          <a:prstGeom prst="rect">
            <a:avLst/>
          </a:prstGeom>
          <a:noFill/>
          <a:ln w="19050">
            <a:solidFill>
              <a:schemeClr val="tx2"/>
            </a:solidFill>
          </a:ln>
        </p:spPr>
        <p:txBody>
          <a:bodyPr wrap="square" lIns="137160" tIns="91440" rIns="137160" bIns="91440" rtlCol="0">
            <a:noAutofit/>
          </a:bodyPr>
          <a:lstStyle/>
          <a:p>
            <a:pPr algn="ctr">
              <a:spcAft>
                <a:spcPts val="300"/>
              </a:spcAft>
            </a:pPr>
            <a:r>
              <a:rPr lang="en-US" sz="1800" dirty="0">
                <a:latin typeface="+mj-lt"/>
              </a:rPr>
              <a:t>An index:</a:t>
            </a:r>
          </a:p>
        </p:txBody>
      </p:sp>
      <p:sp>
        <p:nvSpPr>
          <p:cNvPr id="15" name="Freeform: Shape 14">
            <a:extLst>
              <a:ext uri="{FF2B5EF4-FFF2-40B4-BE49-F238E27FC236}">
                <a16:creationId xmlns:a16="http://schemas.microsoft.com/office/drawing/2014/main" id="{A3FB6F58-F5D9-413A-8B1C-B282FCCD191A}"/>
              </a:ext>
            </a:extLst>
          </p:cNvPr>
          <p:cNvSpPr/>
          <p:nvPr/>
        </p:nvSpPr>
        <p:spPr>
          <a:xfrm>
            <a:off x="547212" y="4886326"/>
            <a:ext cx="3601044" cy="504823"/>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it-IT" sz="1200" dirty="0">
                <a:solidFill>
                  <a:schemeClr val="tx1"/>
                </a:solidFill>
              </a:rPr>
              <a:t>Optimizes search queries for faster data retrieval</a:t>
            </a:r>
          </a:p>
        </p:txBody>
      </p:sp>
      <p:sp>
        <p:nvSpPr>
          <p:cNvPr id="17" name="Freeform: Shape 16">
            <a:extLst>
              <a:ext uri="{FF2B5EF4-FFF2-40B4-BE49-F238E27FC236}">
                <a16:creationId xmlns:a16="http://schemas.microsoft.com/office/drawing/2014/main" id="{18F14E18-1EEA-4A47-8783-11DC343CD069}"/>
              </a:ext>
            </a:extLst>
          </p:cNvPr>
          <p:cNvSpPr/>
          <p:nvPr/>
        </p:nvSpPr>
        <p:spPr>
          <a:xfrm>
            <a:off x="4303100" y="4886326"/>
            <a:ext cx="3601044" cy="504823"/>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Reduces the amount of data pages that need to be read to retrieve the data in a SQL Statement</a:t>
            </a:r>
          </a:p>
        </p:txBody>
      </p:sp>
      <p:sp>
        <p:nvSpPr>
          <p:cNvPr id="19" name="Freeform: Shape 18">
            <a:extLst>
              <a:ext uri="{FF2B5EF4-FFF2-40B4-BE49-F238E27FC236}">
                <a16:creationId xmlns:a16="http://schemas.microsoft.com/office/drawing/2014/main" id="{F8C70266-4BA1-4F75-B713-04B40DFA35E6}"/>
              </a:ext>
            </a:extLst>
          </p:cNvPr>
          <p:cNvSpPr/>
          <p:nvPr/>
        </p:nvSpPr>
        <p:spPr>
          <a:xfrm>
            <a:off x="8058986" y="4886326"/>
            <a:ext cx="3601044" cy="504823"/>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Data is retrieved by joining tables together</a:t>
            </a:r>
            <a:br>
              <a:rPr lang="en-US" sz="1200" dirty="0">
                <a:solidFill>
                  <a:schemeClr val="tx1"/>
                </a:solidFill>
              </a:rPr>
            </a:br>
            <a:r>
              <a:rPr lang="en-US" sz="1200" dirty="0">
                <a:solidFill>
                  <a:schemeClr val="tx1"/>
                </a:solidFill>
              </a:rPr>
              <a:t>in a query</a:t>
            </a:r>
          </a:p>
        </p:txBody>
      </p:sp>
    </p:spTree>
    <p:extLst>
      <p:ext uri="{BB962C8B-B14F-4D97-AF65-F5344CB8AC3E}">
        <p14:creationId xmlns:p14="http://schemas.microsoft.com/office/powerpoint/2010/main" val="9952273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F22-C4C3-471A-919C-C10886A37C5A}"/>
              </a:ext>
            </a:extLst>
          </p:cNvPr>
          <p:cNvSpPr>
            <a:spLocks noGrp="1"/>
          </p:cNvSpPr>
          <p:nvPr>
            <p:ph type="title"/>
          </p:nvPr>
        </p:nvSpPr>
        <p:spPr/>
        <p:txBody>
          <a:bodyPr/>
          <a:lstStyle/>
          <a:p>
            <a:r>
              <a:rPr lang="en-US" dirty="0"/>
              <a:t>View</a:t>
            </a:r>
          </a:p>
        </p:txBody>
      </p:sp>
      <p:graphicFrame>
        <p:nvGraphicFramePr>
          <p:cNvPr id="3" name="Table 2">
            <a:extLst>
              <a:ext uri="{FF2B5EF4-FFF2-40B4-BE49-F238E27FC236}">
                <a16:creationId xmlns:a16="http://schemas.microsoft.com/office/drawing/2014/main" id="{57046AC9-7FA7-4448-9B35-8878A5BD6770}"/>
              </a:ext>
            </a:extLst>
          </p:cNvPr>
          <p:cNvGraphicFramePr>
            <a:graphicFrameLocks noGrp="1"/>
          </p:cNvGraphicFramePr>
          <p:nvPr>
            <p:extLst>
              <p:ext uri="{D42A27DB-BD31-4B8C-83A1-F6EECF244321}">
                <p14:modId xmlns:p14="http://schemas.microsoft.com/office/powerpoint/2010/main" val="2569370587"/>
              </p:ext>
            </p:extLst>
          </p:nvPr>
        </p:nvGraphicFramePr>
        <p:xfrm>
          <a:off x="434773" y="1202168"/>
          <a:ext cx="4803273" cy="3078480"/>
        </p:xfrm>
        <a:graphic>
          <a:graphicData uri="http://schemas.openxmlformats.org/drawingml/2006/table">
            <a:tbl>
              <a:tblPr firstRow="1" bandRow="1">
                <a:tableStyleId>{5C22544A-7EE6-4342-B048-85BDC9FD1C3A}</a:tableStyleId>
              </a:tblPr>
              <a:tblGrid>
                <a:gridCol w="1411349">
                  <a:extLst>
                    <a:ext uri="{9D8B030D-6E8A-4147-A177-3AD203B41FA5}">
                      <a16:colId xmlns:a16="http://schemas.microsoft.com/office/drawing/2014/main" val="1727388637"/>
                    </a:ext>
                  </a:extLst>
                </a:gridCol>
                <a:gridCol w="1695962">
                  <a:extLst>
                    <a:ext uri="{9D8B030D-6E8A-4147-A177-3AD203B41FA5}">
                      <a16:colId xmlns:a16="http://schemas.microsoft.com/office/drawing/2014/main" val="299907239"/>
                    </a:ext>
                  </a:extLst>
                </a:gridCol>
                <a:gridCol w="1695962">
                  <a:extLst>
                    <a:ext uri="{9D8B030D-6E8A-4147-A177-3AD203B41FA5}">
                      <a16:colId xmlns:a16="http://schemas.microsoft.com/office/drawing/2014/main" val="2578400319"/>
                    </a:ext>
                  </a:extLst>
                </a:gridCol>
              </a:tblGrid>
              <a:tr h="262754">
                <a:tc>
                  <a:txBody>
                    <a:bodyPr/>
                    <a:lstStyle/>
                    <a:p>
                      <a:pPr algn="l"/>
                      <a:r>
                        <a:rPr lang="en-US" sz="2000" b="0" dirty="0">
                          <a:latin typeface="+mj-lt"/>
                        </a:rPr>
                        <a:t>Customers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42542">
                <a:tc>
                  <a:txBody>
                    <a:bodyPr/>
                    <a:lstStyle/>
                    <a:p>
                      <a:pPr algn="l"/>
                      <a:r>
                        <a:rPr lang="en-US" sz="1600" dirty="0">
                          <a:solidFill>
                            <a:schemeClr val="tx1"/>
                          </a:solidFill>
                          <a:latin typeface="+mj-lt"/>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266797">
                <a:tc>
                  <a:txBody>
                    <a:bodyPr/>
                    <a:lstStyle/>
                    <a:p>
                      <a:pPr algn="l"/>
                      <a:r>
                        <a:rPr lang="en-US" sz="1600" dirty="0">
                          <a:solidFill>
                            <a:schemeClr val="tx1"/>
                          </a:solidFill>
                          <a:latin typeface="+mn-lt"/>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66797">
                <a:tc>
                  <a:txBody>
                    <a:bodyPr/>
                    <a:lstStyle/>
                    <a:p>
                      <a:pPr algn="l"/>
                      <a:r>
                        <a:rPr lang="en-US" sz="1600" dirty="0">
                          <a:solidFill>
                            <a:schemeClr val="tx1"/>
                          </a:solidFill>
                          <a:latin typeface="+mn-lt"/>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266797">
                <a:tc>
                  <a:txBody>
                    <a:bodyPr/>
                    <a:lstStyle/>
                    <a:p>
                      <a:pPr algn="l"/>
                      <a:r>
                        <a:rPr lang="en-US" sz="1600" dirty="0">
                          <a:solidFill>
                            <a:schemeClr val="tx1"/>
                          </a:solidFill>
                          <a:latin typeface="+mn-lt"/>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Vanja Matkovic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266797">
                <a:tc>
                  <a:txBody>
                    <a:bodyPr/>
                    <a:lstStyle/>
                    <a:p>
                      <a:pPr algn="l"/>
                      <a:r>
                        <a:rPr lang="en-US" sz="1600" dirty="0">
                          <a:solidFill>
                            <a:schemeClr val="tx1"/>
                          </a:solidFill>
                          <a:latin typeface="+mn-lt"/>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266797">
                <a:tc>
                  <a:txBody>
                    <a:bodyPr/>
                    <a:lstStyle/>
                    <a:p>
                      <a:pPr algn="l"/>
                      <a:r>
                        <a:rPr lang="en-US" sz="1600" dirty="0">
                          <a:solidFill>
                            <a:schemeClr val="tx1"/>
                          </a:solidFill>
                          <a:latin typeface="+mn-lt"/>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Zhenis Omar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266797">
                <a:tc>
                  <a:txBody>
                    <a:bodyPr/>
                    <a:lstStyle/>
                    <a:p>
                      <a:pPr algn="l"/>
                      <a:r>
                        <a:rPr lang="en-US" sz="1600" dirty="0">
                          <a:solidFill>
                            <a:schemeClr val="tx1"/>
                          </a:solidFill>
                          <a:latin typeface="+mn-lt"/>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266797">
                <a:tc>
                  <a:txBody>
                    <a:bodyPr/>
                    <a:lstStyle/>
                    <a:p>
                      <a:pPr algn="l"/>
                      <a:r>
                        <a:rPr lang="en-US" sz="1600" dirty="0">
                          <a:solidFill>
                            <a:schemeClr val="tx1"/>
                          </a:solidFill>
                          <a:latin typeface="+mn-lt"/>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Alex Pettersen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graphicFrame>
        <p:nvGraphicFramePr>
          <p:cNvPr id="5" name="Table 4">
            <a:extLst>
              <a:ext uri="{FF2B5EF4-FFF2-40B4-BE49-F238E27FC236}">
                <a16:creationId xmlns:a16="http://schemas.microsoft.com/office/drawing/2014/main" id="{6AB50881-D7AF-4F47-BF8D-E465354CD82C}"/>
              </a:ext>
            </a:extLst>
          </p:cNvPr>
          <p:cNvGraphicFramePr>
            <a:graphicFrameLocks noGrp="1"/>
          </p:cNvGraphicFramePr>
          <p:nvPr>
            <p:extLst>
              <p:ext uri="{D42A27DB-BD31-4B8C-83A1-F6EECF244321}">
                <p14:modId xmlns:p14="http://schemas.microsoft.com/office/powerpoint/2010/main" val="692608786"/>
              </p:ext>
            </p:extLst>
          </p:nvPr>
        </p:nvGraphicFramePr>
        <p:xfrm>
          <a:off x="5390284" y="1202168"/>
          <a:ext cx="3906117" cy="3075292"/>
        </p:xfrm>
        <a:graphic>
          <a:graphicData uri="http://schemas.openxmlformats.org/drawingml/2006/table">
            <a:tbl>
              <a:tblPr firstRow="1" bandRow="1">
                <a:tableStyleId>{5C22544A-7EE6-4342-B048-85BDC9FD1C3A}</a:tableStyleId>
              </a:tblPr>
              <a:tblGrid>
                <a:gridCol w="976529">
                  <a:extLst>
                    <a:ext uri="{9D8B030D-6E8A-4147-A177-3AD203B41FA5}">
                      <a16:colId xmlns:a16="http://schemas.microsoft.com/office/drawing/2014/main" val="1727388637"/>
                    </a:ext>
                  </a:extLst>
                </a:gridCol>
                <a:gridCol w="1420406">
                  <a:extLst>
                    <a:ext uri="{9D8B030D-6E8A-4147-A177-3AD203B41FA5}">
                      <a16:colId xmlns:a16="http://schemas.microsoft.com/office/drawing/2014/main" val="299907239"/>
                    </a:ext>
                  </a:extLst>
                </a:gridCol>
                <a:gridCol w="1509182">
                  <a:extLst>
                    <a:ext uri="{9D8B030D-6E8A-4147-A177-3AD203B41FA5}">
                      <a16:colId xmlns:a16="http://schemas.microsoft.com/office/drawing/2014/main" val="2578400319"/>
                    </a:ext>
                  </a:extLst>
                </a:gridCol>
              </a:tblGrid>
              <a:tr h="409619">
                <a:tc>
                  <a:txBody>
                    <a:bodyPr/>
                    <a:lstStyle/>
                    <a:p>
                      <a:pPr algn="l"/>
                      <a:r>
                        <a:rPr lang="en-US" sz="2000" b="0" dirty="0">
                          <a:latin typeface="+mj-lt"/>
                        </a:rPr>
                        <a:t>Orders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346601">
                <a:tc>
                  <a:txBody>
                    <a:bodyPr/>
                    <a:lstStyle/>
                    <a:p>
                      <a:r>
                        <a:rPr lang="en-US" sz="1600" kern="1200" dirty="0">
                          <a:solidFill>
                            <a:schemeClr val="tx1"/>
                          </a:solidFill>
                          <a:latin typeface="+mj-lt"/>
                          <a:ea typeface="+mn-ea"/>
                          <a:cs typeface="+mn-cs"/>
                        </a:rPr>
                        <a:t>OrderID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r>
                        <a:rPr lang="en-US" sz="1600" kern="1200" dirty="0">
                          <a:solidFill>
                            <a:schemeClr val="tx1"/>
                          </a:solidFill>
                          <a:latin typeface="+mj-lt"/>
                          <a:ea typeface="+mn-ea"/>
                          <a:cs typeface="+mn-cs"/>
                        </a:rPr>
                        <a:t>CustomerID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r>
                        <a:rPr lang="en-US" sz="1600" kern="1200" dirty="0">
                          <a:solidFill>
                            <a:schemeClr val="tx1"/>
                          </a:solidFill>
                          <a:latin typeface="+mj-lt"/>
                          <a:ea typeface="+mn-ea"/>
                          <a:cs typeface="+mn-cs"/>
                        </a:rPr>
                        <a:t>SalesPersonID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289884">
                <a:tc>
                  <a:txBody>
                    <a:bodyPr/>
                    <a:lstStyle/>
                    <a:p>
                      <a:r>
                        <a:rPr lang="en-US" sz="1600" kern="1200" dirty="0">
                          <a:solidFill>
                            <a:schemeClr val="tx1"/>
                          </a:solidFill>
                          <a:latin typeface="+mn-lt"/>
                          <a:ea typeface="+mn-ea"/>
                          <a:cs typeface="+mn-cs"/>
                        </a:rPr>
                        <a:t>AD100</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1" kern="1200" dirty="0">
                          <a:solidFill>
                            <a:schemeClr val="tx1"/>
                          </a:solidFill>
                          <a:latin typeface="+mn-lt"/>
                          <a:ea typeface="+mn-ea"/>
                          <a:cs typeface="+mn-cs"/>
                        </a:rPr>
                        <a:t>200</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89884">
                <a:tc>
                  <a:txBody>
                    <a:bodyPr/>
                    <a:lstStyle/>
                    <a:p>
                      <a:r>
                        <a:rPr lang="en-US" sz="1600" kern="1200" dirty="0">
                          <a:solidFill>
                            <a:schemeClr val="tx1"/>
                          </a:solidFill>
                          <a:latin typeface="+mn-lt"/>
                          <a:ea typeface="+mn-ea"/>
                          <a:cs typeface="+mn-cs"/>
                        </a:rPr>
                        <a:t>AD101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200</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289884">
                <a:tc>
                  <a:txBody>
                    <a:bodyPr/>
                    <a:lstStyle/>
                    <a:p>
                      <a:r>
                        <a:rPr lang="en-US" sz="1600" kern="1200" dirty="0">
                          <a:solidFill>
                            <a:schemeClr val="tx1"/>
                          </a:solidFill>
                          <a:latin typeface="+mn-lt"/>
                          <a:ea typeface="+mn-ea"/>
                          <a:cs typeface="+mn-cs"/>
                        </a:rPr>
                        <a:t>AD102</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200</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289884">
                <a:tc>
                  <a:txBody>
                    <a:bodyPr/>
                    <a:lstStyle/>
                    <a:p>
                      <a:r>
                        <a:rPr lang="en-US" sz="1600" kern="1200" dirty="0">
                          <a:solidFill>
                            <a:schemeClr val="tx1"/>
                          </a:solidFill>
                          <a:latin typeface="+mn-lt"/>
                          <a:ea typeface="+mn-ea"/>
                          <a:cs typeface="+mn-cs"/>
                        </a:rPr>
                        <a:t>AX103</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103</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289884">
                <a:tc>
                  <a:txBody>
                    <a:bodyPr/>
                    <a:lstStyle/>
                    <a:p>
                      <a:r>
                        <a:rPr lang="en-US" sz="1600" kern="1200" dirty="0">
                          <a:solidFill>
                            <a:schemeClr val="tx1"/>
                          </a:solidFill>
                          <a:latin typeface="+mn-lt"/>
                          <a:ea typeface="+mn-ea"/>
                          <a:cs typeface="+mn-cs"/>
                        </a:rPr>
                        <a:t>AS104</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103</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289884">
                <a:tc>
                  <a:txBody>
                    <a:bodyPr/>
                    <a:lstStyle/>
                    <a:p>
                      <a:r>
                        <a:rPr lang="en-US" sz="1600" kern="1200" dirty="0">
                          <a:solidFill>
                            <a:schemeClr val="tx1"/>
                          </a:solidFill>
                          <a:latin typeface="+mn-lt"/>
                          <a:ea typeface="+mn-ea"/>
                          <a:cs typeface="+mn-cs"/>
                        </a:rPr>
                        <a:t>AR105</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105</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200</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289884">
                <a:tc>
                  <a:txBody>
                    <a:bodyPr/>
                    <a:lstStyle/>
                    <a:p>
                      <a:r>
                        <a:rPr lang="en-US" sz="1600" kern="1200" dirty="0">
                          <a:solidFill>
                            <a:schemeClr val="tx1"/>
                          </a:solidFill>
                          <a:latin typeface="+mn-lt"/>
                          <a:ea typeface="+mn-ea"/>
                          <a:cs typeface="+mn-cs"/>
                        </a:rPr>
                        <a:t>MK106</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105</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r h="289884">
                <a:tc>
                  <a:txBody>
                    <a:bodyPr/>
                    <a:lstStyle/>
                    <a:p>
                      <a:pPr marL="0" algn="l" defTabSz="914367" rtl="0" eaLnBrk="1" latinLnBrk="0" hangingPunct="1"/>
                      <a:r>
                        <a:rPr lang="en-US" sz="1600" kern="1200" dirty="0">
                          <a:solidFill>
                            <a:schemeClr val="tx1"/>
                          </a:solidFill>
                          <a:latin typeface="+mn-lt"/>
                          <a:ea typeface="+mn-ea"/>
                          <a:cs typeface="+mn-cs"/>
                        </a:rPr>
                        <a:t>DB205</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14367" rtl="0" eaLnBrk="1" fontAlgn="b" latinLnBrk="0" hangingPunct="1"/>
                      <a:r>
                        <a:rPr lang="en-US" sz="1600" kern="1200" dirty="0">
                          <a:solidFill>
                            <a:schemeClr val="tx1"/>
                          </a:solidFill>
                          <a:latin typeface="+mn-lt"/>
                          <a:ea typeface="+mn-ea"/>
                          <a:cs typeface="+mn-cs"/>
                        </a:rPr>
                        <a:t>100</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14367" rtl="0" eaLnBrk="1" latinLnBrk="0" hangingPunct="1"/>
                      <a:r>
                        <a:rPr lang="en-US" sz="1600" kern="1200" dirty="0">
                          <a:solidFill>
                            <a:schemeClr val="tx1"/>
                          </a:solidFill>
                          <a:latin typeface="+mn-lt"/>
                          <a:ea typeface="+mn-ea"/>
                          <a:cs typeface="+mn-cs"/>
                        </a:rPr>
                        <a:t>205</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55524210"/>
                  </a:ext>
                </a:extLst>
              </a:tr>
            </a:tbl>
          </a:graphicData>
        </a:graphic>
      </p:graphicFrame>
      <p:sp>
        <p:nvSpPr>
          <p:cNvPr id="4" name="Rectangle 3">
            <a:extLst>
              <a:ext uri="{FF2B5EF4-FFF2-40B4-BE49-F238E27FC236}">
                <a16:creationId xmlns:a16="http://schemas.microsoft.com/office/drawing/2014/main" id="{DC96E037-19FD-4CD5-ADB6-F6CCEE9C8E69}"/>
              </a:ext>
              <a:ext uri="{C183D7F6-B498-43B3-948B-1728B52AA6E4}">
                <adec:decorative xmlns:adec="http://schemas.microsoft.com/office/drawing/2017/decorative" val="0"/>
              </a:ext>
            </a:extLst>
          </p:cNvPr>
          <p:cNvSpPr/>
          <p:nvPr/>
        </p:nvSpPr>
        <p:spPr bwMode="auto">
          <a:xfrm>
            <a:off x="9448638" y="1202168"/>
            <a:ext cx="2324264" cy="30784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600"/>
              </a:spcBef>
              <a:spcAft>
                <a:spcPct val="0"/>
              </a:spcAft>
            </a:pPr>
            <a:r>
              <a:rPr lang="en-US" sz="1100" dirty="0">
                <a:solidFill>
                  <a:schemeClr val="tx1"/>
                </a:solidFill>
                <a:latin typeface="Consolas" panose="020B0609020204030204" pitchFamily="49" charset="0"/>
                <a:ea typeface="Segoe UI" pitchFamily="34" charset="0"/>
                <a:cs typeface="Segoe UI" pitchFamily="34" charset="0"/>
              </a:rPr>
              <a:t>Create the definition of a view:</a:t>
            </a:r>
          </a:p>
          <a:p>
            <a:pPr defTabSz="932472" fontAlgn="base">
              <a:spcBef>
                <a:spcPts val="600"/>
              </a:spcBef>
              <a:spcAft>
                <a:spcPct val="0"/>
              </a:spcAft>
            </a:pPr>
            <a:r>
              <a:rPr lang="en-US" sz="1100" dirty="0">
                <a:solidFill>
                  <a:schemeClr val="tx1"/>
                </a:solidFill>
                <a:latin typeface="Consolas" panose="020B0609020204030204" pitchFamily="49" charset="0"/>
                <a:ea typeface="Segoe UI" pitchFamily="34" charset="0"/>
                <a:cs typeface="Segoe UI" pitchFamily="34" charset="0"/>
              </a:rPr>
              <a:t>CREATE VIEW vw_customerorders AS</a:t>
            </a:r>
          </a:p>
          <a:p>
            <a:pPr defTabSz="932472" fontAlgn="base">
              <a:spcBef>
                <a:spcPts val="600"/>
              </a:spcBef>
              <a:spcAft>
                <a:spcPct val="0"/>
              </a:spcAft>
            </a:pPr>
            <a:r>
              <a:rPr lang="en-US" sz="1100" dirty="0">
                <a:solidFill>
                  <a:schemeClr val="tx1"/>
                </a:solidFill>
                <a:latin typeface="Consolas" panose="020B0609020204030204" pitchFamily="49" charset="0"/>
                <a:ea typeface="Segoe UI" pitchFamily="34" charset="0"/>
                <a:cs typeface="Segoe UI" pitchFamily="34" charset="0"/>
              </a:rPr>
              <a:t>SELECT Customers.CustomerID, Customers.CustomerName, Orders.OrderID FROM Customers JOIN Orders on Customers.CustomerID = Orders.CustomerID</a:t>
            </a:r>
          </a:p>
          <a:p>
            <a:pPr defTabSz="932472" fontAlgn="base">
              <a:spcBef>
                <a:spcPts val="600"/>
              </a:spcBef>
              <a:spcAft>
                <a:spcPct val="0"/>
              </a:spcAft>
            </a:pPr>
            <a:r>
              <a:rPr lang="en-US" sz="1100" dirty="0">
                <a:solidFill>
                  <a:schemeClr val="tx1"/>
                </a:solidFill>
                <a:latin typeface="Consolas" panose="020B0609020204030204" pitchFamily="49" charset="0"/>
                <a:ea typeface="Segoe UI" pitchFamily="34" charset="0"/>
                <a:cs typeface="Segoe UI" pitchFamily="34" charset="0"/>
              </a:rPr>
              <a:t>Retrieve the orders placed by customer 102 using the view:</a:t>
            </a:r>
          </a:p>
          <a:p>
            <a:pPr defTabSz="932472" fontAlgn="base">
              <a:spcBef>
                <a:spcPts val="600"/>
              </a:spcBef>
              <a:spcAft>
                <a:spcPct val="0"/>
              </a:spcAft>
            </a:pPr>
            <a:r>
              <a:rPr lang="en-US" sz="1100" dirty="0">
                <a:solidFill>
                  <a:schemeClr val="tx1"/>
                </a:solidFill>
                <a:latin typeface="Consolas" panose="020B0609020204030204" pitchFamily="49" charset="0"/>
                <a:ea typeface="Segoe UI" pitchFamily="34" charset="0"/>
                <a:cs typeface="Segoe UI" pitchFamily="34" charset="0"/>
              </a:rPr>
              <a:t>SELECT CustomerName, OrderID from vw_customerorders WHERE CustomerID=102</a:t>
            </a:r>
          </a:p>
        </p:txBody>
      </p:sp>
      <p:sp>
        <p:nvSpPr>
          <p:cNvPr id="7" name="TextBox 6">
            <a:extLst>
              <a:ext uri="{FF2B5EF4-FFF2-40B4-BE49-F238E27FC236}">
                <a16:creationId xmlns:a16="http://schemas.microsoft.com/office/drawing/2014/main" id="{19D81071-21FF-49ED-873C-2932BB5C3A37}"/>
              </a:ext>
            </a:extLst>
          </p:cNvPr>
          <p:cNvSpPr txBox="1"/>
          <p:nvPr/>
        </p:nvSpPr>
        <p:spPr>
          <a:xfrm>
            <a:off x="434341" y="4457700"/>
            <a:ext cx="11338560" cy="1038225"/>
          </a:xfrm>
          <a:prstGeom prst="rect">
            <a:avLst/>
          </a:prstGeom>
          <a:noFill/>
          <a:ln w="19050">
            <a:solidFill>
              <a:schemeClr val="tx2"/>
            </a:solidFill>
          </a:ln>
        </p:spPr>
        <p:txBody>
          <a:bodyPr wrap="square" lIns="137160" tIns="91440" rIns="137160" bIns="91440" rtlCol="0">
            <a:noAutofit/>
          </a:bodyPr>
          <a:lstStyle/>
          <a:p>
            <a:pPr algn="ctr">
              <a:spcAft>
                <a:spcPts val="300"/>
              </a:spcAft>
            </a:pPr>
            <a:r>
              <a:rPr lang="en-US" sz="1800" dirty="0">
                <a:latin typeface="+mj-lt"/>
              </a:rPr>
              <a:t>A view is a virtual table based on the result set of query:</a:t>
            </a:r>
          </a:p>
        </p:txBody>
      </p:sp>
      <p:sp>
        <p:nvSpPr>
          <p:cNvPr id="15" name="Freeform: Shape 14">
            <a:extLst>
              <a:ext uri="{FF2B5EF4-FFF2-40B4-BE49-F238E27FC236}">
                <a16:creationId xmlns:a16="http://schemas.microsoft.com/office/drawing/2014/main" id="{A3FB6F58-F5D9-413A-8B1C-B282FCCD191A}"/>
              </a:ext>
            </a:extLst>
          </p:cNvPr>
          <p:cNvSpPr/>
          <p:nvPr/>
        </p:nvSpPr>
        <p:spPr>
          <a:xfrm>
            <a:off x="547212" y="4883138"/>
            <a:ext cx="5429436" cy="508011"/>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Views are created to simplify the query </a:t>
            </a:r>
          </a:p>
        </p:txBody>
      </p:sp>
      <p:sp>
        <p:nvSpPr>
          <p:cNvPr id="17" name="Freeform: Shape 16">
            <a:extLst>
              <a:ext uri="{FF2B5EF4-FFF2-40B4-BE49-F238E27FC236}">
                <a16:creationId xmlns:a16="http://schemas.microsoft.com/office/drawing/2014/main" id="{18F14E18-1EEA-4A47-8783-11DC343CD069}"/>
              </a:ext>
            </a:extLst>
          </p:cNvPr>
          <p:cNvSpPr/>
          <p:nvPr/>
        </p:nvSpPr>
        <p:spPr>
          <a:xfrm>
            <a:off x="6210113" y="4883138"/>
            <a:ext cx="5429436" cy="508011"/>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Combine relational data into a single pane view</a:t>
            </a:r>
          </a:p>
        </p:txBody>
      </p:sp>
    </p:spTree>
    <p:extLst>
      <p:ext uri="{BB962C8B-B14F-4D97-AF65-F5344CB8AC3E}">
        <p14:creationId xmlns:p14="http://schemas.microsoft.com/office/powerpoint/2010/main" val="36866972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Lesson 3: Knowledge check</a:t>
            </a:r>
          </a:p>
        </p:txBody>
      </p:sp>
      <p:pic>
        <p:nvPicPr>
          <p:cNvPr id="6" name="Picture 5" descr="Icon of chart build by blocks of square">
            <a:extLst>
              <a:ext uri="{FF2B5EF4-FFF2-40B4-BE49-F238E27FC236}">
                <a16:creationId xmlns:a16="http://schemas.microsoft.com/office/drawing/2014/main" id="{DC9D4F3F-E72E-4247-87AB-6FF5995E6984}"/>
              </a:ext>
            </a:extLst>
          </p:cNvPr>
          <p:cNvPicPr>
            <a:picLocks noChangeAspect="1"/>
          </p:cNvPicPr>
          <p:nvPr/>
        </p:nvPicPr>
        <p:blipFill>
          <a:blip r:embed="rId2"/>
          <a:stretch>
            <a:fillRect/>
          </a:stretch>
        </p:blipFill>
        <p:spPr>
          <a:xfrm>
            <a:off x="427038" y="1146753"/>
            <a:ext cx="730315" cy="730315"/>
          </a:xfrm>
          <a:prstGeom prst="rect">
            <a:avLst/>
          </a:prstGeom>
        </p:spPr>
      </p:pic>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9459" y="1350232"/>
            <a:ext cx="10383899" cy="777240"/>
          </a:xfrm>
        </p:spPr>
        <p:txBody>
          <a:bodyPr/>
          <a:lstStyle/>
          <a:p>
            <a:pPr>
              <a:spcAft>
                <a:spcPts val="0"/>
              </a:spcAft>
              <a:defRPr/>
            </a:pPr>
            <a:r>
              <a:rPr lang="en-US" sz="1800" dirty="0">
                <a:latin typeface="+mj-lt"/>
              </a:rPr>
              <a:t>Which one of the following statements is a characteristic of a relational database?</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All data must be stored as character strings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 row in a table represents a single entity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Different rows in the same table can contain different columns</a:t>
            </a:r>
          </a:p>
        </p:txBody>
      </p:sp>
      <p:sp>
        <p:nvSpPr>
          <p:cNvPr id="19" name="Graphic 26" descr="Checkmark on a row in a table represents a single entity  ">
            <a:extLst>
              <a:ext uri="{FF2B5EF4-FFF2-40B4-BE49-F238E27FC236}">
                <a16:creationId xmlns:a16="http://schemas.microsoft.com/office/drawing/2014/main" id="{58BA63D6-0121-49E0-8E3E-DCF82A93AE04}"/>
              </a:ext>
            </a:extLst>
          </p:cNvPr>
          <p:cNvSpPr/>
          <p:nvPr/>
        </p:nvSpPr>
        <p:spPr>
          <a:xfrm>
            <a:off x="1389459" y="177026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89459" y="2466921"/>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document">
            <a:extLst>
              <a:ext uri="{FF2B5EF4-FFF2-40B4-BE49-F238E27FC236}">
                <a16:creationId xmlns:a16="http://schemas.microsoft.com/office/drawing/2014/main" id="{1110D957-DD30-4BA6-B5E3-15A2373914C0}"/>
              </a:ext>
            </a:extLst>
          </p:cNvPr>
          <p:cNvPicPr>
            <a:picLocks noChangeAspect="1"/>
          </p:cNvPicPr>
          <p:nvPr/>
        </p:nvPicPr>
        <p:blipFill>
          <a:blip r:embed="rId3"/>
          <a:stretch>
            <a:fillRect/>
          </a:stretch>
        </p:blipFill>
        <p:spPr>
          <a:xfrm>
            <a:off x="427038" y="2584110"/>
            <a:ext cx="730315" cy="730315"/>
          </a:xfrm>
          <a:prstGeom prst="rect">
            <a:avLst/>
          </a:prstGeom>
        </p:spPr>
      </p:pic>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89459" y="2858442"/>
            <a:ext cx="10383899" cy="781184"/>
          </a:xfrm>
        </p:spPr>
        <p:txBody>
          <a:bodyPr/>
          <a:lstStyle/>
          <a:p>
            <a:pPr>
              <a:spcAft>
                <a:spcPts val="0"/>
              </a:spcAft>
              <a:defRPr/>
            </a:pPr>
            <a:r>
              <a:rPr lang="en-US" sz="1800" dirty="0">
                <a:latin typeface="+mj-lt"/>
              </a:rPr>
              <a:t>What is an index? </a:t>
            </a:r>
          </a:p>
          <a:p>
            <a:pPr marL="288925" indent="-288925">
              <a:spcBef>
                <a:spcPts val="300"/>
              </a:spcBef>
              <a:spcAft>
                <a:spcPts val="300"/>
              </a:spcAft>
              <a:buFont typeface="Wingdings" panose="05000000000000000000" pitchFamily="2" charset="2"/>
              <a:buChar char="q"/>
              <a:defRPr/>
            </a:pPr>
            <a:r>
              <a:rPr lang="en-US" sz="1400" dirty="0"/>
              <a:t>A structure that enables you to locate rows in a table quickly, using an indexed value</a:t>
            </a:r>
          </a:p>
          <a:p>
            <a:pPr marL="288925" indent="-288925">
              <a:spcBef>
                <a:spcPts val="300"/>
              </a:spcBef>
              <a:spcAft>
                <a:spcPts val="300"/>
              </a:spcAft>
              <a:buFont typeface="Wingdings" panose="05000000000000000000" pitchFamily="2" charset="2"/>
              <a:buChar char="q"/>
              <a:defRPr/>
            </a:pPr>
            <a:r>
              <a:rPr lang="en-US" sz="1400" dirty="0"/>
              <a:t>A virtual table based on the result set of a query</a:t>
            </a:r>
          </a:p>
          <a:p>
            <a:pPr marL="288925" indent="-288925">
              <a:spcBef>
                <a:spcPts val="300"/>
              </a:spcBef>
              <a:spcAft>
                <a:spcPts val="300"/>
              </a:spcAft>
              <a:buFont typeface="Wingdings" panose="05000000000000000000" pitchFamily="2" charset="2"/>
              <a:buChar char="q"/>
              <a:defRPr/>
            </a:pPr>
            <a:r>
              <a:rPr lang="en-US" sz="1400" dirty="0"/>
              <a:t>A structure comprising rows and columns that you use for storing data</a:t>
            </a:r>
          </a:p>
        </p:txBody>
      </p:sp>
      <p:sp>
        <p:nvSpPr>
          <p:cNvPr id="17" name="Graphic 26" descr="Checkmark on a structure that enables you to locate rows in a table quickly, using an indexed value">
            <a:extLst>
              <a:ext uri="{FF2B5EF4-FFF2-40B4-BE49-F238E27FC236}">
                <a16:creationId xmlns:a16="http://schemas.microsoft.com/office/drawing/2014/main" id="{865EAF80-ADDF-4709-B695-3AA30DA8BC6F}"/>
              </a:ext>
            </a:extLst>
          </p:cNvPr>
          <p:cNvSpPr/>
          <p:nvPr/>
        </p:nvSpPr>
        <p:spPr>
          <a:xfrm>
            <a:off x="1389459" y="298961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Tree>
    <p:extLst>
      <p:ext uri="{BB962C8B-B14F-4D97-AF65-F5344CB8AC3E}">
        <p14:creationId xmlns:p14="http://schemas.microsoft.com/office/powerpoint/2010/main" val="1202442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05A4-C923-4A9B-842E-87541D55A1B8}"/>
              </a:ext>
            </a:extLst>
          </p:cNvPr>
          <p:cNvSpPr>
            <a:spLocks noGrp="1"/>
          </p:cNvSpPr>
          <p:nvPr>
            <p:ph type="title"/>
          </p:nvPr>
        </p:nvSpPr>
        <p:spPr/>
        <p:txBody>
          <a:bodyPr/>
          <a:lstStyle/>
          <a:p>
            <a:r>
              <a:rPr lang="en-US" sz="2400" dirty="0"/>
              <a:t>Lesson 4: Explore concepts of non-relational data</a:t>
            </a:r>
          </a:p>
        </p:txBody>
      </p:sp>
      <p:pic>
        <p:nvPicPr>
          <p:cNvPr id="5" name="Picture Placeholder 4" descr="Icon of a magnifying glass">
            <a:extLst>
              <a:ext uri="{FF2B5EF4-FFF2-40B4-BE49-F238E27FC236}">
                <a16:creationId xmlns:a16="http://schemas.microsoft.com/office/drawing/2014/main" id="{9600FE30-E8C9-44F8-8BF4-4BECD24447FB}"/>
              </a:ext>
            </a:extLst>
          </p:cNvPr>
          <p:cNvPicPr>
            <a:picLocks noGrp="1" noChangeAspect="1"/>
          </p:cNvPicPr>
          <p:nvPr>
            <p:ph type="pic" sz="quarter" idx="10"/>
          </p:nvPr>
        </p:nvPicPr>
        <p:blipFill>
          <a:blip r:embed="rId2"/>
          <a:srcRect l="202" r="202"/>
          <a:stretch>
            <a:fillRect/>
          </a:stretch>
        </p:blipFill>
        <p:spPr/>
      </p:pic>
    </p:spTree>
    <p:extLst>
      <p:ext uri="{BB962C8B-B14F-4D97-AF65-F5344CB8AC3E}">
        <p14:creationId xmlns:p14="http://schemas.microsoft.com/office/powerpoint/2010/main" val="253163428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39EB-6A06-4C74-8D37-AC742103D207}"/>
              </a:ext>
            </a:extLst>
          </p:cNvPr>
          <p:cNvSpPr>
            <a:spLocks noGrp="1"/>
          </p:cNvSpPr>
          <p:nvPr>
            <p:ph type="title"/>
          </p:nvPr>
        </p:nvSpPr>
        <p:spPr/>
        <p:txBody>
          <a:bodyPr/>
          <a:lstStyle/>
          <a:p>
            <a:r>
              <a:rPr lang="en-US" dirty="0"/>
              <a:t>Lesson 4 objectives</a:t>
            </a:r>
          </a:p>
        </p:txBody>
      </p:sp>
      <p:pic>
        <p:nvPicPr>
          <p:cNvPr id="6" name="Picture 5" descr="Icon of coding brackets">
            <a:extLst>
              <a:ext uri="{FF2B5EF4-FFF2-40B4-BE49-F238E27FC236}">
                <a16:creationId xmlns:a16="http://schemas.microsoft.com/office/drawing/2014/main" id="{FECA84EB-8CEC-420F-9D70-14D550B877B4}"/>
              </a:ext>
            </a:extLst>
          </p:cNvPr>
          <p:cNvPicPr>
            <a:picLocks noChangeAspect="1"/>
          </p:cNvPicPr>
          <p:nvPr/>
        </p:nvPicPr>
        <p:blipFill>
          <a:blip r:embed="rId3"/>
          <a:stretch>
            <a:fillRect/>
          </a:stretch>
        </p:blipFill>
        <p:spPr>
          <a:xfrm>
            <a:off x="2951897" y="1580166"/>
            <a:ext cx="781903" cy="781903"/>
          </a:xfrm>
          <a:prstGeom prst="rect">
            <a:avLst/>
          </a:prstGeom>
        </p:spPr>
      </p:pic>
      <p:sp>
        <p:nvSpPr>
          <p:cNvPr id="7" name="Text Placeholder 6">
            <a:extLst>
              <a:ext uri="{FF2B5EF4-FFF2-40B4-BE49-F238E27FC236}">
                <a16:creationId xmlns:a16="http://schemas.microsoft.com/office/drawing/2014/main" id="{BF5F3EF5-11C1-4195-9F77-6292C3660644}"/>
              </a:ext>
            </a:extLst>
          </p:cNvPr>
          <p:cNvSpPr>
            <a:spLocks noGrp="1"/>
          </p:cNvSpPr>
          <p:nvPr>
            <p:ph type="body" sz="quarter" idx="21"/>
          </p:nvPr>
        </p:nvSpPr>
        <p:spPr>
          <a:xfrm>
            <a:off x="4078287" y="1358899"/>
            <a:ext cx="7695069" cy="1224436"/>
          </a:xfrm>
        </p:spPr>
        <p:txBody>
          <a:bodyPr/>
          <a:lstStyle/>
          <a:p>
            <a:r>
              <a:rPr lang="en-US" sz="2200" dirty="0"/>
              <a:t>Explore the characteristics of non-relational data</a:t>
            </a:r>
          </a:p>
        </p:txBody>
      </p:sp>
      <p:pic>
        <p:nvPicPr>
          <p:cNvPr id="12" name="Picture 11" descr="Icon of a line chart">
            <a:extLst>
              <a:ext uri="{FF2B5EF4-FFF2-40B4-BE49-F238E27FC236}">
                <a16:creationId xmlns:a16="http://schemas.microsoft.com/office/drawing/2014/main" id="{3D35D75B-B33E-4C97-89EB-FF6BD0FD11C6}"/>
              </a:ext>
            </a:extLst>
          </p:cNvPr>
          <p:cNvPicPr>
            <a:picLocks noChangeAspect="1"/>
          </p:cNvPicPr>
          <p:nvPr/>
        </p:nvPicPr>
        <p:blipFill>
          <a:blip r:embed="rId4"/>
          <a:stretch>
            <a:fillRect/>
          </a:stretch>
        </p:blipFill>
        <p:spPr>
          <a:xfrm>
            <a:off x="2951965" y="3050783"/>
            <a:ext cx="781903" cy="781903"/>
          </a:xfrm>
          <a:prstGeom prst="rect">
            <a:avLst/>
          </a:prstGeom>
        </p:spPr>
      </p:pic>
      <p:sp>
        <p:nvSpPr>
          <p:cNvPr id="8" name="Text Placeholder 7">
            <a:extLst>
              <a:ext uri="{FF2B5EF4-FFF2-40B4-BE49-F238E27FC236}">
                <a16:creationId xmlns:a16="http://schemas.microsoft.com/office/drawing/2014/main" id="{5DD1D9B5-6292-4A35-B661-FD579898C86F}"/>
              </a:ext>
            </a:extLst>
          </p:cNvPr>
          <p:cNvSpPr>
            <a:spLocks noGrp="1"/>
          </p:cNvSpPr>
          <p:nvPr>
            <p:ph type="body" sz="quarter" idx="22"/>
          </p:nvPr>
        </p:nvSpPr>
        <p:spPr>
          <a:xfrm>
            <a:off x="4078287" y="2829482"/>
            <a:ext cx="7695069" cy="1224436"/>
          </a:xfrm>
        </p:spPr>
        <p:txBody>
          <a:bodyPr/>
          <a:lstStyle/>
          <a:p>
            <a:r>
              <a:rPr lang="en-US" sz="2200" dirty="0"/>
              <a:t>Define types of non-relational data</a:t>
            </a:r>
          </a:p>
        </p:txBody>
      </p:sp>
      <p:pic>
        <p:nvPicPr>
          <p:cNvPr id="14" name="Picture 13" descr="Icon of a hollow circle">
            <a:extLst>
              <a:ext uri="{FF2B5EF4-FFF2-40B4-BE49-F238E27FC236}">
                <a16:creationId xmlns:a16="http://schemas.microsoft.com/office/drawing/2014/main" id="{788C84A1-44BF-4336-B8BC-D615B02BB6F3}"/>
              </a:ext>
            </a:extLst>
          </p:cNvPr>
          <p:cNvPicPr>
            <a:picLocks noChangeAspect="1"/>
          </p:cNvPicPr>
          <p:nvPr/>
        </p:nvPicPr>
        <p:blipFill>
          <a:blip r:embed="rId5"/>
          <a:stretch>
            <a:fillRect/>
          </a:stretch>
        </p:blipFill>
        <p:spPr>
          <a:xfrm>
            <a:off x="2951965" y="4521331"/>
            <a:ext cx="781903" cy="781903"/>
          </a:xfrm>
          <a:prstGeom prst="rect">
            <a:avLst/>
          </a:prstGeom>
        </p:spPr>
      </p:pic>
      <p:sp>
        <p:nvSpPr>
          <p:cNvPr id="9" name="Text Placeholder 8">
            <a:extLst>
              <a:ext uri="{FF2B5EF4-FFF2-40B4-BE49-F238E27FC236}">
                <a16:creationId xmlns:a16="http://schemas.microsoft.com/office/drawing/2014/main" id="{E1F7297A-058B-4845-BE3C-58945BAF4508}"/>
              </a:ext>
            </a:extLst>
          </p:cNvPr>
          <p:cNvSpPr>
            <a:spLocks noGrp="1"/>
          </p:cNvSpPr>
          <p:nvPr>
            <p:ph type="body" sz="quarter" idx="23"/>
          </p:nvPr>
        </p:nvSpPr>
        <p:spPr>
          <a:xfrm>
            <a:off x="4078287" y="4300064"/>
            <a:ext cx="7695069" cy="1224436"/>
          </a:xfrm>
        </p:spPr>
        <p:txBody>
          <a:bodyPr/>
          <a:lstStyle/>
          <a:p>
            <a:r>
              <a:rPr lang="en-US" sz="2200" dirty="0"/>
              <a:t>Describe NoSQL, and the types of non-relational databases</a:t>
            </a:r>
          </a:p>
        </p:txBody>
      </p:sp>
    </p:spTree>
    <p:extLst>
      <p:ext uri="{BB962C8B-B14F-4D97-AF65-F5344CB8AC3E}">
        <p14:creationId xmlns:p14="http://schemas.microsoft.com/office/powerpoint/2010/main" val="32265656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1590-1F81-4E7A-A19F-B69F5B8A81E6}"/>
              </a:ext>
            </a:extLst>
          </p:cNvPr>
          <p:cNvSpPr>
            <a:spLocks noGrp="1"/>
          </p:cNvSpPr>
          <p:nvPr>
            <p:ph type="title"/>
          </p:nvPr>
        </p:nvSpPr>
        <p:spPr/>
        <p:txBody>
          <a:bodyPr/>
          <a:lstStyle/>
          <a:p>
            <a:r>
              <a:rPr lang="en-US" sz="2400" dirty="0"/>
              <a:t>Lesson 1: Explore core data concepts</a:t>
            </a:r>
          </a:p>
        </p:txBody>
      </p:sp>
      <p:pic>
        <p:nvPicPr>
          <p:cNvPr id="11" name="Picture Placeholder 10" descr="Icon of four servers">
            <a:extLst>
              <a:ext uri="{FF2B5EF4-FFF2-40B4-BE49-F238E27FC236}">
                <a16:creationId xmlns:a16="http://schemas.microsoft.com/office/drawing/2014/main" id="{11D2F7D4-AE39-454E-A991-CA79DEE7A9DF}"/>
              </a:ext>
            </a:extLst>
          </p:cNvPr>
          <p:cNvPicPr>
            <a:picLocks noGrp="1" noChangeAspect="1"/>
          </p:cNvPicPr>
          <p:nvPr>
            <p:ph type="pic" sz="quarter" idx="10"/>
          </p:nvPr>
        </p:nvPicPr>
        <p:blipFill>
          <a:blip r:embed="rId2"/>
          <a:srcRect l="2857" r="2857"/>
          <a:stretch>
            <a:fillRect/>
          </a:stretch>
        </p:blipFill>
        <p:spPr/>
      </p:pic>
    </p:spTree>
    <p:extLst>
      <p:ext uri="{BB962C8B-B14F-4D97-AF65-F5344CB8AC3E}">
        <p14:creationId xmlns:p14="http://schemas.microsoft.com/office/powerpoint/2010/main" val="100202200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21F7-15DD-4735-BCCB-C60D5EC4E102}"/>
              </a:ext>
            </a:extLst>
          </p:cNvPr>
          <p:cNvSpPr>
            <a:spLocks noGrp="1"/>
          </p:cNvSpPr>
          <p:nvPr>
            <p:ph type="title"/>
          </p:nvPr>
        </p:nvSpPr>
        <p:spPr/>
        <p:txBody>
          <a:bodyPr/>
          <a:lstStyle/>
          <a:p>
            <a:r>
              <a:rPr lang="en-US" dirty="0"/>
              <a:t>Explore characteristics of non-relational data</a:t>
            </a:r>
          </a:p>
        </p:txBody>
      </p:sp>
      <p:sp>
        <p:nvSpPr>
          <p:cNvPr id="3" name="Text Placeholder 2">
            <a:extLst>
              <a:ext uri="{FF2B5EF4-FFF2-40B4-BE49-F238E27FC236}">
                <a16:creationId xmlns:a16="http://schemas.microsoft.com/office/drawing/2014/main" id="{B632559F-179C-4436-9DE2-7D598A54FF21}"/>
              </a:ext>
            </a:extLst>
          </p:cNvPr>
          <p:cNvSpPr>
            <a:spLocks noGrp="1"/>
          </p:cNvSpPr>
          <p:nvPr>
            <p:ph type="body" sz="quarter" idx="10"/>
          </p:nvPr>
        </p:nvSpPr>
        <p:spPr>
          <a:xfrm>
            <a:off x="418643" y="1083334"/>
            <a:ext cx="11341268" cy="400110"/>
          </a:xfrm>
        </p:spPr>
        <p:txBody>
          <a:bodyPr/>
          <a:lstStyle/>
          <a:p>
            <a:r>
              <a:rPr lang="en-US" dirty="0"/>
              <a:t>Entities</a:t>
            </a:r>
          </a:p>
        </p:txBody>
      </p:sp>
      <p:sp>
        <p:nvSpPr>
          <p:cNvPr id="5" name="TextBox 4">
            <a:extLst>
              <a:ext uri="{FF2B5EF4-FFF2-40B4-BE49-F238E27FC236}">
                <a16:creationId xmlns:a16="http://schemas.microsoft.com/office/drawing/2014/main" id="{6F1DEA98-F16A-420E-AE9E-FEEA9B723274}"/>
              </a:ext>
              <a:ext uri="{C183D7F6-B498-43B3-948B-1728B52AA6E4}">
                <adec:decorative xmlns:adec="http://schemas.microsoft.com/office/drawing/2017/decorative" val="0"/>
              </a:ext>
            </a:extLst>
          </p:cNvPr>
          <p:cNvSpPr txBox="1"/>
          <p:nvPr/>
        </p:nvSpPr>
        <p:spPr>
          <a:xfrm>
            <a:off x="438150" y="1533371"/>
            <a:ext cx="11337459" cy="2566682"/>
          </a:xfrm>
          <a:prstGeom prst="rect">
            <a:avLst/>
          </a:prstGeom>
          <a:solidFill>
            <a:schemeClr val="bg1">
              <a:lumMod val="95000"/>
            </a:schemeClr>
          </a:solidFill>
          <a:ln w="19050">
            <a:noFill/>
          </a:ln>
        </p:spPr>
        <p:txBody>
          <a:bodyPr wrap="square" lIns="137160" tIns="91440" rIns="137160" bIns="91440">
            <a:noAutofit/>
          </a:bodyPr>
          <a:lstStyle/>
          <a:p>
            <a:r>
              <a:rPr lang="en-US" sz="1400" b="0" i="0" u="none" strike="noStrike" baseline="0" dirty="0">
                <a:latin typeface="Consolas" panose="020B0609020204030204" pitchFamily="49" charset="0"/>
              </a:rPr>
              <a:t>## Customer 1 ID: 1 </a:t>
            </a:r>
          </a:p>
          <a:p>
            <a:r>
              <a:rPr lang="en-US" sz="1400" b="0" i="0" u="none" strike="noStrike" baseline="0" dirty="0">
                <a:latin typeface="Consolas" panose="020B0609020204030204" pitchFamily="49" charset="0"/>
              </a:rPr>
              <a:t>Name: Mark Hanson </a:t>
            </a:r>
          </a:p>
          <a:p>
            <a:r>
              <a:rPr lang="en-US" sz="1400" b="0" i="0" u="none" strike="noStrike" baseline="0" dirty="0">
                <a:latin typeface="Consolas" panose="020B0609020204030204" pitchFamily="49" charset="0"/>
              </a:rPr>
              <a:t>Telephone: [ Home: 1-999-9999999, Business: 1-888-8888888, Cell: 1-777- 7777777 ] </a:t>
            </a:r>
          </a:p>
          <a:p>
            <a:r>
              <a:rPr lang="en-US" sz="1400" b="0" i="0" u="none" strike="noStrike" baseline="0" dirty="0">
                <a:latin typeface="Consolas" panose="020B0609020204030204" pitchFamily="49" charset="0"/>
              </a:rPr>
              <a:t>Address: [ Home: 121 Main Street, Some City, NY, 10110, </a:t>
            </a:r>
          </a:p>
          <a:p>
            <a:r>
              <a:rPr lang="en-US" sz="1400" dirty="0">
                <a:latin typeface="Consolas" panose="020B0609020204030204" pitchFamily="49" charset="0"/>
              </a:rPr>
              <a:t>           </a:t>
            </a:r>
            <a:r>
              <a:rPr lang="en-US" sz="1400" b="0" i="0" u="none" strike="noStrike" baseline="0" dirty="0">
                <a:latin typeface="Consolas" panose="020B0609020204030204" pitchFamily="49" charset="0"/>
              </a:rPr>
              <a:t>Business: 87 Big Building, Some City, NY, 10111 ] </a:t>
            </a:r>
          </a:p>
          <a:p>
            <a:r>
              <a:rPr lang="en-US" sz="1400" b="0" i="0" u="none" strike="noStrike" baseline="0" dirty="0">
                <a:latin typeface="Consolas" panose="020B0609020204030204" pitchFamily="49" charset="0"/>
              </a:rPr>
              <a:t>## Customer 2 ID: 2 </a:t>
            </a:r>
          </a:p>
          <a:p>
            <a:r>
              <a:rPr lang="en-US" sz="1400" b="0" i="0" u="none" strike="noStrike" baseline="0" dirty="0">
                <a:latin typeface="Consolas" panose="020B0609020204030204" pitchFamily="49" charset="0"/>
              </a:rPr>
              <a:t>Title: Mr </a:t>
            </a:r>
          </a:p>
          <a:p>
            <a:r>
              <a:rPr lang="en-US" sz="1400" b="0" i="0" u="none" strike="noStrike" baseline="0" dirty="0">
                <a:latin typeface="Consolas" panose="020B0609020204030204" pitchFamily="49" charset="0"/>
              </a:rPr>
              <a:t>Name: Jeff Hay </a:t>
            </a:r>
          </a:p>
          <a:p>
            <a:r>
              <a:rPr lang="en-US" sz="1400" b="0" i="0" u="none" strike="noStrike" baseline="0" dirty="0">
                <a:latin typeface="Consolas" panose="020B0609020204030204" pitchFamily="49" charset="0"/>
              </a:rPr>
              <a:t>Telephone: [ Home: 0044-1999-333333, Mobile: 0044-17545-444444 ] </a:t>
            </a:r>
          </a:p>
          <a:p>
            <a:r>
              <a:rPr lang="en-US" sz="1400" b="0" i="0" u="none" strike="noStrike" baseline="0" dirty="0">
                <a:latin typeface="Consolas" panose="020B0609020204030204" pitchFamily="49" charset="0"/>
              </a:rPr>
              <a:t>Address: [ UK: 86 High Street, Some Town, A County, GL8888, UK, </a:t>
            </a:r>
          </a:p>
          <a:p>
            <a:r>
              <a:rPr lang="en-US" sz="1400" b="0" i="0" u="none" strike="noStrike" baseline="0" dirty="0">
                <a:latin typeface="Consolas" panose="020B0609020204030204" pitchFamily="49" charset="0"/>
              </a:rPr>
              <a:t>           US: 777 7th Street, Another City, CA, 90111 ] </a:t>
            </a:r>
            <a:endParaRPr lang="en-US" sz="1600" dirty="0">
              <a:latin typeface="Consolas" panose="020B0609020204030204" pitchFamily="49" charset="0"/>
            </a:endParaRPr>
          </a:p>
        </p:txBody>
      </p:sp>
      <p:sp>
        <p:nvSpPr>
          <p:cNvPr id="7" name="TextBox 6">
            <a:extLst>
              <a:ext uri="{FF2B5EF4-FFF2-40B4-BE49-F238E27FC236}">
                <a16:creationId xmlns:a16="http://schemas.microsoft.com/office/drawing/2014/main" id="{3BF85D2B-F33A-4119-8278-3C52EE51F26E}"/>
              </a:ext>
            </a:extLst>
          </p:cNvPr>
          <p:cNvSpPr txBox="1"/>
          <p:nvPr/>
        </p:nvSpPr>
        <p:spPr>
          <a:xfrm>
            <a:off x="434340" y="4237703"/>
            <a:ext cx="11341269" cy="1265341"/>
          </a:xfrm>
          <a:prstGeom prst="rect">
            <a:avLst/>
          </a:prstGeom>
          <a:noFill/>
          <a:ln w="19050">
            <a:solidFill>
              <a:schemeClr val="tx2"/>
            </a:solidFill>
          </a:ln>
        </p:spPr>
        <p:txBody>
          <a:bodyPr wrap="square" lIns="137160" tIns="91440" rIns="137160" bIns="91440" rtlCol="0">
            <a:noAutofit/>
          </a:bodyPr>
          <a:lstStyle/>
          <a:p>
            <a:pPr algn="ctr">
              <a:spcAft>
                <a:spcPts val="300"/>
              </a:spcAft>
            </a:pPr>
            <a:r>
              <a:rPr lang="en-US" sz="1800" dirty="0">
                <a:latin typeface="+mj-lt"/>
              </a:rPr>
              <a:t>Non-relational collections can have: </a:t>
            </a:r>
          </a:p>
        </p:txBody>
      </p:sp>
      <p:sp>
        <p:nvSpPr>
          <p:cNvPr id="9" name="Freeform: Shape 8">
            <a:extLst>
              <a:ext uri="{FF2B5EF4-FFF2-40B4-BE49-F238E27FC236}">
                <a16:creationId xmlns:a16="http://schemas.microsoft.com/office/drawing/2014/main" id="{6983A64B-F390-4ABC-A882-9843F684C5BC}"/>
              </a:ext>
            </a:extLst>
          </p:cNvPr>
          <p:cNvSpPr/>
          <p:nvPr/>
        </p:nvSpPr>
        <p:spPr>
          <a:xfrm>
            <a:off x="562319" y="4729315"/>
            <a:ext cx="4141734" cy="663237"/>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400" dirty="0">
                <a:solidFill>
                  <a:schemeClr val="tx1"/>
                </a:solidFill>
              </a:rPr>
              <a:t>Multiple entities in the same collection or container with different fields</a:t>
            </a:r>
          </a:p>
        </p:txBody>
      </p:sp>
      <p:sp>
        <p:nvSpPr>
          <p:cNvPr id="11" name="Freeform: Shape 10">
            <a:extLst>
              <a:ext uri="{FF2B5EF4-FFF2-40B4-BE49-F238E27FC236}">
                <a16:creationId xmlns:a16="http://schemas.microsoft.com/office/drawing/2014/main" id="{4735D2C5-55B4-44D4-AC3D-7F5BB64F4ECE}"/>
              </a:ext>
            </a:extLst>
          </p:cNvPr>
          <p:cNvSpPr/>
          <p:nvPr/>
        </p:nvSpPr>
        <p:spPr>
          <a:xfrm>
            <a:off x="4840441" y="4729315"/>
            <a:ext cx="2529071" cy="663237"/>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400" dirty="0">
                <a:solidFill>
                  <a:schemeClr val="tx1"/>
                </a:solidFill>
              </a:rPr>
              <a:t>Have a different, </a:t>
            </a:r>
            <a:br>
              <a:rPr lang="en-US" sz="1400" dirty="0">
                <a:solidFill>
                  <a:schemeClr val="tx1"/>
                </a:solidFill>
              </a:rPr>
            </a:br>
            <a:r>
              <a:rPr lang="en-US" sz="1400" dirty="0">
                <a:solidFill>
                  <a:schemeClr val="tx1"/>
                </a:solidFill>
              </a:rPr>
              <a:t>non-tabular schema</a:t>
            </a:r>
          </a:p>
        </p:txBody>
      </p:sp>
      <p:sp>
        <p:nvSpPr>
          <p:cNvPr id="13" name="Freeform: Shape 12">
            <a:extLst>
              <a:ext uri="{FF2B5EF4-FFF2-40B4-BE49-F238E27FC236}">
                <a16:creationId xmlns:a16="http://schemas.microsoft.com/office/drawing/2014/main" id="{0330A373-6505-4D96-8063-F4FD020E9DC7}"/>
              </a:ext>
            </a:extLst>
          </p:cNvPr>
          <p:cNvSpPr/>
          <p:nvPr/>
        </p:nvSpPr>
        <p:spPr>
          <a:xfrm>
            <a:off x="7505898" y="4729315"/>
            <a:ext cx="4141732" cy="663237"/>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400" dirty="0">
                <a:solidFill>
                  <a:schemeClr val="tx1"/>
                </a:solidFill>
              </a:rPr>
              <a:t>Are often defined by labeling each field with the name it represents</a:t>
            </a:r>
          </a:p>
        </p:txBody>
      </p:sp>
    </p:spTree>
    <p:extLst>
      <p:ext uri="{BB962C8B-B14F-4D97-AF65-F5344CB8AC3E}">
        <p14:creationId xmlns:p14="http://schemas.microsoft.com/office/powerpoint/2010/main" val="34815417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2686-0B8A-4296-BF33-B6E82D1023C9}"/>
              </a:ext>
            </a:extLst>
          </p:cNvPr>
          <p:cNvSpPr>
            <a:spLocks noGrp="1"/>
          </p:cNvSpPr>
          <p:nvPr>
            <p:ph type="title"/>
          </p:nvPr>
        </p:nvSpPr>
        <p:spPr/>
        <p:txBody>
          <a:bodyPr/>
          <a:lstStyle/>
          <a:p>
            <a:r>
              <a:rPr lang="en-US" dirty="0"/>
              <a:t>Identify non-relational database use cases</a:t>
            </a:r>
          </a:p>
        </p:txBody>
      </p:sp>
      <p:pic>
        <p:nvPicPr>
          <p:cNvPr id="4" name="Picture 3" descr="Icon of a wave connected by circles and lines at both end">
            <a:extLst>
              <a:ext uri="{FF2B5EF4-FFF2-40B4-BE49-F238E27FC236}">
                <a16:creationId xmlns:a16="http://schemas.microsoft.com/office/drawing/2014/main" id="{25D2C180-BC90-4E65-8470-6411E5A32CF7}"/>
              </a:ext>
            </a:extLst>
          </p:cNvPr>
          <p:cNvPicPr>
            <a:picLocks/>
          </p:cNvPicPr>
          <p:nvPr/>
        </p:nvPicPr>
        <p:blipFill>
          <a:blip r:embed="rId2"/>
          <a:stretch>
            <a:fillRect/>
          </a:stretch>
        </p:blipFill>
        <p:spPr>
          <a:xfrm>
            <a:off x="427038" y="1345567"/>
            <a:ext cx="730315" cy="730315"/>
          </a:xfrm>
          <a:prstGeom prst="rect">
            <a:avLst/>
          </a:prstGeom>
        </p:spPr>
      </p:pic>
      <p:sp>
        <p:nvSpPr>
          <p:cNvPr id="5" name="Text Placeholder 3">
            <a:extLst>
              <a:ext uri="{FF2B5EF4-FFF2-40B4-BE49-F238E27FC236}">
                <a16:creationId xmlns:a16="http://schemas.microsoft.com/office/drawing/2014/main" id="{C8E8C9DA-A7EA-4C92-B10F-242A40DEA060}"/>
              </a:ext>
            </a:extLst>
          </p:cNvPr>
          <p:cNvSpPr txBox="1">
            <a:spLocks/>
          </p:cNvSpPr>
          <p:nvPr/>
        </p:nvSpPr>
        <p:spPr>
          <a:xfrm>
            <a:off x="1461678" y="1262448"/>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IoT and Telematics:</a:t>
            </a:r>
          </a:p>
          <a:p>
            <a:r>
              <a:rPr lang="en-US" sz="1800" spc="0" dirty="0">
                <a:latin typeface="+mn-lt"/>
              </a:rPr>
              <a:t>Often require to ingest large amounts of data in frequent burst of activity, data is either semi structured or structured, often requires real time processing</a:t>
            </a:r>
          </a:p>
        </p:txBody>
      </p:sp>
      <p:cxnSp>
        <p:nvCxnSpPr>
          <p:cNvPr id="6" name="Straight Connector 5">
            <a:extLst>
              <a:ext uri="{FF2B5EF4-FFF2-40B4-BE49-F238E27FC236}">
                <a16:creationId xmlns:a16="http://schemas.microsoft.com/office/drawing/2014/main" id="{9572F3D0-FE50-485F-B424-CF2417F26B3C}"/>
              </a:ext>
              <a:ext uri="{C183D7F6-B498-43B3-948B-1728B52AA6E4}">
                <adec:decorative xmlns:adec="http://schemas.microsoft.com/office/drawing/2017/decorative" val="1"/>
              </a:ext>
            </a:extLst>
          </p:cNvPr>
          <p:cNvCxnSpPr>
            <a:cxnSpLocks/>
          </p:cNvCxnSpPr>
          <p:nvPr/>
        </p:nvCxnSpPr>
        <p:spPr>
          <a:xfrm>
            <a:off x="1461678" y="2278785"/>
            <a:ext cx="103149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two gears with a dollar sign at the centre of the bigger gear">
            <a:extLst>
              <a:ext uri="{FF2B5EF4-FFF2-40B4-BE49-F238E27FC236}">
                <a16:creationId xmlns:a16="http://schemas.microsoft.com/office/drawing/2014/main" id="{44471C01-F1D8-496A-8FDA-8FC24BDE97D5}"/>
              </a:ext>
            </a:extLst>
          </p:cNvPr>
          <p:cNvPicPr>
            <a:picLocks/>
          </p:cNvPicPr>
          <p:nvPr/>
        </p:nvPicPr>
        <p:blipFill>
          <a:blip r:embed="rId3"/>
          <a:stretch>
            <a:fillRect/>
          </a:stretch>
        </p:blipFill>
        <p:spPr>
          <a:xfrm>
            <a:off x="427038" y="2481689"/>
            <a:ext cx="730315" cy="730315"/>
          </a:xfrm>
          <a:prstGeom prst="rect">
            <a:avLst/>
          </a:prstGeom>
        </p:spPr>
      </p:pic>
      <p:sp>
        <p:nvSpPr>
          <p:cNvPr id="8" name="Text Placeholder 4">
            <a:extLst>
              <a:ext uri="{FF2B5EF4-FFF2-40B4-BE49-F238E27FC236}">
                <a16:creationId xmlns:a16="http://schemas.microsoft.com/office/drawing/2014/main" id="{C11A693C-2922-4C5E-B85A-BB8634B6C582}"/>
              </a:ext>
            </a:extLst>
          </p:cNvPr>
          <p:cNvSpPr txBox="1">
            <a:spLocks/>
          </p:cNvSpPr>
          <p:nvPr/>
        </p:nvSpPr>
        <p:spPr>
          <a:xfrm>
            <a:off x="1461678" y="2398570"/>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Retail and Marketing:</a:t>
            </a:r>
          </a:p>
          <a:p>
            <a:r>
              <a:rPr lang="en-US" sz="1800" spc="0" dirty="0">
                <a:latin typeface="+mn-lt"/>
              </a:rPr>
              <a:t>Common scenarios for globally distributed data, document storage</a:t>
            </a:r>
          </a:p>
        </p:txBody>
      </p:sp>
      <p:cxnSp>
        <p:nvCxnSpPr>
          <p:cNvPr id="9" name="Straight Connector 8">
            <a:extLst>
              <a:ext uri="{FF2B5EF4-FFF2-40B4-BE49-F238E27FC236}">
                <a16:creationId xmlns:a16="http://schemas.microsoft.com/office/drawing/2014/main" id="{5753DE50-C988-46CF-AB20-D73A919B4861}"/>
              </a:ext>
              <a:ext uri="{C183D7F6-B498-43B3-948B-1728B52AA6E4}">
                <adec:decorative xmlns:adec="http://schemas.microsoft.com/office/drawing/2017/decorative" val="1"/>
              </a:ext>
            </a:extLst>
          </p:cNvPr>
          <p:cNvCxnSpPr>
            <a:cxnSpLocks/>
          </p:cNvCxnSpPr>
          <p:nvPr/>
        </p:nvCxnSpPr>
        <p:spPr>
          <a:xfrm>
            <a:off x="1461735" y="3414907"/>
            <a:ext cx="103202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gamepad">
            <a:extLst>
              <a:ext uri="{FF2B5EF4-FFF2-40B4-BE49-F238E27FC236}">
                <a16:creationId xmlns:a16="http://schemas.microsoft.com/office/drawing/2014/main" id="{B4079A2B-AA41-4957-AAD9-E7CDEB9748E5}"/>
              </a:ext>
            </a:extLst>
          </p:cNvPr>
          <p:cNvPicPr>
            <a:picLocks/>
          </p:cNvPicPr>
          <p:nvPr/>
        </p:nvPicPr>
        <p:blipFill>
          <a:blip r:embed="rId4"/>
          <a:stretch>
            <a:fillRect/>
          </a:stretch>
        </p:blipFill>
        <p:spPr>
          <a:xfrm>
            <a:off x="427038" y="3617811"/>
            <a:ext cx="730315" cy="730315"/>
          </a:xfrm>
          <a:prstGeom prst="rect">
            <a:avLst/>
          </a:prstGeom>
        </p:spPr>
      </p:pic>
      <p:sp>
        <p:nvSpPr>
          <p:cNvPr id="11" name="Text Placeholder 5">
            <a:extLst>
              <a:ext uri="{FF2B5EF4-FFF2-40B4-BE49-F238E27FC236}">
                <a16:creationId xmlns:a16="http://schemas.microsoft.com/office/drawing/2014/main" id="{1B678B6A-10BF-4E85-B77D-CEF0D20AA473}"/>
              </a:ext>
            </a:extLst>
          </p:cNvPr>
          <p:cNvSpPr txBox="1">
            <a:spLocks/>
          </p:cNvSpPr>
          <p:nvPr/>
        </p:nvSpPr>
        <p:spPr>
          <a:xfrm>
            <a:off x="1461678" y="3534692"/>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Gaming:</a:t>
            </a:r>
          </a:p>
          <a:p>
            <a:r>
              <a:rPr lang="en-US" sz="1800" spc="0" dirty="0">
                <a:latin typeface="+mn-lt"/>
              </a:rPr>
              <a:t>In-game stats, social media integration, leaderboards, low-latency applications </a:t>
            </a:r>
          </a:p>
        </p:txBody>
      </p:sp>
      <p:cxnSp>
        <p:nvCxnSpPr>
          <p:cNvPr id="12" name="Straight Connector 11">
            <a:extLst>
              <a:ext uri="{FF2B5EF4-FFF2-40B4-BE49-F238E27FC236}">
                <a16:creationId xmlns:a16="http://schemas.microsoft.com/office/drawing/2014/main" id="{B6BC0D52-1ED7-4E9C-86A1-B5FFD69E23EF}"/>
              </a:ext>
              <a:ext uri="{C183D7F6-B498-43B3-948B-1728B52AA6E4}">
                <adec:decorative xmlns:adec="http://schemas.microsoft.com/office/drawing/2017/decorative" val="1"/>
              </a:ext>
            </a:extLst>
          </p:cNvPr>
          <p:cNvCxnSpPr>
            <a:cxnSpLocks/>
          </p:cNvCxnSpPr>
          <p:nvPr/>
        </p:nvCxnSpPr>
        <p:spPr>
          <a:xfrm>
            <a:off x="1461678" y="4551029"/>
            <a:ext cx="103149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smartphone with a cube on the screen">
            <a:extLst>
              <a:ext uri="{FF2B5EF4-FFF2-40B4-BE49-F238E27FC236}">
                <a16:creationId xmlns:a16="http://schemas.microsoft.com/office/drawing/2014/main" id="{39FDD1E0-8CEB-4821-A000-96ACD6A71847}"/>
              </a:ext>
            </a:extLst>
          </p:cNvPr>
          <p:cNvPicPr>
            <a:picLocks/>
          </p:cNvPicPr>
          <p:nvPr/>
        </p:nvPicPr>
        <p:blipFill>
          <a:blip r:embed="rId5"/>
          <a:stretch>
            <a:fillRect/>
          </a:stretch>
        </p:blipFill>
        <p:spPr>
          <a:xfrm>
            <a:off x="427038" y="4753931"/>
            <a:ext cx="730315" cy="730315"/>
          </a:xfrm>
          <a:prstGeom prst="rect">
            <a:avLst/>
          </a:prstGeom>
        </p:spPr>
      </p:pic>
      <p:sp>
        <p:nvSpPr>
          <p:cNvPr id="14" name="Text Placeholder 6">
            <a:extLst>
              <a:ext uri="{FF2B5EF4-FFF2-40B4-BE49-F238E27FC236}">
                <a16:creationId xmlns:a16="http://schemas.microsoft.com/office/drawing/2014/main" id="{6EB223B1-3D2B-4D38-A7F6-5821CBCC81ED}"/>
              </a:ext>
            </a:extLst>
          </p:cNvPr>
          <p:cNvSpPr txBox="1">
            <a:spLocks/>
          </p:cNvSpPr>
          <p:nvPr/>
        </p:nvSpPr>
        <p:spPr>
          <a:xfrm>
            <a:off x="1461678" y="4670812"/>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Web and Mobile:</a:t>
            </a:r>
          </a:p>
          <a:p>
            <a:r>
              <a:rPr lang="en-US" sz="1800" spc="0" dirty="0">
                <a:latin typeface="+mn-lt"/>
              </a:rPr>
              <a:t>Commonly used with web click analytics, modern applications including bots</a:t>
            </a:r>
          </a:p>
        </p:txBody>
      </p:sp>
    </p:spTree>
    <p:extLst>
      <p:ext uri="{BB962C8B-B14F-4D97-AF65-F5344CB8AC3E}">
        <p14:creationId xmlns:p14="http://schemas.microsoft.com/office/powerpoint/2010/main" val="394840668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6967-EB92-4D84-B5FD-5F1CFB08D29E}"/>
              </a:ext>
            </a:extLst>
          </p:cNvPr>
          <p:cNvSpPr>
            <a:spLocks noGrp="1"/>
          </p:cNvSpPr>
          <p:nvPr>
            <p:ph type="title"/>
          </p:nvPr>
        </p:nvSpPr>
        <p:spPr/>
        <p:txBody>
          <a:bodyPr/>
          <a:lstStyle/>
          <a:p>
            <a:r>
              <a:rPr lang="en-US" dirty="0"/>
              <a:t>Types of non-relational data</a:t>
            </a:r>
          </a:p>
        </p:txBody>
      </p:sp>
      <p:sp>
        <p:nvSpPr>
          <p:cNvPr id="9" name="Text Placeholder 10">
            <a:extLst>
              <a:ext uri="{FF2B5EF4-FFF2-40B4-BE49-F238E27FC236}">
                <a16:creationId xmlns:a16="http://schemas.microsoft.com/office/drawing/2014/main" id="{0887DF03-A9E4-4D28-96FB-B204239D580E}"/>
              </a:ext>
            </a:extLst>
          </p:cNvPr>
          <p:cNvSpPr txBox="1">
            <a:spLocks/>
          </p:cNvSpPr>
          <p:nvPr/>
        </p:nvSpPr>
        <p:spPr>
          <a:xfrm>
            <a:off x="427037" y="1209994"/>
            <a:ext cx="11571287" cy="815608"/>
          </a:xfrm>
          <a:prstGeom prst="rect">
            <a:avLst/>
          </a:prstGeom>
        </p:spPr>
        <p:txBody>
          <a:bodyPr wrap="square" lIns="0" tIns="0" rIns="0" bIns="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pc="0" dirty="0">
                <a:solidFill>
                  <a:schemeClr val="tx2"/>
                </a:solidFill>
              </a:rPr>
              <a:t>What is semi-structured data?</a:t>
            </a:r>
          </a:p>
          <a:p>
            <a:pPr>
              <a:spcBef>
                <a:spcPts val="600"/>
              </a:spcBef>
            </a:pPr>
            <a:r>
              <a:rPr lang="en-US" spc="0" dirty="0">
                <a:solidFill>
                  <a:schemeClr val="tx1"/>
                </a:solidFill>
                <a:latin typeface="+mn-lt"/>
              </a:rPr>
              <a:t>Data structure is defined within the actual data by fields. Format/file types include:</a:t>
            </a:r>
          </a:p>
        </p:txBody>
      </p:sp>
      <p:sp>
        <p:nvSpPr>
          <p:cNvPr id="3" name="Text Placeholder 2">
            <a:extLst>
              <a:ext uri="{FF2B5EF4-FFF2-40B4-BE49-F238E27FC236}">
                <a16:creationId xmlns:a16="http://schemas.microsoft.com/office/drawing/2014/main" id="{021EAD27-AA1B-4E5E-B956-CCB07601C8DF}"/>
              </a:ext>
            </a:extLst>
          </p:cNvPr>
          <p:cNvSpPr>
            <a:spLocks noGrp="1"/>
          </p:cNvSpPr>
          <p:nvPr>
            <p:ph type="body" sz="quarter" idx="10"/>
          </p:nvPr>
        </p:nvSpPr>
        <p:spPr>
          <a:xfrm>
            <a:off x="429187" y="2340638"/>
            <a:ext cx="2373368" cy="2373368"/>
          </a:xfrm>
        </p:spPr>
        <p:txBody>
          <a:bodyPr/>
          <a:lstStyle/>
          <a:p>
            <a:r>
              <a:rPr lang="en-US" sz="2400" dirty="0">
                <a:solidFill>
                  <a:schemeClr val="bg1"/>
                </a:solidFill>
                <a:latin typeface="+mj-lt"/>
                <a:ea typeface="Segoe UI" pitchFamily="34" charset="0"/>
                <a:cs typeface="Segoe UI" pitchFamily="34" charset="0"/>
              </a:rPr>
              <a:t>JSON</a:t>
            </a:r>
          </a:p>
        </p:txBody>
      </p:sp>
      <p:sp>
        <p:nvSpPr>
          <p:cNvPr id="4" name="Text Placeholder 3">
            <a:extLst>
              <a:ext uri="{FF2B5EF4-FFF2-40B4-BE49-F238E27FC236}">
                <a16:creationId xmlns:a16="http://schemas.microsoft.com/office/drawing/2014/main" id="{05AA0A90-135C-401D-B2EB-8629D67B76E5}"/>
              </a:ext>
            </a:extLst>
          </p:cNvPr>
          <p:cNvSpPr>
            <a:spLocks noGrp="1"/>
          </p:cNvSpPr>
          <p:nvPr>
            <p:ph type="body" sz="quarter" idx="11"/>
          </p:nvPr>
        </p:nvSpPr>
        <p:spPr>
          <a:xfrm>
            <a:off x="3411458" y="2340638"/>
            <a:ext cx="2373368" cy="2373368"/>
          </a:xfrm>
        </p:spPr>
        <p:txBody>
          <a:bodyPr/>
          <a:lstStyle/>
          <a:p>
            <a:r>
              <a:rPr lang="en-US" sz="2400" dirty="0">
                <a:solidFill>
                  <a:schemeClr val="bg1"/>
                </a:solidFill>
                <a:latin typeface="+mj-lt"/>
                <a:ea typeface="Segoe UI" pitchFamily="34" charset="0"/>
                <a:cs typeface="Segoe UI" pitchFamily="34" charset="0"/>
              </a:rPr>
              <a:t>AVRO</a:t>
            </a:r>
          </a:p>
        </p:txBody>
      </p:sp>
      <p:sp>
        <p:nvSpPr>
          <p:cNvPr id="5" name="Text Placeholder 4">
            <a:extLst>
              <a:ext uri="{FF2B5EF4-FFF2-40B4-BE49-F238E27FC236}">
                <a16:creationId xmlns:a16="http://schemas.microsoft.com/office/drawing/2014/main" id="{D375D5AB-99F3-467D-864D-2434EEF3B6EB}"/>
              </a:ext>
            </a:extLst>
          </p:cNvPr>
          <p:cNvSpPr>
            <a:spLocks noGrp="1"/>
          </p:cNvSpPr>
          <p:nvPr>
            <p:ph type="body" sz="quarter" idx="12"/>
          </p:nvPr>
        </p:nvSpPr>
        <p:spPr>
          <a:xfrm>
            <a:off x="6393729" y="2340638"/>
            <a:ext cx="2373368" cy="2373368"/>
          </a:xfrm>
        </p:spPr>
        <p:txBody>
          <a:bodyPr/>
          <a:lstStyle/>
          <a:p>
            <a:r>
              <a:rPr lang="en-US" sz="2400" dirty="0">
                <a:solidFill>
                  <a:schemeClr val="bg1"/>
                </a:solidFill>
                <a:latin typeface="+mj-lt"/>
                <a:ea typeface="Segoe UI" pitchFamily="34" charset="0"/>
                <a:cs typeface="Segoe UI" pitchFamily="34" charset="0"/>
              </a:rPr>
              <a:t>ORC</a:t>
            </a:r>
          </a:p>
        </p:txBody>
      </p:sp>
      <p:sp>
        <p:nvSpPr>
          <p:cNvPr id="6" name="Text Placeholder 5">
            <a:extLst>
              <a:ext uri="{FF2B5EF4-FFF2-40B4-BE49-F238E27FC236}">
                <a16:creationId xmlns:a16="http://schemas.microsoft.com/office/drawing/2014/main" id="{588AECB1-7C1D-4CD5-93DC-3F280B99F385}"/>
              </a:ext>
            </a:extLst>
          </p:cNvPr>
          <p:cNvSpPr>
            <a:spLocks noGrp="1"/>
          </p:cNvSpPr>
          <p:nvPr>
            <p:ph type="body" sz="quarter" idx="13"/>
          </p:nvPr>
        </p:nvSpPr>
        <p:spPr>
          <a:xfrm>
            <a:off x="9375999" y="2340638"/>
            <a:ext cx="2373368" cy="2373368"/>
          </a:xfrm>
        </p:spPr>
        <p:txBody>
          <a:bodyPr/>
          <a:lstStyle/>
          <a:p>
            <a:r>
              <a:rPr lang="en-US" sz="2400" dirty="0">
                <a:solidFill>
                  <a:schemeClr val="bg1"/>
                </a:solidFill>
                <a:latin typeface="+mj-lt"/>
                <a:ea typeface="Segoe UI" pitchFamily="34" charset="0"/>
                <a:cs typeface="Segoe UI" pitchFamily="34" charset="0"/>
              </a:rPr>
              <a:t>Parquet</a:t>
            </a:r>
          </a:p>
        </p:txBody>
      </p:sp>
    </p:spTree>
    <p:extLst>
      <p:ext uri="{BB962C8B-B14F-4D97-AF65-F5344CB8AC3E}">
        <p14:creationId xmlns:p14="http://schemas.microsoft.com/office/powerpoint/2010/main" val="223931807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D28D-0AD7-4159-BBB9-5B9E18FDD0E1}"/>
              </a:ext>
            </a:extLst>
          </p:cNvPr>
          <p:cNvSpPr>
            <a:spLocks noGrp="1"/>
          </p:cNvSpPr>
          <p:nvPr>
            <p:ph type="title"/>
          </p:nvPr>
        </p:nvSpPr>
        <p:spPr/>
        <p:txBody>
          <a:bodyPr/>
          <a:lstStyle/>
          <a:p>
            <a:r>
              <a:rPr lang="en-US" dirty="0"/>
              <a:t>What is unstructured data?</a:t>
            </a:r>
          </a:p>
        </p:txBody>
      </p:sp>
      <p:pic>
        <p:nvPicPr>
          <p:cNvPr id="14" name="Picture 13" descr="Icon of a wave connected by circles and lines at both end">
            <a:extLst>
              <a:ext uri="{FF2B5EF4-FFF2-40B4-BE49-F238E27FC236}">
                <a16:creationId xmlns:a16="http://schemas.microsoft.com/office/drawing/2014/main" id="{A9643C04-7EA3-4B5B-B638-B1A92D81E62D}"/>
              </a:ext>
            </a:extLst>
          </p:cNvPr>
          <p:cNvPicPr>
            <a:picLocks/>
          </p:cNvPicPr>
          <p:nvPr/>
        </p:nvPicPr>
        <p:blipFill>
          <a:blip r:embed="rId2"/>
          <a:stretch>
            <a:fillRect/>
          </a:stretch>
        </p:blipFill>
        <p:spPr>
          <a:xfrm>
            <a:off x="427038" y="1178065"/>
            <a:ext cx="730315" cy="730315"/>
          </a:xfrm>
          <a:prstGeom prst="rect">
            <a:avLst/>
          </a:prstGeom>
        </p:spPr>
      </p:pic>
      <p:sp>
        <p:nvSpPr>
          <p:cNvPr id="13" name="Text Placeholder 3">
            <a:extLst>
              <a:ext uri="{FF2B5EF4-FFF2-40B4-BE49-F238E27FC236}">
                <a16:creationId xmlns:a16="http://schemas.microsoft.com/office/drawing/2014/main" id="{2531A3F8-3291-4FF1-BCBC-8736D11C8FA4}"/>
              </a:ext>
            </a:extLst>
          </p:cNvPr>
          <p:cNvSpPr txBox="1">
            <a:spLocks/>
          </p:cNvSpPr>
          <p:nvPr/>
        </p:nvSpPr>
        <p:spPr>
          <a:xfrm>
            <a:off x="1461678" y="1094946"/>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Does not naturally contain fields:</a:t>
            </a:r>
          </a:p>
          <a:p>
            <a:pPr>
              <a:spcAft>
                <a:spcPts val="600"/>
              </a:spcAft>
            </a:pPr>
            <a:r>
              <a:rPr lang="en-US" sz="1800" i="1" spc="0" dirty="0">
                <a:solidFill>
                  <a:schemeClr val="tx1"/>
                </a:solidFill>
                <a:latin typeface="+mn-lt"/>
              </a:rPr>
              <a:t>Examples: video, audio, media streams, documents</a:t>
            </a:r>
          </a:p>
        </p:txBody>
      </p:sp>
      <p:cxnSp>
        <p:nvCxnSpPr>
          <p:cNvPr id="4" name="Straight Connector 3">
            <a:extLst>
              <a:ext uri="{FF2B5EF4-FFF2-40B4-BE49-F238E27FC236}">
                <a16:creationId xmlns:a16="http://schemas.microsoft.com/office/drawing/2014/main" id="{FBD2D749-E6DC-4C43-8521-2D45496BD5FB}"/>
              </a:ext>
              <a:ext uri="{C183D7F6-B498-43B3-948B-1728B52AA6E4}">
                <adec:decorative xmlns:adec="http://schemas.microsoft.com/office/drawing/2017/decorative" val="1"/>
              </a:ext>
            </a:extLst>
          </p:cNvPr>
          <p:cNvCxnSpPr>
            <a:cxnSpLocks/>
          </p:cNvCxnSpPr>
          <p:nvPr/>
        </p:nvCxnSpPr>
        <p:spPr>
          <a:xfrm>
            <a:off x="1461678" y="2221668"/>
            <a:ext cx="103149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two gears with a dollar sign at the centre of the bigger gear">
            <a:extLst>
              <a:ext uri="{FF2B5EF4-FFF2-40B4-BE49-F238E27FC236}">
                <a16:creationId xmlns:a16="http://schemas.microsoft.com/office/drawing/2014/main" id="{CF33DAE2-C216-41DA-8DF4-136DBD2A67C7}"/>
              </a:ext>
            </a:extLst>
          </p:cNvPr>
          <p:cNvPicPr>
            <a:picLocks/>
          </p:cNvPicPr>
          <p:nvPr/>
        </p:nvPicPr>
        <p:blipFill>
          <a:blip r:embed="rId3"/>
          <a:stretch>
            <a:fillRect/>
          </a:stretch>
        </p:blipFill>
        <p:spPr>
          <a:xfrm>
            <a:off x="427038" y="2451839"/>
            <a:ext cx="730315" cy="730315"/>
          </a:xfrm>
          <a:prstGeom prst="rect">
            <a:avLst/>
          </a:prstGeom>
        </p:spPr>
      </p:pic>
      <p:sp>
        <p:nvSpPr>
          <p:cNvPr id="6" name="Text Placeholder 4">
            <a:extLst>
              <a:ext uri="{FF2B5EF4-FFF2-40B4-BE49-F238E27FC236}">
                <a16:creationId xmlns:a16="http://schemas.microsoft.com/office/drawing/2014/main" id="{4C4B6CC6-CA8E-4597-AE0C-D1861798122A}"/>
              </a:ext>
            </a:extLst>
          </p:cNvPr>
          <p:cNvSpPr txBox="1">
            <a:spLocks/>
          </p:cNvSpPr>
          <p:nvPr/>
        </p:nvSpPr>
        <p:spPr>
          <a:xfrm>
            <a:off x="1461678" y="2451838"/>
            <a:ext cx="10314916" cy="730314"/>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Often used to extract data organization and categorize or identify “structures”</a:t>
            </a:r>
          </a:p>
        </p:txBody>
      </p:sp>
      <p:cxnSp>
        <p:nvCxnSpPr>
          <p:cNvPr id="7" name="Straight Connector 6">
            <a:extLst>
              <a:ext uri="{FF2B5EF4-FFF2-40B4-BE49-F238E27FC236}">
                <a16:creationId xmlns:a16="http://schemas.microsoft.com/office/drawing/2014/main" id="{71282E6E-D8E6-4278-BE99-C98731BC92AF}"/>
              </a:ext>
              <a:ext uri="{C183D7F6-B498-43B3-948B-1728B52AA6E4}">
                <adec:decorative xmlns:adec="http://schemas.microsoft.com/office/drawing/2017/decorative" val="1"/>
              </a:ext>
            </a:extLst>
          </p:cNvPr>
          <p:cNvCxnSpPr>
            <a:cxnSpLocks/>
          </p:cNvCxnSpPr>
          <p:nvPr/>
        </p:nvCxnSpPr>
        <p:spPr>
          <a:xfrm>
            <a:off x="1461735" y="3412322"/>
            <a:ext cx="103202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four servers">
            <a:extLst>
              <a:ext uri="{FF2B5EF4-FFF2-40B4-BE49-F238E27FC236}">
                <a16:creationId xmlns:a16="http://schemas.microsoft.com/office/drawing/2014/main" id="{878A2733-1A3E-4FE9-8F60-99081D1472FB}"/>
              </a:ext>
            </a:extLst>
          </p:cNvPr>
          <p:cNvPicPr>
            <a:picLocks noChangeAspect="1"/>
          </p:cNvPicPr>
          <p:nvPr/>
        </p:nvPicPr>
        <p:blipFill>
          <a:blip r:embed="rId4"/>
          <a:stretch>
            <a:fillRect/>
          </a:stretch>
        </p:blipFill>
        <p:spPr>
          <a:xfrm>
            <a:off x="427038" y="3642492"/>
            <a:ext cx="730315" cy="729038"/>
          </a:xfrm>
          <a:prstGeom prst="rect">
            <a:avLst/>
          </a:prstGeom>
        </p:spPr>
      </p:pic>
      <p:sp>
        <p:nvSpPr>
          <p:cNvPr id="9" name="Text Placeholder 5">
            <a:extLst>
              <a:ext uri="{FF2B5EF4-FFF2-40B4-BE49-F238E27FC236}">
                <a16:creationId xmlns:a16="http://schemas.microsoft.com/office/drawing/2014/main" id="{F5124EED-FB36-4D9C-B5A3-73064BB5DC8A}"/>
              </a:ext>
            </a:extLst>
          </p:cNvPr>
          <p:cNvSpPr txBox="1">
            <a:spLocks/>
          </p:cNvSpPr>
          <p:nvPr/>
        </p:nvSpPr>
        <p:spPr>
          <a:xfrm>
            <a:off x="1461678" y="3642492"/>
            <a:ext cx="10314916" cy="1725913"/>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Frequently used in combination with Machine Learning or Cognitive Services capabilities to “extract data” by using:</a:t>
            </a:r>
          </a:p>
          <a:p>
            <a:pPr>
              <a:spcBef>
                <a:spcPts val="600"/>
              </a:spcBef>
            </a:pPr>
            <a:r>
              <a:rPr lang="en-US" sz="1800" spc="0" dirty="0">
                <a:latin typeface="+mn-lt"/>
              </a:rPr>
              <a:t>Text Analytics</a:t>
            </a:r>
          </a:p>
          <a:p>
            <a:pPr>
              <a:spcBef>
                <a:spcPts val="600"/>
              </a:spcBef>
            </a:pPr>
            <a:r>
              <a:rPr lang="en-US" sz="1800" spc="0" dirty="0">
                <a:latin typeface="+mn-lt"/>
              </a:rPr>
              <a:t>Sentiment Analysis with Cognitive APIs</a:t>
            </a:r>
          </a:p>
          <a:p>
            <a:pPr>
              <a:spcBef>
                <a:spcPts val="600"/>
              </a:spcBef>
            </a:pPr>
            <a:r>
              <a:rPr lang="en-US" sz="1800" spc="0" dirty="0">
                <a:latin typeface="+mn-lt"/>
              </a:rPr>
              <a:t>Vision API</a:t>
            </a:r>
          </a:p>
        </p:txBody>
      </p:sp>
    </p:spTree>
    <p:extLst>
      <p:ext uri="{BB962C8B-B14F-4D97-AF65-F5344CB8AC3E}">
        <p14:creationId xmlns:p14="http://schemas.microsoft.com/office/powerpoint/2010/main" val="425783660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6967-EB92-4D84-B5FD-5F1CFB08D29E}"/>
              </a:ext>
            </a:extLst>
          </p:cNvPr>
          <p:cNvSpPr>
            <a:spLocks noGrp="1"/>
          </p:cNvSpPr>
          <p:nvPr>
            <p:ph type="title"/>
          </p:nvPr>
        </p:nvSpPr>
        <p:spPr/>
        <p:txBody>
          <a:bodyPr/>
          <a:lstStyle/>
          <a:p>
            <a:r>
              <a:rPr lang="en-US" dirty="0"/>
              <a:t>What is NoSQL?</a:t>
            </a:r>
          </a:p>
        </p:txBody>
      </p:sp>
      <p:sp>
        <p:nvSpPr>
          <p:cNvPr id="9" name="Text Placeholder 10">
            <a:extLst>
              <a:ext uri="{FF2B5EF4-FFF2-40B4-BE49-F238E27FC236}">
                <a16:creationId xmlns:a16="http://schemas.microsoft.com/office/drawing/2014/main" id="{0887DF03-A9E4-4D28-96FB-B204239D580E}"/>
              </a:ext>
            </a:extLst>
          </p:cNvPr>
          <p:cNvSpPr txBox="1">
            <a:spLocks/>
          </p:cNvSpPr>
          <p:nvPr/>
        </p:nvSpPr>
        <p:spPr>
          <a:xfrm>
            <a:off x="427037" y="1092007"/>
            <a:ext cx="11345863" cy="369332"/>
          </a:xfrm>
          <a:prstGeom prst="rect">
            <a:avLst/>
          </a:prstGeom>
        </p:spPr>
        <p:txBody>
          <a:bodyPr wrap="square" lIns="0" tIns="0" rIns="0" bIns="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400" dirty="0">
                <a:latin typeface="+mj-lt"/>
              </a:rPr>
              <a:t>Loose term, to describe non-relational</a:t>
            </a:r>
            <a:endParaRPr lang="en-US" spc="0" dirty="0">
              <a:solidFill>
                <a:schemeClr val="tx1"/>
              </a:solidFill>
              <a:latin typeface="+mn-lt"/>
            </a:endParaRPr>
          </a:p>
        </p:txBody>
      </p:sp>
      <p:sp>
        <p:nvSpPr>
          <p:cNvPr id="3" name="Text Placeholder 2">
            <a:extLst>
              <a:ext uri="{FF2B5EF4-FFF2-40B4-BE49-F238E27FC236}">
                <a16:creationId xmlns:a16="http://schemas.microsoft.com/office/drawing/2014/main" id="{021EAD27-AA1B-4E5E-B956-CCB07601C8DF}"/>
              </a:ext>
            </a:extLst>
          </p:cNvPr>
          <p:cNvSpPr>
            <a:spLocks noGrp="1"/>
          </p:cNvSpPr>
          <p:nvPr>
            <p:ph type="body" sz="quarter" idx="10"/>
          </p:nvPr>
        </p:nvSpPr>
        <p:spPr>
          <a:xfrm>
            <a:off x="429187" y="2340638"/>
            <a:ext cx="2373368" cy="2373368"/>
          </a:xfrm>
        </p:spPr>
        <p:txBody>
          <a:bodyPr/>
          <a:lstStyle/>
          <a:p>
            <a:pPr algn="ctr"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Key-value stores</a:t>
            </a:r>
          </a:p>
        </p:txBody>
      </p:sp>
      <p:sp>
        <p:nvSpPr>
          <p:cNvPr id="4" name="Text Placeholder 3">
            <a:extLst>
              <a:ext uri="{FF2B5EF4-FFF2-40B4-BE49-F238E27FC236}">
                <a16:creationId xmlns:a16="http://schemas.microsoft.com/office/drawing/2014/main" id="{05AA0A90-135C-401D-B2EB-8629D67B76E5}"/>
              </a:ext>
            </a:extLst>
          </p:cNvPr>
          <p:cNvSpPr>
            <a:spLocks noGrp="1"/>
          </p:cNvSpPr>
          <p:nvPr>
            <p:ph type="body" sz="quarter" idx="11"/>
          </p:nvPr>
        </p:nvSpPr>
        <p:spPr>
          <a:xfrm>
            <a:off x="3411458" y="2340638"/>
            <a:ext cx="2373368" cy="2373368"/>
          </a:xfrm>
        </p:spPr>
        <p:txBody>
          <a:bodyPr/>
          <a:lstStyle/>
          <a:p>
            <a:pPr algn="ctr"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Document based</a:t>
            </a:r>
          </a:p>
        </p:txBody>
      </p:sp>
      <p:sp>
        <p:nvSpPr>
          <p:cNvPr id="5" name="Text Placeholder 4">
            <a:extLst>
              <a:ext uri="{FF2B5EF4-FFF2-40B4-BE49-F238E27FC236}">
                <a16:creationId xmlns:a16="http://schemas.microsoft.com/office/drawing/2014/main" id="{D375D5AB-99F3-467D-864D-2434EEF3B6EB}"/>
              </a:ext>
            </a:extLst>
          </p:cNvPr>
          <p:cNvSpPr>
            <a:spLocks noGrp="1"/>
          </p:cNvSpPr>
          <p:nvPr>
            <p:ph type="body" sz="quarter" idx="12"/>
          </p:nvPr>
        </p:nvSpPr>
        <p:spPr>
          <a:xfrm>
            <a:off x="6393729" y="2340638"/>
            <a:ext cx="2373368" cy="2373368"/>
          </a:xfrm>
        </p:spPr>
        <p:txBody>
          <a:bodyPr/>
          <a:lstStyle/>
          <a:p>
            <a:pPr algn="ctr"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Column family databases</a:t>
            </a:r>
          </a:p>
        </p:txBody>
      </p:sp>
      <p:sp>
        <p:nvSpPr>
          <p:cNvPr id="6" name="Text Placeholder 5">
            <a:extLst>
              <a:ext uri="{FF2B5EF4-FFF2-40B4-BE49-F238E27FC236}">
                <a16:creationId xmlns:a16="http://schemas.microsoft.com/office/drawing/2014/main" id="{588AECB1-7C1D-4CD5-93DC-3F280B99F385}"/>
              </a:ext>
            </a:extLst>
          </p:cNvPr>
          <p:cNvSpPr>
            <a:spLocks noGrp="1"/>
          </p:cNvSpPr>
          <p:nvPr>
            <p:ph type="body" sz="quarter" idx="13"/>
          </p:nvPr>
        </p:nvSpPr>
        <p:spPr>
          <a:xfrm>
            <a:off x="9375999" y="2340638"/>
            <a:ext cx="2373368" cy="2373368"/>
          </a:xfrm>
        </p:spPr>
        <p:txBody>
          <a:bodyPr/>
          <a:lstStyle/>
          <a:p>
            <a:pPr algn="ctr"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Graph Databases</a:t>
            </a:r>
          </a:p>
        </p:txBody>
      </p:sp>
    </p:spTree>
    <p:extLst>
      <p:ext uri="{BB962C8B-B14F-4D97-AF65-F5344CB8AC3E}">
        <p14:creationId xmlns:p14="http://schemas.microsoft.com/office/powerpoint/2010/main" val="374259786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D28D-0AD7-4159-BBB9-5B9E18FDD0E1}"/>
              </a:ext>
            </a:extLst>
          </p:cNvPr>
          <p:cNvSpPr>
            <a:spLocks noGrp="1"/>
          </p:cNvSpPr>
          <p:nvPr>
            <p:ph type="title"/>
          </p:nvPr>
        </p:nvSpPr>
        <p:spPr/>
        <p:txBody>
          <a:bodyPr/>
          <a:lstStyle/>
          <a:p>
            <a:r>
              <a:rPr lang="en-US" dirty="0"/>
              <a:t>What is a graph database?</a:t>
            </a:r>
          </a:p>
        </p:txBody>
      </p:sp>
      <p:pic>
        <p:nvPicPr>
          <p:cNvPr id="3" name="Picture 2" descr="Icon of a square with two smaller squares inside it">
            <a:extLst>
              <a:ext uri="{FF2B5EF4-FFF2-40B4-BE49-F238E27FC236}">
                <a16:creationId xmlns:a16="http://schemas.microsoft.com/office/drawing/2014/main" id="{857E486C-60F4-47B1-9814-7C2A7356CE5F}"/>
              </a:ext>
            </a:extLst>
          </p:cNvPr>
          <p:cNvPicPr>
            <a:picLocks noChangeAspect="1"/>
          </p:cNvPicPr>
          <p:nvPr/>
        </p:nvPicPr>
        <p:blipFill>
          <a:blip r:embed="rId3"/>
          <a:stretch>
            <a:fillRect/>
          </a:stretch>
        </p:blipFill>
        <p:spPr>
          <a:xfrm>
            <a:off x="427038" y="1178065"/>
            <a:ext cx="730315" cy="726570"/>
          </a:xfrm>
          <a:prstGeom prst="rect">
            <a:avLst/>
          </a:prstGeom>
        </p:spPr>
      </p:pic>
      <p:sp>
        <p:nvSpPr>
          <p:cNvPr id="13" name="Text Placeholder 3">
            <a:extLst>
              <a:ext uri="{FF2B5EF4-FFF2-40B4-BE49-F238E27FC236}">
                <a16:creationId xmlns:a16="http://schemas.microsoft.com/office/drawing/2014/main" id="{2531A3F8-3291-4FF1-BCBC-8736D11C8FA4}"/>
              </a:ext>
            </a:extLst>
          </p:cNvPr>
          <p:cNvSpPr txBox="1">
            <a:spLocks/>
          </p:cNvSpPr>
          <p:nvPr/>
        </p:nvSpPr>
        <p:spPr>
          <a:xfrm>
            <a:off x="1461678" y="1094946"/>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000" dirty="0">
                <a:latin typeface="+mn-lt"/>
              </a:rPr>
              <a:t>Stores entities centric around relationships</a:t>
            </a:r>
          </a:p>
        </p:txBody>
      </p:sp>
      <p:cxnSp>
        <p:nvCxnSpPr>
          <p:cNvPr id="4" name="Straight Connector 3">
            <a:extLst>
              <a:ext uri="{FF2B5EF4-FFF2-40B4-BE49-F238E27FC236}">
                <a16:creationId xmlns:a16="http://schemas.microsoft.com/office/drawing/2014/main" id="{FBD2D749-E6DC-4C43-8521-2D45496BD5FB}"/>
              </a:ext>
              <a:ext uri="{C183D7F6-B498-43B3-948B-1728B52AA6E4}">
                <adec:decorative xmlns:adec="http://schemas.microsoft.com/office/drawing/2017/decorative" val="1"/>
              </a:ext>
            </a:extLst>
          </p:cNvPr>
          <p:cNvCxnSpPr>
            <a:cxnSpLocks/>
          </p:cNvCxnSpPr>
          <p:nvPr/>
        </p:nvCxnSpPr>
        <p:spPr>
          <a:xfrm>
            <a:off x="1461678" y="2180109"/>
            <a:ext cx="47939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small circles connected by lines forming a big circle">
            <a:extLst>
              <a:ext uri="{FF2B5EF4-FFF2-40B4-BE49-F238E27FC236}">
                <a16:creationId xmlns:a16="http://schemas.microsoft.com/office/drawing/2014/main" id="{29F32039-3BB4-4FCF-9CDC-D21FBF48EEA9}"/>
              </a:ext>
            </a:extLst>
          </p:cNvPr>
          <p:cNvPicPr>
            <a:picLocks noChangeAspect="1"/>
          </p:cNvPicPr>
          <p:nvPr/>
        </p:nvPicPr>
        <p:blipFill>
          <a:blip r:embed="rId4"/>
          <a:stretch>
            <a:fillRect/>
          </a:stretch>
        </p:blipFill>
        <p:spPr>
          <a:xfrm>
            <a:off x="427038" y="2451839"/>
            <a:ext cx="730315" cy="730315"/>
          </a:xfrm>
          <a:prstGeom prst="rect">
            <a:avLst/>
          </a:prstGeom>
        </p:spPr>
      </p:pic>
      <p:sp>
        <p:nvSpPr>
          <p:cNvPr id="6" name="Text Placeholder 4">
            <a:extLst>
              <a:ext uri="{FF2B5EF4-FFF2-40B4-BE49-F238E27FC236}">
                <a16:creationId xmlns:a16="http://schemas.microsoft.com/office/drawing/2014/main" id="{4C4B6CC6-CA8E-4597-AE0C-D1861798122A}"/>
              </a:ext>
            </a:extLst>
          </p:cNvPr>
          <p:cNvSpPr txBox="1">
            <a:spLocks/>
          </p:cNvSpPr>
          <p:nvPr/>
        </p:nvSpPr>
        <p:spPr>
          <a:xfrm>
            <a:off x="1461679" y="2368719"/>
            <a:ext cx="5026208" cy="1492073"/>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000" dirty="0">
                <a:latin typeface="+mn-lt"/>
              </a:rPr>
              <a:t>Enables applications to perform queries traversing a network of nodes and edges</a:t>
            </a:r>
          </a:p>
        </p:txBody>
      </p:sp>
      <p:pic>
        <p:nvPicPr>
          <p:cNvPr id="7" name="Picture 6" descr="graph database schema">
            <a:extLst>
              <a:ext uri="{FF2B5EF4-FFF2-40B4-BE49-F238E27FC236}">
                <a16:creationId xmlns:a16="http://schemas.microsoft.com/office/drawing/2014/main" id="{97A65633-BCEB-4C58-8BCA-BA44D0CC70CD}"/>
              </a:ext>
            </a:extLst>
          </p:cNvPr>
          <p:cNvPicPr>
            <a:picLocks noChangeAspect="1"/>
          </p:cNvPicPr>
          <p:nvPr/>
        </p:nvPicPr>
        <p:blipFill>
          <a:blip r:embed="rId5"/>
          <a:stretch>
            <a:fillRect/>
          </a:stretch>
        </p:blipFill>
        <p:spPr>
          <a:xfrm>
            <a:off x="7035102" y="1607778"/>
            <a:ext cx="4724809" cy="3314987"/>
          </a:xfrm>
          <a:prstGeom prst="rect">
            <a:avLst/>
          </a:prstGeom>
        </p:spPr>
      </p:pic>
    </p:spTree>
    <p:extLst>
      <p:ext uri="{BB962C8B-B14F-4D97-AF65-F5344CB8AC3E}">
        <p14:creationId xmlns:p14="http://schemas.microsoft.com/office/powerpoint/2010/main" val="40697242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Lesson 4: Knowledge check</a:t>
            </a:r>
          </a:p>
        </p:txBody>
      </p:sp>
      <p:pic>
        <p:nvPicPr>
          <p:cNvPr id="2" name="Picture 1" descr="Icon of arrow pointing in four opposite directions">
            <a:extLst>
              <a:ext uri="{FF2B5EF4-FFF2-40B4-BE49-F238E27FC236}">
                <a16:creationId xmlns:a16="http://schemas.microsoft.com/office/drawing/2014/main" id="{855A61FE-EC45-41B8-B5D1-E3DA8AF4CCA3}"/>
              </a:ext>
            </a:extLst>
          </p:cNvPr>
          <p:cNvPicPr>
            <a:picLocks noChangeAspect="1"/>
          </p:cNvPicPr>
          <p:nvPr/>
        </p:nvPicPr>
        <p:blipFill>
          <a:blip r:embed="rId2"/>
          <a:stretch>
            <a:fillRect/>
          </a:stretch>
        </p:blipFill>
        <p:spPr>
          <a:xfrm>
            <a:off x="427038" y="1094946"/>
            <a:ext cx="730315" cy="730315"/>
          </a:xfrm>
          <a:prstGeom prst="rect">
            <a:avLst/>
          </a:prstGeom>
        </p:spPr>
      </p:pic>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9459" y="1094946"/>
            <a:ext cx="10383899" cy="1064053"/>
          </a:xfrm>
        </p:spPr>
        <p:txBody>
          <a:bodyPr/>
          <a:lstStyle/>
          <a:p>
            <a:pPr lvl="0">
              <a:lnSpc>
                <a:spcPct val="100000"/>
              </a:lnSpc>
              <a:spcAft>
                <a:spcPts val="0"/>
              </a:spcAft>
              <a:defRPr/>
            </a:pPr>
            <a:r>
              <a:rPr lang="en-US" sz="1400" dirty="0">
                <a:latin typeface="+mj-lt"/>
              </a:rPr>
              <a:t>Which of the following services should you use to implement a non-relational database?</a:t>
            </a:r>
          </a:p>
          <a:p>
            <a:pPr marL="231775" indent="-231775" defTabSz="932742">
              <a:lnSpc>
                <a:spcPct val="100000"/>
              </a:lnSpc>
              <a:spcBef>
                <a:spcPts val="300"/>
              </a:spcBef>
              <a:spcAft>
                <a:spcPts val="300"/>
              </a:spcAft>
              <a:buSzTx/>
              <a:buFont typeface="Wingdings" panose="05000000000000000000" pitchFamily="2" charset="2"/>
              <a:buChar char="q"/>
              <a:defRPr/>
            </a:pPr>
            <a:r>
              <a:rPr lang="en-US" sz="1100" dirty="0"/>
              <a:t>Azure Cosmos DB</a:t>
            </a:r>
          </a:p>
          <a:p>
            <a:pPr marL="231775" indent="-231775" defTabSz="932742">
              <a:lnSpc>
                <a:spcPct val="100000"/>
              </a:lnSpc>
              <a:spcBef>
                <a:spcPts val="300"/>
              </a:spcBef>
              <a:spcAft>
                <a:spcPts val="300"/>
              </a:spcAft>
              <a:buSzTx/>
              <a:buFont typeface="Wingdings" panose="05000000000000000000" pitchFamily="2" charset="2"/>
              <a:buChar char="q"/>
              <a:defRPr/>
            </a:pPr>
            <a:r>
              <a:rPr lang="en-US" sz="1100" dirty="0"/>
              <a:t>Azure SQL Database </a:t>
            </a:r>
          </a:p>
          <a:p>
            <a:pPr marL="231775" indent="-231775" defTabSz="932742">
              <a:lnSpc>
                <a:spcPct val="100000"/>
              </a:lnSpc>
              <a:spcBef>
                <a:spcPts val="300"/>
              </a:spcBef>
              <a:spcAft>
                <a:spcPts val="300"/>
              </a:spcAft>
              <a:buSzTx/>
              <a:buFont typeface="Wingdings" panose="05000000000000000000" pitchFamily="2" charset="2"/>
              <a:buChar char="q"/>
              <a:defRPr/>
            </a:pPr>
            <a:r>
              <a:rPr lang="en-US" sz="1100" dirty="0"/>
              <a:t>The Gremlin API</a:t>
            </a:r>
          </a:p>
        </p:txBody>
      </p:sp>
      <p:sp>
        <p:nvSpPr>
          <p:cNvPr id="17" name="Graphic 26" descr="Checkmark on Azure Cosmos DB">
            <a:extLst>
              <a:ext uri="{FF2B5EF4-FFF2-40B4-BE49-F238E27FC236}">
                <a16:creationId xmlns:a16="http://schemas.microsoft.com/office/drawing/2014/main" id="{8E307D80-A8A2-4C11-BE05-F3E63DCA9BB1}"/>
              </a:ext>
            </a:extLst>
          </p:cNvPr>
          <p:cNvSpPr/>
          <p:nvPr/>
        </p:nvSpPr>
        <p:spPr>
          <a:xfrm>
            <a:off x="1389459" y="141784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89459" y="2277611"/>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four servers">
            <a:extLst>
              <a:ext uri="{FF2B5EF4-FFF2-40B4-BE49-F238E27FC236}">
                <a16:creationId xmlns:a16="http://schemas.microsoft.com/office/drawing/2014/main" id="{1F4E387A-506B-49F0-9821-A2FCCE6FC8D4}"/>
              </a:ext>
            </a:extLst>
          </p:cNvPr>
          <p:cNvPicPr>
            <a:picLocks noChangeAspect="1"/>
          </p:cNvPicPr>
          <p:nvPr/>
        </p:nvPicPr>
        <p:blipFill>
          <a:blip r:embed="rId3"/>
          <a:stretch>
            <a:fillRect/>
          </a:stretch>
        </p:blipFill>
        <p:spPr>
          <a:xfrm>
            <a:off x="427038" y="2633448"/>
            <a:ext cx="730315" cy="730315"/>
          </a:xfrm>
          <a:prstGeom prst="rect">
            <a:avLst/>
          </a:prstGeom>
        </p:spPr>
      </p:pic>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89459" y="2396223"/>
            <a:ext cx="10383899" cy="1202847"/>
          </a:xfrm>
        </p:spPr>
        <p:txBody>
          <a:bodyPr/>
          <a:lstStyle/>
          <a:p>
            <a:pPr>
              <a:lnSpc>
                <a:spcPct val="100000"/>
              </a:lnSpc>
              <a:spcAft>
                <a:spcPts val="0"/>
              </a:spcAft>
              <a:defRPr/>
            </a:pPr>
            <a:r>
              <a:rPr lang="en-US" sz="1400" dirty="0">
                <a:latin typeface="+mj-lt"/>
              </a:rPr>
              <a:t>Which of the following is a characteristic of non-relational databases? </a:t>
            </a:r>
          </a:p>
          <a:p>
            <a:pPr marL="231775" indent="-231775">
              <a:lnSpc>
                <a:spcPct val="100000"/>
              </a:lnSpc>
              <a:spcBef>
                <a:spcPts val="300"/>
              </a:spcBef>
              <a:spcAft>
                <a:spcPts val="300"/>
              </a:spcAft>
              <a:buFont typeface="Wingdings" panose="05000000000000000000" pitchFamily="2" charset="2"/>
              <a:buChar char="q"/>
              <a:defRPr/>
            </a:pPr>
            <a:r>
              <a:rPr lang="en-US" sz="1100" dirty="0"/>
              <a:t>Non-relational databases contain tables with flat fixed-column records</a:t>
            </a:r>
          </a:p>
          <a:p>
            <a:pPr marL="231775" indent="-231775">
              <a:lnSpc>
                <a:spcPct val="100000"/>
              </a:lnSpc>
              <a:spcBef>
                <a:spcPts val="300"/>
              </a:spcBef>
              <a:spcAft>
                <a:spcPts val="300"/>
              </a:spcAft>
              <a:buFont typeface="Wingdings" panose="05000000000000000000" pitchFamily="2" charset="2"/>
              <a:buChar char="q"/>
              <a:defRPr/>
            </a:pPr>
            <a:r>
              <a:rPr lang="en-US" sz="1100" dirty="0"/>
              <a:t>Non-relational databases require you to use data normalization techniques to reduce data duplication</a:t>
            </a:r>
          </a:p>
          <a:p>
            <a:pPr marL="231775" indent="-231775">
              <a:lnSpc>
                <a:spcPct val="100000"/>
              </a:lnSpc>
              <a:spcBef>
                <a:spcPts val="300"/>
              </a:spcBef>
              <a:spcAft>
                <a:spcPts val="300"/>
              </a:spcAft>
              <a:buFont typeface="Wingdings" panose="05000000000000000000" pitchFamily="2" charset="2"/>
              <a:buChar char="q"/>
              <a:defRPr/>
            </a:pPr>
            <a:r>
              <a:rPr lang="en-US" sz="1100" dirty="0"/>
              <a:t>Non-relational databases are either schema free or have relaxed schemas</a:t>
            </a:r>
          </a:p>
        </p:txBody>
      </p:sp>
      <p:sp>
        <p:nvSpPr>
          <p:cNvPr id="18" name="Graphic 26" descr="Checkmark on non-relational databases are either schema free or have relaxed schemas">
            <a:extLst>
              <a:ext uri="{FF2B5EF4-FFF2-40B4-BE49-F238E27FC236}">
                <a16:creationId xmlns:a16="http://schemas.microsoft.com/office/drawing/2014/main" id="{8E65070B-A5A6-4B9A-BC66-E63AD6D6D62F}"/>
              </a:ext>
            </a:extLst>
          </p:cNvPr>
          <p:cNvSpPr/>
          <p:nvPr/>
        </p:nvSpPr>
        <p:spPr>
          <a:xfrm>
            <a:off x="1389459" y="328712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89459" y="3717682"/>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check mark enclosed by an arc">
            <a:extLst>
              <a:ext uri="{FF2B5EF4-FFF2-40B4-BE49-F238E27FC236}">
                <a16:creationId xmlns:a16="http://schemas.microsoft.com/office/drawing/2014/main" id="{C6B68A7E-3EB5-47D3-AAED-30F44854BB2C}"/>
              </a:ext>
            </a:extLst>
          </p:cNvPr>
          <p:cNvPicPr>
            <a:picLocks noChangeAspect="1"/>
          </p:cNvPicPr>
          <p:nvPr/>
        </p:nvPicPr>
        <p:blipFill>
          <a:blip r:embed="rId4"/>
          <a:stretch>
            <a:fillRect/>
          </a:stretch>
        </p:blipFill>
        <p:spPr>
          <a:xfrm>
            <a:off x="427038" y="4171951"/>
            <a:ext cx="730315" cy="730315"/>
          </a:xfrm>
          <a:prstGeom prst="rect">
            <a:avLst/>
          </a:prstGeom>
        </p:spPr>
      </p:pic>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89459" y="3836295"/>
            <a:ext cx="10383899" cy="1688206"/>
          </a:xfrm>
        </p:spPr>
        <p:txBody>
          <a:bodyPr/>
          <a:lstStyle/>
          <a:p>
            <a:pPr>
              <a:lnSpc>
                <a:spcPct val="100000"/>
              </a:lnSpc>
              <a:defRPr/>
            </a:pPr>
            <a:r>
              <a:rPr lang="en-US" sz="1400" dirty="0">
                <a:latin typeface="+mj-lt"/>
              </a:rPr>
              <a:t>You are building a system that monitors the temperature throughout a set of office blocks, and sets the air conditioning in each room in each block to maintain a pleasant ambient temperature. Your system has to manage the air conditioning in several thousand buildings spread across the country or region, and each building typically contains at least 100 air-conditioned rooms. What type of NoSQL data store is most appropriate for capturing the temperature data to enable it to be processed quickly?</a:t>
            </a:r>
          </a:p>
          <a:p>
            <a:pPr marL="231775" indent="-231775">
              <a:lnSpc>
                <a:spcPct val="100000"/>
              </a:lnSpc>
              <a:spcBef>
                <a:spcPts val="300"/>
              </a:spcBef>
              <a:spcAft>
                <a:spcPts val="300"/>
              </a:spcAft>
              <a:buFont typeface="Wingdings" panose="05000000000000000000" pitchFamily="2" charset="2"/>
              <a:buChar char="q"/>
              <a:defRPr/>
            </a:pPr>
            <a:r>
              <a:rPr lang="en-US" sz="1100" dirty="0"/>
              <a:t>A key-value store</a:t>
            </a:r>
          </a:p>
          <a:p>
            <a:pPr marL="231775" indent="-231775">
              <a:lnSpc>
                <a:spcPct val="100000"/>
              </a:lnSpc>
              <a:spcBef>
                <a:spcPts val="300"/>
              </a:spcBef>
              <a:spcAft>
                <a:spcPts val="300"/>
              </a:spcAft>
              <a:buFont typeface="Wingdings" panose="05000000000000000000" pitchFamily="2" charset="2"/>
              <a:buChar char="q"/>
              <a:defRPr/>
            </a:pPr>
            <a:r>
              <a:rPr lang="en-US" sz="1100" dirty="0"/>
              <a:t>A column family database</a:t>
            </a:r>
          </a:p>
          <a:p>
            <a:pPr marL="231775" indent="-231775">
              <a:lnSpc>
                <a:spcPct val="100000"/>
              </a:lnSpc>
              <a:spcBef>
                <a:spcPts val="300"/>
              </a:spcBef>
              <a:spcAft>
                <a:spcPts val="300"/>
              </a:spcAft>
              <a:buFont typeface="Wingdings" panose="05000000000000000000" pitchFamily="2" charset="2"/>
              <a:buChar char="q"/>
              <a:defRPr/>
            </a:pPr>
            <a:r>
              <a:rPr lang="en-US" sz="1100" dirty="0"/>
              <a:t>Write the temperatures to a blob in Azure Blob storage</a:t>
            </a:r>
          </a:p>
        </p:txBody>
      </p:sp>
      <p:sp>
        <p:nvSpPr>
          <p:cNvPr id="19" name="Graphic 26" descr="Checkmark on a key-value store">
            <a:extLst>
              <a:ext uri="{FF2B5EF4-FFF2-40B4-BE49-F238E27FC236}">
                <a16:creationId xmlns:a16="http://schemas.microsoft.com/office/drawing/2014/main" id="{1BEAE46C-84C4-4DD1-9235-067BD3A1E6BE}"/>
              </a:ext>
            </a:extLst>
          </p:cNvPr>
          <p:cNvSpPr/>
          <p:nvPr/>
        </p:nvSpPr>
        <p:spPr>
          <a:xfrm>
            <a:off x="1389459" y="47920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Tree>
    <p:extLst>
      <p:ext uri="{BB962C8B-B14F-4D97-AF65-F5344CB8AC3E}">
        <p14:creationId xmlns:p14="http://schemas.microsoft.com/office/powerpoint/2010/main" val="17334652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51B6-8279-43A8-BCD0-C8E46FF318BA}"/>
              </a:ext>
            </a:extLst>
          </p:cNvPr>
          <p:cNvSpPr>
            <a:spLocks noGrp="1"/>
          </p:cNvSpPr>
          <p:nvPr>
            <p:ph type="title"/>
          </p:nvPr>
        </p:nvSpPr>
        <p:spPr/>
        <p:txBody>
          <a:bodyPr/>
          <a:lstStyle/>
          <a:p>
            <a:r>
              <a:rPr lang="en-US" sz="2400" dirty="0"/>
              <a:t>Lesson 5: Explore concepts of data analytics</a:t>
            </a:r>
          </a:p>
        </p:txBody>
      </p:sp>
      <p:pic>
        <p:nvPicPr>
          <p:cNvPr id="5" name="Picture Placeholder 4" descr="Icon of a series of bars forming a chart">
            <a:extLst>
              <a:ext uri="{FF2B5EF4-FFF2-40B4-BE49-F238E27FC236}">
                <a16:creationId xmlns:a16="http://schemas.microsoft.com/office/drawing/2014/main" id="{819D4BF2-9C44-4D23-9F16-565E653E2A9A}"/>
              </a:ext>
            </a:extLst>
          </p:cNvPr>
          <p:cNvPicPr>
            <a:picLocks noGrp="1" noChangeAspect="1"/>
          </p:cNvPicPr>
          <p:nvPr>
            <p:ph type="pic" sz="quarter" idx="10"/>
          </p:nvPr>
        </p:nvPicPr>
        <p:blipFill>
          <a:blip r:embed="rId2"/>
          <a:srcRect t="6172" b="6172"/>
          <a:stretch>
            <a:fillRect/>
          </a:stretch>
        </p:blipFill>
        <p:spPr/>
      </p:pic>
    </p:spTree>
    <p:extLst>
      <p:ext uri="{BB962C8B-B14F-4D97-AF65-F5344CB8AC3E}">
        <p14:creationId xmlns:p14="http://schemas.microsoft.com/office/powerpoint/2010/main" val="302048277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39EB-6A06-4C74-8D37-AC742103D207}"/>
              </a:ext>
            </a:extLst>
          </p:cNvPr>
          <p:cNvSpPr>
            <a:spLocks noGrp="1"/>
          </p:cNvSpPr>
          <p:nvPr>
            <p:ph type="title"/>
          </p:nvPr>
        </p:nvSpPr>
        <p:spPr/>
        <p:txBody>
          <a:bodyPr/>
          <a:lstStyle/>
          <a:p>
            <a:r>
              <a:rPr lang="en-US" dirty="0"/>
              <a:t>Lesson 5 objectives</a:t>
            </a:r>
          </a:p>
        </p:txBody>
      </p:sp>
      <p:pic>
        <p:nvPicPr>
          <p:cNvPr id="3" name="Picture 2" descr="Icon of a series of circles arranged in a square shape">
            <a:extLst>
              <a:ext uri="{FF2B5EF4-FFF2-40B4-BE49-F238E27FC236}">
                <a16:creationId xmlns:a16="http://schemas.microsoft.com/office/drawing/2014/main" id="{A4161683-6BA1-48E3-9A37-9ED2ECB7F6FE}"/>
              </a:ext>
            </a:extLst>
          </p:cNvPr>
          <p:cNvPicPr>
            <a:picLocks noChangeAspect="1"/>
          </p:cNvPicPr>
          <p:nvPr/>
        </p:nvPicPr>
        <p:blipFill>
          <a:blip r:embed="rId3"/>
          <a:stretch>
            <a:fillRect/>
          </a:stretch>
        </p:blipFill>
        <p:spPr>
          <a:xfrm>
            <a:off x="2951897" y="1580166"/>
            <a:ext cx="781903" cy="781903"/>
          </a:xfrm>
          <a:prstGeom prst="rect">
            <a:avLst/>
          </a:prstGeom>
        </p:spPr>
      </p:pic>
      <p:sp>
        <p:nvSpPr>
          <p:cNvPr id="7" name="Text Placeholder 6">
            <a:extLst>
              <a:ext uri="{FF2B5EF4-FFF2-40B4-BE49-F238E27FC236}">
                <a16:creationId xmlns:a16="http://schemas.microsoft.com/office/drawing/2014/main" id="{BF5F3EF5-11C1-4195-9F77-6292C3660644}"/>
              </a:ext>
            </a:extLst>
          </p:cNvPr>
          <p:cNvSpPr>
            <a:spLocks noGrp="1"/>
          </p:cNvSpPr>
          <p:nvPr>
            <p:ph type="body" sz="quarter" idx="21"/>
          </p:nvPr>
        </p:nvSpPr>
        <p:spPr>
          <a:xfrm>
            <a:off x="4078287" y="1358899"/>
            <a:ext cx="7695069" cy="1224436"/>
          </a:xfrm>
        </p:spPr>
        <p:txBody>
          <a:bodyPr/>
          <a:lstStyle/>
          <a:p>
            <a:r>
              <a:rPr lang="en-US" sz="2400" dirty="0"/>
              <a:t>Learn about data ingestion and processing</a:t>
            </a:r>
          </a:p>
        </p:txBody>
      </p:sp>
      <p:pic>
        <p:nvPicPr>
          <p:cNvPr id="4" name="Picture 3" descr="Icon of a magnifying glass showing a chart">
            <a:extLst>
              <a:ext uri="{FF2B5EF4-FFF2-40B4-BE49-F238E27FC236}">
                <a16:creationId xmlns:a16="http://schemas.microsoft.com/office/drawing/2014/main" id="{112CC261-408B-4A09-8FE2-4CB3ABBD4E35}"/>
              </a:ext>
            </a:extLst>
          </p:cNvPr>
          <p:cNvPicPr>
            <a:picLocks noChangeAspect="1"/>
          </p:cNvPicPr>
          <p:nvPr/>
        </p:nvPicPr>
        <p:blipFill>
          <a:blip r:embed="rId4"/>
          <a:stretch>
            <a:fillRect/>
          </a:stretch>
        </p:blipFill>
        <p:spPr>
          <a:xfrm>
            <a:off x="2951965" y="3050783"/>
            <a:ext cx="781903" cy="781903"/>
          </a:xfrm>
          <a:prstGeom prst="rect">
            <a:avLst/>
          </a:prstGeom>
        </p:spPr>
      </p:pic>
      <p:sp>
        <p:nvSpPr>
          <p:cNvPr id="8" name="Text Placeholder 7">
            <a:extLst>
              <a:ext uri="{FF2B5EF4-FFF2-40B4-BE49-F238E27FC236}">
                <a16:creationId xmlns:a16="http://schemas.microsoft.com/office/drawing/2014/main" id="{5DD1D9B5-6292-4A35-B661-FD579898C86F}"/>
              </a:ext>
            </a:extLst>
          </p:cNvPr>
          <p:cNvSpPr>
            <a:spLocks noGrp="1"/>
          </p:cNvSpPr>
          <p:nvPr>
            <p:ph type="body" sz="quarter" idx="22"/>
          </p:nvPr>
        </p:nvSpPr>
        <p:spPr>
          <a:xfrm>
            <a:off x="4078287" y="2829482"/>
            <a:ext cx="7695069" cy="1224436"/>
          </a:xfrm>
        </p:spPr>
        <p:txBody>
          <a:bodyPr/>
          <a:lstStyle/>
          <a:p>
            <a:r>
              <a:rPr lang="en-US" sz="2400" dirty="0"/>
              <a:t>Explore data visualization</a:t>
            </a:r>
          </a:p>
        </p:txBody>
      </p:sp>
      <p:pic>
        <p:nvPicPr>
          <p:cNvPr id="5" name="Picture 4" descr="Icon of a screen with line charts">
            <a:extLst>
              <a:ext uri="{FF2B5EF4-FFF2-40B4-BE49-F238E27FC236}">
                <a16:creationId xmlns:a16="http://schemas.microsoft.com/office/drawing/2014/main" id="{D89EBB5C-EC54-4665-BDD4-0F0BA67058FA}"/>
              </a:ext>
            </a:extLst>
          </p:cNvPr>
          <p:cNvPicPr>
            <a:picLocks noChangeAspect="1"/>
          </p:cNvPicPr>
          <p:nvPr/>
        </p:nvPicPr>
        <p:blipFill>
          <a:blip r:embed="rId5"/>
          <a:stretch>
            <a:fillRect/>
          </a:stretch>
        </p:blipFill>
        <p:spPr>
          <a:xfrm>
            <a:off x="2951965" y="4583494"/>
            <a:ext cx="781903" cy="781903"/>
          </a:xfrm>
          <a:prstGeom prst="rect">
            <a:avLst/>
          </a:prstGeom>
        </p:spPr>
      </p:pic>
      <p:sp>
        <p:nvSpPr>
          <p:cNvPr id="9" name="Text Placeholder 8">
            <a:extLst>
              <a:ext uri="{FF2B5EF4-FFF2-40B4-BE49-F238E27FC236}">
                <a16:creationId xmlns:a16="http://schemas.microsoft.com/office/drawing/2014/main" id="{E1F7297A-058B-4845-BE3C-58945BAF4508}"/>
              </a:ext>
            </a:extLst>
          </p:cNvPr>
          <p:cNvSpPr>
            <a:spLocks noGrp="1"/>
          </p:cNvSpPr>
          <p:nvPr>
            <p:ph type="body" sz="quarter" idx="23"/>
          </p:nvPr>
        </p:nvSpPr>
        <p:spPr/>
        <p:txBody>
          <a:bodyPr/>
          <a:lstStyle/>
          <a:p>
            <a:r>
              <a:rPr lang="en-US" sz="2400" dirty="0"/>
              <a:t>Explore data analytics</a:t>
            </a:r>
          </a:p>
        </p:txBody>
      </p:sp>
    </p:spTree>
    <p:extLst>
      <p:ext uri="{BB962C8B-B14F-4D97-AF65-F5344CB8AC3E}">
        <p14:creationId xmlns:p14="http://schemas.microsoft.com/office/powerpoint/2010/main" val="100939939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189F96-D334-440A-A532-F92377DEBBAE}"/>
              </a:ext>
            </a:extLst>
          </p:cNvPr>
          <p:cNvSpPr>
            <a:spLocks noGrp="1"/>
          </p:cNvSpPr>
          <p:nvPr>
            <p:ph type="title"/>
          </p:nvPr>
        </p:nvSpPr>
        <p:spPr/>
        <p:txBody>
          <a:bodyPr/>
          <a:lstStyle/>
          <a:p>
            <a:r>
              <a:rPr lang="en-US" dirty="0"/>
              <a:t>The Data Journey</a:t>
            </a:r>
          </a:p>
        </p:txBody>
      </p:sp>
      <p:grpSp>
        <p:nvGrpSpPr>
          <p:cNvPr id="65" name="Group 64" descr="Different data sources sending data to a storage service.">
            <a:extLst>
              <a:ext uri="{FF2B5EF4-FFF2-40B4-BE49-F238E27FC236}">
                <a16:creationId xmlns:a16="http://schemas.microsoft.com/office/drawing/2014/main" id="{3E6FCB5D-3B89-46F0-91E3-6EABE91A4596}"/>
              </a:ext>
            </a:extLst>
          </p:cNvPr>
          <p:cNvGrpSpPr/>
          <p:nvPr/>
        </p:nvGrpSpPr>
        <p:grpSpPr>
          <a:xfrm>
            <a:off x="167139" y="1120773"/>
            <a:ext cx="4012064" cy="4703415"/>
            <a:chOff x="0" y="1338353"/>
            <a:chExt cx="4012064" cy="4703415"/>
          </a:xfrm>
        </p:grpSpPr>
        <p:grpSp>
          <p:nvGrpSpPr>
            <p:cNvPr id="27" name="Group 26">
              <a:extLst>
                <a:ext uri="{FF2B5EF4-FFF2-40B4-BE49-F238E27FC236}">
                  <a16:creationId xmlns:a16="http://schemas.microsoft.com/office/drawing/2014/main" id="{D016E1DE-9FF8-46B7-AE4D-7FEEC97F4779}"/>
                </a:ext>
              </a:extLst>
            </p:cNvPr>
            <p:cNvGrpSpPr/>
            <p:nvPr/>
          </p:nvGrpSpPr>
          <p:grpSpPr>
            <a:xfrm>
              <a:off x="0" y="2548649"/>
              <a:ext cx="3941764" cy="3493119"/>
              <a:chOff x="7936" y="2412766"/>
              <a:chExt cx="3941764" cy="3493119"/>
            </a:xfrm>
          </p:grpSpPr>
          <p:grpSp>
            <p:nvGrpSpPr>
              <p:cNvPr id="16" name="Group 15">
                <a:extLst>
                  <a:ext uri="{FF2B5EF4-FFF2-40B4-BE49-F238E27FC236}">
                    <a16:creationId xmlns:a16="http://schemas.microsoft.com/office/drawing/2014/main" id="{658E870F-C589-4359-8F9E-7A41F964CDA4}"/>
                  </a:ext>
                </a:extLst>
              </p:cNvPr>
              <p:cNvGrpSpPr/>
              <p:nvPr/>
            </p:nvGrpSpPr>
            <p:grpSpPr>
              <a:xfrm>
                <a:off x="7936" y="2412766"/>
                <a:ext cx="1581151" cy="3493119"/>
                <a:chOff x="7936" y="2412766"/>
                <a:chExt cx="1581151" cy="3493119"/>
              </a:xfrm>
            </p:grpSpPr>
            <p:pic>
              <p:nvPicPr>
                <p:cNvPr id="8" name="Graphic 7" descr="Kiosk">
                  <a:extLst>
                    <a:ext uri="{FF2B5EF4-FFF2-40B4-BE49-F238E27FC236}">
                      <a16:creationId xmlns:a16="http://schemas.microsoft.com/office/drawing/2014/main" id="{4182B725-E304-4C0A-B5B8-C8992567BD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3422" y="4560963"/>
                  <a:ext cx="781964" cy="781964"/>
                </a:xfrm>
                <a:prstGeom prst="rect">
                  <a:avLst/>
                </a:prstGeom>
              </p:spPr>
            </p:pic>
            <p:pic>
              <p:nvPicPr>
                <p:cNvPr id="10" name="Graphic 9" descr="Bank">
                  <a:extLst>
                    <a:ext uri="{FF2B5EF4-FFF2-40B4-BE49-F238E27FC236}">
                      <a16:creationId xmlns:a16="http://schemas.microsoft.com/office/drawing/2014/main" id="{FC35BF97-6919-4340-9CEF-B466E826A8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800" y="3429000"/>
                  <a:ext cx="781964" cy="781964"/>
                </a:xfrm>
                <a:prstGeom prst="rect">
                  <a:avLst/>
                </a:prstGeom>
              </p:spPr>
            </p:pic>
            <p:pic>
              <p:nvPicPr>
                <p:cNvPr id="12" name="Graphic 11" descr="Smart Phone">
                  <a:extLst>
                    <a:ext uri="{FF2B5EF4-FFF2-40B4-BE49-F238E27FC236}">
                      <a16:creationId xmlns:a16="http://schemas.microsoft.com/office/drawing/2014/main" id="{63911CA2-BDD9-43CA-8A16-DD8526C5DF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643" y="2412766"/>
                  <a:ext cx="781964" cy="781964"/>
                </a:xfrm>
                <a:prstGeom prst="rect">
                  <a:avLst/>
                </a:prstGeom>
              </p:spPr>
            </p:pic>
            <p:sp>
              <p:nvSpPr>
                <p:cNvPr id="13" name="TextBox 12">
                  <a:extLst>
                    <a:ext uri="{FF2B5EF4-FFF2-40B4-BE49-F238E27FC236}">
                      <a16:creationId xmlns:a16="http://schemas.microsoft.com/office/drawing/2014/main" id="{15CDA3DC-21A5-4365-BD7C-C0D72EF37CA8}"/>
                    </a:ext>
                  </a:extLst>
                </p:cNvPr>
                <p:cNvSpPr txBox="1"/>
                <p:nvPr/>
              </p:nvSpPr>
              <p:spPr>
                <a:xfrm>
                  <a:off x="30162" y="3128780"/>
                  <a:ext cx="155892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IoT Devices</a:t>
                  </a:r>
                </a:p>
              </p:txBody>
            </p:sp>
            <p:sp>
              <p:nvSpPr>
                <p:cNvPr id="14" name="TextBox 13">
                  <a:extLst>
                    <a:ext uri="{FF2B5EF4-FFF2-40B4-BE49-F238E27FC236}">
                      <a16:creationId xmlns:a16="http://schemas.microsoft.com/office/drawing/2014/main" id="{8DF936E2-3741-4D26-9416-750271BD5E96}"/>
                    </a:ext>
                  </a:extLst>
                </p:cNvPr>
                <p:cNvSpPr txBox="1"/>
                <p:nvPr/>
              </p:nvSpPr>
              <p:spPr>
                <a:xfrm>
                  <a:off x="30162" y="4033099"/>
                  <a:ext cx="1558925" cy="6832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Financial Transactions</a:t>
                  </a:r>
                </a:p>
              </p:txBody>
            </p:sp>
            <p:sp>
              <p:nvSpPr>
                <p:cNvPr id="15" name="TextBox 14">
                  <a:extLst>
                    <a:ext uri="{FF2B5EF4-FFF2-40B4-BE49-F238E27FC236}">
                      <a16:creationId xmlns:a16="http://schemas.microsoft.com/office/drawing/2014/main" id="{7C24ECCB-4055-456E-B5AA-22E92696FC58}"/>
                    </a:ext>
                  </a:extLst>
                </p:cNvPr>
                <p:cNvSpPr txBox="1"/>
                <p:nvPr/>
              </p:nvSpPr>
              <p:spPr>
                <a:xfrm>
                  <a:off x="7936" y="5145677"/>
                  <a:ext cx="1558925" cy="760208"/>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Point-of-Sale</a:t>
                  </a:r>
                </a:p>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a:t>
                  </a:r>
                </a:p>
              </p:txBody>
            </p:sp>
          </p:grpSp>
          <p:pic>
            <p:nvPicPr>
              <p:cNvPr id="18" name="Graphic 17" descr="Database">
                <a:extLst>
                  <a:ext uri="{FF2B5EF4-FFF2-40B4-BE49-F238E27FC236}">
                    <a16:creationId xmlns:a16="http://schemas.microsoft.com/office/drawing/2014/main" id="{1459424B-2A5D-4E0C-AF58-0880556E7D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28621" y="3350424"/>
                <a:ext cx="1721079" cy="1721079"/>
              </a:xfrm>
              <a:prstGeom prst="rect">
                <a:avLst/>
              </a:prstGeom>
            </p:spPr>
          </p:pic>
          <p:cxnSp>
            <p:nvCxnSpPr>
              <p:cNvPr id="20" name="Straight Arrow Connector 19">
                <a:extLst>
                  <a:ext uri="{FF2B5EF4-FFF2-40B4-BE49-F238E27FC236}">
                    <a16:creationId xmlns:a16="http://schemas.microsoft.com/office/drawing/2014/main" id="{AFEFE6EE-5AE7-42C6-AEEC-E4A256889250}"/>
                  </a:ext>
                </a:extLst>
              </p:cNvPr>
              <p:cNvCxnSpPr>
                <a:stCxn id="12" idx="3"/>
              </p:cNvCxnSpPr>
              <p:nvPr/>
            </p:nvCxnSpPr>
            <p:spPr>
              <a:xfrm>
                <a:off x="1200607" y="2803748"/>
                <a:ext cx="1199693" cy="726852"/>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153C38-D913-4947-AFF9-01CCD6251E5B}"/>
                  </a:ext>
                </a:extLst>
              </p:cNvPr>
              <p:cNvCxnSpPr/>
              <p:nvPr/>
            </p:nvCxnSpPr>
            <p:spPr>
              <a:xfrm>
                <a:off x="1213764" y="4033099"/>
                <a:ext cx="1116686" cy="0"/>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F0D0DCB-8097-445C-A078-A5443E421E1A}"/>
                  </a:ext>
                </a:extLst>
              </p:cNvPr>
              <p:cNvCxnSpPr/>
              <p:nvPr/>
            </p:nvCxnSpPr>
            <p:spPr>
              <a:xfrm flipV="1">
                <a:off x="1327150" y="4667250"/>
                <a:ext cx="984250" cy="527050"/>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9D9A62F-5D83-4D8B-82C2-1956D1A6FCB2}"/>
                </a:ext>
              </a:extLst>
            </p:cNvPr>
            <p:cNvGrpSpPr/>
            <p:nvPr/>
          </p:nvGrpSpPr>
          <p:grpSpPr>
            <a:xfrm>
              <a:off x="167139" y="1338353"/>
              <a:ext cx="3844925" cy="1046275"/>
              <a:chOff x="446087" y="1197740"/>
              <a:chExt cx="3844925" cy="1046275"/>
            </a:xfrm>
          </p:grpSpPr>
          <p:sp>
            <p:nvSpPr>
              <p:cNvPr id="32" name="TextBox 31">
                <a:extLst>
                  <a:ext uri="{FF2B5EF4-FFF2-40B4-BE49-F238E27FC236}">
                    <a16:creationId xmlns:a16="http://schemas.microsoft.com/office/drawing/2014/main" id="{C2982770-BA82-4248-9FA1-4751B9F351D1}"/>
                  </a:ext>
                </a:extLst>
              </p:cNvPr>
              <p:cNvSpPr txBox="1"/>
              <p:nvPr/>
            </p:nvSpPr>
            <p:spPr>
              <a:xfrm>
                <a:off x="974495" y="1197740"/>
                <a:ext cx="2788107" cy="6278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0078D4"/>
                    </a:solidFill>
                    <a:effectLst/>
                    <a:uLnTx/>
                    <a:uFillTx/>
                    <a:latin typeface="Segoe UI"/>
                    <a:ea typeface="+mn-ea"/>
                    <a:cs typeface="+mn-cs"/>
                  </a:rPr>
                  <a:t>Data Ingestion</a:t>
                </a:r>
              </a:p>
            </p:txBody>
          </p:sp>
          <p:sp>
            <p:nvSpPr>
              <p:cNvPr id="33" name="TextBox 32">
                <a:extLst>
                  <a:ext uri="{FF2B5EF4-FFF2-40B4-BE49-F238E27FC236}">
                    <a16:creationId xmlns:a16="http://schemas.microsoft.com/office/drawing/2014/main" id="{48D928CB-660A-4084-88F5-99D6DD0054BB}"/>
                  </a:ext>
                </a:extLst>
              </p:cNvPr>
              <p:cNvSpPr txBox="1"/>
              <p:nvPr/>
            </p:nvSpPr>
            <p:spPr>
              <a:xfrm>
                <a:off x="446087" y="1720795"/>
                <a:ext cx="3844925" cy="52322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 The process of obtaining and importing data for immediate use or storage in a database</a:t>
                </a:r>
                <a:endParaRPr kumimoji="0" lang="en-US" sz="1400" b="0" i="0" u="none" strike="noStrike" kern="1200" cap="none" spc="0" normalizeH="0" baseline="0" noProof="0" dirty="0">
                  <a:ln>
                    <a:noFill/>
                  </a:ln>
                  <a:solidFill>
                    <a:srgbClr val="000000"/>
                  </a:solidFill>
                  <a:effectLst/>
                  <a:uLnTx/>
                  <a:uFillTx/>
                  <a:latin typeface="Segoe UI"/>
                  <a:ea typeface="+mn-ea"/>
                  <a:cs typeface="+mn-cs"/>
                </a:endParaRPr>
              </a:p>
            </p:txBody>
          </p:sp>
        </p:grpSp>
      </p:grpSp>
      <p:grpSp>
        <p:nvGrpSpPr>
          <p:cNvPr id="64" name="Group 63" descr="ETL and ELT as part of Data Processing">
            <a:extLst>
              <a:ext uri="{FF2B5EF4-FFF2-40B4-BE49-F238E27FC236}">
                <a16:creationId xmlns:a16="http://schemas.microsoft.com/office/drawing/2014/main" id="{486248F4-3758-4F5E-A8A8-A5ED7CDEC318}"/>
              </a:ext>
            </a:extLst>
          </p:cNvPr>
          <p:cNvGrpSpPr/>
          <p:nvPr/>
        </p:nvGrpSpPr>
        <p:grpSpPr>
          <a:xfrm>
            <a:off x="4340677" y="1120690"/>
            <a:ext cx="3844925" cy="4304505"/>
            <a:chOff x="4173537" y="1338270"/>
            <a:chExt cx="3844925" cy="4304505"/>
          </a:xfrm>
        </p:grpSpPr>
        <p:grpSp>
          <p:nvGrpSpPr>
            <p:cNvPr id="34" name="Group 33">
              <a:extLst>
                <a:ext uri="{FF2B5EF4-FFF2-40B4-BE49-F238E27FC236}">
                  <a16:creationId xmlns:a16="http://schemas.microsoft.com/office/drawing/2014/main" id="{5EC020D3-2A29-4016-827E-8B0155387A87}"/>
                </a:ext>
              </a:extLst>
            </p:cNvPr>
            <p:cNvGrpSpPr/>
            <p:nvPr/>
          </p:nvGrpSpPr>
          <p:grpSpPr>
            <a:xfrm>
              <a:off x="4173537" y="1338270"/>
              <a:ext cx="3844925" cy="1046275"/>
              <a:chOff x="446087" y="1197740"/>
              <a:chExt cx="3844925" cy="1046275"/>
            </a:xfrm>
          </p:grpSpPr>
          <p:sp>
            <p:nvSpPr>
              <p:cNvPr id="35" name="TextBox 34">
                <a:extLst>
                  <a:ext uri="{FF2B5EF4-FFF2-40B4-BE49-F238E27FC236}">
                    <a16:creationId xmlns:a16="http://schemas.microsoft.com/office/drawing/2014/main" id="{AEED0673-853D-4753-8D79-AF0A79541256}"/>
                  </a:ext>
                </a:extLst>
              </p:cNvPr>
              <p:cNvSpPr txBox="1"/>
              <p:nvPr/>
            </p:nvSpPr>
            <p:spPr>
              <a:xfrm>
                <a:off x="974495" y="1197740"/>
                <a:ext cx="2788107" cy="6278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0078D4"/>
                    </a:solidFill>
                    <a:effectLst/>
                    <a:uLnTx/>
                    <a:uFillTx/>
                    <a:latin typeface="Segoe UI"/>
                    <a:ea typeface="+mn-ea"/>
                    <a:cs typeface="+mn-cs"/>
                  </a:rPr>
                  <a:t>Data Processing</a:t>
                </a:r>
              </a:p>
            </p:txBody>
          </p:sp>
          <p:sp>
            <p:nvSpPr>
              <p:cNvPr id="36" name="TextBox 35">
                <a:extLst>
                  <a:ext uri="{FF2B5EF4-FFF2-40B4-BE49-F238E27FC236}">
                    <a16:creationId xmlns:a16="http://schemas.microsoft.com/office/drawing/2014/main" id="{DFD51082-4DB3-4D74-8CC6-76436800FEDA}"/>
                  </a:ext>
                </a:extLst>
              </p:cNvPr>
              <p:cNvSpPr txBox="1"/>
              <p:nvPr/>
            </p:nvSpPr>
            <p:spPr>
              <a:xfrm>
                <a:off x="446087" y="1720795"/>
                <a:ext cx="3844925" cy="52322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  Takes the data in its raw form, cleans it, and converts it into a more meaningful format </a:t>
                </a:r>
                <a:endParaRPr kumimoji="0" lang="en-US" sz="1400"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37" name="TextBox 36">
              <a:extLst>
                <a:ext uri="{FF2B5EF4-FFF2-40B4-BE49-F238E27FC236}">
                  <a16:creationId xmlns:a16="http://schemas.microsoft.com/office/drawing/2014/main" id="{BF2018C3-FB01-4157-BD8C-B155B9317597}"/>
                </a:ext>
              </a:extLst>
            </p:cNvPr>
            <p:cNvSpPr txBox="1"/>
            <p:nvPr/>
          </p:nvSpPr>
          <p:spPr>
            <a:xfrm>
              <a:off x="4803773" y="2498046"/>
              <a:ext cx="2584450" cy="760208"/>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0078D4"/>
                  </a:solidFill>
                  <a:effectLst/>
                  <a:uLnTx/>
                  <a:uFillTx/>
                  <a:latin typeface="Segoe UI"/>
                  <a:ea typeface="+mn-ea"/>
                  <a:cs typeface="+mn-cs"/>
                </a:rPr>
                <a:t>ETL</a:t>
              </a:r>
              <a:r>
                <a:rPr kumimoji="0" lang="en-US" sz="1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p>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Extract, Transform, and Load</a:t>
              </a:r>
            </a:p>
          </p:txBody>
        </p:sp>
        <p:sp>
          <p:nvSpPr>
            <p:cNvPr id="38" name="TextBox 37">
              <a:extLst>
                <a:ext uri="{FF2B5EF4-FFF2-40B4-BE49-F238E27FC236}">
                  <a16:creationId xmlns:a16="http://schemas.microsoft.com/office/drawing/2014/main" id="{339D9DBE-A233-40C2-A08B-C10EB2F13D59}"/>
                </a:ext>
              </a:extLst>
            </p:cNvPr>
            <p:cNvSpPr txBox="1"/>
            <p:nvPr/>
          </p:nvSpPr>
          <p:spPr>
            <a:xfrm>
              <a:off x="4803773" y="4200547"/>
              <a:ext cx="2584450" cy="760208"/>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0078D4"/>
                  </a:solidFill>
                  <a:effectLst/>
                  <a:uLnTx/>
                  <a:uFillTx/>
                  <a:latin typeface="Segoe UI"/>
                  <a:ea typeface="+mn-ea"/>
                  <a:cs typeface="+mn-cs"/>
                </a:rPr>
                <a:t>ELT</a:t>
              </a:r>
              <a:r>
                <a:rPr kumimoji="0" lang="en-US" sz="1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p>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Extract, Load, and Transform</a:t>
              </a:r>
            </a:p>
          </p:txBody>
        </p:sp>
        <p:pic>
          <p:nvPicPr>
            <p:cNvPr id="40" name="Graphic 39" descr="Database">
              <a:extLst>
                <a:ext uri="{FF2B5EF4-FFF2-40B4-BE49-F238E27FC236}">
                  <a16:creationId xmlns:a16="http://schemas.microsoft.com/office/drawing/2014/main" id="{0E46A7DF-044A-4397-A342-A7202747933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31321" y="5002856"/>
              <a:ext cx="639919" cy="639919"/>
            </a:xfrm>
            <a:prstGeom prst="rect">
              <a:avLst/>
            </a:prstGeom>
          </p:spPr>
        </p:pic>
        <p:pic>
          <p:nvPicPr>
            <p:cNvPr id="41" name="Graphic 40" descr="Database">
              <a:extLst>
                <a:ext uri="{FF2B5EF4-FFF2-40B4-BE49-F238E27FC236}">
                  <a16:creationId xmlns:a16="http://schemas.microsoft.com/office/drawing/2014/main" id="{5EA998F3-B56F-481B-BCFC-C2FE4A19E1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06021" y="3303056"/>
              <a:ext cx="639919" cy="639919"/>
            </a:xfrm>
            <a:prstGeom prst="rect">
              <a:avLst/>
            </a:prstGeom>
          </p:spPr>
        </p:pic>
        <p:pic>
          <p:nvPicPr>
            <p:cNvPr id="43" name="Graphic 42" descr="Gears">
              <a:extLst>
                <a:ext uri="{FF2B5EF4-FFF2-40B4-BE49-F238E27FC236}">
                  <a16:creationId xmlns:a16="http://schemas.microsoft.com/office/drawing/2014/main" id="{D7B217DB-737C-4822-A5D0-5B0161A05A0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06021" y="5001502"/>
              <a:ext cx="639919" cy="639919"/>
            </a:xfrm>
            <a:prstGeom prst="rect">
              <a:avLst/>
            </a:prstGeom>
          </p:spPr>
        </p:pic>
        <p:pic>
          <p:nvPicPr>
            <p:cNvPr id="44" name="Graphic 43" descr="Gears">
              <a:extLst>
                <a:ext uri="{FF2B5EF4-FFF2-40B4-BE49-F238E27FC236}">
                  <a16:creationId xmlns:a16="http://schemas.microsoft.com/office/drawing/2014/main" id="{B3514281-311B-41AC-9947-D0BDF65792B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31321" y="3303057"/>
              <a:ext cx="639919" cy="639919"/>
            </a:xfrm>
            <a:prstGeom prst="rect">
              <a:avLst/>
            </a:prstGeom>
          </p:spPr>
        </p:pic>
        <p:pic>
          <p:nvPicPr>
            <p:cNvPr id="46" name="Graphic 45" descr="Binary">
              <a:extLst>
                <a:ext uri="{FF2B5EF4-FFF2-40B4-BE49-F238E27FC236}">
                  <a16:creationId xmlns:a16="http://schemas.microsoft.com/office/drawing/2014/main" id="{EDE932F7-8120-4F2F-9A7A-B0D4908C13D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56621" y="3316355"/>
              <a:ext cx="639919" cy="639919"/>
            </a:xfrm>
            <a:prstGeom prst="rect">
              <a:avLst/>
            </a:prstGeom>
          </p:spPr>
        </p:pic>
        <p:pic>
          <p:nvPicPr>
            <p:cNvPr id="47" name="Graphic 46" descr="Binary">
              <a:extLst>
                <a:ext uri="{FF2B5EF4-FFF2-40B4-BE49-F238E27FC236}">
                  <a16:creationId xmlns:a16="http://schemas.microsoft.com/office/drawing/2014/main" id="{10E18E1B-14A7-4F16-9095-59F7075BDC4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56621" y="5001503"/>
              <a:ext cx="639919" cy="639919"/>
            </a:xfrm>
            <a:prstGeom prst="rect">
              <a:avLst/>
            </a:prstGeom>
          </p:spPr>
        </p:pic>
      </p:grpSp>
      <p:grpSp>
        <p:nvGrpSpPr>
          <p:cNvPr id="67" name="Group 66">
            <a:extLst>
              <a:ext uri="{FF2B5EF4-FFF2-40B4-BE49-F238E27FC236}">
                <a16:creationId xmlns:a16="http://schemas.microsoft.com/office/drawing/2014/main" id="{44A84C02-9016-4D29-9B8C-B8F86215857F}"/>
              </a:ext>
              <a:ext uri="{C183D7F6-B498-43B3-948B-1728B52AA6E4}">
                <adec:decorative xmlns:adec="http://schemas.microsoft.com/office/drawing/2017/decorative" val="1"/>
              </a:ext>
            </a:extLst>
          </p:cNvPr>
          <p:cNvGrpSpPr/>
          <p:nvPr/>
        </p:nvGrpSpPr>
        <p:grpSpPr>
          <a:xfrm>
            <a:off x="3897032" y="3405435"/>
            <a:ext cx="1028260" cy="1464813"/>
            <a:chOff x="3934370" y="3405435"/>
            <a:chExt cx="1028260" cy="1464813"/>
          </a:xfrm>
        </p:grpSpPr>
        <p:cxnSp>
          <p:nvCxnSpPr>
            <p:cNvPr id="49" name="Straight Arrow Connector 48">
              <a:extLst>
                <a:ext uri="{FF2B5EF4-FFF2-40B4-BE49-F238E27FC236}">
                  <a16:creationId xmlns:a16="http://schemas.microsoft.com/office/drawing/2014/main" id="{4FFA3CDE-2B93-47B8-A624-34FDA09BDE14}"/>
                </a:ext>
              </a:extLst>
            </p:cNvPr>
            <p:cNvCxnSpPr>
              <a:cxnSpLocks/>
            </p:cNvCxnSpPr>
            <p:nvPr/>
          </p:nvCxnSpPr>
          <p:spPr>
            <a:xfrm flipV="1">
              <a:off x="3934370" y="3405435"/>
              <a:ext cx="982569" cy="723831"/>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658C7F7-BD23-49D5-A3FA-A3F6AB02194C}"/>
                </a:ext>
              </a:extLst>
            </p:cNvPr>
            <p:cNvCxnSpPr>
              <a:cxnSpLocks/>
            </p:cNvCxnSpPr>
            <p:nvPr/>
          </p:nvCxnSpPr>
          <p:spPr>
            <a:xfrm>
              <a:off x="3947229" y="4346042"/>
              <a:ext cx="1015401" cy="524206"/>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descr="Queries and Visualizations as part of the Data Visualization process.">
            <a:extLst>
              <a:ext uri="{FF2B5EF4-FFF2-40B4-BE49-F238E27FC236}">
                <a16:creationId xmlns:a16="http://schemas.microsoft.com/office/drawing/2014/main" id="{F177B76C-28FB-446A-8A0B-D5BA5B37A592}"/>
              </a:ext>
            </a:extLst>
          </p:cNvPr>
          <p:cNvGrpSpPr/>
          <p:nvPr/>
        </p:nvGrpSpPr>
        <p:grpSpPr>
          <a:xfrm>
            <a:off x="8347075" y="1120690"/>
            <a:ext cx="3844925" cy="4568076"/>
            <a:chOff x="8179936" y="1338270"/>
            <a:chExt cx="3844925" cy="4568076"/>
          </a:xfrm>
        </p:grpSpPr>
        <p:grpSp>
          <p:nvGrpSpPr>
            <p:cNvPr id="30" name="Group 29">
              <a:extLst>
                <a:ext uri="{FF2B5EF4-FFF2-40B4-BE49-F238E27FC236}">
                  <a16:creationId xmlns:a16="http://schemas.microsoft.com/office/drawing/2014/main" id="{D7264A65-E379-4C3B-8940-8A32CB3B6D84}"/>
                </a:ext>
              </a:extLst>
            </p:cNvPr>
            <p:cNvGrpSpPr/>
            <p:nvPr/>
          </p:nvGrpSpPr>
          <p:grpSpPr>
            <a:xfrm>
              <a:off x="8179936" y="1338270"/>
              <a:ext cx="3844925" cy="1046275"/>
              <a:chOff x="446087" y="1197740"/>
              <a:chExt cx="3844925" cy="1046275"/>
            </a:xfrm>
          </p:grpSpPr>
          <p:sp>
            <p:nvSpPr>
              <p:cNvPr id="6" name="TextBox 5">
                <a:extLst>
                  <a:ext uri="{FF2B5EF4-FFF2-40B4-BE49-F238E27FC236}">
                    <a16:creationId xmlns:a16="http://schemas.microsoft.com/office/drawing/2014/main" id="{85A0F788-B3F4-415A-9886-4672C559D8AE}"/>
                  </a:ext>
                </a:extLst>
              </p:cNvPr>
              <p:cNvSpPr txBox="1"/>
              <p:nvPr/>
            </p:nvSpPr>
            <p:spPr>
              <a:xfrm>
                <a:off x="871196" y="1197740"/>
                <a:ext cx="2994706" cy="6278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0078D4"/>
                    </a:solidFill>
                    <a:effectLst/>
                    <a:uLnTx/>
                    <a:uFillTx/>
                    <a:latin typeface="Segoe UI"/>
                    <a:ea typeface="+mn-ea"/>
                    <a:cs typeface="+mn-cs"/>
                  </a:rPr>
                  <a:t>Data Visualization</a:t>
                </a:r>
              </a:p>
            </p:txBody>
          </p:sp>
          <p:sp>
            <p:nvSpPr>
              <p:cNvPr id="29" name="TextBox 28">
                <a:extLst>
                  <a:ext uri="{FF2B5EF4-FFF2-40B4-BE49-F238E27FC236}">
                    <a16:creationId xmlns:a16="http://schemas.microsoft.com/office/drawing/2014/main" id="{E3740FFB-1E04-42D5-BF0B-0B59E4B46E6A}"/>
                  </a:ext>
                </a:extLst>
              </p:cNvPr>
              <p:cNvSpPr txBox="1"/>
              <p:nvPr/>
            </p:nvSpPr>
            <p:spPr>
              <a:xfrm>
                <a:off x="446087" y="1720795"/>
                <a:ext cx="3844925" cy="52322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  Query the data and create graphical representations of information and data</a:t>
                </a:r>
                <a:endParaRPr kumimoji="0" lang="en-US" sz="1400" b="0" i="0" u="none" strike="noStrike" kern="1200" cap="none" spc="0" normalizeH="0" baseline="0" noProof="0" dirty="0">
                  <a:ln>
                    <a:noFill/>
                  </a:ln>
                  <a:solidFill>
                    <a:srgbClr val="000000"/>
                  </a:solidFill>
                  <a:effectLst/>
                  <a:uLnTx/>
                  <a:uFillTx/>
                  <a:latin typeface="Segoe UI"/>
                  <a:ea typeface="+mn-ea"/>
                  <a:cs typeface="+mn-cs"/>
                </a:endParaRPr>
              </a:p>
            </p:txBody>
          </p:sp>
        </p:grpSp>
        <p:pic>
          <p:nvPicPr>
            <p:cNvPr id="54" name="Graphic 53" descr="Research">
              <a:extLst>
                <a:ext uri="{FF2B5EF4-FFF2-40B4-BE49-F238E27FC236}">
                  <a16:creationId xmlns:a16="http://schemas.microsoft.com/office/drawing/2014/main" id="{7C5A31C5-4ED8-46EC-B52D-1306A50D35C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502552" y="2720415"/>
              <a:ext cx="1199693" cy="1199693"/>
            </a:xfrm>
            <a:prstGeom prst="rect">
              <a:avLst/>
            </a:prstGeom>
          </p:spPr>
        </p:pic>
        <p:pic>
          <p:nvPicPr>
            <p:cNvPr id="56" name="Graphic 55" descr="Illustrator">
              <a:extLst>
                <a:ext uri="{FF2B5EF4-FFF2-40B4-BE49-F238E27FC236}">
                  <a16:creationId xmlns:a16="http://schemas.microsoft.com/office/drawing/2014/main" id="{C35F2F1C-F149-4354-8E3C-562A9F22DAF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502552" y="4401655"/>
              <a:ext cx="1199693" cy="1199693"/>
            </a:xfrm>
            <a:prstGeom prst="rect">
              <a:avLst/>
            </a:prstGeom>
          </p:spPr>
        </p:pic>
        <p:sp>
          <p:nvSpPr>
            <p:cNvPr id="58" name="TextBox 57">
              <a:extLst>
                <a:ext uri="{FF2B5EF4-FFF2-40B4-BE49-F238E27FC236}">
                  <a16:creationId xmlns:a16="http://schemas.microsoft.com/office/drawing/2014/main" id="{C9674621-C588-4206-884D-4936FE702E0D}"/>
                </a:ext>
              </a:extLst>
            </p:cNvPr>
            <p:cNvSpPr txBox="1"/>
            <p:nvPr/>
          </p:nvSpPr>
          <p:spPr>
            <a:xfrm>
              <a:off x="9322936" y="3738561"/>
              <a:ext cx="155892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Queries</a:t>
              </a:r>
            </a:p>
          </p:txBody>
        </p:sp>
        <p:sp>
          <p:nvSpPr>
            <p:cNvPr id="59" name="TextBox 58">
              <a:extLst>
                <a:ext uri="{FF2B5EF4-FFF2-40B4-BE49-F238E27FC236}">
                  <a16:creationId xmlns:a16="http://schemas.microsoft.com/office/drawing/2014/main" id="{1585024E-9FF9-4B12-85AD-BAA1A6EA8717}"/>
                </a:ext>
              </a:extLst>
            </p:cNvPr>
            <p:cNvSpPr txBox="1"/>
            <p:nvPr/>
          </p:nvSpPr>
          <p:spPr>
            <a:xfrm>
              <a:off x="9322936" y="5416981"/>
              <a:ext cx="155892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Visualizations</a:t>
              </a:r>
            </a:p>
          </p:txBody>
        </p:sp>
      </p:grpSp>
      <p:grpSp>
        <p:nvGrpSpPr>
          <p:cNvPr id="68" name="Group 67">
            <a:extLst>
              <a:ext uri="{FF2B5EF4-FFF2-40B4-BE49-F238E27FC236}">
                <a16:creationId xmlns:a16="http://schemas.microsoft.com/office/drawing/2014/main" id="{660F586A-5818-4701-865F-85B481C605F8}"/>
              </a:ext>
              <a:ext uri="{C183D7F6-B498-43B3-948B-1728B52AA6E4}">
                <adec:decorative xmlns:adec="http://schemas.microsoft.com/office/drawing/2017/decorative" val="1"/>
              </a:ext>
            </a:extLst>
          </p:cNvPr>
          <p:cNvGrpSpPr/>
          <p:nvPr/>
        </p:nvGrpSpPr>
        <p:grpSpPr>
          <a:xfrm>
            <a:off x="7940675" y="3113033"/>
            <a:ext cx="1549400" cy="1670888"/>
            <a:chOff x="8002575" y="3113582"/>
            <a:chExt cx="1549400" cy="1670888"/>
          </a:xfrm>
        </p:grpSpPr>
        <p:cxnSp>
          <p:nvCxnSpPr>
            <p:cNvPr id="62" name="Straight Arrow Connector 61">
              <a:extLst>
                <a:ext uri="{FF2B5EF4-FFF2-40B4-BE49-F238E27FC236}">
                  <a16:creationId xmlns:a16="http://schemas.microsoft.com/office/drawing/2014/main" id="{0936D964-D5BE-4A43-B346-ED478B562E5F}"/>
                </a:ext>
              </a:extLst>
            </p:cNvPr>
            <p:cNvCxnSpPr>
              <a:cxnSpLocks/>
            </p:cNvCxnSpPr>
            <p:nvPr/>
          </p:nvCxnSpPr>
          <p:spPr>
            <a:xfrm flipV="1">
              <a:off x="8002575" y="3113582"/>
              <a:ext cx="1486733" cy="838369"/>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1F1B869-C751-4DB4-8063-BA5864256E2F}"/>
                </a:ext>
              </a:extLst>
            </p:cNvPr>
            <p:cNvCxnSpPr>
              <a:cxnSpLocks/>
            </p:cNvCxnSpPr>
            <p:nvPr/>
          </p:nvCxnSpPr>
          <p:spPr>
            <a:xfrm>
              <a:off x="8022973" y="4305116"/>
              <a:ext cx="1529002" cy="479354"/>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54136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6364-1278-4006-99B3-E7F4EDBC7999}"/>
              </a:ext>
            </a:extLst>
          </p:cNvPr>
          <p:cNvSpPr>
            <a:spLocks noGrp="1"/>
          </p:cNvSpPr>
          <p:nvPr>
            <p:ph type="title"/>
          </p:nvPr>
        </p:nvSpPr>
        <p:spPr/>
        <p:txBody>
          <a:bodyPr/>
          <a:lstStyle/>
          <a:p>
            <a:r>
              <a:rPr lang="en-US" dirty="0"/>
              <a:t>Lesson 1 objectives</a:t>
            </a:r>
          </a:p>
        </p:txBody>
      </p:sp>
      <p:pic>
        <p:nvPicPr>
          <p:cNvPr id="30" name="Picture 29" descr="Icon of a series of circles arranged in a circular pattern">
            <a:extLst>
              <a:ext uri="{FF2B5EF4-FFF2-40B4-BE49-F238E27FC236}">
                <a16:creationId xmlns:a16="http://schemas.microsoft.com/office/drawing/2014/main" id="{C73C5081-422A-4A5A-9DCD-B72052A3621A}"/>
              </a:ext>
            </a:extLst>
          </p:cNvPr>
          <p:cNvPicPr>
            <a:picLocks noChangeAspect="1"/>
          </p:cNvPicPr>
          <p:nvPr/>
        </p:nvPicPr>
        <p:blipFill>
          <a:blip r:embed="rId3"/>
          <a:stretch>
            <a:fillRect/>
          </a:stretch>
        </p:blipFill>
        <p:spPr>
          <a:xfrm>
            <a:off x="3120573" y="1042651"/>
            <a:ext cx="708477" cy="708477"/>
          </a:xfrm>
          <a:prstGeom prst="rect">
            <a:avLst/>
          </a:prstGeom>
        </p:spPr>
      </p:pic>
      <p:sp>
        <p:nvSpPr>
          <p:cNvPr id="3" name="Text Placeholder 2">
            <a:extLst>
              <a:ext uri="{FF2B5EF4-FFF2-40B4-BE49-F238E27FC236}">
                <a16:creationId xmlns:a16="http://schemas.microsoft.com/office/drawing/2014/main" id="{5529DD6B-BF26-4EC0-BD6C-77D3EE681821}"/>
              </a:ext>
            </a:extLst>
          </p:cNvPr>
          <p:cNvSpPr>
            <a:spLocks noGrp="1"/>
          </p:cNvSpPr>
          <p:nvPr>
            <p:ph type="body" sz="quarter" idx="11"/>
          </p:nvPr>
        </p:nvSpPr>
        <p:spPr>
          <a:xfrm>
            <a:off x="4078288" y="948613"/>
            <a:ext cx="7695070" cy="896552"/>
          </a:xfrm>
        </p:spPr>
        <p:txBody>
          <a:bodyPr/>
          <a:lstStyle/>
          <a:p>
            <a:pPr>
              <a:lnSpc>
                <a:spcPct val="100000"/>
              </a:lnSpc>
            </a:pPr>
            <a:r>
              <a:rPr lang="en-US" sz="2200" dirty="0"/>
              <a:t>Identify how data is defined and stored</a:t>
            </a:r>
          </a:p>
        </p:txBody>
      </p:sp>
      <p:pic>
        <p:nvPicPr>
          <p:cNvPr id="32" name="Picture 31" descr="Icon of a magnifying glass showing a chart">
            <a:extLst>
              <a:ext uri="{FF2B5EF4-FFF2-40B4-BE49-F238E27FC236}">
                <a16:creationId xmlns:a16="http://schemas.microsoft.com/office/drawing/2014/main" id="{88632294-8775-4C98-B7B3-0EDF253763AB}"/>
              </a:ext>
            </a:extLst>
          </p:cNvPr>
          <p:cNvPicPr>
            <a:picLocks noChangeAspect="1"/>
          </p:cNvPicPr>
          <p:nvPr/>
        </p:nvPicPr>
        <p:blipFill>
          <a:blip r:embed="rId4"/>
          <a:stretch>
            <a:fillRect/>
          </a:stretch>
        </p:blipFill>
        <p:spPr>
          <a:xfrm>
            <a:off x="3120573" y="2269096"/>
            <a:ext cx="708477" cy="708477"/>
          </a:xfrm>
          <a:prstGeom prst="rect">
            <a:avLst/>
          </a:prstGeom>
        </p:spPr>
      </p:pic>
      <p:sp>
        <p:nvSpPr>
          <p:cNvPr id="4" name="Text Placeholder 3">
            <a:extLst>
              <a:ext uri="{FF2B5EF4-FFF2-40B4-BE49-F238E27FC236}">
                <a16:creationId xmlns:a16="http://schemas.microsoft.com/office/drawing/2014/main" id="{8152966E-92E5-457C-A6D0-D2038B97BEAD}"/>
              </a:ext>
            </a:extLst>
          </p:cNvPr>
          <p:cNvSpPr>
            <a:spLocks noGrp="1"/>
          </p:cNvSpPr>
          <p:nvPr>
            <p:ph type="body" sz="quarter" idx="15"/>
          </p:nvPr>
        </p:nvSpPr>
        <p:spPr>
          <a:xfrm>
            <a:off x="4078288" y="2175058"/>
            <a:ext cx="7695070" cy="896552"/>
          </a:xfrm>
        </p:spPr>
        <p:txBody>
          <a:bodyPr/>
          <a:lstStyle/>
          <a:p>
            <a:pPr>
              <a:lnSpc>
                <a:spcPct val="100000"/>
              </a:lnSpc>
            </a:pPr>
            <a:r>
              <a:rPr lang="en-US" sz="2200" dirty="0"/>
              <a:t>Identify characteristics of relational and non-relational data</a:t>
            </a:r>
          </a:p>
        </p:txBody>
      </p:sp>
      <p:pic>
        <p:nvPicPr>
          <p:cNvPr id="34" name="Picture 33" descr="Icon of three circles inside a rectangle with arrows on each side pointing in opposite direction">
            <a:extLst>
              <a:ext uri="{FF2B5EF4-FFF2-40B4-BE49-F238E27FC236}">
                <a16:creationId xmlns:a16="http://schemas.microsoft.com/office/drawing/2014/main" id="{C2CC124E-58A8-459B-93B2-85A2052CF6AA}"/>
              </a:ext>
            </a:extLst>
          </p:cNvPr>
          <p:cNvPicPr>
            <a:picLocks noChangeAspect="1"/>
          </p:cNvPicPr>
          <p:nvPr/>
        </p:nvPicPr>
        <p:blipFill>
          <a:blip r:embed="rId5"/>
          <a:stretch>
            <a:fillRect/>
          </a:stretch>
        </p:blipFill>
        <p:spPr>
          <a:xfrm>
            <a:off x="3120573" y="3495541"/>
            <a:ext cx="708477" cy="708477"/>
          </a:xfrm>
          <a:prstGeom prst="rect">
            <a:avLst/>
          </a:prstGeom>
        </p:spPr>
      </p:pic>
      <p:sp>
        <p:nvSpPr>
          <p:cNvPr id="5" name="Text Placeholder 4">
            <a:extLst>
              <a:ext uri="{FF2B5EF4-FFF2-40B4-BE49-F238E27FC236}">
                <a16:creationId xmlns:a16="http://schemas.microsoft.com/office/drawing/2014/main" id="{D4070021-6C9C-4006-9C9E-2B23BEA3F504}"/>
              </a:ext>
            </a:extLst>
          </p:cNvPr>
          <p:cNvSpPr>
            <a:spLocks noGrp="1"/>
          </p:cNvSpPr>
          <p:nvPr>
            <p:ph type="body" sz="quarter" idx="17"/>
          </p:nvPr>
        </p:nvSpPr>
        <p:spPr>
          <a:xfrm>
            <a:off x="4078288" y="3401503"/>
            <a:ext cx="7695070" cy="896552"/>
          </a:xfrm>
        </p:spPr>
        <p:txBody>
          <a:bodyPr/>
          <a:lstStyle/>
          <a:p>
            <a:pPr>
              <a:lnSpc>
                <a:spcPct val="100000"/>
              </a:lnSpc>
            </a:pPr>
            <a:r>
              <a:rPr lang="en-US" sz="2200" dirty="0"/>
              <a:t>Describe and differentiate data workloads</a:t>
            </a:r>
          </a:p>
        </p:txBody>
      </p:sp>
      <p:pic>
        <p:nvPicPr>
          <p:cNvPr id="36" name="Picture 35" descr="Icon of coding brackets">
            <a:extLst>
              <a:ext uri="{FF2B5EF4-FFF2-40B4-BE49-F238E27FC236}">
                <a16:creationId xmlns:a16="http://schemas.microsoft.com/office/drawing/2014/main" id="{82589361-E8BF-4075-9898-1A85637179C7}"/>
              </a:ext>
            </a:extLst>
          </p:cNvPr>
          <p:cNvPicPr>
            <a:picLocks noChangeAspect="1"/>
          </p:cNvPicPr>
          <p:nvPr/>
        </p:nvPicPr>
        <p:blipFill>
          <a:blip r:embed="rId6"/>
          <a:stretch>
            <a:fillRect/>
          </a:stretch>
        </p:blipFill>
        <p:spPr>
          <a:xfrm>
            <a:off x="3120573" y="4721986"/>
            <a:ext cx="708477" cy="708477"/>
          </a:xfrm>
          <a:prstGeom prst="rect">
            <a:avLst/>
          </a:prstGeom>
        </p:spPr>
      </p:pic>
      <p:sp>
        <p:nvSpPr>
          <p:cNvPr id="6" name="Text Placeholder 5">
            <a:extLst>
              <a:ext uri="{FF2B5EF4-FFF2-40B4-BE49-F238E27FC236}">
                <a16:creationId xmlns:a16="http://schemas.microsoft.com/office/drawing/2014/main" id="{9A2556CC-AD75-4C9B-972E-F8E5DA2F2AF5}"/>
              </a:ext>
            </a:extLst>
          </p:cNvPr>
          <p:cNvSpPr>
            <a:spLocks noGrp="1"/>
          </p:cNvSpPr>
          <p:nvPr>
            <p:ph type="body" sz="quarter" idx="21"/>
          </p:nvPr>
        </p:nvSpPr>
        <p:spPr>
          <a:xfrm>
            <a:off x="4078288" y="4627948"/>
            <a:ext cx="7695070" cy="896552"/>
          </a:xfrm>
        </p:spPr>
        <p:txBody>
          <a:bodyPr/>
          <a:lstStyle/>
          <a:p>
            <a:pPr>
              <a:lnSpc>
                <a:spcPct val="100000"/>
              </a:lnSpc>
            </a:pPr>
            <a:r>
              <a:rPr lang="en-US" sz="2200" dirty="0"/>
              <a:t>Describe and differentiate batch and streaming data</a:t>
            </a:r>
          </a:p>
        </p:txBody>
      </p:sp>
    </p:spTree>
    <p:extLst>
      <p:ext uri="{BB962C8B-B14F-4D97-AF65-F5344CB8AC3E}">
        <p14:creationId xmlns:p14="http://schemas.microsoft.com/office/powerpoint/2010/main" val="29469801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55E28-ACEA-4656-A886-D058C54A6186}"/>
              </a:ext>
            </a:extLst>
          </p:cNvPr>
          <p:cNvSpPr>
            <a:spLocks noGrp="1"/>
          </p:cNvSpPr>
          <p:nvPr>
            <p:ph type="title"/>
          </p:nvPr>
        </p:nvSpPr>
        <p:spPr/>
        <p:txBody>
          <a:bodyPr/>
          <a:lstStyle/>
          <a:p>
            <a:r>
              <a:rPr lang="en-US" b="1" dirty="0"/>
              <a:t>Data visualization</a:t>
            </a:r>
          </a:p>
        </p:txBody>
      </p:sp>
      <p:sp>
        <p:nvSpPr>
          <p:cNvPr id="5" name="Text Placeholder 4">
            <a:extLst>
              <a:ext uri="{FF2B5EF4-FFF2-40B4-BE49-F238E27FC236}">
                <a16:creationId xmlns:a16="http://schemas.microsoft.com/office/drawing/2014/main" id="{EA913126-D44D-47BE-87A7-764CFBB617A7}"/>
              </a:ext>
            </a:extLst>
          </p:cNvPr>
          <p:cNvSpPr>
            <a:spLocks noGrp="1"/>
          </p:cNvSpPr>
          <p:nvPr>
            <p:ph type="body" sz="quarter" idx="14"/>
          </p:nvPr>
        </p:nvSpPr>
        <p:spPr>
          <a:xfrm>
            <a:off x="455995" y="1189126"/>
            <a:ext cx="5640005" cy="751809"/>
          </a:xfrm>
        </p:spPr>
        <p:txBody>
          <a:bodyPr/>
          <a:lstStyle/>
          <a:p>
            <a:r>
              <a:rPr lang="en-US" dirty="0"/>
              <a:t>A business model can contain an enormous amount of information – there are techniques to analyze and understand the information in your models</a:t>
            </a:r>
          </a:p>
        </p:txBody>
      </p:sp>
      <p:sp>
        <p:nvSpPr>
          <p:cNvPr id="67" name="Rectangle 66">
            <a:extLst>
              <a:ext uri="{FF2B5EF4-FFF2-40B4-BE49-F238E27FC236}">
                <a16:creationId xmlns:a16="http://schemas.microsoft.com/office/drawing/2014/main" id="{A34A2E4F-E3E5-4EC7-9D51-80FD0415BF40}"/>
              </a:ext>
            </a:extLst>
          </p:cNvPr>
          <p:cNvSpPr/>
          <p:nvPr/>
        </p:nvSpPr>
        <p:spPr>
          <a:xfrm>
            <a:off x="1830254" y="4825813"/>
            <a:ext cx="1032973" cy="230832"/>
          </a:xfrm>
          <a:prstGeom prst="rect">
            <a:avLst/>
          </a:prstGeom>
        </p:spPr>
        <p:txBody>
          <a:bodyPr vert="horz" wrap="square" lIns="0" tIns="0" rIns="0" bIns="0" rtlCol="0">
            <a:spAutoFit/>
          </a:bodyPr>
          <a:lstStyle/>
          <a:p>
            <a:pPr marL="0" marR="0" lvl="0" indent="0" algn="l" defTabSz="914367" rtl="0" eaLnBrk="1" fontAlgn="auto" latinLnBrk="0" hangingPunct="1">
              <a:lnSpc>
                <a:spcPts val="1765"/>
              </a:lnSpc>
              <a:spcBef>
                <a:spcPts val="882"/>
              </a:spcBef>
              <a:spcAft>
                <a:spcPts val="0"/>
              </a:spcAft>
              <a:buClrTx/>
              <a:buSzPct val="90000"/>
              <a:buFontTx/>
              <a:buNone/>
              <a:tabLst/>
              <a:defRPr/>
            </a:pPr>
            <a:r>
              <a:rPr kumimoji="0" lang="en-US" sz="1600" b="1" i="0" u="none" strike="noStrike" kern="1200" cap="none" spc="0" normalizeH="0" baseline="0" noProof="0" dirty="0">
                <a:ln>
                  <a:noFill/>
                </a:ln>
                <a:solidFill>
                  <a:srgbClr val="0877D3"/>
                </a:solidFill>
                <a:effectLst/>
                <a:uLnTx/>
                <a:uFillTx/>
                <a:latin typeface="Segoe UI Semilight" panose="020B0402040204020203" pitchFamily="34" charset="0"/>
                <a:ea typeface="+mn-ea"/>
                <a:cs typeface="Segoe UI Semilight" panose="020B0402040204020203" pitchFamily="34" charset="0"/>
              </a:rPr>
              <a:t>Reporting</a:t>
            </a:r>
          </a:p>
        </p:txBody>
      </p:sp>
      <p:sp>
        <p:nvSpPr>
          <p:cNvPr id="84" name="Rectangle 83">
            <a:extLst>
              <a:ext uri="{FF2B5EF4-FFF2-40B4-BE49-F238E27FC236}">
                <a16:creationId xmlns:a16="http://schemas.microsoft.com/office/drawing/2014/main" id="{152B1047-B0C8-4802-8106-A325BF9C3500}"/>
              </a:ext>
            </a:extLst>
          </p:cNvPr>
          <p:cNvSpPr/>
          <p:nvPr/>
        </p:nvSpPr>
        <p:spPr>
          <a:xfrm>
            <a:off x="4998720" y="4799918"/>
            <a:ext cx="2194560" cy="274320"/>
          </a:xfrm>
          <a:prstGeom prst="rect">
            <a:avLst/>
          </a:prstGeom>
        </p:spPr>
        <p:txBody>
          <a:bodyPr vert="horz" wrap="square" lIns="0" tIns="0" rIns="0" bIns="0" rtlCol="0">
            <a:spAutoFit/>
          </a:bodyPr>
          <a:lstStyle/>
          <a:p>
            <a:pPr marL="0" marR="0" lvl="0" indent="0" algn="l" defTabSz="914367" rtl="0" eaLnBrk="1" fontAlgn="auto" latinLnBrk="0" hangingPunct="1">
              <a:lnSpc>
                <a:spcPts val="1765"/>
              </a:lnSpc>
              <a:spcBef>
                <a:spcPts val="882"/>
              </a:spcBef>
              <a:spcAft>
                <a:spcPts val="0"/>
              </a:spcAft>
              <a:buClrTx/>
              <a:buSzPct val="90000"/>
              <a:buFontTx/>
              <a:buNone/>
              <a:tabLst/>
              <a:defRPr/>
            </a:pPr>
            <a:r>
              <a:rPr kumimoji="0" lang="en-US" sz="1600" b="1" i="0" u="none" strike="noStrike" kern="1200" cap="none" spc="0" normalizeH="0" baseline="0" noProof="0" dirty="0">
                <a:ln>
                  <a:noFill/>
                </a:ln>
                <a:solidFill>
                  <a:srgbClr val="0877D3"/>
                </a:solidFill>
                <a:effectLst/>
                <a:uLnTx/>
                <a:uFillTx/>
                <a:latin typeface="Segoe UI Semilight" panose="020B0402040204020203" pitchFamily="34" charset="0"/>
                <a:ea typeface="+mn-ea"/>
                <a:cs typeface="Segoe UI Semilight" panose="020B0402040204020203" pitchFamily="34" charset="0"/>
              </a:rPr>
              <a:t>Business intelligence (BI)</a:t>
            </a:r>
          </a:p>
        </p:txBody>
      </p:sp>
      <p:sp>
        <p:nvSpPr>
          <p:cNvPr id="86" name="Rectangle 85">
            <a:extLst>
              <a:ext uri="{FF2B5EF4-FFF2-40B4-BE49-F238E27FC236}">
                <a16:creationId xmlns:a16="http://schemas.microsoft.com/office/drawing/2014/main" id="{4018312A-70DF-411C-8E21-51E70ED07E1F}"/>
              </a:ext>
            </a:extLst>
          </p:cNvPr>
          <p:cNvSpPr/>
          <p:nvPr/>
        </p:nvSpPr>
        <p:spPr>
          <a:xfrm>
            <a:off x="8932410" y="4825813"/>
            <a:ext cx="1632181" cy="230832"/>
          </a:xfrm>
          <a:prstGeom prst="rect">
            <a:avLst/>
          </a:prstGeom>
        </p:spPr>
        <p:txBody>
          <a:bodyPr vert="horz" wrap="square" lIns="0" tIns="0" rIns="0" bIns="0" rtlCol="0">
            <a:spAutoFit/>
          </a:bodyPr>
          <a:lstStyle/>
          <a:p>
            <a:pPr marL="0" marR="0" lvl="0" indent="0" algn="l" defTabSz="914367" rtl="0" eaLnBrk="1" fontAlgn="auto" latinLnBrk="0" hangingPunct="1">
              <a:lnSpc>
                <a:spcPts val="1765"/>
              </a:lnSpc>
              <a:spcBef>
                <a:spcPts val="882"/>
              </a:spcBef>
              <a:spcAft>
                <a:spcPts val="0"/>
              </a:spcAft>
              <a:buClrTx/>
              <a:buSzPct val="90000"/>
              <a:buFontTx/>
              <a:buNone/>
              <a:tabLst/>
              <a:defRPr/>
            </a:pPr>
            <a:r>
              <a:rPr kumimoji="0" lang="en-US" sz="1600" b="1" i="0" u="none" strike="noStrike" kern="1200" cap="none" spc="0" normalizeH="0" baseline="0" noProof="0" dirty="0">
                <a:ln>
                  <a:noFill/>
                </a:ln>
                <a:solidFill>
                  <a:srgbClr val="0877D3"/>
                </a:solidFill>
                <a:effectLst/>
                <a:uLnTx/>
                <a:uFillTx/>
                <a:latin typeface="Segoe UI Semilight" panose="020B0402040204020203" pitchFamily="34" charset="0"/>
                <a:ea typeface="+mn-ea"/>
                <a:cs typeface="Segoe UI Semilight" panose="020B0402040204020203" pitchFamily="34" charset="0"/>
              </a:rPr>
              <a:t>Data visualization</a:t>
            </a:r>
          </a:p>
        </p:txBody>
      </p:sp>
      <p:pic>
        <p:nvPicPr>
          <p:cNvPr id="7" name="Graphic 6">
            <a:extLst>
              <a:ext uri="{FF2B5EF4-FFF2-40B4-BE49-F238E27FC236}">
                <a16:creationId xmlns:a16="http://schemas.microsoft.com/office/drawing/2014/main" id="{EA299914-9A07-4F6D-8FD3-BE5E0C17948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2802" y="2695802"/>
            <a:ext cx="1466396" cy="1466396"/>
          </a:xfrm>
          <a:prstGeom prst="rect">
            <a:avLst/>
          </a:prstGeom>
        </p:spPr>
      </p:pic>
      <p:pic>
        <p:nvPicPr>
          <p:cNvPr id="6" name="Picture 5">
            <a:extLst>
              <a:ext uri="{FF2B5EF4-FFF2-40B4-BE49-F238E27FC236}">
                <a16:creationId xmlns:a16="http://schemas.microsoft.com/office/drawing/2014/main" id="{8A8C97D8-9839-4EBE-99AC-7C960D05515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512595" y="2695802"/>
            <a:ext cx="1668292" cy="1466396"/>
          </a:xfrm>
          <a:prstGeom prst="rect">
            <a:avLst/>
          </a:prstGeom>
        </p:spPr>
      </p:pic>
      <p:pic>
        <p:nvPicPr>
          <p:cNvPr id="10" name="Picture 9">
            <a:extLst>
              <a:ext uri="{FF2B5EF4-FFF2-40B4-BE49-F238E27FC236}">
                <a16:creationId xmlns:a16="http://schemas.microsoft.com/office/drawing/2014/main" id="{0ADB61B2-2EB2-444E-9BEC-F49E415E888C}"/>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9011113" y="2695802"/>
            <a:ext cx="1474776" cy="1466396"/>
          </a:xfrm>
          <a:prstGeom prst="rect">
            <a:avLst/>
          </a:prstGeom>
        </p:spPr>
      </p:pic>
    </p:spTree>
    <p:extLst>
      <p:ext uri="{BB962C8B-B14F-4D97-AF65-F5344CB8AC3E}">
        <p14:creationId xmlns:p14="http://schemas.microsoft.com/office/powerpoint/2010/main" val="145220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95E-ED42-45A6-8FBC-B662AC6DDFDD}"/>
              </a:ext>
            </a:extLst>
          </p:cNvPr>
          <p:cNvSpPr>
            <a:spLocks noGrp="1"/>
          </p:cNvSpPr>
          <p:nvPr>
            <p:ph type="title"/>
          </p:nvPr>
        </p:nvSpPr>
        <p:spPr/>
        <p:txBody>
          <a:bodyPr/>
          <a:lstStyle/>
          <a:p>
            <a:r>
              <a:rPr lang="en-US" dirty="0"/>
              <a:t>Explore data analytics</a:t>
            </a:r>
          </a:p>
        </p:txBody>
      </p:sp>
      <p:pic>
        <p:nvPicPr>
          <p:cNvPr id="5" name="Picture 4" descr="Icon of a series of bars forming a chart">
            <a:extLst>
              <a:ext uri="{FF2B5EF4-FFF2-40B4-BE49-F238E27FC236}">
                <a16:creationId xmlns:a16="http://schemas.microsoft.com/office/drawing/2014/main" id="{0613C0F6-485B-4889-BC6C-1091A2CB4709}"/>
              </a:ext>
            </a:extLst>
          </p:cNvPr>
          <p:cNvPicPr>
            <a:picLocks noChangeAspect="1"/>
          </p:cNvPicPr>
          <p:nvPr/>
        </p:nvPicPr>
        <p:blipFill>
          <a:blip r:embed="rId3"/>
          <a:stretch>
            <a:fillRect/>
          </a:stretch>
        </p:blipFill>
        <p:spPr>
          <a:xfrm>
            <a:off x="817591" y="2277493"/>
            <a:ext cx="1190244" cy="1190244"/>
          </a:xfrm>
          <a:prstGeom prst="rect">
            <a:avLst/>
          </a:prstGeom>
        </p:spPr>
      </p:pic>
      <p:sp>
        <p:nvSpPr>
          <p:cNvPr id="7" name="Rectangle 6">
            <a:extLst>
              <a:ext uri="{FF2B5EF4-FFF2-40B4-BE49-F238E27FC236}">
                <a16:creationId xmlns:a16="http://schemas.microsoft.com/office/drawing/2014/main" id="{2300B763-6B2C-43F7-AB44-F18CEA96CEF6}"/>
              </a:ext>
            </a:extLst>
          </p:cNvPr>
          <p:cNvSpPr/>
          <p:nvPr/>
        </p:nvSpPr>
        <p:spPr bwMode="auto">
          <a:xfrm>
            <a:off x="312738" y="3406775"/>
            <a:ext cx="2198427" cy="713829"/>
          </a:xfrm>
          <a:prstGeom prst="rect">
            <a:avLst/>
          </a:prstGeom>
          <a:noFill/>
          <a:ln w="190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2400" dirty="0">
                <a:latin typeface="+mj-lt"/>
              </a:rPr>
              <a:t>Descriptive</a:t>
            </a:r>
          </a:p>
        </p:txBody>
      </p:sp>
      <p:pic>
        <p:nvPicPr>
          <p:cNvPr id="9" name="Picture 8" descr="Icon of a meter">
            <a:extLst>
              <a:ext uri="{FF2B5EF4-FFF2-40B4-BE49-F238E27FC236}">
                <a16:creationId xmlns:a16="http://schemas.microsoft.com/office/drawing/2014/main" id="{37037F92-ACC3-4F96-A84D-55497516E5B0}"/>
              </a:ext>
            </a:extLst>
          </p:cNvPr>
          <p:cNvPicPr>
            <a:picLocks noChangeAspect="1"/>
          </p:cNvPicPr>
          <p:nvPr/>
        </p:nvPicPr>
        <p:blipFill>
          <a:blip r:embed="rId4"/>
          <a:stretch>
            <a:fillRect/>
          </a:stretch>
        </p:blipFill>
        <p:spPr>
          <a:xfrm>
            <a:off x="3160806" y="2277493"/>
            <a:ext cx="1190244" cy="1190244"/>
          </a:xfrm>
          <a:prstGeom prst="rect">
            <a:avLst/>
          </a:prstGeom>
        </p:spPr>
      </p:pic>
      <p:sp>
        <p:nvSpPr>
          <p:cNvPr id="11" name="Rectangle 10">
            <a:extLst>
              <a:ext uri="{FF2B5EF4-FFF2-40B4-BE49-F238E27FC236}">
                <a16:creationId xmlns:a16="http://schemas.microsoft.com/office/drawing/2014/main" id="{F88FFF5A-2744-404B-884B-11DC08811611}"/>
              </a:ext>
            </a:extLst>
          </p:cNvPr>
          <p:cNvSpPr/>
          <p:nvPr/>
        </p:nvSpPr>
        <p:spPr bwMode="auto">
          <a:xfrm>
            <a:off x="2655954" y="3406775"/>
            <a:ext cx="2198427" cy="713829"/>
          </a:xfrm>
          <a:prstGeom prst="rect">
            <a:avLst/>
          </a:prstGeom>
          <a:noFill/>
          <a:ln w="190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2400" dirty="0">
                <a:latin typeface="+mj-lt"/>
              </a:rPr>
              <a:t>Diagnostic</a:t>
            </a:r>
          </a:p>
        </p:txBody>
      </p:sp>
      <p:pic>
        <p:nvPicPr>
          <p:cNvPr id="13" name="Picture 12" descr="Icon of a lab flask">
            <a:extLst>
              <a:ext uri="{FF2B5EF4-FFF2-40B4-BE49-F238E27FC236}">
                <a16:creationId xmlns:a16="http://schemas.microsoft.com/office/drawing/2014/main" id="{1F316B1D-9287-4086-8171-7CAF7380FC6D}"/>
              </a:ext>
            </a:extLst>
          </p:cNvPr>
          <p:cNvPicPr>
            <a:picLocks noChangeAspect="1"/>
          </p:cNvPicPr>
          <p:nvPr/>
        </p:nvPicPr>
        <p:blipFill>
          <a:blip r:embed="rId5"/>
          <a:stretch>
            <a:fillRect/>
          </a:stretch>
        </p:blipFill>
        <p:spPr>
          <a:xfrm>
            <a:off x="5508815" y="2277493"/>
            <a:ext cx="1190244" cy="1190244"/>
          </a:xfrm>
          <a:prstGeom prst="rect">
            <a:avLst/>
          </a:prstGeom>
        </p:spPr>
      </p:pic>
      <p:sp>
        <p:nvSpPr>
          <p:cNvPr id="15" name="Rectangle 14">
            <a:extLst>
              <a:ext uri="{FF2B5EF4-FFF2-40B4-BE49-F238E27FC236}">
                <a16:creationId xmlns:a16="http://schemas.microsoft.com/office/drawing/2014/main" id="{D6D58516-6A3D-4B9B-8799-0329247149B2}"/>
              </a:ext>
            </a:extLst>
          </p:cNvPr>
          <p:cNvSpPr/>
          <p:nvPr/>
        </p:nvSpPr>
        <p:spPr bwMode="auto">
          <a:xfrm>
            <a:off x="4999169" y="3406775"/>
            <a:ext cx="2198427" cy="713829"/>
          </a:xfrm>
          <a:prstGeom prst="rect">
            <a:avLst/>
          </a:prstGeom>
          <a:noFill/>
          <a:ln w="190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2400" dirty="0">
                <a:latin typeface="+mj-lt"/>
              </a:rPr>
              <a:t>Predictive</a:t>
            </a:r>
          </a:p>
        </p:txBody>
      </p:sp>
      <p:pic>
        <p:nvPicPr>
          <p:cNvPr id="17" name="Picture 16" descr="Icon of a wrench and a clipboard">
            <a:extLst>
              <a:ext uri="{FF2B5EF4-FFF2-40B4-BE49-F238E27FC236}">
                <a16:creationId xmlns:a16="http://schemas.microsoft.com/office/drawing/2014/main" id="{2C910EA6-67C6-4504-99F5-5B9B24DF7556}"/>
              </a:ext>
            </a:extLst>
          </p:cNvPr>
          <p:cNvPicPr>
            <a:picLocks noChangeAspect="1"/>
          </p:cNvPicPr>
          <p:nvPr/>
        </p:nvPicPr>
        <p:blipFill>
          <a:blip r:embed="rId6"/>
          <a:stretch>
            <a:fillRect/>
          </a:stretch>
        </p:blipFill>
        <p:spPr>
          <a:xfrm>
            <a:off x="7845712" y="2277493"/>
            <a:ext cx="1190244" cy="1190244"/>
          </a:xfrm>
          <a:prstGeom prst="rect">
            <a:avLst/>
          </a:prstGeom>
        </p:spPr>
      </p:pic>
      <p:sp>
        <p:nvSpPr>
          <p:cNvPr id="19" name="Rectangle 18">
            <a:extLst>
              <a:ext uri="{FF2B5EF4-FFF2-40B4-BE49-F238E27FC236}">
                <a16:creationId xmlns:a16="http://schemas.microsoft.com/office/drawing/2014/main" id="{60DD6735-0100-464A-9E33-CD47D95FE6A2}"/>
              </a:ext>
            </a:extLst>
          </p:cNvPr>
          <p:cNvSpPr/>
          <p:nvPr/>
        </p:nvSpPr>
        <p:spPr bwMode="auto">
          <a:xfrm>
            <a:off x="7342385" y="3406775"/>
            <a:ext cx="2198427" cy="713829"/>
          </a:xfrm>
          <a:prstGeom prst="rect">
            <a:avLst/>
          </a:prstGeom>
          <a:noFill/>
          <a:ln w="190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2400" dirty="0">
                <a:latin typeface="+mj-lt"/>
              </a:rPr>
              <a:t>Prescriptive</a:t>
            </a:r>
          </a:p>
        </p:txBody>
      </p:sp>
      <p:pic>
        <p:nvPicPr>
          <p:cNvPr id="21" name="Picture 20" descr="Icon of a top view section of human brain">
            <a:extLst>
              <a:ext uri="{FF2B5EF4-FFF2-40B4-BE49-F238E27FC236}">
                <a16:creationId xmlns:a16="http://schemas.microsoft.com/office/drawing/2014/main" id="{E63063C8-A2B5-4AFF-AF2F-EB644B4A4F7A}"/>
              </a:ext>
            </a:extLst>
          </p:cNvPr>
          <p:cNvPicPr>
            <a:picLocks noChangeAspect="1"/>
          </p:cNvPicPr>
          <p:nvPr/>
        </p:nvPicPr>
        <p:blipFill>
          <a:blip r:embed="rId7"/>
          <a:stretch>
            <a:fillRect/>
          </a:stretch>
        </p:blipFill>
        <p:spPr>
          <a:xfrm>
            <a:off x="10188927" y="2277493"/>
            <a:ext cx="1190244" cy="1190244"/>
          </a:xfrm>
          <a:prstGeom prst="rect">
            <a:avLst/>
          </a:prstGeom>
        </p:spPr>
      </p:pic>
      <p:sp>
        <p:nvSpPr>
          <p:cNvPr id="23" name="Rectangle 22">
            <a:extLst>
              <a:ext uri="{FF2B5EF4-FFF2-40B4-BE49-F238E27FC236}">
                <a16:creationId xmlns:a16="http://schemas.microsoft.com/office/drawing/2014/main" id="{8D5423C7-7F9D-4158-B390-A3CB68B9D591}"/>
              </a:ext>
            </a:extLst>
          </p:cNvPr>
          <p:cNvSpPr/>
          <p:nvPr/>
        </p:nvSpPr>
        <p:spPr bwMode="auto">
          <a:xfrm>
            <a:off x="9685598" y="3406775"/>
            <a:ext cx="2198427" cy="713829"/>
          </a:xfrm>
          <a:prstGeom prst="rect">
            <a:avLst/>
          </a:prstGeom>
          <a:noFill/>
          <a:ln w="190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2400" dirty="0">
                <a:latin typeface="+mj-lt"/>
              </a:rPr>
              <a:t>Cognitive</a:t>
            </a:r>
          </a:p>
        </p:txBody>
      </p:sp>
    </p:spTree>
    <p:extLst>
      <p:ext uri="{BB962C8B-B14F-4D97-AF65-F5344CB8AC3E}">
        <p14:creationId xmlns:p14="http://schemas.microsoft.com/office/powerpoint/2010/main" val="233468657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Lesson 5: Knowledge check</a:t>
            </a:r>
          </a:p>
        </p:txBody>
      </p:sp>
      <p:pic>
        <p:nvPicPr>
          <p:cNvPr id="6" name="Picture 5" descr="Icon of two gears with different sizes">
            <a:extLst>
              <a:ext uri="{FF2B5EF4-FFF2-40B4-BE49-F238E27FC236}">
                <a16:creationId xmlns:a16="http://schemas.microsoft.com/office/drawing/2014/main" id="{65AF70D5-3D63-46F6-93FB-168B34D91C8C}"/>
              </a:ext>
            </a:extLst>
          </p:cNvPr>
          <p:cNvPicPr>
            <a:picLocks noChangeAspect="1"/>
          </p:cNvPicPr>
          <p:nvPr/>
        </p:nvPicPr>
        <p:blipFill>
          <a:blip r:embed="rId2"/>
          <a:stretch>
            <a:fillRect/>
          </a:stretch>
        </p:blipFill>
        <p:spPr>
          <a:xfrm>
            <a:off x="427038" y="1094946"/>
            <a:ext cx="730315" cy="730315"/>
          </a:xfrm>
          <a:prstGeom prst="rect">
            <a:avLst/>
          </a:prstGeom>
        </p:spPr>
      </p:pic>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9459" y="1094946"/>
            <a:ext cx="10383899" cy="1064053"/>
          </a:xfrm>
        </p:spPr>
        <p:txBody>
          <a:bodyPr/>
          <a:lstStyle/>
          <a:p>
            <a:pPr>
              <a:lnSpc>
                <a:spcPct val="100000"/>
              </a:lnSpc>
              <a:spcAft>
                <a:spcPts val="0"/>
              </a:spcAft>
              <a:defRPr/>
            </a:pPr>
            <a:r>
              <a:rPr lang="en-US" sz="1600" dirty="0">
                <a:latin typeface="+mj-lt"/>
              </a:rPr>
              <a:t>What is data ingestion?</a:t>
            </a:r>
          </a:p>
          <a:p>
            <a:pPr marL="231775" indent="-231775">
              <a:lnSpc>
                <a:spcPct val="100000"/>
              </a:lnSpc>
              <a:spcBef>
                <a:spcPts val="300"/>
              </a:spcBef>
              <a:spcAft>
                <a:spcPts val="300"/>
              </a:spcAft>
              <a:buFont typeface="Wingdings" panose="05000000000000000000" pitchFamily="2" charset="2"/>
              <a:buChar char="q"/>
              <a:defRPr/>
            </a:pPr>
            <a:r>
              <a:rPr lang="en-US" sz="1200" dirty="0"/>
              <a:t>The process of transforming raw data into models containing meaningful information</a:t>
            </a:r>
          </a:p>
          <a:p>
            <a:pPr marL="231775" indent="-231775">
              <a:lnSpc>
                <a:spcPct val="100000"/>
              </a:lnSpc>
              <a:spcBef>
                <a:spcPts val="300"/>
              </a:spcBef>
              <a:spcAft>
                <a:spcPts val="300"/>
              </a:spcAft>
              <a:buFont typeface="Wingdings" panose="05000000000000000000" pitchFamily="2" charset="2"/>
              <a:buChar char="q"/>
              <a:defRPr/>
            </a:pPr>
            <a:r>
              <a:rPr lang="en-US" sz="1200" dirty="0"/>
              <a:t>Analyzing data for anomalies </a:t>
            </a:r>
          </a:p>
          <a:p>
            <a:pPr marL="231775" indent="-231775">
              <a:lnSpc>
                <a:spcPct val="100000"/>
              </a:lnSpc>
              <a:spcBef>
                <a:spcPts val="300"/>
              </a:spcBef>
              <a:spcAft>
                <a:spcPts val="300"/>
              </a:spcAft>
              <a:buFont typeface="Wingdings" panose="05000000000000000000" pitchFamily="2" charset="2"/>
              <a:buChar char="q"/>
              <a:defRPr/>
            </a:pPr>
            <a:r>
              <a:rPr lang="en-US" sz="1200" dirty="0"/>
              <a:t>Capturing raw data streaming from various sources and storing it </a:t>
            </a:r>
          </a:p>
        </p:txBody>
      </p:sp>
      <p:sp>
        <p:nvSpPr>
          <p:cNvPr id="17" name="Graphic 26" descr="Checkmark on capturing raw data streaming from various sources and storing it">
            <a:extLst>
              <a:ext uri="{FF2B5EF4-FFF2-40B4-BE49-F238E27FC236}">
                <a16:creationId xmlns:a16="http://schemas.microsoft.com/office/drawing/2014/main" id="{8BD8B6B9-49CF-46A8-9FA1-C17F8235234B}"/>
              </a:ext>
            </a:extLst>
          </p:cNvPr>
          <p:cNvSpPr/>
          <p:nvPr/>
        </p:nvSpPr>
        <p:spPr>
          <a:xfrm>
            <a:off x="1389459" y="192822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89459" y="2371841"/>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char build by blocks of square with the letter SQL on it">
            <a:extLst>
              <a:ext uri="{FF2B5EF4-FFF2-40B4-BE49-F238E27FC236}">
                <a16:creationId xmlns:a16="http://schemas.microsoft.com/office/drawing/2014/main" id="{201F4B08-08CC-46CB-8DC4-94C2BB7EE1E9}"/>
              </a:ext>
            </a:extLst>
          </p:cNvPr>
          <p:cNvPicPr>
            <a:picLocks noChangeAspect="1"/>
          </p:cNvPicPr>
          <p:nvPr/>
        </p:nvPicPr>
        <p:blipFill>
          <a:blip r:embed="rId3"/>
          <a:stretch>
            <a:fillRect/>
          </a:stretch>
        </p:blipFill>
        <p:spPr>
          <a:xfrm>
            <a:off x="427038" y="2633448"/>
            <a:ext cx="730315" cy="730315"/>
          </a:xfrm>
          <a:prstGeom prst="rect">
            <a:avLst/>
          </a:prstGeom>
        </p:spPr>
      </p:pic>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89459" y="2584683"/>
            <a:ext cx="10383899" cy="1064053"/>
          </a:xfrm>
        </p:spPr>
        <p:txBody>
          <a:bodyPr/>
          <a:lstStyle/>
          <a:p>
            <a:pPr>
              <a:lnSpc>
                <a:spcPct val="100000"/>
              </a:lnSpc>
              <a:spcAft>
                <a:spcPts val="0"/>
              </a:spcAft>
              <a:defRPr/>
            </a:pPr>
            <a:r>
              <a:rPr lang="en-US" sz="1600" dirty="0">
                <a:latin typeface="+mj-lt"/>
              </a:rPr>
              <a:t>Which one of the following visuals displays the major contributors to a selected result or value? </a:t>
            </a:r>
          </a:p>
          <a:p>
            <a:pPr marL="231775" indent="-231775">
              <a:lnSpc>
                <a:spcPct val="100000"/>
              </a:lnSpc>
              <a:spcBef>
                <a:spcPts val="300"/>
              </a:spcBef>
              <a:spcAft>
                <a:spcPts val="300"/>
              </a:spcAft>
              <a:buFont typeface="Wingdings" panose="05000000000000000000" pitchFamily="2" charset="2"/>
              <a:buChar char="q"/>
              <a:defRPr/>
            </a:pPr>
            <a:r>
              <a:rPr lang="en-US" sz="1200" dirty="0"/>
              <a:t>Key influencers</a:t>
            </a:r>
          </a:p>
          <a:p>
            <a:pPr marL="231775" indent="-231775">
              <a:lnSpc>
                <a:spcPct val="100000"/>
              </a:lnSpc>
              <a:spcBef>
                <a:spcPts val="300"/>
              </a:spcBef>
              <a:spcAft>
                <a:spcPts val="300"/>
              </a:spcAft>
              <a:buFont typeface="Wingdings" panose="05000000000000000000" pitchFamily="2" charset="2"/>
              <a:buChar char="q"/>
              <a:defRPr/>
            </a:pPr>
            <a:r>
              <a:rPr lang="en-US" sz="1200" dirty="0"/>
              <a:t>Column and bar chart </a:t>
            </a:r>
          </a:p>
          <a:p>
            <a:pPr marL="231775" indent="-231775">
              <a:lnSpc>
                <a:spcPct val="100000"/>
              </a:lnSpc>
              <a:spcBef>
                <a:spcPts val="300"/>
              </a:spcBef>
              <a:spcAft>
                <a:spcPts val="300"/>
              </a:spcAft>
              <a:buFont typeface="Wingdings" panose="05000000000000000000" pitchFamily="2" charset="2"/>
              <a:buChar char="q"/>
              <a:defRPr/>
            </a:pPr>
            <a:r>
              <a:rPr lang="en-US" sz="1200" dirty="0"/>
              <a:t>Matrix chart </a:t>
            </a:r>
          </a:p>
        </p:txBody>
      </p:sp>
      <p:sp>
        <p:nvSpPr>
          <p:cNvPr id="18" name="Graphic 26" descr="Checkmark on key influencers">
            <a:extLst>
              <a:ext uri="{FF2B5EF4-FFF2-40B4-BE49-F238E27FC236}">
                <a16:creationId xmlns:a16="http://schemas.microsoft.com/office/drawing/2014/main" id="{6870FC8B-328B-44AA-9313-4655887264F4}"/>
              </a:ext>
            </a:extLst>
          </p:cNvPr>
          <p:cNvSpPr/>
          <p:nvPr/>
        </p:nvSpPr>
        <p:spPr>
          <a:xfrm>
            <a:off x="1389459" y="29124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89459" y="386157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series of bars forming a chart">
            <a:extLst>
              <a:ext uri="{FF2B5EF4-FFF2-40B4-BE49-F238E27FC236}">
                <a16:creationId xmlns:a16="http://schemas.microsoft.com/office/drawing/2014/main" id="{AD666660-4294-402C-BEBF-BAB13F7F2570}"/>
              </a:ext>
            </a:extLst>
          </p:cNvPr>
          <p:cNvPicPr>
            <a:picLocks noChangeAspect="1"/>
          </p:cNvPicPr>
          <p:nvPr/>
        </p:nvPicPr>
        <p:blipFill>
          <a:blip r:embed="rId4"/>
          <a:stretch>
            <a:fillRect/>
          </a:stretch>
        </p:blipFill>
        <p:spPr>
          <a:xfrm>
            <a:off x="427038" y="4171951"/>
            <a:ext cx="730315" cy="730315"/>
          </a:xfrm>
          <a:prstGeom prst="rect">
            <a:avLst/>
          </a:prstGeom>
        </p:spPr>
      </p:pic>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89459" y="4074421"/>
            <a:ext cx="10383899" cy="1064053"/>
          </a:xfrm>
        </p:spPr>
        <p:txBody>
          <a:bodyPr/>
          <a:lstStyle/>
          <a:p>
            <a:pPr>
              <a:lnSpc>
                <a:spcPct val="100000"/>
              </a:lnSpc>
              <a:defRPr/>
            </a:pPr>
            <a:r>
              <a:rPr lang="en-US" sz="1600" dirty="0">
                <a:latin typeface="+mj-lt"/>
              </a:rPr>
              <a:t>Which type of analytics helps answer questions about what has happened in the past?</a:t>
            </a:r>
          </a:p>
          <a:p>
            <a:pPr marL="231775" indent="-231775">
              <a:lnSpc>
                <a:spcPct val="100000"/>
              </a:lnSpc>
              <a:spcBef>
                <a:spcPts val="300"/>
              </a:spcBef>
              <a:spcAft>
                <a:spcPts val="300"/>
              </a:spcAft>
              <a:buFont typeface="Wingdings" panose="05000000000000000000" pitchFamily="2" charset="2"/>
              <a:buChar char="q"/>
              <a:defRPr/>
            </a:pPr>
            <a:r>
              <a:rPr lang="en-US" sz="1200" dirty="0"/>
              <a:t>Descriptive analytics</a:t>
            </a:r>
          </a:p>
          <a:p>
            <a:pPr marL="231775" indent="-231775">
              <a:lnSpc>
                <a:spcPct val="100000"/>
              </a:lnSpc>
              <a:spcBef>
                <a:spcPts val="300"/>
              </a:spcBef>
              <a:spcAft>
                <a:spcPts val="300"/>
              </a:spcAft>
              <a:buFont typeface="Wingdings" panose="05000000000000000000" pitchFamily="2" charset="2"/>
              <a:buChar char="q"/>
              <a:defRPr/>
            </a:pPr>
            <a:r>
              <a:rPr lang="en-US" sz="1200" dirty="0"/>
              <a:t>Prescriptive analytics </a:t>
            </a:r>
          </a:p>
          <a:p>
            <a:pPr marL="231775" indent="-231775">
              <a:lnSpc>
                <a:spcPct val="100000"/>
              </a:lnSpc>
              <a:spcBef>
                <a:spcPts val="300"/>
              </a:spcBef>
              <a:spcAft>
                <a:spcPts val="300"/>
              </a:spcAft>
              <a:buFont typeface="Wingdings" panose="05000000000000000000" pitchFamily="2" charset="2"/>
              <a:buChar char="q"/>
              <a:defRPr/>
            </a:pPr>
            <a:r>
              <a:rPr lang="en-US" sz="1200" dirty="0"/>
              <a:t>Predictive analytics</a:t>
            </a:r>
          </a:p>
        </p:txBody>
      </p:sp>
      <p:sp>
        <p:nvSpPr>
          <p:cNvPr id="19" name="Graphic 26" descr="Checkmark on descriptive analytics">
            <a:extLst>
              <a:ext uri="{FF2B5EF4-FFF2-40B4-BE49-F238E27FC236}">
                <a16:creationId xmlns:a16="http://schemas.microsoft.com/office/drawing/2014/main" id="{4A570CAB-F980-42EC-8E93-2B79AB9E84ED}"/>
              </a:ext>
            </a:extLst>
          </p:cNvPr>
          <p:cNvSpPr/>
          <p:nvPr/>
        </p:nvSpPr>
        <p:spPr>
          <a:xfrm>
            <a:off x="1389459" y="439202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Tree>
    <p:extLst>
      <p:ext uri="{BB962C8B-B14F-4D97-AF65-F5344CB8AC3E}">
        <p14:creationId xmlns:p14="http://schemas.microsoft.com/office/powerpoint/2010/main" val="42456339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7ED1-6F06-4635-89F7-64580C5F9588}"/>
              </a:ext>
            </a:extLst>
          </p:cNvPr>
          <p:cNvSpPr txBox="1">
            <a:spLocks noGrp="1"/>
          </p:cNvSpPr>
          <p:nvPr>
            <p:ph type="title" idx="4294967295"/>
          </p:nvPr>
        </p:nvSpPr>
        <p:spPr>
          <a:xfrm>
            <a:off x="304800" y="-627864"/>
            <a:ext cx="2084545" cy="627864"/>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mn-lt"/>
                <a:ea typeface="+mn-ea"/>
                <a:cs typeface="+mn-cs"/>
              </a:rPr>
              <a:t>Closing slide</a:t>
            </a:r>
          </a:p>
        </p:txBody>
      </p:sp>
    </p:spTree>
    <p:extLst>
      <p:ext uri="{BB962C8B-B14F-4D97-AF65-F5344CB8AC3E}">
        <p14:creationId xmlns:p14="http://schemas.microsoft.com/office/powerpoint/2010/main" val="11469951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D449-CDA8-4316-AF23-314E306FAA2E}"/>
              </a:ext>
            </a:extLst>
          </p:cNvPr>
          <p:cNvSpPr>
            <a:spLocks noGrp="1"/>
          </p:cNvSpPr>
          <p:nvPr>
            <p:ph type="title"/>
          </p:nvPr>
        </p:nvSpPr>
        <p:spPr/>
        <p:txBody>
          <a:bodyPr/>
          <a:lstStyle/>
          <a:p>
            <a:r>
              <a:rPr lang="en-US" dirty="0"/>
              <a:t>What is data?</a:t>
            </a:r>
          </a:p>
        </p:txBody>
      </p:sp>
      <p:sp>
        <p:nvSpPr>
          <p:cNvPr id="3" name="Text Placeholder 2">
            <a:extLst>
              <a:ext uri="{FF2B5EF4-FFF2-40B4-BE49-F238E27FC236}">
                <a16:creationId xmlns:a16="http://schemas.microsoft.com/office/drawing/2014/main" id="{8FE7B4EC-EE3A-473F-99DB-3E8BDBDB6A72}"/>
              </a:ext>
            </a:extLst>
          </p:cNvPr>
          <p:cNvSpPr>
            <a:spLocks noGrp="1"/>
          </p:cNvSpPr>
          <p:nvPr>
            <p:ph type="body" sz="quarter" idx="10"/>
          </p:nvPr>
        </p:nvSpPr>
        <p:spPr>
          <a:xfrm>
            <a:off x="418643" y="1083334"/>
            <a:ext cx="11341268" cy="707886"/>
          </a:xfrm>
        </p:spPr>
        <p:txBody>
          <a:bodyPr/>
          <a:lstStyle/>
          <a:p>
            <a:r>
              <a:rPr lang="en-US" spc="0" dirty="0"/>
              <a:t>Collection of facts, numbers, descriptions, objects , stored in a structured, semi-structured,</a:t>
            </a:r>
            <a:br>
              <a:rPr lang="en-US" spc="0" dirty="0"/>
            </a:br>
            <a:r>
              <a:rPr lang="en-US" spc="0" dirty="0"/>
              <a:t>unstructured way</a:t>
            </a:r>
          </a:p>
        </p:txBody>
      </p:sp>
      <p:sp>
        <p:nvSpPr>
          <p:cNvPr id="8" name="Rectangle 7">
            <a:extLst>
              <a:ext uri="{FF2B5EF4-FFF2-40B4-BE49-F238E27FC236}">
                <a16:creationId xmlns:a16="http://schemas.microsoft.com/office/drawing/2014/main" id="{4A72B7B9-DE85-4AE8-BFAC-9B2A4E1E37D5}"/>
              </a:ext>
            </a:extLst>
          </p:cNvPr>
          <p:cNvSpPr/>
          <p:nvPr/>
        </p:nvSpPr>
        <p:spPr bwMode="auto">
          <a:xfrm>
            <a:off x="427039" y="190040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nSpc>
                <a:spcPct val="90000"/>
              </a:lnSpc>
              <a:spcAft>
                <a:spcPts val="600"/>
              </a:spcAft>
            </a:pPr>
            <a:r>
              <a:rPr lang="en-US" sz="1800" dirty="0">
                <a:solidFill>
                  <a:schemeClr val="bg1"/>
                </a:solidFill>
                <a:latin typeface="+mj-lt"/>
              </a:rPr>
              <a:t>Structured</a:t>
            </a:r>
          </a:p>
        </p:txBody>
      </p:sp>
      <p:sp>
        <p:nvSpPr>
          <p:cNvPr id="9" name="Rectangle 8">
            <a:extLst>
              <a:ext uri="{FF2B5EF4-FFF2-40B4-BE49-F238E27FC236}">
                <a16:creationId xmlns:a16="http://schemas.microsoft.com/office/drawing/2014/main" id="{64AD9EC9-F328-4E3C-8A99-AD50121592A7}"/>
              </a:ext>
              <a:ext uri="{C183D7F6-B498-43B3-948B-1728B52AA6E4}">
                <adec:decorative xmlns:adec="http://schemas.microsoft.com/office/drawing/2017/decorative" val="1"/>
              </a:ext>
            </a:extLst>
          </p:cNvPr>
          <p:cNvSpPr/>
          <p:nvPr/>
        </p:nvSpPr>
        <p:spPr bwMode="auto">
          <a:xfrm>
            <a:off x="427039" y="2347913"/>
            <a:ext cx="3708536" cy="3181376"/>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0" name="Table 9">
            <a:extLst>
              <a:ext uri="{FF2B5EF4-FFF2-40B4-BE49-F238E27FC236}">
                <a16:creationId xmlns:a16="http://schemas.microsoft.com/office/drawing/2014/main" id="{724D9F7E-A463-4363-8E8A-379B69D32932}"/>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955663106"/>
              </p:ext>
            </p:extLst>
          </p:nvPr>
        </p:nvGraphicFramePr>
        <p:xfrm>
          <a:off x="511161" y="2417075"/>
          <a:ext cx="3540292" cy="966216"/>
        </p:xfrm>
        <a:graphic>
          <a:graphicData uri="http://schemas.openxmlformats.org/drawingml/2006/table">
            <a:tbl>
              <a:tblPr firstRow="1" bandRow="1">
                <a:tableStyleId>{5C22544A-7EE6-4342-B048-85BDC9FD1C3A}</a:tableStyleId>
              </a:tblPr>
              <a:tblGrid>
                <a:gridCol w="505756">
                  <a:extLst>
                    <a:ext uri="{9D8B030D-6E8A-4147-A177-3AD203B41FA5}">
                      <a16:colId xmlns:a16="http://schemas.microsoft.com/office/drawing/2014/main" val="1727388637"/>
                    </a:ext>
                  </a:extLst>
                </a:gridCol>
                <a:gridCol w="505756">
                  <a:extLst>
                    <a:ext uri="{9D8B030D-6E8A-4147-A177-3AD203B41FA5}">
                      <a16:colId xmlns:a16="http://schemas.microsoft.com/office/drawing/2014/main" val="2933502934"/>
                    </a:ext>
                  </a:extLst>
                </a:gridCol>
                <a:gridCol w="505756">
                  <a:extLst>
                    <a:ext uri="{9D8B030D-6E8A-4147-A177-3AD203B41FA5}">
                      <a16:colId xmlns:a16="http://schemas.microsoft.com/office/drawing/2014/main" val="3275465788"/>
                    </a:ext>
                  </a:extLst>
                </a:gridCol>
                <a:gridCol w="505756">
                  <a:extLst>
                    <a:ext uri="{9D8B030D-6E8A-4147-A177-3AD203B41FA5}">
                      <a16:colId xmlns:a16="http://schemas.microsoft.com/office/drawing/2014/main" val="942075906"/>
                    </a:ext>
                  </a:extLst>
                </a:gridCol>
                <a:gridCol w="505756">
                  <a:extLst>
                    <a:ext uri="{9D8B030D-6E8A-4147-A177-3AD203B41FA5}">
                      <a16:colId xmlns:a16="http://schemas.microsoft.com/office/drawing/2014/main" val="1462656416"/>
                    </a:ext>
                  </a:extLst>
                </a:gridCol>
                <a:gridCol w="505756">
                  <a:extLst>
                    <a:ext uri="{9D8B030D-6E8A-4147-A177-3AD203B41FA5}">
                      <a16:colId xmlns:a16="http://schemas.microsoft.com/office/drawing/2014/main" val="299907239"/>
                    </a:ext>
                  </a:extLst>
                </a:gridCol>
                <a:gridCol w="505756">
                  <a:extLst>
                    <a:ext uri="{9D8B030D-6E8A-4147-A177-3AD203B41FA5}">
                      <a16:colId xmlns:a16="http://schemas.microsoft.com/office/drawing/2014/main" val="2578400319"/>
                    </a:ext>
                  </a:extLst>
                </a:gridCol>
              </a:tblGrid>
              <a:tr h="0">
                <a:tc>
                  <a:txBody>
                    <a:bodyPr/>
                    <a:lstStyle/>
                    <a:p>
                      <a:r>
                        <a:rPr lang="en-US" sz="900" dirty="0"/>
                        <a:t>Table</a:t>
                      </a:r>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900" dirty="0"/>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900" dirty="0"/>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900" dirty="0"/>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900" dirty="0"/>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900" dirty="0"/>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900" dirty="0"/>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0">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0">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0">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r h="0">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5319192"/>
                  </a:ext>
                </a:extLst>
              </a:tr>
            </a:tbl>
          </a:graphicData>
        </a:graphic>
      </p:graphicFrame>
      <p:graphicFrame>
        <p:nvGraphicFramePr>
          <p:cNvPr id="11" name="Table 3">
            <a:extLst>
              <a:ext uri="{FF2B5EF4-FFF2-40B4-BE49-F238E27FC236}">
                <a16:creationId xmlns:a16="http://schemas.microsoft.com/office/drawing/2014/main" id="{8B8A81D3-1498-464F-AB30-7BCCB538AF8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897287026"/>
              </p:ext>
            </p:extLst>
          </p:nvPr>
        </p:nvGraphicFramePr>
        <p:xfrm>
          <a:off x="741628" y="3588189"/>
          <a:ext cx="1197708" cy="484632"/>
        </p:xfrm>
        <a:graphic>
          <a:graphicData uri="http://schemas.openxmlformats.org/drawingml/2006/table">
            <a:tbl>
              <a:tblPr firstRow="1" bandRow="1">
                <a:tableStyleId>{5C22544A-7EE6-4342-B048-85BDC9FD1C3A}</a:tableStyleId>
              </a:tblPr>
              <a:tblGrid>
                <a:gridCol w="399236">
                  <a:extLst>
                    <a:ext uri="{9D8B030D-6E8A-4147-A177-3AD203B41FA5}">
                      <a16:colId xmlns:a16="http://schemas.microsoft.com/office/drawing/2014/main" val="1727388637"/>
                    </a:ext>
                  </a:extLst>
                </a:gridCol>
                <a:gridCol w="399236">
                  <a:extLst>
                    <a:ext uri="{9D8B030D-6E8A-4147-A177-3AD203B41FA5}">
                      <a16:colId xmlns:a16="http://schemas.microsoft.com/office/drawing/2014/main" val="299907239"/>
                    </a:ext>
                  </a:extLst>
                </a:gridCol>
                <a:gridCol w="399236">
                  <a:extLst>
                    <a:ext uri="{9D8B030D-6E8A-4147-A177-3AD203B41FA5}">
                      <a16:colId xmlns:a16="http://schemas.microsoft.com/office/drawing/2014/main" val="2578400319"/>
                    </a:ext>
                  </a:extLst>
                </a:gridCol>
              </a:tblGrid>
              <a:tr h="150880">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5088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15088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cxnSp>
        <p:nvCxnSpPr>
          <p:cNvPr id="12" name="Connector: Elbow 11">
            <a:extLst>
              <a:ext uri="{FF2B5EF4-FFF2-40B4-BE49-F238E27FC236}">
                <a16:creationId xmlns:a16="http://schemas.microsoft.com/office/drawing/2014/main" id="{7DAEEE8D-58BC-4F04-8C7C-33CFCBDDBF79}"/>
              </a:ext>
              <a:ext uri="{C183D7F6-B498-43B3-948B-1728B52AA6E4}">
                <adec:decorative xmlns:adec="http://schemas.microsoft.com/office/drawing/2017/decorative" val="1"/>
              </a:ext>
            </a:extLst>
          </p:cNvPr>
          <p:cNvCxnSpPr>
            <a:cxnSpLocks/>
            <a:stCxn id="11" idx="1"/>
            <a:endCxn id="13" idx="0"/>
          </p:cNvCxnSpPr>
          <p:nvPr/>
        </p:nvCxnSpPr>
        <p:spPr>
          <a:xfrm rot="10800000" flipH="1" flipV="1">
            <a:off x="741627" y="3830505"/>
            <a:ext cx="604523" cy="666512"/>
          </a:xfrm>
          <a:prstGeom prst="bentConnector4">
            <a:avLst>
              <a:gd name="adj1" fmla="val -37815"/>
              <a:gd name="adj2" fmla="val 68178"/>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5CAD6BB4-378B-4E8C-B884-4867FEC5C0DE}"/>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886606143"/>
              </p:ext>
            </p:extLst>
          </p:nvPr>
        </p:nvGraphicFramePr>
        <p:xfrm>
          <a:off x="747297" y="4497017"/>
          <a:ext cx="1197708" cy="807720"/>
        </p:xfrm>
        <a:graphic>
          <a:graphicData uri="http://schemas.openxmlformats.org/drawingml/2006/table">
            <a:tbl>
              <a:tblPr firstRow="1" bandRow="1">
                <a:tableStyleId>{5C22544A-7EE6-4342-B048-85BDC9FD1C3A}</a:tableStyleId>
              </a:tblPr>
              <a:tblGrid>
                <a:gridCol w="399236">
                  <a:extLst>
                    <a:ext uri="{9D8B030D-6E8A-4147-A177-3AD203B41FA5}">
                      <a16:colId xmlns:a16="http://schemas.microsoft.com/office/drawing/2014/main" val="1727388637"/>
                    </a:ext>
                  </a:extLst>
                </a:gridCol>
                <a:gridCol w="399236">
                  <a:extLst>
                    <a:ext uri="{9D8B030D-6E8A-4147-A177-3AD203B41FA5}">
                      <a16:colId xmlns:a16="http://schemas.microsoft.com/office/drawing/2014/main" val="299907239"/>
                    </a:ext>
                  </a:extLst>
                </a:gridCol>
                <a:gridCol w="399236">
                  <a:extLst>
                    <a:ext uri="{9D8B030D-6E8A-4147-A177-3AD203B41FA5}">
                      <a16:colId xmlns:a16="http://schemas.microsoft.com/office/drawing/2014/main" val="2578400319"/>
                    </a:ext>
                  </a:extLst>
                </a:gridCol>
              </a:tblGrid>
              <a:tr h="0">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cxnSp>
        <p:nvCxnSpPr>
          <p:cNvPr id="14" name="Connector: Elbow 50">
            <a:extLst>
              <a:ext uri="{FF2B5EF4-FFF2-40B4-BE49-F238E27FC236}">
                <a16:creationId xmlns:a16="http://schemas.microsoft.com/office/drawing/2014/main" id="{6FE4BA33-0E89-434E-AD2B-EC114010EFAF}"/>
              </a:ext>
              <a:ext uri="{C183D7F6-B498-43B3-948B-1728B52AA6E4}">
                <adec:decorative xmlns:adec="http://schemas.microsoft.com/office/drawing/2017/decorative" val="1"/>
              </a:ext>
            </a:extLst>
          </p:cNvPr>
          <p:cNvCxnSpPr/>
          <p:nvPr/>
        </p:nvCxnSpPr>
        <p:spPr>
          <a:xfrm>
            <a:off x="1939336" y="3685837"/>
            <a:ext cx="411190" cy="0"/>
          </a:xfrm>
          <a:prstGeom prst="straightConnector1">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DFC76EF2-092C-45A9-992B-8130BC6F205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734690087"/>
              </p:ext>
            </p:extLst>
          </p:nvPr>
        </p:nvGraphicFramePr>
        <p:xfrm>
          <a:off x="2350526" y="3588189"/>
          <a:ext cx="1457960" cy="1011624"/>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727388637"/>
                    </a:ext>
                  </a:extLst>
                </a:gridCol>
                <a:gridCol w="208280">
                  <a:extLst>
                    <a:ext uri="{9D8B030D-6E8A-4147-A177-3AD203B41FA5}">
                      <a16:colId xmlns:a16="http://schemas.microsoft.com/office/drawing/2014/main" val="2933502934"/>
                    </a:ext>
                  </a:extLst>
                </a:gridCol>
                <a:gridCol w="208280">
                  <a:extLst>
                    <a:ext uri="{9D8B030D-6E8A-4147-A177-3AD203B41FA5}">
                      <a16:colId xmlns:a16="http://schemas.microsoft.com/office/drawing/2014/main" val="3275465788"/>
                    </a:ext>
                  </a:extLst>
                </a:gridCol>
                <a:gridCol w="208280">
                  <a:extLst>
                    <a:ext uri="{9D8B030D-6E8A-4147-A177-3AD203B41FA5}">
                      <a16:colId xmlns:a16="http://schemas.microsoft.com/office/drawing/2014/main" val="942075906"/>
                    </a:ext>
                  </a:extLst>
                </a:gridCol>
                <a:gridCol w="208280">
                  <a:extLst>
                    <a:ext uri="{9D8B030D-6E8A-4147-A177-3AD203B41FA5}">
                      <a16:colId xmlns:a16="http://schemas.microsoft.com/office/drawing/2014/main" val="1462656416"/>
                    </a:ext>
                  </a:extLst>
                </a:gridCol>
                <a:gridCol w="208280">
                  <a:extLst>
                    <a:ext uri="{9D8B030D-6E8A-4147-A177-3AD203B41FA5}">
                      <a16:colId xmlns:a16="http://schemas.microsoft.com/office/drawing/2014/main" val="299907239"/>
                    </a:ext>
                  </a:extLst>
                </a:gridCol>
                <a:gridCol w="208280">
                  <a:extLst>
                    <a:ext uri="{9D8B030D-6E8A-4147-A177-3AD203B41FA5}">
                      <a16:colId xmlns:a16="http://schemas.microsoft.com/office/drawing/2014/main" val="2578400319"/>
                    </a:ext>
                  </a:extLst>
                </a:gridCol>
              </a:tblGrid>
              <a:tr h="168604">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168604">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168604">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r h="168604">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5319192"/>
                  </a:ext>
                </a:extLst>
              </a:tr>
            </a:tbl>
          </a:graphicData>
        </a:graphic>
      </p:graphicFrame>
      <p:cxnSp>
        <p:nvCxnSpPr>
          <p:cNvPr id="16" name="Connector: Elbow 15">
            <a:extLst>
              <a:ext uri="{FF2B5EF4-FFF2-40B4-BE49-F238E27FC236}">
                <a16:creationId xmlns:a16="http://schemas.microsoft.com/office/drawing/2014/main" id="{9DE18EED-EEBC-4B8A-86DE-7CC55D3F2282}"/>
              </a:ext>
              <a:ext uri="{C183D7F6-B498-43B3-948B-1728B52AA6E4}">
                <adec:decorative xmlns:adec="http://schemas.microsoft.com/office/drawing/2017/decorative" val="1"/>
              </a:ext>
            </a:extLst>
          </p:cNvPr>
          <p:cNvCxnSpPr>
            <a:cxnSpLocks/>
          </p:cNvCxnSpPr>
          <p:nvPr/>
        </p:nvCxnSpPr>
        <p:spPr>
          <a:xfrm rot="16200000" flipH="1">
            <a:off x="2453105" y="4214590"/>
            <a:ext cx="1305068" cy="52266"/>
          </a:xfrm>
          <a:prstGeom prst="bentConnector5">
            <a:avLst>
              <a:gd name="adj1" fmla="val -6288"/>
              <a:gd name="adj2" fmla="val 1832128"/>
              <a:gd name="adj3" fmla="val 95542"/>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7" name="Table 3">
            <a:extLst>
              <a:ext uri="{FF2B5EF4-FFF2-40B4-BE49-F238E27FC236}">
                <a16:creationId xmlns:a16="http://schemas.microsoft.com/office/drawing/2014/main" id="{8580D204-A25B-49B3-863B-FB7518D97B3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144474246"/>
              </p:ext>
            </p:extLst>
          </p:nvPr>
        </p:nvGraphicFramePr>
        <p:xfrm>
          <a:off x="2610777" y="4893257"/>
          <a:ext cx="1197708" cy="484632"/>
        </p:xfrm>
        <a:graphic>
          <a:graphicData uri="http://schemas.openxmlformats.org/drawingml/2006/table">
            <a:tbl>
              <a:tblPr firstRow="1" bandRow="1">
                <a:tableStyleId>{5C22544A-7EE6-4342-B048-85BDC9FD1C3A}</a:tableStyleId>
              </a:tblPr>
              <a:tblGrid>
                <a:gridCol w="399236">
                  <a:extLst>
                    <a:ext uri="{9D8B030D-6E8A-4147-A177-3AD203B41FA5}">
                      <a16:colId xmlns:a16="http://schemas.microsoft.com/office/drawing/2014/main" val="1727388637"/>
                    </a:ext>
                  </a:extLst>
                </a:gridCol>
                <a:gridCol w="399236">
                  <a:extLst>
                    <a:ext uri="{9D8B030D-6E8A-4147-A177-3AD203B41FA5}">
                      <a16:colId xmlns:a16="http://schemas.microsoft.com/office/drawing/2014/main" val="299907239"/>
                    </a:ext>
                  </a:extLst>
                </a:gridCol>
                <a:gridCol w="399236">
                  <a:extLst>
                    <a:ext uri="{9D8B030D-6E8A-4147-A177-3AD203B41FA5}">
                      <a16:colId xmlns:a16="http://schemas.microsoft.com/office/drawing/2014/main" val="2578400319"/>
                    </a:ext>
                  </a:extLst>
                </a:gridCol>
              </a:tblGrid>
              <a:tr h="150880">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5088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15088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sp>
        <p:nvSpPr>
          <p:cNvPr id="18" name="Rectangle 17">
            <a:extLst>
              <a:ext uri="{FF2B5EF4-FFF2-40B4-BE49-F238E27FC236}">
                <a16:creationId xmlns:a16="http://schemas.microsoft.com/office/drawing/2014/main" id="{E5F9A874-8C0B-48E5-8D1D-13104C044A89}"/>
              </a:ext>
            </a:extLst>
          </p:cNvPr>
          <p:cNvSpPr/>
          <p:nvPr/>
        </p:nvSpPr>
        <p:spPr bwMode="auto">
          <a:xfrm>
            <a:off x="4245702" y="190040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bg1"/>
                </a:solidFill>
                <a:latin typeface="+mj-lt"/>
                <a:cs typeface="Segoe UI" pitchFamily="34" charset="0"/>
              </a:rPr>
              <a:t>Semi-structured</a:t>
            </a:r>
          </a:p>
        </p:txBody>
      </p:sp>
      <p:sp>
        <p:nvSpPr>
          <p:cNvPr id="26" name="Rectangle 25">
            <a:extLst>
              <a:ext uri="{FF2B5EF4-FFF2-40B4-BE49-F238E27FC236}">
                <a16:creationId xmlns:a16="http://schemas.microsoft.com/office/drawing/2014/main" id="{215B9A69-E046-4D1D-A811-9EE79589A808}"/>
              </a:ext>
              <a:ext uri="{C183D7F6-B498-43B3-948B-1728B52AA6E4}">
                <adec:decorative xmlns:adec="http://schemas.microsoft.com/office/drawing/2017/decorative" val="1"/>
              </a:ext>
            </a:extLst>
          </p:cNvPr>
          <p:cNvSpPr/>
          <p:nvPr/>
        </p:nvSpPr>
        <p:spPr bwMode="auto">
          <a:xfrm>
            <a:off x="4245702" y="2347913"/>
            <a:ext cx="3708536" cy="3181376"/>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19" name="Picture 18" descr="A semi Structured Data">
            <a:extLst>
              <a:ext uri="{FF2B5EF4-FFF2-40B4-BE49-F238E27FC236}">
                <a16:creationId xmlns:a16="http://schemas.microsoft.com/office/drawing/2014/main" id="{AC3760B2-336E-42D0-A741-502A0BF8C2BB}"/>
              </a:ext>
              <a:ext uri="{C183D7F6-B498-43B3-948B-1728B52AA6E4}">
                <adec:decorative xmlns:adec="http://schemas.microsoft.com/office/drawing/2017/decorative" val="0"/>
              </a:ext>
            </a:extLst>
          </p:cNvPr>
          <p:cNvPicPr>
            <a:picLocks noChangeAspect="1"/>
          </p:cNvPicPr>
          <p:nvPr/>
        </p:nvPicPr>
        <p:blipFill rotWithShape="1">
          <a:blip r:embed="rId3">
            <a:clrChange>
              <a:clrFrom>
                <a:srgbClr val="EBEBEB"/>
              </a:clrFrom>
              <a:clrTo>
                <a:srgbClr val="EBEBEB">
                  <a:alpha val="0"/>
                </a:srgbClr>
              </a:clrTo>
            </a:clrChange>
          </a:blip>
          <a:srcRect l="3326" t="2639" r="2658" b="4691"/>
          <a:stretch/>
        </p:blipFill>
        <p:spPr>
          <a:xfrm>
            <a:off x="4383536" y="2412006"/>
            <a:ext cx="2335187" cy="3065386"/>
          </a:xfrm>
          <a:prstGeom prst="rect">
            <a:avLst/>
          </a:prstGeom>
          <a:noFill/>
          <a:ln w="6350">
            <a:noFill/>
          </a:ln>
        </p:spPr>
      </p:pic>
      <p:sp>
        <p:nvSpPr>
          <p:cNvPr id="20" name="Rectangle 19">
            <a:extLst>
              <a:ext uri="{FF2B5EF4-FFF2-40B4-BE49-F238E27FC236}">
                <a16:creationId xmlns:a16="http://schemas.microsoft.com/office/drawing/2014/main" id="{6B68ABDA-2E7B-4AE4-AF9D-053C13327AFB}"/>
              </a:ext>
            </a:extLst>
          </p:cNvPr>
          <p:cNvSpPr/>
          <p:nvPr/>
        </p:nvSpPr>
        <p:spPr bwMode="auto">
          <a:xfrm>
            <a:off x="8064365" y="190040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bg1"/>
                </a:solidFill>
                <a:latin typeface="+mj-lt"/>
                <a:ea typeface="Segoe UI" pitchFamily="34" charset="0"/>
                <a:cs typeface="Segoe UI" pitchFamily="34" charset="0"/>
              </a:rPr>
              <a:t>Unstructured</a:t>
            </a:r>
          </a:p>
        </p:txBody>
      </p:sp>
      <p:sp>
        <p:nvSpPr>
          <p:cNvPr id="21" name="Rectangle 20">
            <a:extLst>
              <a:ext uri="{FF2B5EF4-FFF2-40B4-BE49-F238E27FC236}">
                <a16:creationId xmlns:a16="http://schemas.microsoft.com/office/drawing/2014/main" id="{75AF6B73-F317-4196-9409-CC3E00AE6A01}"/>
              </a:ext>
              <a:ext uri="{C183D7F6-B498-43B3-948B-1728B52AA6E4}">
                <adec:decorative xmlns:adec="http://schemas.microsoft.com/office/drawing/2017/decorative" val="1"/>
              </a:ext>
            </a:extLst>
          </p:cNvPr>
          <p:cNvSpPr/>
          <p:nvPr/>
        </p:nvSpPr>
        <p:spPr bwMode="auto">
          <a:xfrm>
            <a:off x="8064365" y="2347913"/>
            <a:ext cx="3708536" cy="3181376"/>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22" name="Picture 21" descr="Icon of a webpage showing a person on the screen">
            <a:extLst>
              <a:ext uri="{FF2B5EF4-FFF2-40B4-BE49-F238E27FC236}">
                <a16:creationId xmlns:a16="http://schemas.microsoft.com/office/drawing/2014/main" id="{5EA4BCDC-F60F-4263-9B16-B581307F43B3}"/>
              </a:ext>
            </a:extLst>
          </p:cNvPr>
          <p:cNvPicPr>
            <a:picLocks noChangeAspect="1"/>
          </p:cNvPicPr>
          <p:nvPr/>
        </p:nvPicPr>
        <p:blipFill>
          <a:blip r:embed="rId4"/>
          <a:stretch>
            <a:fillRect/>
          </a:stretch>
        </p:blipFill>
        <p:spPr>
          <a:xfrm>
            <a:off x="8514533" y="2757602"/>
            <a:ext cx="1066690" cy="802066"/>
          </a:xfrm>
          <a:prstGeom prst="rect">
            <a:avLst/>
          </a:prstGeom>
        </p:spPr>
      </p:pic>
      <p:pic>
        <p:nvPicPr>
          <p:cNvPr id="23" name="Picture 22" descr="Icon of a scenery of mountain and moon&#10;representing photography">
            <a:extLst>
              <a:ext uri="{FF2B5EF4-FFF2-40B4-BE49-F238E27FC236}">
                <a16:creationId xmlns:a16="http://schemas.microsoft.com/office/drawing/2014/main" id="{7E14DCDD-09CC-48F0-86E8-33158858185D}"/>
              </a:ext>
            </a:extLst>
          </p:cNvPr>
          <p:cNvPicPr>
            <a:picLocks noChangeAspect="1"/>
          </p:cNvPicPr>
          <p:nvPr/>
        </p:nvPicPr>
        <p:blipFill>
          <a:blip r:embed="rId5"/>
          <a:stretch>
            <a:fillRect/>
          </a:stretch>
        </p:blipFill>
        <p:spPr>
          <a:xfrm>
            <a:off x="10463786" y="2734742"/>
            <a:ext cx="847786" cy="847786"/>
          </a:xfrm>
          <a:prstGeom prst="rect">
            <a:avLst/>
          </a:prstGeom>
        </p:spPr>
      </p:pic>
      <p:pic>
        <p:nvPicPr>
          <p:cNvPr id="24" name="Picture 23" descr="Icon of a document">
            <a:extLst>
              <a:ext uri="{FF2B5EF4-FFF2-40B4-BE49-F238E27FC236}">
                <a16:creationId xmlns:a16="http://schemas.microsoft.com/office/drawing/2014/main" id="{C4A7B71B-1BB0-4BC8-8D26-37F4DE900A12}"/>
              </a:ext>
            </a:extLst>
          </p:cNvPr>
          <p:cNvPicPr>
            <a:picLocks noChangeAspect="1"/>
          </p:cNvPicPr>
          <p:nvPr/>
        </p:nvPicPr>
        <p:blipFill>
          <a:blip r:embed="rId6"/>
          <a:stretch>
            <a:fillRect/>
          </a:stretch>
        </p:blipFill>
        <p:spPr>
          <a:xfrm>
            <a:off x="8702067" y="4096891"/>
            <a:ext cx="691622" cy="1005844"/>
          </a:xfrm>
          <a:prstGeom prst="rect">
            <a:avLst/>
          </a:prstGeom>
        </p:spPr>
      </p:pic>
      <p:pic>
        <p:nvPicPr>
          <p:cNvPr id="25" name="Picture 24" descr="Icon of a microphone">
            <a:extLst>
              <a:ext uri="{FF2B5EF4-FFF2-40B4-BE49-F238E27FC236}">
                <a16:creationId xmlns:a16="http://schemas.microsoft.com/office/drawing/2014/main" id="{6049FF28-2246-4B1B-B951-3EA2E3543DA5}"/>
              </a:ext>
            </a:extLst>
          </p:cNvPr>
          <p:cNvPicPr>
            <a:picLocks noChangeAspect="1"/>
          </p:cNvPicPr>
          <p:nvPr/>
        </p:nvPicPr>
        <p:blipFill>
          <a:blip r:embed="rId7"/>
          <a:stretch>
            <a:fillRect/>
          </a:stretch>
        </p:blipFill>
        <p:spPr>
          <a:xfrm>
            <a:off x="10537722" y="4040199"/>
            <a:ext cx="699914" cy="1119228"/>
          </a:xfrm>
          <a:prstGeom prst="rect">
            <a:avLst/>
          </a:prstGeom>
        </p:spPr>
      </p:pic>
    </p:spTree>
    <p:extLst>
      <p:ext uri="{BB962C8B-B14F-4D97-AF65-F5344CB8AC3E}">
        <p14:creationId xmlns:p14="http://schemas.microsoft.com/office/powerpoint/2010/main" val="18745662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p:txBody>
          <a:bodyPr/>
          <a:lstStyle/>
          <a:p>
            <a:r>
              <a:rPr lang="en-US" dirty="0"/>
              <a:t>Transactional vs analytical data stores</a:t>
            </a:r>
          </a:p>
        </p:txBody>
      </p:sp>
      <p:sp>
        <p:nvSpPr>
          <p:cNvPr id="7" name="Rectangle 6">
            <a:extLst>
              <a:ext uri="{FF2B5EF4-FFF2-40B4-BE49-F238E27FC236}">
                <a16:creationId xmlns:a16="http://schemas.microsoft.com/office/drawing/2014/main" id="{A4330CCC-D366-48FB-A061-8E05B4B4EF98}"/>
              </a:ext>
            </a:extLst>
          </p:cNvPr>
          <p:cNvSpPr/>
          <p:nvPr/>
        </p:nvSpPr>
        <p:spPr bwMode="auto">
          <a:xfrm>
            <a:off x="427039" y="1174692"/>
            <a:ext cx="5589932"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ctr">
              <a:lnSpc>
                <a:spcPct val="90000"/>
              </a:lnSpc>
              <a:spcAft>
                <a:spcPts val="600"/>
              </a:spcAft>
            </a:pPr>
            <a:r>
              <a:rPr lang="en-US" sz="1600" dirty="0">
                <a:solidFill>
                  <a:schemeClr val="bg1"/>
                </a:solidFill>
                <a:latin typeface="+mj-lt"/>
              </a:rPr>
              <a:t>Online Transactional Processing (OLTP)</a:t>
            </a:r>
          </a:p>
        </p:txBody>
      </p:sp>
      <p:sp>
        <p:nvSpPr>
          <p:cNvPr id="6" name="Rectangle 5">
            <a:extLst>
              <a:ext uri="{FF2B5EF4-FFF2-40B4-BE49-F238E27FC236}">
                <a16:creationId xmlns:a16="http://schemas.microsoft.com/office/drawing/2014/main" id="{9819D59A-3807-4ACE-A6BE-45DFC4E78636}"/>
              </a:ext>
              <a:ext uri="{C183D7F6-B498-43B3-948B-1728B52AA6E4}">
                <adec:decorative xmlns:adec="http://schemas.microsoft.com/office/drawing/2017/decorative" val="1"/>
              </a:ext>
            </a:extLst>
          </p:cNvPr>
          <p:cNvSpPr/>
          <p:nvPr/>
        </p:nvSpPr>
        <p:spPr bwMode="auto">
          <a:xfrm>
            <a:off x="427039" y="1174692"/>
            <a:ext cx="5589932" cy="4355251"/>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3">
            <a:extLst>
              <a:ext uri="{FF2B5EF4-FFF2-40B4-BE49-F238E27FC236}">
                <a16:creationId xmlns:a16="http://schemas.microsoft.com/office/drawing/2014/main" id="{E3BADBD0-00ED-4BDD-96C1-6E1C7FA260D9}"/>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423013388"/>
              </p:ext>
            </p:extLst>
          </p:nvPr>
        </p:nvGraphicFramePr>
        <p:xfrm>
          <a:off x="853670" y="1729467"/>
          <a:ext cx="4603701" cy="914400"/>
        </p:xfrm>
        <a:graphic>
          <a:graphicData uri="http://schemas.openxmlformats.org/drawingml/2006/table">
            <a:tbl>
              <a:tblPr firstRow="1" bandRow="1">
                <a:tableStyleId>{5C22544A-7EE6-4342-B048-85BDC9FD1C3A}</a:tableStyleId>
              </a:tblPr>
              <a:tblGrid>
                <a:gridCol w="1534567">
                  <a:extLst>
                    <a:ext uri="{9D8B030D-6E8A-4147-A177-3AD203B41FA5}">
                      <a16:colId xmlns:a16="http://schemas.microsoft.com/office/drawing/2014/main" val="1727388637"/>
                    </a:ext>
                  </a:extLst>
                </a:gridCol>
                <a:gridCol w="1534567">
                  <a:extLst>
                    <a:ext uri="{9D8B030D-6E8A-4147-A177-3AD203B41FA5}">
                      <a16:colId xmlns:a16="http://schemas.microsoft.com/office/drawing/2014/main" val="299907239"/>
                    </a:ext>
                  </a:extLst>
                </a:gridCol>
                <a:gridCol w="1534567">
                  <a:extLst>
                    <a:ext uri="{9D8B030D-6E8A-4147-A177-3AD203B41FA5}">
                      <a16:colId xmlns:a16="http://schemas.microsoft.com/office/drawing/2014/main" val="2578400319"/>
                    </a:ext>
                  </a:extLst>
                </a:gridCol>
              </a:tblGrid>
              <a:tr h="169435">
                <a:tc>
                  <a:txBody>
                    <a:bodyPr/>
                    <a:lstStyle/>
                    <a:p>
                      <a:r>
                        <a:rPr lang="en-US" sz="1400" b="0" dirty="0">
                          <a:solidFill>
                            <a:schemeClr val="bg1"/>
                          </a:solidFill>
                          <a:latin typeface="+mj-lt"/>
                        </a:rPr>
                        <a:t>Customer</a:t>
                      </a:r>
                    </a:p>
                  </a:txBody>
                  <a:tcPr anchor="ctr">
                    <a:lnL w="6350" cap="flat" cmpd="sng" algn="ctr">
                      <a:solidFill>
                        <a:srgbClr val="243A5E"/>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400" b="0" dirty="0">
                        <a:solidFill>
                          <a:schemeClr val="bg1"/>
                        </a:solidFill>
                        <a:latin typeface="+mj-l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400" b="0" dirty="0">
                        <a:solidFill>
                          <a:schemeClr val="bg1"/>
                        </a:solidFill>
                        <a:latin typeface="+mj-lt"/>
                      </a:endParaRPr>
                    </a:p>
                  </a:txBody>
                  <a:tcPr anchor="ctr">
                    <a:lnL w="6350" cap="flat" cmpd="sng" algn="ctr">
                      <a:no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9435">
                <a:tc>
                  <a:txBody>
                    <a:bodyPr/>
                    <a:lstStyle/>
                    <a:p>
                      <a:r>
                        <a:rPr lang="en-US" sz="1400" dirty="0">
                          <a:solidFill>
                            <a:schemeClr val="tx1"/>
                          </a:solidFill>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169435">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sp>
        <p:nvSpPr>
          <p:cNvPr id="19" name="Rectangle 18" descr="Highlighting Customer ID">
            <a:extLst>
              <a:ext uri="{FF2B5EF4-FFF2-40B4-BE49-F238E27FC236}">
                <a16:creationId xmlns:a16="http://schemas.microsoft.com/office/drawing/2014/main" id="{993F35BB-0EDD-404F-B5A0-6FB48D51D818}"/>
              </a:ext>
              <a:ext uri="{C183D7F6-B498-43B3-948B-1728B52AA6E4}">
                <adec:decorative xmlns:adec="http://schemas.microsoft.com/office/drawing/2017/decorative" val="0"/>
              </a:ext>
            </a:extLst>
          </p:cNvPr>
          <p:cNvSpPr/>
          <p:nvPr/>
        </p:nvSpPr>
        <p:spPr bwMode="auto">
          <a:xfrm>
            <a:off x="853670" y="2019257"/>
            <a:ext cx="1571827" cy="334820"/>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cxnSp>
        <p:nvCxnSpPr>
          <p:cNvPr id="20" name="Connector: Elbow 19" descr="A connector">
            <a:extLst>
              <a:ext uri="{FF2B5EF4-FFF2-40B4-BE49-F238E27FC236}">
                <a16:creationId xmlns:a16="http://schemas.microsoft.com/office/drawing/2014/main" id="{1D912DAB-A488-4F8B-8F12-2FA73561D14A}"/>
              </a:ext>
              <a:ext uri="{C183D7F6-B498-43B3-948B-1728B52AA6E4}">
                <adec:decorative xmlns:adec="http://schemas.microsoft.com/office/drawing/2017/decorative" val="0"/>
              </a:ext>
            </a:extLst>
          </p:cNvPr>
          <p:cNvCxnSpPr>
            <a:cxnSpLocks/>
            <a:stCxn id="19" idx="2"/>
            <a:endCxn id="21" idx="0"/>
          </p:cNvCxnSpPr>
          <p:nvPr/>
        </p:nvCxnSpPr>
        <p:spPr>
          <a:xfrm rot="16200000" flipH="1">
            <a:off x="1809321" y="2184339"/>
            <a:ext cx="1120445" cy="1459919"/>
          </a:xfrm>
          <a:prstGeom prst="bentConnector3">
            <a:avLst>
              <a:gd name="adj1" fmla="val 50000"/>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aphicFrame>
        <p:nvGraphicFramePr>
          <p:cNvPr id="18" name="Table 17">
            <a:extLst>
              <a:ext uri="{FF2B5EF4-FFF2-40B4-BE49-F238E27FC236}">
                <a16:creationId xmlns:a16="http://schemas.microsoft.com/office/drawing/2014/main" id="{EBADDF66-3B56-413A-83C5-60695FBE39AE}"/>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506885711"/>
              </p:ext>
            </p:extLst>
          </p:nvPr>
        </p:nvGraphicFramePr>
        <p:xfrm>
          <a:off x="986338" y="3193253"/>
          <a:ext cx="4226331" cy="1219200"/>
        </p:xfrm>
        <a:graphic>
          <a:graphicData uri="http://schemas.openxmlformats.org/drawingml/2006/table">
            <a:tbl>
              <a:tblPr firstRow="1" bandRow="1">
                <a:tableStyleId>{5C22544A-7EE6-4342-B048-85BDC9FD1C3A}</a:tableStyleId>
              </a:tblPr>
              <a:tblGrid>
                <a:gridCol w="1408777">
                  <a:extLst>
                    <a:ext uri="{9D8B030D-6E8A-4147-A177-3AD203B41FA5}">
                      <a16:colId xmlns:a16="http://schemas.microsoft.com/office/drawing/2014/main" val="1727388637"/>
                    </a:ext>
                  </a:extLst>
                </a:gridCol>
                <a:gridCol w="1408777">
                  <a:extLst>
                    <a:ext uri="{9D8B030D-6E8A-4147-A177-3AD203B41FA5}">
                      <a16:colId xmlns:a16="http://schemas.microsoft.com/office/drawing/2014/main" val="299907239"/>
                    </a:ext>
                  </a:extLst>
                </a:gridCol>
                <a:gridCol w="1408777">
                  <a:extLst>
                    <a:ext uri="{9D8B030D-6E8A-4147-A177-3AD203B41FA5}">
                      <a16:colId xmlns:a16="http://schemas.microsoft.com/office/drawing/2014/main" val="2578400319"/>
                    </a:ext>
                  </a:extLst>
                </a:gridCol>
              </a:tblGrid>
              <a:tr h="169435">
                <a:tc>
                  <a:txBody>
                    <a:bodyPr/>
                    <a:lstStyle/>
                    <a:p>
                      <a:r>
                        <a:rPr lang="en-US" sz="1400" b="0" dirty="0">
                          <a:solidFill>
                            <a:schemeClr val="bg1"/>
                          </a:solidFill>
                          <a:latin typeface="+mj-lt"/>
                        </a:rPr>
                        <a:t>Orders</a:t>
                      </a:r>
                    </a:p>
                  </a:txBody>
                  <a:tcPr anchor="ctr">
                    <a:lnL w="6350" cap="flat" cmpd="sng" algn="ctr">
                      <a:solidFill>
                        <a:srgbClr val="243A5E"/>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400" b="0" dirty="0">
                        <a:solidFill>
                          <a:schemeClr val="bg1"/>
                        </a:solidFill>
                        <a:latin typeface="+mj-l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400" b="0" dirty="0">
                        <a:solidFill>
                          <a:schemeClr val="bg1"/>
                        </a:solidFill>
                        <a:latin typeface="+mj-lt"/>
                      </a:endParaRPr>
                    </a:p>
                  </a:txBody>
                  <a:tcPr anchor="ctr">
                    <a:lnL w="6350" cap="flat" cmpd="sng" algn="ctr">
                      <a:no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9435">
                <a:tc>
                  <a:txBody>
                    <a:bodyPr/>
                    <a:lstStyle/>
                    <a:p>
                      <a:r>
                        <a:rPr lang="en-US" sz="1400" dirty="0">
                          <a:solidFill>
                            <a:schemeClr val="tx1"/>
                          </a:solidFill>
                        </a:rPr>
                        <a:t>OrderID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OrderDate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169435">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9435">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sp>
        <p:nvSpPr>
          <p:cNvPr id="21" name="Rectangle 20" descr="Highlighting Customer ID">
            <a:extLst>
              <a:ext uri="{FF2B5EF4-FFF2-40B4-BE49-F238E27FC236}">
                <a16:creationId xmlns:a16="http://schemas.microsoft.com/office/drawing/2014/main" id="{1071E034-4233-4099-8F10-E3835D1DCADB}"/>
              </a:ext>
              <a:ext uri="{C183D7F6-B498-43B3-948B-1728B52AA6E4}">
                <adec:decorative xmlns:adec="http://schemas.microsoft.com/office/drawing/2017/decorative" val="0"/>
              </a:ext>
            </a:extLst>
          </p:cNvPr>
          <p:cNvSpPr/>
          <p:nvPr/>
        </p:nvSpPr>
        <p:spPr bwMode="auto">
          <a:xfrm>
            <a:off x="2308621" y="3474522"/>
            <a:ext cx="1581764" cy="339803"/>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
        <p:nvSpPr>
          <p:cNvPr id="36" name="TextBox 35">
            <a:extLst>
              <a:ext uri="{FF2B5EF4-FFF2-40B4-BE49-F238E27FC236}">
                <a16:creationId xmlns:a16="http://schemas.microsoft.com/office/drawing/2014/main" id="{159B6E51-BD33-48A8-B354-84E6AF738879}"/>
              </a:ext>
            </a:extLst>
          </p:cNvPr>
          <p:cNvSpPr txBox="1"/>
          <p:nvPr/>
        </p:nvSpPr>
        <p:spPr>
          <a:xfrm>
            <a:off x="682171" y="4503178"/>
            <a:ext cx="5109029"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Data is stored one transaction at a time</a:t>
            </a:r>
          </a:p>
        </p:txBody>
      </p:sp>
      <p:sp>
        <p:nvSpPr>
          <p:cNvPr id="5" name="Rectangle 4">
            <a:extLst>
              <a:ext uri="{FF2B5EF4-FFF2-40B4-BE49-F238E27FC236}">
                <a16:creationId xmlns:a16="http://schemas.microsoft.com/office/drawing/2014/main" id="{8ED927EF-1767-4F3A-9337-B437C07B552D}"/>
              </a:ext>
            </a:extLst>
          </p:cNvPr>
          <p:cNvSpPr/>
          <p:nvPr/>
        </p:nvSpPr>
        <p:spPr bwMode="auto">
          <a:xfrm>
            <a:off x="6182968" y="1174692"/>
            <a:ext cx="5589932"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latin typeface="+mj-lt"/>
                <a:cs typeface="Segoe UI" pitchFamily="34" charset="0"/>
              </a:rPr>
              <a:t>Online Analytical Processing (OLAP)</a:t>
            </a:r>
          </a:p>
        </p:txBody>
      </p:sp>
      <p:sp>
        <p:nvSpPr>
          <p:cNvPr id="4" name="Rectangle 3">
            <a:extLst>
              <a:ext uri="{FF2B5EF4-FFF2-40B4-BE49-F238E27FC236}">
                <a16:creationId xmlns:a16="http://schemas.microsoft.com/office/drawing/2014/main" id="{3C6DC03B-8488-42F2-8C0F-2C7F04074432}"/>
              </a:ext>
              <a:ext uri="{C183D7F6-B498-43B3-948B-1728B52AA6E4}">
                <adec:decorative xmlns:adec="http://schemas.microsoft.com/office/drawing/2017/decorative" val="1"/>
              </a:ext>
            </a:extLst>
          </p:cNvPr>
          <p:cNvSpPr/>
          <p:nvPr/>
        </p:nvSpPr>
        <p:spPr bwMode="auto">
          <a:xfrm>
            <a:off x="6182968" y="1174692"/>
            <a:ext cx="5589932" cy="4356569"/>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aphicFrame>
        <p:nvGraphicFramePr>
          <p:cNvPr id="27" name="Table 26">
            <a:extLst>
              <a:ext uri="{FF2B5EF4-FFF2-40B4-BE49-F238E27FC236}">
                <a16:creationId xmlns:a16="http://schemas.microsoft.com/office/drawing/2014/main" id="{C714BBB2-EF41-4DA6-AA72-4AA941B4654A}"/>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872866377"/>
              </p:ext>
            </p:extLst>
          </p:nvPr>
        </p:nvGraphicFramePr>
        <p:xfrm>
          <a:off x="6379418" y="1832357"/>
          <a:ext cx="1700195" cy="1360896"/>
        </p:xfrm>
        <a:graphic>
          <a:graphicData uri="http://schemas.openxmlformats.org/drawingml/2006/table">
            <a:tbl>
              <a:tblPr firstRow="1" bandRow="1">
                <a:tableStyleId>{5C22544A-7EE6-4342-B048-85BDC9FD1C3A}</a:tableStyleId>
              </a:tblPr>
              <a:tblGrid>
                <a:gridCol w="242885">
                  <a:extLst>
                    <a:ext uri="{9D8B030D-6E8A-4147-A177-3AD203B41FA5}">
                      <a16:colId xmlns:a16="http://schemas.microsoft.com/office/drawing/2014/main" val="1727388637"/>
                    </a:ext>
                  </a:extLst>
                </a:gridCol>
                <a:gridCol w="242885">
                  <a:extLst>
                    <a:ext uri="{9D8B030D-6E8A-4147-A177-3AD203B41FA5}">
                      <a16:colId xmlns:a16="http://schemas.microsoft.com/office/drawing/2014/main" val="2933502934"/>
                    </a:ext>
                  </a:extLst>
                </a:gridCol>
                <a:gridCol w="242885">
                  <a:extLst>
                    <a:ext uri="{9D8B030D-6E8A-4147-A177-3AD203B41FA5}">
                      <a16:colId xmlns:a16="http://schemas.microsoft.com/office/drawing/2014/main" val="3275465788"/>
                    </a:ext>
                  </a:extLst>
                </a:gridCol>
                <a:gridCol w="242885">
                  <a:extLst>
                    <a:ext uri="{9D8B030D-6E8A-4147-A177-3AD203B41FA5}">
                      <a16:colId xmlns:a16="http://schemas.microsoft.com/office/drawing/2014/main" val="942075906"/>
                    </a:ext>
                  </a:extLst>
                </a:gridCol>
                <a:gridCol w="242885">
                  <a:extLst>
                    <a:ext uri="{9D8B030D-6E8A-4147-A177-3AD203B41FA5}">
                      <a16:colId xmlns:a16="http://schemas.microsoft.com/office/drawing/2014/main" val="1462656416"/>
                    </a:ext>
                  </a:extLst>
                </a:gridCol>
                <a:gridCol w="242885">
                  <a:extLst>
                    <a:ext uri="{9D8B030D-6E8A-4147-A177-3AD203B41FA5}">
                      <a16:colId xmlns:a16="http://schemas.microsoft.com/office/drawing/2014/main" val="299907239"/>
                    </a:ext>
                  </a:extLst>
                </a:gridCol>
                <a:gridCol w="242885">
                  <a:extLst>
                    <a:ext uri="{9D8B030D-6E8A-4147-A177-3AD203B41FA5}">
                      <a16:colId xmlns:a16="http://schemas.microsoft.com/office/drawing/2014/main" val="2578400319"/>
                    </a:ext>
                  </a:extLst>
                </a:gridCol>
              </a:tblGrid>
              <a:tr h="226816">
                <a:tc>
                  <a:txBody>
                    <a:bodyPr/>
                    <a:lstStyle/>
                    <a:p>
                      <a:endParaRPr lang="en-US" sz="600" dirty="0">
                        <a:solidFill>
                          <a:schemeClr val="bg1"/>
                        </a:solidFill>
                      </a:endParaRPr>
                    </a:p>
                  </a:txBody>
                  <a:tcPr marL="73152" marR="73152">
                    <a:lnL w="6350" cap="flat" cmpd="sng" algn="ctr">
                      <a:solidFill>
                        <a:srgbClr val="243A5E"/>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600" dirty="0">
                        <a:solidFill>
                          <a:schemeClr val="bg1"/>
                        </a:solidFill>
                      </a:endParaRPr>
                    </a:p>
                  </a:txBody>
                  <a:tcPr marL="73152" marR="7315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600" dirty="0">
                        <a:solidFill>
                          <a:schemeClr val="bg1"/>
                        </a:solidFill>
                      </a:endParaRPr>
                    </a:p>
                  </a:txBody>
                  <a:tcPr marL="73152" marR="7315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600" dirty="0">
                        <a:solidFill>
                          <a:schemeClr val="bg1"/>
                        </a:solidFill>
                      </a:endParaRPr>
                    </a:p>
                  </a:txBody>
                  <a:tcPr marL="73152" marR="7315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600" dirty="0">
                        <a:solidFill>
                          <a:schemeClr val="bg1"/>
                        </a:solidFill>
                      </a:endParaRPr>
                    </a:p>
                  </a:txBody>
                  <a:tcPr marL="73152" marR="7315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600" dirty="0">
                        <a:solidFill>
                          <a:schemeClr val="bg1"/>
                        </a:solidFill>
                      </a:endParaRPr>
                    </a:p>
                  </a:txBody>
                  <a:tcPr marL="73152" marR="7315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600" dirty="0">
                        <a:solidFill>
                          <a:schemeClr val="bg1"/>
                        </a:solidFill>
                      </a:endParaRPr>
                    </a:p>
                  </a:txBody>
                  <a:tcPr marL="73152" marR="73152">
                    <a:lnL w="6350" cap="flat" cmpd="sng" algn="ctr">
                      <a:no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26816">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226816">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26816">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26816">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r h="226816">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5319192"/>
                  </a:ext>
                </a:extLst>
              </a:tr>
            </a:tbl>
          </a:graphicData>
        </a:graphic>
      </p:graphicFrame>
      <p:cxnSp>
        <p:nvCxnSpPr>
          <p:cNvPr id="32" name="Straight Arrow Connector 31" descr="data movement">
            <a:extLst>
              <a:ext uri="{FF2B5EF4-FFF2-40B4-BE49-F238E27FC236}">
                <a16:creationId xmlns:a16="http://schemas.microsoft.com/office/drawing/2014/main" id="{7AE86AD1-00F4-4406-A328-22380A2CFB4F}"/>
              </a:ext>
            </a:extLst>
          </p:cNvPr>
          <p:cNvCxnSpPr/>
          <p:nvPr/>
        </p:nvCxnSpPr>
        <p:spPr>
          <a:xfrm>
            <a:off x="8079613" y="2512805"/>
            <a:ext cx="677336"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aggregation">
            <a:extLst>
              <a:ext uri="{FF2B5EF4-FFF2-40B4-BE49-F238E27FC236}">
                <a16:creationId xmlns:a16="http://schemas.microsoft.com/office/drawing/2014/main" id="{EDC46AC3-6B1F-4539-B5D0-9144E0D34D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6949" y="2056041"/>
            <a:ext cx="914400" cy="914400"/>
          </a:xfrm>
          <a:prstGeom prst="rect">
            <a:avLst/>
          </a:prstGeom>
        </p:spPr>
      </p:pic>
      <p:cxnSp>
        <p:nvCxnSpPr>
          <p:cNvPr id="34" name="Straight Arrow Connector 33" descr="data movement">
            <a:extLst>
              <a:ext uri="{FF2B5EF4-FFF2-40B4-BE49-F238E27FC236}">
                <a16:creationId xmlns:a16="http://schemas.microsoft.com/office/drawing/2014/main" id="{1F279D60-6515-4F17-A442-0CFC951636EA}"/>
              </a:ext>
            </a:extLst>
          </p:cNvPr>
          <p:cNvCxnSpPr/>
          <p:nvPr/>
        </p:nvCxnSpPr>
        <p:spPr>
          <a:xfrm>
            <a:off x="9538299" y="2512805"/>
            <a:ext cx="677336"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Cube 27" descr="OLAP cube">
            <a:extLst>
              <a:ext uri="{FF2B5EF4-FFF2-40B4-BE49-F238E27FC236}">
                <a16:creationId xmlns:a16="http://schemas.microsoft.com/office/drawing/2014/main" id="{E3E1FC06-243B-4F8C-888A-7AAE58262570}"/>
              </a:ext>
            </a:extLst>
          </p:cNvPr>
          <p:cNvSpPr/>
          <p:nvPr/>
        </p:nvSpPr>
        <p:spPr bwMode="auto">
          <a:xfrm>
            <a:off x="10348686" y="2114098"/>
            <a:ext cx="798286" cy="798286"/>
          </a:xfrm>
          <a:prstGeom prst="cub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B99D342D-85FB-4B85-AAFB-AF38218996E2}"/>
              </a:ext>
            </a:extLst>
          </p:cNvPr>
          <p:cNvSpPr txBox="1"/>
          <p:nvPr/>
        </p:nvSpPr>
        <p:spPr>
          <a:xfrm>
            <a:off x="6250923" y="3986859"/>
            <a:ext cx="4818743"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Data is periodically loaded, aggregated and stored in a cube</a:t>
            </a:r>
          </a:p>
        </p:txBody>
      </p:sp>
    </p:spTree>
    <p:extLst>
      <p:ext uri="{BB962C8B-B14F-4D97-AF65-F5344CB8AC3E}">
        <p14:creationId xmlns:p14="http://schemas.microsoft.com/office/powerpoint/2010/main" val="15952048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6A48-E845-4926-AA48-DFB04426439F}"/>
              </a:ext>
            </a:extLst>
          </p:cNvPr>
          <p:cNvSpPr>
            <a:spLocks noGrp="1"/>
          </p:cNvSpPr>
          <p:nvPr>
            <p:ph type="title"/>
          </p:nvPr>
        </p:nvSpPr>
        <p:spPr/>
        <p:txBody>
          <a:bodyPr/>
          <a:lstStyle/>
          <a:p>
            <a:r>
              <a:rPr lang="en-US" dirty="0"/>
              <a:t>Transactional workloads</a:t>
            </a:r>
          </a:p>
        </p:txBody>
      </p:sp>
      <p:sp>
        <p:nvSpPr>
          <p:cNvPr id="3" name="TextBox 2">
            <a:extLst>
              <a:ext uri="{FF2B5EF4-FFF2-40B4-BE49-F238E27FC236}">
                <a16:creationId xmlns:a16="http://schemas.microsoft.com/office/drawing/2014/main" id="{FED49624-9904-4E9F-9011-1F702D817215}"/>
              </a:ext>
            </a:extLst>
          </p:cNvPr>
          <p:cNvSpPr txBox="1"/>
          <p:nvPr/>
        </p:nvSpPr>
        <p:spPr>
          <a:xfrm>
            <a:off x="488950" y="1333500"/>
            <a:ext cx="11099800" cy="1034129"/>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Transactional data is information that tracks the interactions related to an organization's activities. </a:t>
            </a:r>
          </a:p>
        </p:txBody>
      </p:sp>
      <p:sp>
        <p:nvSpPr>
          <p:cNvPr id="30" name="TextBox 29">
            <a:extLst>
              <a:ext uri="{FF2B5EF4-FFF2-40B4-BE49-F238E27FC236}">
                <a16:creationId xmlns:a16="http://schemas.microsoft.com/office/drawing/2014/main" id="{1AA14D06-5F46-43E5-A6BB-44B46A06706E}"/>
              </a:ext>
            </a:extLst>
          </p:cNvPr>
          <p:cNvSpPr txBox="1"/>
          <p:nvPr/>
        </p:nvSpPr>
        <p:spPr>
          <a:xfrm>
            <a:off x="418643" y="2367629"/>
            <a:ext cx="7309164" cy="3277820"/>
          </a:xfrm>
          <a:prstGeom prst="rect">
            <a:avLst/>
          </a:prstGeom>
          <a:noFill/>
        </p:spPr>
        <p:txBody>
          <a:bodyPr wrap="square">
            <a:spAutoFit/>
          </a:bodyPr>
          <a:lstStyle/>
          <a:p>
            <a:pPr marL="342900" marR="0" lvl="0" indent="-34290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Atomicity</a:t>
            </a: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 each transaction is treated as a single unit, which success completely or fails completely. </a:t>
            </a:r>
          </a:p>
          <a:p>
            <a:pPr marL="342900" marR="0" lvl="0" indent="-34290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Consistency</a:t>
            </a: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 transactions can only take the data in the database from one valid state to another.</a:t>
            </a:r>
          </a:p>
          <a:p>
            <a:pPr marL="342900" marR="0" lvl="0" indent="-34290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Isolation</a:t>
            </a: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 concurrent execution of transactions leave the database in the same state. </a:t>
            </a:r>
          </a:p>
          <a:p>
            <a:pPr marL="342900" marR="0" lvl="0" indent="-34290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Durability</a:t>
            </a: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 once a transaction has been committed, it will remain committed. </a:t>
            </a:r>
          </a:p>
        </p:txBody>
      </p:sp>
      <p:grpSp>
        <p:nvGrpSpPr>
          <p:cNvPr id="71" name="Group 70">
            <a:extLst>
              <a:ext uri="{FF2B5EF4-FFF2-40B4-BE49-F238E27FC236}">
                <a16:creationId xmlns:a16="http://schemas.microsoft.com/office/drawing/2014/main" id="{AE4ACA6C-801A-42CB-9079-1878CC22154B}"/>
              </a:ext>
              <a:ext uri="{C183D7F6-B498-43B3-948B-1728B52AA6E4}">
                <adec:decorative xmlns:adec="http://schemas.microsoft.com/office/drawing/2017/decorative" val="1"/>
              </a:ext>
            </a:extLst>
          </p:cNvPr>
          <p:cNvGrpSpPr/>
          <p:nvPr/>
        </p:nvGrpSpPr>
        <p:grpSpPr>
          <a:xfrm>
            <a:off x="7850095" y="2290468"/>
            <a:ext cx="4048151" cy="3354981"/>
            <a:chOff x="7818345" y="1993899"/>
            <a:chExt cx="4048151" cy="3354981"/>
          </a:xfrm>
        </p:grpSpPr>
        <p:pic>
          <p:nvPicPr>
            <p:cNvPr id="12" name="Graphic 11" descr="Bank check">
              <a:extLst>
                <a:ext uri="{FF2B5EF4-FFF2-40B4-BE49-F238E27FC236}">
                  <a16:creationId xmlns:a16="http://schemas.microsoft.com/office/drawing/2014/main" id="{01E73886-80A6-4375-83D2-6E6798A4E44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21210" b="24640"/>
            <a:stretch/>
          </p:blipFill>
          <p:spPr>
            <a:xfrm>
              <a:off x="10459330" y="2152302"/>
              <a:ext cx="1407166" cy="762000"/>
            </a:xfrm>
            <a:prstGeom prst="rect">
              <a:avLst/>
            </a:prstGeom>
          </p:spPr>
        </p:pic>
        <p:pic>
          <p:nvPicPr>
            <p:cNvPr id="14" name="Graphic 13" descr="Register">
              <a:extLst>
                <a:ext uri="{FF2B5EF4-FFF2-40B4-BE49-F238E27FC236}">
                  <a16:creationId xmlns:a16="http://schemas.microsoft.com/office/drawing/2014/main" id="{9B763C31-8FA9-49E0-B2E6-F22D057D5A39}"/>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5522" b="10582"/>
            <a:stretch/>
          </p:blipFill>
          <p:spPr>
            <a:xfrm>
              <a:off x="7996446" y="1993899"/>
              <a:ext cx="1285877" cy="1078807"/>
            </a:xfrm>
            <a:prstGeom prst="rect">
              <a:avLst/>
            </a:prstGeom>
          </p:spPr>
        </p:pic>
        <p:pic>
          <p:nvPicPr>
            <p:cNvPr id="16" name="Graphic 15" descr="Bank">
              <a:extLst>
                <a:ext uri="{FF2B5EF4-FFF2-40B4-BE49-F238E27FC236}">
                  <a16:creationId xmlns:a16="http://schemas.microsoft.com/office/drawing/2014/main" id="{AB3420DE-ABAB-4C32-ACEB-D91971E70C61}"/>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8766" t="10439" r="3849" b="11536"/>
            <a:stretch/>
          </p:blipFill>
          <p:spPr>
            <a:xfrm>
              <a:off x="8158662" y="4345580"/>
              <a:ext cx="1123661" cy="1003300"/>
            </a:xfrm>
            <a:prstGeom prst="rect">
              <a:avLst/>
            </a:prstGeom>
          </p:spPr>
        </p:pic>
        <p:pic>
          <p:nvPicPr>
            <p:cNvPr id="46" name="Graphic 45" descr="Bank">
              <a:extLst>
                <a:ext uri="{FF2B5EF4-FFF2-40B4-BE49-F238E27FC236}">
                  <a16:creationId xmlns:a16="http://schemas.microsoft.com/office/drawing/2014/main" id="{A261EB37-202D-402E-BFB9-FE864B10E23E}"/>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8766" t="10439" r="3849" b="11536"/>
            <a:stretch/>
          </p:blipFill>
          <p:spPr>
            <a:xfrm>
              <a:off x="10601083" y="3342280"/>
              <a:ext cx="1123661" cy="1003300"/>
            </a:xfrm>
            <a:prstGeom prst="rect">
              <a:avLst/>
            </a:prstGeom>
          </p:spPr>
        </p:pic>
        <p:sp>
          <p:nvSpPr>
            <p:cNvPr id="48" name="TextBox 47">
              <a:extLst>
                <a:ext uri="{FF2B5EF4-FFF2-40B4-BE49-F238E27FC236}">
                  <a16:creationId xmlns:a16="http://schemas.microsoft.com/office/drawing/2014/main" id="{9AB21FCC-5E9A-45E9-B337-CD91A1EAA90E}"/>
                </a:ext>
              </a:extLst>
            </p:cNvPr>
            <p:cNvSpPr txBox="1"/>
            <p:nvPr/>
          </p:nvSpPr>
          <p:spPr>
            <a:xfrm>
              <a:off x="10363480" y="3026706"/>
              <a:ext cx="861782" cy="683264"/>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Segoe UI"/>
                  <a:ea typeface="+mn-ea"/>
                  <a:cs typeface="+mn-cs"/>
                </a:rPr>
                <a:t>-$</a:t>
              </a:r>
            </a:p>
          </p:txBody>
        </p:sp>
        <p:sp>
          <p:nvSpPr>
            <p:cNvPr id="49" name="TextBox 48">
              <a:extLst>
                <a:ext uri="{FF2B5EF4-FFF2-40B4-BE49-F238E27FC236}">
                  <a16:creationId xmlns:a16="http://schemas.microsoft.com/office/drawing/2014/main" id="{F0AC8D73-0718-4819-A1B6-0F7747DB679B}"/>
                </a:ext>
              </a:extLst>
            </p:cNvPr>
            <p:cNvSpPr txBox="1"/>
            <p:nvPr/>
          </p:nvSpPr>
          <p:spPr>
            <a:xfrm>
              <a:off x="7818345" y="4029674"/>
              <a:ext cx="861782" cy="683264"/>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800" b="1" i="0" u="none" strike="noStrike" kern="1200" cap="none" spc="0" normalizeH="0" baseline="0" noProof="0" dirty="0">
                  <a:ln>
                    <a:noFill/>
                  </a:ln>
                  <a:solidFill>
                    <a:srgbClr val="00B050"/>
                  </a:solidFill>
                  <a:effectLst/>
                  <a:uLnTx/>
                  <a:uFillTx/>
                  <a:latin typeface="Segoe UI"/>
                  <a:ea typeface="+mn-ea"/>
                  <a:cs typeface="+mn-cs"/>
                </a:rPr>
                <a:t>+$</a:t>
              </a:r>
            </a:p>
          </p:txBody>
        </p:sp>
        <p:pic>
          <p:nvPicPr>
            <p:cNvPr id="52" name="Graphic 51" descr="Money">
              <a:extLst>
                <a:ext uri="{FF2B5EF4-FFF2-40B4-BE49-F238E27FC236}">
                  <a16:creationId xmlns:a16="http://schemas.microsoft.com/office/drawing/2014/main" id="{358FEE2F-3794-42C2-B728-F1D1B42AA2AB}"/>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t="14769" b="15462"/>
            <a:stretch/>
          </p:blipFill>
          <p:spPr>
            <a:xfrm>
              <a:off x="9611579" y="4528247"/>
              <a:ext cx="914400" cy="637967"/>
            </a:xfrm>
            <a:prstGeom prst="rect">
              <a:avLst/>
            </a:prstGeom>
          </p:spPr>
        </p:pic>
        <p:cxnSp>
          <p:nvCxnSpPr>
            <p:cNvPr id="57" name="Connector: Elbow 56">
              <a:extLst>
                <a:ext uri="{FF2B5EF4-FFF2-40B4-BE49-F238E27FC236}">
                  <a16:creationId xmlns:a16="http://schemas.microsoft.com/office/drawing/2014/main" id="{00997553-828F-4729-A329-4376E928BD0F}"/>
                </a:ext>
              </a:extLst>
            </p:cNvPr>
            <p:cNvCxnSpPr>
              <a:stCxn id="14" idx="3"/>
              <a:endCxn id="12" idx="1"/>
            </p:cNvCxnSpPr>
            <p:nvPr/>
          </p:nvCxnSpPr>
          <p:spPr>
            <a:xfrm flipV="1">
              <a:off x="9282323" y="2533302"/>
              <a:ext cx="1177007" cy="1"/>
            </a:xfrm>
            <a:prstGeom prst="bentConnector3">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3E59337-3B34-46E3-906E-618A5228A75B}"/>
                </a:ext>
              </a:extLst>
            </p:cNvPr>
            <p:cNvCxnSpPr>
              <a:stCxn id="12" idx="2"/>
              <a:endCxn id="46" idx="0"/>
            </p:cNvCxnSpPr>
            <p:nvPr/>
          </p:nvCxnSpPr>
          <p:spPr>
            <a:xfrm>
              <a:off x="11162913" y="2914302"/>
              <a:ext cx="1" cy="427978"/>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0E245779-C974-4D66-9793-8A26283151C1}"/>
                </a:ext>
              </a:extLst>
            </p:cNvPr>
            <p:cNvCxnSpPr>
              <a:stCxn id="46" idx="2"/>
              <a:endCxn id="52" idx="3"/>
            </p:cNvCxnSpPr>
            <p:nvPr/>
          </p:nvCxnSpPr>
          <p:spPr>
            <a:xfrm rot="5400000">
              <a:off x="10593622" y="4277938"/>
              <a:ext cx="501651" cy="636935"/>
            </a:xfrm>
            <a:prstGeom prst="bentConnector2">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B4489CA-7B21-48D0-9A58-4511046E67FD}"/>
                </a:ext>
              </a:extLst>
            </p:cNvPr>
            <p:cNvCxnSpPr>
              <a:stCxn id="52" idx="1"/>
            </p:cNvCxnSpPr>
            <p:nvPr/>
          </p:nvCxnSpPr>
          <p:spPr>
            <a:xfrm flipH="1" flipV="1">
              <a:off x="9163050" y="4847230"/>
              <a:ext cx="448529" cy="1"/>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42289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9611-2DAB-4EC2-BF51-0233F63C5949}"/>
              </a:ext>
            </a:extLst>
          </p:cNvPr>
          <p:cNvSpPr>
            <a:spLocks noGrp="1"/>
          </p:cNvSpPr>
          <p:nvPr>
            <p:ph type="title"/>
          </p:nvPr>
        </p:nvSpPr>
        <p:spPr/>
        <p:txBody>
          <a:bodyPr/>
          <a:lstStyle/>
          <a:p>
            <a:r>
              <a:rPr lang="en-US" dirty="0"/>
              <a:t>Analytical Workloads</a:t>
            </a:r>
          </a:p>
        </p:txBody>
      </p:sp>
      <p:sp>
        <p:nvSpPr>
          <p:cNvPr id="51" name="TextBox 50">
            <a:extLst>
              <a:ext uri="{FF2B5EF4-FFF2-40B4-BE49-F238E27FC236}">
                <a16:creationId xmlns:a16="http://schemas.microsoft.com/office/drawing/2014/main" id="{45C3E3E9-A9CD-4400-BF7A-0E4982173996}"/>
              </a:ext>
            </a:extLst>
          </p:cNvPr>
          <p:cNvSpPr txBox="1"/>
          <p:nvPr/>
        </p:nvSpPr>
        <p:spPr>
          <a:xfrm>
            <a:off x="267724" y="1272977"/>
            <a:ext cx="10539976" cy="664797"/>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Analytical workloads are used for data analysis and decision making. </a:t>
            </a:r>
          </a:p>
        </p:txBody>
      </p:sp>
      <p:grpSp>
        <p:nvGrpSpPr>
          <p:cNvPr id="58" name="Group 57">
            <a:extLst>
              <a:ext uri="{FF2B5EF4-FFF2-40B4-BE49-F238E27FC236}">
                <a16:creationId xmlns:a16="http://schemas.microsoft.com/office/drawing/2014/main" id="{8151292F-4856-43CA-9B56-59A3419E39B2}"/>
              </a:ext>
              <a:ext uri="{C183D7F6-B498-43B3-948B-1728B52AA6E4}">
                <adec:decorative xmlns:adec="http://schemas.microsoft.com/office/drawing/2017/decorative" val="1"/>
              </a:ext>
            </a:extLst>
          </p:cNvPr>
          <p:cNvGrpSpPr/>
          <p:nvPr/>
        </p:nvGrpSpPr>
        <p:grpSpPr>
          <a:xfrm>
            <a:off x="4073295" y="2285983"/>
            <a:ext cx="8095799" cy="2286033"/>
            <a:chOff x="4171377" y="2882346"/>
            <a:chExt cx="8095799" cy="2286033"/>
          </a:xfrm>
        </p:grpSpPr>
        <p:pic>
          <p:nvPicPr>
            <p:cNvPr id="35" name="Graphic 34" descr="Scatterplot">
              <a:extLst>
                <a:ext uri="{FF2B5EF4-FFF2-40B4-BE49-F238E27FC236}">
                  <a16:creationId xmlns:a16="http://schemas.microsoft.com/office/drawing/2014/main" id="{48070B0A-7528-4E13-9F86-60C880664F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5273" y="3098263"/>
              <a:ext cx="1931903" cy="1931903"/>
            </a:xfrm>
            <a:prstGeom prst="rect">
              <a:avLst/>
            </a:prstGeom>
          </p:spPr>
        </p:pic>
        <p:pic>
          <p:nvPicPr>
            <p:cNvPr id="37" name="Graphic 36" descr="Research">
              <a:extLst>
                <a:ext uri="{FF2B5EF4-FFF2-40B4-BE49-F238E27FC236}">
                  <a16:creationId xmlns:a16="http://schemas.microsoft.com/office/drawing/2014/main" id="{3EF0B2EB-1B38-4EED-9A64-0387FC9097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80474" y="3137114"/>
              <a:ext cx="1854200" cy="1854200"/>
            </a:xfrm>
            <a:prstGeom prst="rect">
              <a:avLst/>
            </a:prstGeom>
          </p:spPr>
        </p:pic>
        <p:grpSp>
          <p:nvGrpSpPr>
            <p:cNvPr id="53" name="Group 52">
              <a:extLst>
                <a:ext uri="{FF2B5EF4-FFF2-40B4-BE49-F238E27FC236}">
                  <a16:creationId xmlns:a16="http://schemas.microsoft.com/office/drawing/2014/main" id="{426F7CD9-33A6-45E9-BA88-D96BF68F6E55}"/>
                </a:ext>
              </a:extLst>
            </p:cNvPr>
            <p:cNvGrpSpPr/>
            <p:nvPr/>
          </p:nvGrpSpPr>
          <p:grpSpPr>
            <a:xfrm>
              <a:off x="4171377" y="2882346"/>
              <a:ext cx="2817719" cy="2286033"/>
              <a:chOff x="8227452" y="1164313"/>
              <a:chExt cx="2817719" cy="2286033"/>
            </a:xfrm>
          </p:grpSpPr>
          <p:grpSp>
            <p:nvGrpSpPr>
              <p:cNvPr id="52" name="Group 51">
                <a:extLst>
                  <a:ext uri="{FF2B5EF4-FFF2-40B4-BE49-F238E27FC236}">
                    <a16:creationId xmlns:a16="http://schemas.microsoft.com/office/drawing/2014/main" id="{2E753675-4159-4A04-A3AA-FF88A4C8C48A}"/>
                  </a:ext>
                </a:extLst>
              </p:cNvPr>
              <p:cNvGrpSpPr/>
              <p:nvPr/>
            </p:nvGrpSpPr>
            <p:grpSpPr>
              <a:xfrm>
                <a:off x="8227452" y="1164313"/>
                <a:ext cx="2817719" cy="2204276"/>
                <a:chOff x="8227452" y="1164313"/>
                <a:chExt cx="2817719" cy="2204276"/>
              </a:xfrm>
            </p:grpSpPr>
            <p:grpSp>
              <p:nvGrpSpPr>
                <p:cNvPr id="40" name="Group 39">
                  <a:extLst>
                    <a:ext uri="{FF2B5EF4-FFF2-40B4-BE49-F238E27FC236}">
                      <a16:creationId xmlns:a16="http://schemas.microsoft.com/office/drawing/2014/main" id="{39A82E28-AFFA-4169-91C2-09A34EFE54D5}"/>
                    </a:ext>
                  </a:extLst>
                </p:cNvPr>
                <p:cNvGrpSpPr/>
                <p:nvPr/>
              </p:nvGrpSpPr>
              <p:grpSpPr>
                <a:xfrm>
                  <a:off x="8439150" y="1577889"/>
                  <a:ext cx="2451852" cy="1790700"/>
                  <a:chOff x="8388350" y="1120690"/>
                  <a:chExt cx="2451852" cy="1790700"/>
                </a:xfrm>
              </p:grpSpPr>
              <p:pic>
                <p:nvPicPr>
                  <p:cNvPr id="22" name="Graphic 21" descr="Daily calendar">
                    <a:extLst>
                      <a:ext uri="{FF2B5EF4-FFF2-40B4-BE49-F238E27FC236}">
                        <a16:creationId xmlns:a16="http://schemas.microsoft.com/office/drawing/2014/main" id="{74EBA412-0B75-4CBC-9D89-64318135DCC5}"/>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8388350" y="1120690"/>
                    <a:ext cx="612963" cy="596900"/>
                  </a:xfrm>
                  <a:prstGeom prst="rect">
                    <a:avLst/>
                  </a:prstGeom>
                </p:spPr>
              </p:pic>
              <p:pic>
                <p:nvPicPr>
                  <p:cNvPr id="23" name="Graphic 22" descr="Daily calendar">
                    <a:extLst>
                      <a:ext uri="{FF2B5EF4-FFF2-40B4-BE49-F238E27FC236}">
                        <a16:creationId xmlns:a16="http://schemas.microsoft.com/office/drawing/2014/main" id="{78F3342B-BFDD-4AC7-AFBE-547C5151A433}"/>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9001313" y="1120690"/>
                    <a:ext cx="612963" cy="596900"/>
                  </a:xfrm>
                  <a:prstGeom prst="rect">
                    <a:avLst/>
                  </a:prstGeom>
                </p:spPr>
              </p:pic>
              <p:pic>
                <p:nvPicPr>
                  <p:cNvPr id="24" name="Graphic 23" descr="Daily calendar">
                    <a:extLst>
                      <a:ext uri="{FF2B5EF4-FFF2-40B4-BE49-F238E27FC236}">
                        <a16:creationId xmlns:a16="http://schemas.microsoft.com/office/drawing/2014/main" id="{96EE7C0B-42D1-4141-8B8B-30253829B5EB}"/>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9614276" y="1120690"/>
                    <a:ext cx="612963" cy="596900"/>
                  </a:xfrm>
                  <a:prstGeom prst="rect">
                    <a:avLst/>
                  </a:prstGeom>
                </p:spPr>
              </p:pic>
              <p:pic>
                <p:nvPicPr>
                  <p:cNvPr id="25" name="Graphic 24" descr="Daily calendar">
                    <a:extLst>
                      <a:ext uri="{FF2B5EF4-FFF2-40B4-BE49-F238E27FC236}">
                        <a16:creationId xmlns:a16="http://schemas.microsoft.com/office/drawing/2014/main" id="{F4CB8A6D-7345-4E12-AB56-DAD0055626FB}"/>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10227239" y="1120690"/>
                    <a:ext cx="612963" cy="596900"/>
                  </a:xfrm>
                  <a:prstGeom prst="rect">
                    <a:avLst/>
                  </a:prstGeom>
                </p:spPr>
              </p:pic>
              <p:pic>
                <p:nvPicPr>
                  <p:cNvPr id="26" name="Graphic 25" descr="Daily calendar">
                    <a:extLst>
                      <a:ext uri="{FF2B5EF4-FFF2-40B4-BE49-F238E27FC236}">
                        <a16:creationId xmlns:a16="http://schemas.microsoft.com/office/drawing/2014/main" id="{E1AC22D6-A189-4DA0-B9A0-78040C5A2D66}"/>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8388350" y="1717590"/>
                    <a:ext cx="612963" cy="596900"/>
                  </a:xfrm>
                  <a:prstGeom prst="rect">
                    <a:avLst/>
                  </a:prstGeom>
                </p:spPr>
              </p:pic>
              <p:pic>
                <p:nvPicPr>
                  <p:cNvPr id="27" name="Graphic 26" descr="Daily calendar">
                    <a:extLst>
                      <a:ext uri="{FF2B5EF4-FFF2-40B4-BE49-F238E27FC236}">
                        <a16:creationId xmlns:a16="http://schemas.microsoft.com/office/drawing/2014/main" id="{D459F236-50E8-4BDE-A421-604DD525DC2F}"/>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9001313" y="1717590"/>
                    <a:ext cx="612963" cy="596900"/>
                  </a:xfrm>
                  <a:prstGeom prst="rect">
                    <a:avLst/>
                  </a:prstGeom>
                </p:spPr>
              </p:pic>
              <p:pic>
                <p:nvPicPr>
                  <p:cNvPr id="28" name="Graphic 27" descr="Daily calendar">
                    <a:extLst>
                      <a:ext uri="{FF2B5EF4-FFF2-40B4-BE49-F238E27FC236}">
                        <a16:creationId xmlns:a16="http://schemas.microsoft.com/office/drawing/2014/main" id="{DA8C1DE7-3F6B-4CE3-B386-8558D91A73BC}"/>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9614276" y="1717590"/>
                    <a:ext cx="612963" cy="596900"/>
                  </a:xfrm>
                  <a:prstGeom prst="rect">
                    <a:avLst/>
                  </a:prstGeom>
                </p:spPr>
              </p:pic>
              <p:pic>
                <p:nvPicPr>
                  <p:cNvPr id="29" name="Graphic 28" descr="Daily calendar">
                    <a:extLst>
                      <a:ext uri="{FF2B5EF4-FFF2-40B4-BE49-F238E27FC236}">
                        <a16:creationId xmlns:a16="http://schemas.microsoft.com/office/drawing/2014/main" id="{239DEDA9-0E76-431F-9764-BEA30D7971D8}"/>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10227239" y="1717590"/>
                    <a:ext cx="612963" cy="596900"/>
                  </a:xfrm>
                  <a:prstGeom prst="rect">
                    <a:avLst/>
                  </a:prstGeom>
                </p:spPr>
              </p:pic>
              <p:pic>
                <p:nvPicPr>
                  <p:cNvPr id="30" name="Graphic 29" descr="Daily calendar">
                    <a:extLst>
                      <a:ext uri="{FF2B5EF4-FFF2-40B4-BE49-F238E27FC236}">
                        <a16:creationId xmlns:a16="http://schemas.microsoft.com/office/drawing/2014/main" id="{95A01AEE-E0E9-4903-8F42-8759AF2311EB}"/>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8388350" y="2314490"/>
                    <a:ext cx="612963" cy="596900"/>
                  </a:xfrm>
                  <a:prstGeom prst="rect">
                    <a:avLst/>
                  </a:prstGeom>
                </p:spPr>
              </p:pic>
              <p:pic>
                <p:nvPicPr>
                  <p:cNvPr id="31" name="Graphic 30" descr="Daily calendar">
                    <a:extLst>
                      <a:ext uri="{FF2B5EF4-FFF2-40B4-BE49-F238E27FC236}">
                        <a16:creationId xmlns:a16="http://schemas.microsoft.com/office/drawing/2014/main" id="{4AD77757-5B14-4541-8DF7-34C27DE20E04}"/>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9001313" y="2314490"/>
                    <a:ext cx="612963" cy="596900"/>
                  </a:xfrm>
                  <a:prstGeom prst="rect">
                    <a:avLst/>
                  </a:prstGeom>
                </p:spPr>
              </p:pic>
              <p:pic>
                <p:nvPicPr>
                  <p:cNvPr id="32" name="Graphic 31" descr="Daily calendar">
                    <a:extLst>
                      <a:ext uri="{FF2B5EF4-FFF2-40B4-BE49-F238E27FC236}">
                        <a16:creationId xmlns:a16="http://schemas.microsoft.com/office/drawing/2014/main" id="{AE5BC13B-15E5-4BAC-83FA-07152CB851DF}"/>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9614276" y="2314490"/>
                    <a:ext cx="612963" cy="596900"/>
                  </a:xfrm>
                  <a:prstGeom prst="rect">
                    <a:avLst/>
                  </a:prstGeom>
                </p:spPr>
              </p:pic>
              <p:pic>
                <p:nvPicPr>
                  <p:cNvPr id="33" name="Graphic 32" descr="Daily calendar">
                    <a:extLst>
                      <a:ext uri="{FF2B5EF4-FFF2-40B4-BE49-F238E27FC236}">
                        <a16:creationId xmlns:a16="http://schemas.microsoft.com/office/drawing/2014/main" id="{18D92015-B50C-4B4C-BC33-145F157622AD}"/>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10227239" y="2314490"/>
                    <a:ext cx="612963" cy="596900"/>
                  </a:xfrm>
                  <a:prstGeom prst="rect">
                    <a:avLst/>
                  </a:prstGeom>
                </p:spPr>
              </p:pic>
            </p:grpSp>
            <p:sp>
              <p:nvSpPr>
                <p:cNvPr id="47" name="TextBox 46">
                  <a:extLst>
                    <a:ext uri="{FF2B5EF4-FFF2-40B4-BE49-F238E27FC236}">
                      <a16:creationId xmlns:a16="http://schemas.microsoft.com/office/drawing/2014/main" id="{A36A8545-31AC-4AE5-9AA8-6BBFF8456741}"/>
                    </a:ext>
                  </a:extLst>
                </p:cNvPr>
                <p:cNvSpPr txBox="1"/>
                <p:nvPr/>
              </p:nvSpPr>
              <p:spPr>
                <a:xfrm>
                  <a:off x="8227452" y="1164313"/>
                  <a:ext cx="2817719" cy="5447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2020 Transactions</a:t>
                  </a:r>
                </a:p>
              </p:txBody>
            </p:sp>
          </p:grpSp>
          <p:sp>
            <p:nvSpPr>
              <p:cNvPr id="48" name="Rectangle 47">
                <a:extLst>
                  <a:ext uri="{FF2B5EF4-FFF2-40B4-BE49-F238E27FC236}">
                    <a16:creationId xmlns:a16="http://schemas.microsoft.com/office/drawing/2014/main" id="{D4727379-2BCE-4F06-821E-F0D27BDEDB5D}"/>
                  </a:ext>
                </a:extLst>
              </p:cNvPr>
              <p:cNvSpPr/>
              <p:nvPr/>
            </p:nvSpPr>
            <p:spPr bwMode="auto">
              <a:xfrm>
                <a:off x="8260274" y="1185660"/>
                <a:ext cx="2752071" cy="2264686"/>
              </a:xfrm>
              <a:prstGeom prst="rect">
                <a:avLst/>
              </a:prstGeom>
              <a:noFill/>
              <a:ln w="19050">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56" name="Straight Arrow Connector 55">
              <a:extLst>
                <a:ext uri="{FF2B5EF4-FFF2-40B4-BE49-F238E27FC236}">
                  <a16:creationId xmlns:a16="http://schemas.microsoft.com/office/drawing/2014/main" id="{8E28BF1E-C011-4F38-A447-9F3CCEEC7383}"/>
                </a:ext>
              </a:extLst>
            </p:cNvPr>
            <p:cNvCxnSpPr/>
            <p:nvPr/>
          </p:nvCxnSpPr>
          <p:spPr>
            <a:xfrm>
              <a:off x="7033582" y="4110799"/>
              <a:ext cx="846892" cy="0"/>
            </a:xfrm>
            <a:prstGeom prst="straightConnector1">
              <a:avLst/>
            </a:prstGeom>
            <a:ln w="38100">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51DD1C-13FF-47FF-83B6-818C445DE020}"/>
                </a:ext>
              </a:extLst>
            </p:cNvPr>
            <p:cNvCxnSpPr/>
            <p:nvPr/>
          </p:nvCxnSpPr>
          <p:spPr>
            <a:xfrm>
              <a:off x="9488381" y="4110799"/>
              <a:ext cx="846892" cy="0"/>
            </a:xfrm>
            <a:prstGeom prst="straightConnector1">
              <a:avLst/>
            </a:prstGeom>
            <a:ln w="38100">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AD5F61D8-0346-4D06-B9E7-500DB0C34E02}"/>
              </a:ext>
            </a:extLst>
          </p:cNvPr>
          <p:cNvSpPr txBox="1"/>
          <p:nvPr/>
        </p:nvSpPr>
        <p:spPr>
          <a:xfrm>
            <a:off x="418642" y="1989157"/>
            <a:ext cx="7309307" cy="1839414"/>
          </a:xfrm>
          <a:prstGeom prst="rect">
            <a:avLst/>
          </a:prstGeom>
          <a:noFill/>
        </p:spPr>
        <p:txBody>
          <a:bodyPr wrap="square">
            <a:spAutoFit/>
          </a:bodyPr>
          <a:lstStyle/>
          <a:p>
            <a:pPr marL="342900" marR="0" lvl="0" indent="-342900" algn="l" defTabSz="914367"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Summaries</a:t>
            </a:r>
          </a:p>
          <a:p>
            <a:pPr marL="342900" marR="0" lvl="0" indent="-342900" algn="l" defTabSz="914367"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Trends</a:t>
            </a:r>
          </a:p>
          <a:p>
            <a:pPr marL="342900" marR="0" lvl="0" indent="-342900" algn="l" defTabSz="914367"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Business information</a:t>
            </a:r>
          </a:p>
        </p:txBody>
      </p:sp>
    </p:spTree>
    <p:extLst>
      <p:ext uri="{BB962C8B-B14F-4D97-AF65-F5344CB8AC3E}">
        <p14:creationId xmlns:p14="http://schemas.microsoft.com/office/powerpoint/2010/main" val="4188375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C396-0718-4A0F-A6E8-A79BA4501739}"/>
              </a:ext>
            </a:extLst>
          </p:cNvPr>
          <p:cNvSpPr>
            <a:spLocks noGrp="1"/>
          </p:cNvSpPr>
          <p:nvPr>
            <p:ph type="title"/>
          </p:nvPr>
        </p:nvSpPr>
        <p:spPr/>
        <p:txBody>
          <a:bodyPr/>
          <a:lstStyle/>
          <a:p>
            <a:r>
              <a:rPr lang="en-US" dirty="0"/>
              <a:t>Data Processing</a:t>
            </a:r>
          </a:p>
        </p:txBody>
      </p:sp>
      <p:sp>
        <p:nvSpPr>
          <p:cNvPr id="3" name="TextBox 2">
            <a:extLst>
              <a:ext uri="{FF2B5EF4-FFF2-40B4-BE49-F238E27FC236}">
                <a16:creationId xmlns:a16="http://schemas.microsoft.com/office/drawing/2014/main" id="{38292620-B6E0-4906-85BF-856688DADC14}"/>
              </a:ext>
            </a:extLst>
          </p:cNvPr>
          <p:cNvSpPr txBox="1"/>
          <p:nvPr/>
        </p:nvSpPr>
        <p:spPr>
          <a:xfrm>
            <a:off x="246904" y="1215940"/>
            <a:ext cx="11411407" cy="960263"/>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Data processing is the conversion of raw data to meaningful information through a process. </a:t>
            </a:r>
            <a:endPar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128" name="TextBox 127">
            <a:extLst>
              <a:ext uri="{FF2B5EF4-FFF2-40B4-BE49-F238E27FC236}">
                <a16:creationId xmlns:a16="http://schemas.microsoft.com/office/drawing/2014/main" id="{EBBA1592-999E-4155-982C-CBA216967BAE}"/>
              </a:ext>
            </a:extLst>
          </p:cNvPr>
          <p:cNvSpPr txBox="1"/>
          <p:nvPr/>
        </p:nvSpPr>
        <p:spPr>
          <a:xfrm>
            <a:off x="323851" y="2394063"/>
            <a:ext cx="4800600" cy="1403461"/>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Batch Processing: </a:t>
            </a:r>
            <a:r>
              <a:rPr kumimoji="0" lang="en-US" sz="20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data elements are collected into a group. The whole group is then processed at a future time as a batch</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49" name="Group 48" descr="Graphic showing All Input moving to Daily Batch Job to All Output.">
            <a:extLst>
              <a:ext uri="{FF2B5EF4-FFF2-40B4-BE49-F238E27FC236}">
                <a16:creationId xmlns:a16="http://schemas.microsoft.com/office/drawing/2014/main" id="{8817DA41-EB9C-4EAE-860A-5010A4185E24}"/>
              </a:ext>
            </a:extLst>
          </p:cNvPr>
          <p:cNvGrpSpPr/>
          <p:nvPr/>
        </p:nvGrpSpPr>
        <p:grpSpPr>
          <a:xfrm>
            <a:off x="5292725" y="2338324"/>
            <a:ext cx="6641811" cy="1514939"/>
            <a:chOff x="5419725" y="2153054"/>
            <a:chExt cx="6641811" cy="1514939"/>
          </a:xfrm>
        </p:grpSpPr>
        <p:grpSp>
          <p:nvGrpSpPr>
            <p:cNvPr id="31" name="Group 30">
              <a:extLst>
                <a:ext uri="{FF2B5EF4-FFF2-40B4-BE49-F238E27FC236}">
                  <a16:creationId xmlns:a16="http://schemas.microsoft.com/office/drawing/2014/main" id="{C2DC4C2D-E9DF-43BA-864E-F65353B6D4B1}"/>
                </a:ext>
              </a:extLst>
            </p:cNvPr>
            <p:cNvGrpSpPr/>
            <p:nvPr/>
          </p:nvGrpSpPr>
          <p:grpSpPr>
            <a:xfrm>
              <a:off x="5419725" y="2153054"/>
              <a:ext cx="2139950" cy="1068647"/>
              <a:chOff x="6289675" y="2170776"/>
              <a:chExt cx="2139950" cy="1068647"/>
            </a:xfrm>
          </p:grpSpPr>
          <p:grpSp>
            <p:nvGrpSpPr>
              <p:cNvPr id="19" name="Group 18">
                <a:extLst>
                  <a:ext uri="{FF2B5EF4-FFF2-40B4-BE49-F238E27FC236}">
                    <a16:creationId xmlns:a16="http://schemas.microsoft.com/office/drawing/2014/main" id="{481116D6-333C-4674-BF93-732341DD34BA}"/>
                  </a:ext>
                </a:extLst>
              </p:cNvPr>
              <p:cNvGrpSpPr/>
              <p:nvPr/>
            </p:nvGrpSpPr>
            <p:grpSpPr>
              <a:xfrm>
                <a:off x="6451600" y="2256501"/>
                <a:ext cx="1816100" cy="897197"/>
                <a:chOff x="6451600" y="2263256"/>
                <a:chExt cx="1816100" cy="897197"/>
              </a:xfrm>
            </p:grpSpPr>
            <p:sp>
              <p:nvSpPr>
                <p:cNvPr id="13" name="Rectangle: Rounded Corners 12">
                  <a:extLst>
                    <a:ext uri="{FF2B5EF4-FFF2-40B4-BE49-F238E27FC236}">
                      <a16:creationId xmlns:a16="http://schemas.microsoft.com/office/drawing/2014/main" id="{4B873FF3-B900-4FCC-8CB9-817A067EA6BC}"/>
                    </a:ext>
                  </a:extLst>
                </p:cNvPr>
                <p:cNvSpPr/>
                <p:nvPr/>
              </p:nvSpPr>
              <p:spPr bwMode="auto">
                <a:xfrm>
                  <a:off x="6451600" y="2271453"/>
                  <a:ext cx="425450" cy="425450"/>
                </a:xfrm>
                <a:prstGeom prst="roundRect">
                  <a:avLst/>
                </a:prstGeom>
                <a:gradFill flip="none" rotWithShape="1">
                  <a:gsLst>
                    <a:gs pos="0">
                      <a:srgbClr val="243A5E">
                        <a:shade val="30000"/>
                        <a:satMod val="115000"/>
                      </a:srgbClr>
                    </a:gs>
                    <a:gs pos="50000">
                      <a:srgbClr val="243A5E">
                        <a:shade val="67500"/>
                        <a:satMod val="115000"/>
                      </a:srgbClr>
                    </a:gs>
                    <a:gs pos="100000">
                      <a:srgbClr val="243A5E">
                        <a:shade val="100000"/>
                        <a:satMod val="115000"/>
                      </a:srgbClr>
                    </a:gs>
                  </a:gsLst>
                  <a:path path="circle">
                    <a:fillToRect t="100000" r="100000"/>
                  </a:path>
                  <a:tileRect l="-100000" b="-100000"/>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Rectangle: Rounded Corners 20">
                  <a:extLst>
                    <a:ext uri="{FF2B5EF4-FFF2-40B4-BE49-F238E27FC236}">
                      <a16:creationId xmlns:a16="http://schemas.microsoft.com/office/drawing/2014/main" id="{5728A8BC-F046-4215-9BF0-D44E8114445B}"/>
                    </a:ext>
                  </a:extLst>
                </p:cNvPr>
                <p:cNvSpPr/>
                <p:nvPr/>
              </p:nvSpPr>
              <p:spPr bwMode="auto">
                <a:xfrm>
                  <a:off x="6451600" y="2735003"/>
                  <a:ext cx="425450" cy="425450"/>
                </a:xfrm>
                <a:prstGeom prst="roundRect">
                  <a:avLst/>
                </a:prstGeom>
                <a:gradFill flip="none" rotWithShape="1">
                  <a:gsLst>
                    <a:gs pos="0">
                      <a:srgbClr val="0078D4">
                        <a:shade val="30000"/>
                        <a:satMod val="115000"/>
                      </a:srgbClr>
                    </a:gs>
                    <a:gs pos="50000">
                      <a:srgbClr val="0078D4">
                        <a:shade val="67500"/>
                        <a:satMod val="115000"/>
                      </a:srgbClr>
                    </a:gs>
                    <a:gs pos="100000">
                      <a:srgbClr val="0078D4">
                        <a:shade val="100000"/>
                        <a:satMod val="115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F92C2D71-645E-4ED0-8DE5-38DF502D7C68}"/>
                    </a:ext>
                  </a:extLst>
                </p:cNvPr>
                <p:cNvSpPr/>
                <p:nvPr/>
              </p:nvSpPr>
              <p:spPr bwMode="auto">
                <a:xfrm>
                  <a:off x="6915150" y="2271453"/>
                  <a:ext cx="425450" cy="425450"/>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FA6621A6-3022-4C89-A8B6-F64017FD6D9D}"/>
                    </a:ext>
                  </a:extLst>
                </p:cNvPr>
                <p:cNvSpPr/>
                <p:nvPr/>
              </p:nvSpPr>
              <p:spPr bwMode="auto">
                <a:xfrm>
                  <a:off x="6915150" y="2735003"/>
                  <a:ext cx="425450" cy="425450"/>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Rectangle: Rounded Corners 26">
                  <a:extLst>
                    <a:ext uri="{FF2B5EF4-FFF2-40B4-BE49-F238E27FC236}">
                      <a16:creationId xmlns:a16="http://schemas.microsoft.com/office/drawing/2014/main" id="{38544DE5-5109-42BA-8401-E6AC5DD48942}"/>
                    </a:ext>
                  </a:extLst>
                </p:cNvPr>
                <p:cNvSpPr/>
                <p:nvPr/>
              </p:nvSpPr>
              <p:spPr bwMode="auto">
                <a:xfrm>
                  <a:off x="7378700" y="2263256"/>
                  <a:ext cx="425450" cy="425450"/>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06B900B3-277B-4178-816A-4B4CCCA9CB0C}"/>
                    </a:ext>
                  </a:extLst>
                </p:cNvPr>
                <p:cNvSpPr/>
                <p:nvPr/>
              </p:nvSpPr>
              <p:spPr bwMode="auto">
                <a:xfrm>
                  <a:off x="7378700" y="2726806"/>
                  <a:ext cx="425450" cy="425450"/>
                </a:xfrm>
                <a:prstGeom prst="roundRect">
                  <a:avLst/>
                </a:prstGeom>
                <a:solidFill>
                  <a:srgbClr val="0078D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EE283273-990B-40A9-9CF7-B63D0ED3EFBE}"/>
                    </a:ext>
                  </a:extLst>
                </p:cNvPr>
                <p:cNvSpPr/>
                <p:nvPr/>
              </p:nvSpPr>
              <p:spPr bwMode="auto">
                <a:xfrm>
                  <a:off x="7842250" y="2263256"/>
                  <a:ext cx="425450" cy="425450"/>
                </a:xfrm>
                <a:prstGeom prst="roundRect">
                  <a:avLst/>
                </a:prstGeom>
                <a:gradFill flip="none" rotWithShape="1">
                  <a:gsLst>
                    <a:gs pos="0">
                      <a:srgbClr val="0078D4">
                        <a:shade val="30000"/>
                        <a:satMod val="115000"/>
                        <a:tint val="66000"/>
                        <a:satMod val="160000"/>
                      </a:srgbClr>
                    </a:gs>
                    <a:gs pos="50000">
                      <a:srgbClr val="0078D4">
                        <a:shade val="30000"/>
                        <a:satMod val="115000"/>
                        <a:tint val="44500"/>
                        <a:satMod val="160000"/>
                      </a:srgbClr>
                    </a:gs>
                    <a:gs pos="100000">
                      <a:srgbClr val="0078D4">
                        <a:shade val="30000"/>
                        <a:satMod val="115000"/>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42ACF481-38BD-488A-81EA-1AB7C67B38FA}"/>
                    </a:ext>
                  </a:extLst>
                </p:cNvPr>
                <p:cNvSpPr/>
                <p:nvPr/>
              </p:nvSpPr>
              <p:spPr bwMode="auto">
                <a:xfrm>
                  <a:off x="7842250" y="2726806"/>
                  <a:ext cx="425450" cy="425450"/>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7" name="Rectangle: Rounded Corners 16">
                <a:extLst>
                  <a:ext uri="{FF2B5EF4-FFF2-40B4-BE49-F238E27FC236}">
                    <a16:creationId xmlns:a16="http://schemas.microsoft.com/office/drawing/2014/main" id="{F9756032-F165-4D51-BF12-E204819DF5C3}"/>
                  </a:ext>
                </a:extLst>
              </p:cNvPr>
              <p:cNvSpPr/>
              <p:nvPr/>
            </p:nvSpPr>
            <p:spPr bwMode="auto">
              <a:xfrm>
                <a:off x="6289675" y="2170776"/>
                <a:ext cx="2139950" cy="106864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2" name="Group 31">
              <a:extLst>
                <a:ext uri="{FF2B5EF4-FFF2-40B4-BE49-F238E27FC236}">
                  <a16:creationId xmlns:a16="http://schemas.microsoft.com/office/drawing/2014/main" id="{2E86FE55-3DC4-4559-9BE8-0E0CBAF191E6}"/>
                </a:ext>
              </a:extLst>
            </p:cNvPr>
            <p:cNvGrpSpPr/>
            <p:nvPr/>
          </p:nvGrpSpPr>
          <p:grpSpPr>
            <a:xfrm>
              <a:off x="9921586" y="2176203"/>
              <a:ext cx="2139950" cy="1068647"/>
              <a:chOff x="6289675" y="2170776"/>
              <a:chExt cx="2139950" cy="1068647"/>
            </a:xfrm>
          </p:grpSpPr>
          <p:grpSp>
            <p:nvGrpSpPr>
              <p:cNvPr id="33" name="Group 32">
                <a:extLst>
                  <a:ext uri="{FF2B5EF4-FFF2-40B4-BE49-F238E27FC236}">
                    <a16:creationId xmlns:a16="http://schemas.microsoft.com/office/drawing/2014/main" id="{D0E2A1B5-0F72-4865-98AF-E97790D8C6E1}"/>
                  </a:ext>
                </a:extLst>
              </p:cNvPr>
              <p:cNvGrpSpPr/>
              <p:nvPr/>
            </p:nvGrpSpPr>
            <p:grpSpPr>
              <a:xfrm>
                <a:off x="6451600" y="2256501"/>
                <a:ext cx="1816100" cy="897197"/>
                <a:chOff x="6451600" y="2263256"/>
                <a:chExt cx="1816100" cy="897197"/>
              </a:xfrm>
            </p:grpSpPr>
            <p:sp>
              <p:nvSpPr>
                <p:cNvPr id="35" name="Rectangle: Rounded Corners 34">
                  <a:extLst>
                    <a:ext uri="{FF2B5EF4-FFF2-40B4-BE49-F238E27FC236}">
                      <a16:creationId xmlns:a16="http://schemas.microsoft.com/office/drawing/2014/main" id="{B9BD8D82-F5D3-46CA-976F-F56CEDC6B418}"/>
                    </a:ext>
                  </a:extLst>
                </p:cNvPr>
                <p:cNvSpPr/>
                <p:nvPr/>
              </p:nvSpPr>
              <p:spPr bwMode="auto">
                <a:xfrm>
                  <a:off x="6451600" y="2271453"/>
                  <a:ext cx="425450" cy="425450"/>
                </a:xfrm>
                <a:prstGeom prst="roundRect">
                  <a:avLst/>
                </a:prstGeom>
                <a:gradFill flip="none" rotWithShape="1">
                  <a:gsLst>
                    <a:gs pos="0">
                      <a:srgbClr val="243A5E">
                        <a:shade val="30000"/>
                        <a:satMod val="115000"/>
                      </a:srgbClr>
                    </a:gs>
                    <a:gs pos="50000">
                      <a:srgbClr val="243A5E">
                        <a:shade val="67500"/>
                        <a:satMod val="115000"/>
                      </a:srgbClr>
                    </a:gs>
                    <a:gs pos="100000">
                      <a:srgbClr val="243A5E">
                        <a:shade val="100000"/>
                        <a:satMod val="115000"/>
                      </a:srgbClr>
                    </a:gs>
                  </a:gsLst>
                  <a:path path="circle">
                    <a:fillToRect t="100000" r="100000"/>
                  </a:path>
                  <a:tileRect l="-100000" b="-100000"/>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Rectangle: Rounded Corners 35">
                  <a:extLst>
                    <a:ext uri="{FF2B5EF4-FFF2-40B4-BE49-F238E27FC236}">
                      <a16:creationId xmlns:a16="http://schemas.microsoft.com/office/drawing/2014/main" id="{F2522E19-7C27-40A2-AC41-D9556C2EC1AF}"/>
                    </a:ext>
                  </a:extLst>
                </p:cNvPr>
                <p:cNvSpPr/>
                <p:nvPr/>
              </p:nvSpPr>
              <p:spPr bwMode="auto">
                <a:xfrm>
                  <a:off x="6451600" y="2735003"/>
                  <a:ext cx="425450" cy="425450"/>
                </a:xfrm>
                <a:prstGeom prst="roundRect">
                  <a:avLst/>
                </a:prstGeom>
                <a:gradFill flip="none" rotWithShape="1">
                  <a:gsLst>
                    <a:gs pos="0">
                      <a:srgbClr val="0078D4">
                        <a:shade val="30000"/>
                        <a:satMod val="115000"/>
                      </a:srgbClr>
                    </a:gs>
                    <a:gs pos="50000">
                      <a:srgbClr val="0078D4">
                        <a:shade val="67500"/>
                        <a:satMod val="115000"/>
                      </a:srgbClr>
                    </a:gs>
                    <a:gs pos="100000">
                      <a:srgbClr val="0078D4">
                        <a:shade val="100000"/>
                        <a:satMod val="115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Rounded Corners 36">
                  <a:extLst>
                    <a:ext uri="{FF2B5EF4-FFF2-40B4-BE49-F238E27FC236}">
                      <a16:creationId xmlns:a16="http://schemas.microsoft.com/office/drawing/2014/main" id="{6A6FE7B3-4FBE-4981-88DB-525C8A25225D}"/>
                    </a:ext>
                  </a:extLst>
                </p:cNvPr>
                <p:cNvSpPr/>
                <p:nvPr/>
              </p:nvSpPr>
              <p:spPr bwMode="auto">
                <a:xfrm>
                  <a:off x="6915150" y="2271453"/>
                  <a:ext cx="425450" cy="425450"/>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Rounded Corners 37">
                  <a:extLst>
                    <a:ext uri="{FF2B5EF4-FFF2-40B4-BE49-F238E27FC236}">
                      <a16:creationId xmlns:a16="http://schemas.microsoft.com/office/drawing/2014/main" id="{AFE1F094-CD31-4379-8AF2-A8AAC385AEE3}"/>
                    </a:ext>
                  </a:extLst>
                </p:cNvPr>
                <p:cNvSpPr/>
                <p:nvPr/>
              </p:nvSpPr>
              <p:spPr bwMode="auto">
                <a:xfrm>
                  <a:off x="6915150" y="2735003"/>
                  <a:ext cx="425450" cy="425450"/>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Rounded Corners 38">
                  <a:extLst>
                    <a:ext uri="{FF2B5EF4-FFF2-40B4-BE49-F238E27FC236}">
                      <a16:creationId xmlns:a16="http://schemas.microsoft.com/office/drawing/2014/main" id="{7F06AC53-30A7-4047-BC86-625C71ACA31A}"/>
                    </a:ext>
                  </a:extLst>
                </p:cNvPr>
                <p:cNvSpPr/>
                <p:nvPr/>
              </p:nvSpPr>
              <p:spPr bwMode="auto">
                <a:xfrm>
                  <a:off x="7378700" y="2263256"/>
                  <a:ext cx="425450" cy="425450"/>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Rounded Corners 39">
                  <a:extLst>
                    <a:ext uri="{FF2B5EF4-FFF2-40B4-BE49-F238E27FC236}">
                      <a16:creationId xmlns:a16="http://schemas.microsoft.com/office/drawing/2014/main" id="{E69BF439-29CF-4FFB-A3F4-66591ABD3408}"/>
                    </a:ext>
                  </a:extLst>
                </p:cNvPr>
                <p:cNvSpPr/>
                <p:nvPr/>
              </p:nvSpPr>
              <p:spPr bwMode="auto">
                <a:xfrm>
                  <a:off x="7378700" y="2726806"/>
                  <a:ext cx="425450" cy="425450"/>
                </a:xfrm>
                <a:prstGeom prst="roundRect">
                  <a:avLst/>
                </a:prstGeom>
                <a:solidFill>
                  <a:srgbClr val="0078D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Rounded Corners 40">
                  <a:extLst>
                    <a:ext uri="{FF2B5EF4-FFF2-40B4-BE49-F238E27FC236}">
                      <a16:creationId xmlns:a16="http://schemas.microsoft.com/office/drawing/2014/main" id="{017A7377-2385-4AA2-B418-C40F73CD6C24}"/>
                    </a:ext>
                  </a:extLst>
                </p:cNvPr>
                <p:cNvSpPr/>
                <p:nvPr/>
              </p:nvSpPr>
              <p:spPr bwMode="auto">
                <a:xfrm>
                  <a:off x="7842250" y="2263256"/>
                  <a:ext cx="425450" cy="425450"/>
                </a:xfrm>
                <a:prstGeom prst="roundRect">
                  <a:avLst/>
                </a:prstGeom>
                <a:gradFill flip="none" rotWithShape="1">
                  <a:gsLst>
                    <a:gs pos="0">
                      <a:srgbClr val="0078D4">
                        <a:shade val="30000"/>
                        <a:satMod val="115000"/>
                        <a:tint val="66000"/>
                        <a:satMod val="160000"/>
                      </a:srgbClr>
                    </a:gs>
                    <a:gs pos="50000">
                      <a:srgbClr val="0078D4">
                        <a:shade val="30000"/>
                        <a:satMod val="115000"/>
                        <a:tint val="44500"/>
                        <a:satMod val="160000"/>
                      </a:srgbClr>
                    </a:gs>
                    <a:gs pos="100000">
                      <a:srgbClr val="0078D4">
                        <a:shade val="30000"/>
                        <a:satMod val="115000"/>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Rounded Corners 41">
                  <a:extLst>
                    <a:ext uri="{FF2B5EF4-FFF2-40B4-BE49-F238E27FC236}">
                      <a16:creationId xmlns:a16="http://schemas.microsoft.com/office/drawing/2014/main" id="{539AF23D-F393-433F-B936-0494317B7096}"/>
                    </a:ext>
                  </a:extLst>
                </p:cNvPr>
                <p:cNvSpPr/>
                <p:nvPr/>
              </p:nvSpPr>
              <p:spPr bwMode="auto">
                <a:xfrm>
                  <a:off x="7842250" y="2726806"/>
                  <a:ext cx="425450" cy="425450"/>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Rectangle: Rounded Corners 33">
                <a:extLst>
                  <a:ext uri="{FF2B5EF4-FFF2-40B4-BE49-F238E27FC236}">
                    <a16:creationId xmlns:a16="http://schemas.microsoft.com/office/drawing/2014/main" id="{98B860A8-BBA1-4128-AB3B-ABEC9F149E25}"/>
                  </a:ext>
                </a:extLst>
              </p:cNvPr>
              <p:cNvSpPr/>
              <p:nvPr/>
            </p:nvSpPr>
            <p:spPr bwMode="auto">
              <a:xfrm>
                <a:off x="6289675" y="2170776"/>
                <a:ext cx="2139950" cy="106864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3" name="Rectangle: Rounded Corners 42">
              <a:extLst>
                <a:ext uri="{FF2B5EF4-FFF2-40B4-BE49-F238E27FC236}">
                  <a16:creationId xmlns:a16="http://schemas.microsoft.com/office/drawing/2014/main" id="{3D720B76-4BF0-416B-8A5A-EDD4DF566D20}"/>
                </a:ext>
              </a:extLst>
            </p:cNvPr>
            <p:cNvSpPr/>
            <p:nvPr/>
          </p:nvSpPr>
          <p:spPr bwMode="auto">
            <a:xfrm>
              <a:off x="8061325" y="2246975"/>
              <a:ext cx="1345911" cy="89719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Daily</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Batch Job</a:t>
              </a:r>
            </a:p>
          </p:txBody>
        </p:sp>
        <p:cxnSp>
          <p:nvCxnSpPr>
            <p:cNvPr id="45" name="Straight Arrow Connector 44">
              <a:extLst>
                <a:ext uri="{FF2B5EF4-FFF2-40B4-BE49-F238E27FC236}">
                  <a16:creationId xmlns:a16="http://schemas.microsoft.com/office/drawing/2014/main" id="{6A89444A-F0B1-458D-8111-00F013F9722A}"/>
                </a:ext>
              </a:extLst>
            </p:cNvPr>
            <p:cNvCxnSpPr>
              <a:cxnSpLocks/>
            </p:cNvCxnSpPr>
            <p:nvPr/>
          </p:nvCxnSpPr>
          <p:spPr>
            <a:xfrm>
              <a:off x="7559675" y="2687377"/>
              <a:ext cx="501650" cy="8196"/>
            </a:xfrm>
            <a:prstGeom prst="straightConnector1">
              <a:avLst/>
            </a:prstGeom>
            <a:ln w="3810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86B2C7D-C9C3-4F40-BF0D-90EF31525ED8}"/>
                </a:ext>
              </a:extLst>
            </p:cNvPr>
            <p:cNvCxnSpPr>
              <a:cxnSpLocks/>
            </p:cNvCxnSpPr>
            <p:nvPr/>
          </p:nvCxnSpPr>
          <p:spPr>
            <a:xfrm>
              <a:off x="9419936" y="2694133"/>
              <a:ext cx="501650" cy="8196"/>
            </a:xfrm>
            <a:prstGeom prst="straightConnector1">
              <a:avLst/>
            </a:prstGeom>
            <a:ln w="3810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03F4FCD-D70A-454B-AE7D-7624DA966325}"/>
                </a:ext>
              </a:extLst>
            </p:cNvPr>
            <p:cNvSpPr txBox="1"/>
            <p:nvPr/>
          </p:nvSpPr>
          <p:spPr>
            <a:xfrm>
              <a:off x="5610225" y="3113317"/>
              <a:ext cx="1758950" cy="517065"/>
            </a:xfrm>
            <a:prstGeom prst="rect">
              <a:avLst/>
            </a:prstGeom>
            <a:noFill/>
          </p:spPr>
          <p:txBody>
            <a:bodyPr wrap="square" lIns="182880" tIns="146304" rIns="182880" bIns="146304" rtlCol="0" anchor="ctr">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All Input</a:t>
              </a:r>
            </a:p>
          </p:txBody>
        </p:sp>
        <p:sp>
          <p:nvSpPr>
            <p:cNvPr id="48" name="TextBox 47">
              <a:extLst>
                <a:ext uri="{FF2B5EF4-FFF2-40B4-BE49-F238E27FC236}">
                  <a16:creationId xmlns:a16="http://schemas.microsoft.com/office/drawing/2014/main" id="{28F04A30-DE04-49FB-8F5E-26C5131FC95F}"/>
                </a:ext>
              </a:extLst>
            </p:cNvPr>
            <p:cNvSpPr txBox="1"/>
            <p:nvPr/>
          </p:nvSpPr>
          <p:spPr>
            <a:xfrm>
              <a:off x="10112086" y="3150928"/>
              <a:ext cx="1758950" cy="517065"/>
            </a:xfrm>
            <a:prstGeom prst="rect">
              <a:avLst/>
            </a:prstGeom>
            <a:noFill/>
          </p:spPr>
          <p:txBody>
            <a:bodyPr wrap="square" lIns="182880" tIns="146304" rIns="182880" bIns="146304" rtlCol="0" anchor="ctr">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All Output</a:t>
              </a:r>
            </a:p>
          </p:txBody>
        </p:sp>
      </p:grpSp>
      <p:sp>
        <p:nvSpPr>
          <p:cNvPr id="127" name="TextBox 126">
            <a:extLst>
              <a:ext uri="{FF2B5EF4-FFF2-40B4-BE49-F238E27FC236}">
                <a16:creationId xmlns:a16="http://schemas.microsoft.com/office/drawing/2014/main" id="{7638D7D7-31D8-42C2-83A9-C026B9C3CB90}"/>
              </a:ext>
            </a:extLst>
          </p:cNvPr>
          <p:cNvSpPr txBox="1"/>
          <p:nvPr/>
        </p:nvSpPr>
        <p:spPr>
          <a:xfrm>
            <a:off x="289459" y="4607932"/>
            <a:ext cx="4800600" cy="849463"/>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Stream Processing: </a:t>
            </a:r>
            <a:r>
              <a:rPr kumimoji="0" lang="en-US" sz="20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each new piece of data is processed when it arrives. </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126" name="Group 125" descr="Graphic showing Input 1 moving to System Upload connected to Input 2 moving to System Upload">
            <a:extLst>
              <a:ext uri="{FF2B5EF4-FFF2-40B4-BE49-F238E27FC236}">
                <a16:creationId xmlns:a16="http://schemas.microsoft.com/office/drawing/2014/main" id="{B2876F99-85F3-4F80-A535-7C233F71C144}"/>
              </a:ext>
            </a:extLst>
          </p:cNvPr>
          <p:cNvGrpSpPr/>
          <p:nvPr/>
        </p:nvGrpSpPr>
        <p:grpSpPr>
          <a:xfrm>
            <a:off x="4900095" y="4381696"/>
            <a:ext cx="7034441" cy="1499987"/>
            <a:chOff x="5038725" y="4488187"/>
            <a:chExt cx="7034441" cy="1499987"/>
          </a:xfrm>
        </p:grpSpPr>
        <p:grpSp>
          <p:nvGrpSpPr>
            <p:cNvPr id="103" name="Group 102">
              <a:extLst>
                <a:ext uri="{FF2B5EF4-FFF2-40B4-BE49-F238E27FC236}">
                  <a16:creationId xmlns:a16="http://schemas.microsoft.com/office/drawing/2014/main" id="{C5B2D2ED-0959-43B0-B69A-14B52B247B89}"/>
                </a:ext>
              </a:extLst>
            </p:cNvPr>
            <p:cNvGrpSpPr/>
            <p:nvPr/>
          </p:nvGrpSpPr>
          <p:grpSpPr>
            <a:xfrm>
              <a:off x="5038725" y="4488187"/>
              <a:ext cx="7034441" cy="1499987"/>
              <a:chOff x="5038725" y="4488187"/>
              <a:chExt cx="7034441" cy="1499987"/>
            </a:xfrm>
          </p:grpSpPr>
          <p:grpSp>
            <p:nvGrpSpPr>
              <p:cNvPr id="88" name="Group 87">
                <a:extLst>
                  <a:ext uri="{FF2B5EF4-FFF2-40B4-BE49-F238E27FC236}">
                    <a16:creationId xmlns:a16="http://schemas.microsoft.com/office/drawing/2014/main" id="{5F23F55D-B803-4EEE-8DB2-F7DA56D8B295}"/>
                  </a:ext>
                </a:extLst>
              </p:cNvPr>
              <p:cNvGrpSpPr/>
              <p:nvPr/>
            </p:nvGrpSpPr>
            <p:grpSpPr>
              <a:xfrm>
                <a:off x="5347769" y="4488187"/>
                <a:ext cx="1209675" cy="1068647"/>
                <a:chOff x="5292725" y="4379737"/>
                <a:chExt cx="1209675" cy="1068647"/>
              </a:xfrm>
            </p:grpSpPr>
            <p:sp>
              <p:nvSpPr>
                <p:cNvPr id="62" name="Rectangle: Rounded Corners 61">
                  <a:extLst>
                    <a:ext uri="{FF2B5EF4-FFF2-40B4-BE49-F238E27FC236}">
                      <a16:creationId xmlns:a16="http://schemas.microsoft.com/office/drawing/2014/main" id="{F7068CCA-D166-4E45-983F-B7AC25DD79AE}"/>
                    </a:ext>
                  </a:extLst>
                </p:cNvPr>
                <p:cNvSpPr/>
                <p:nvPr/>
              </p:nvSpPr>
              <p:spPr bwMode="auto">
                <a:xfrm>
                  <a:off x="5454650" y="4473659"/>
                  <a:ext cx="425450" cy="425450"/>
                </a:xfrm>
                <a:prstGeom prst="roundRect">
                  <a:avLst/>
                </a:prstGeom>
                <a:gradFill flip="none" rotWithShape="1">
                  <a:gsLst>
                    <a:gs pos="0">
                      <a:srgbClr val="243A5E">
                        <a:shade val="30000"/>
                        <a:satMod val="115000"/>
                      </a:srgbClr>
                    </a:gs>
                    <a:gs pos="50000">
                      <a:srgbClr val="243A5E">
                        <a:shade val="67500"/>
                        <a:satMod val="115000"/>
                      </a:srgbClr>
                    </a:gs>
                    <a:gs pos="100000">
                      <a:srgbClr val="243A5E">
                        <a:shade val="100000"/>
                        <a:satMod val="115000"/>
                      </a:srgbClr>
                    </a:gs>
                  </a:gsLst>
                  <a:path path="circle">
                    <a:fillToRect t="100000" r="100000"/>
                  </a:path>
                  <a:tileRect l="-100000" b="-100000"/>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Rounded Corners 63">
                  <a:extLst>
                    <a:ext uri="{FF2B5EF4-FFF2-40B4-BE49-F238E27FC236}">
                      <a16:creationId xmlns:a16="http://schemas.microsoft.com/office/drawing/2014/main" id="{94A7FB38-18A8-4F71-8564-DF0A4620A6EA}"/>
                    </a:ext>
                  </a:extLst>
                </p:cNvPr>
                <p:cNvSpPr/>
                <p:nvPr/>
              </p:nvSpPr>
              <p:spPr bwMode="auto">
                <a:xfrm>
                  <a:off x="5454650" y="4937209"/>
                  <a:ext cx="425450" cy="425450"/>
                </a:xfrm>
                <a:prstGeom prst="roundRect">
                  <a:avLst/>
                </a:prstGeom>
                <a:gradFill flip="none" rotWithShape="1">
                  <a:gsLst>
                    <a:gs pos="0">
                      <a:srgbClr val="0078D4">
                        <a:shade val="30000"/>
                        <a:satMod val="115000"/>
                      </a:srgbClr>
                    </a:gs>
                    <a:gs pos="50000">
                      <a:srgbClr val="0078D4">
                        <a:shade val="67500"/>
                        <a:satMod val="115000"/>
                      </a:srgbClr>
                    </a:gs>
                    <a:gs pos="100000">
                      <a:srgbClr val="0078D4">
                        <a:shade val="100000"/>
                        <a:satMod val="115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Rounded Corners 65">
                  <a:extLst>
                    <a:ext uri="{FF2B5EF4-FFF2-40B4-BE49-F238E27FC236}">
                      <a16:creationId xmlns:a16="http://schemas.microsoft.com/office/drawing/2014/main" id="{02EEAAAA-2370-43DF-BA64-F7CD0CA37776}"/>
                    </a:ext>
                  </a:extLst>
                </p:cNvPr>
                <p:cNvSpPr/>
                <p:nvPr/>
              </p:nvSpPr>
              <p:spPr bwMode="auto">
                <a:xfrm>
                  <a:off x="5918200" y="4473659"/>
                  <a:ext cx="425450" cy="425450"/>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Rounded Corners 67">
                  <a:extLst>
                    <a:ext uri="{FF2B5EF4-FFF2-40B4-BE49-F238E27FC236}">
                      <a16:creationId xmlns:a16="http://schemas.microsoft.com/office/drawing/2014/main" id="{273009AE-6173-480B-B2D4-95D9D6B9F0FE}"/>
                    </a:ext>
                  </a:extLst>
                </p:cNvPr>
                <p:cNvSpPr/>
                <p:nvPr/>
              </p:nvSpPr>
              <p:spPr bwMode="auto">
                <a:xfrm>
                  <a:off x="5918200" y="4937209"/>
                  <a:ext cx="425450" cy="425450"/>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ectangle: Rounded Corners 77">
                  <a:extLst>
                    <a:ext uri="{FF2B5EF4-FFF2-40B4-BE49-F238E27FC236}">
                      <a16:creationId xmlns:a16="http://schemas.microsoft.com/office/drawing/2014/main" id="{28AAD6AB-CAB3-4D57-965A-41630D018582}"/>
                    </a:ext>
                  </a:extLst>
                </p:cNvPr>
                <p:cNvSpPr/>
                <p:nvPr/>
              </p:nvSpPr>
              <p:spPr bwMode="auto">
                <a:xfrm>
                  <a:off x="5292725" y="4379737"/>
                  <a:ext cx="1209675" cy="106864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9" name="Group 88">
                <a:extLst>
                  <a:ext uri="{FF2B5EF4-FFF2-40B4-BE49-F238E27FC236}">
                    <a16:creationId xmlns:a16="http://schemas.microsoft.com/office/drawing/2014/main" id="{5C2CDCF0-DE43-4D5D-95AA-7FC033CA29E0}"/>
                  </a:ext>
                </a:extLst>
              </p:cNvPr>
              <p:cNvGrpSpPr/>
              <p:nvPr/>
            </p:nvGrpSpPr>
            <p:grpSpPr>
              <a:xfrm>
                <a:off x="8830583" y="4519530"/>
                <a:ext cx="1209675" cy="1068647"/>
                <a:chOff x="5275262" y="5466565"/>
                <a:chExt cx="1209675" cy="1068647"/>
              </a:xfrm>
            </p:grpSpPr>
            <p:sp>
              <p:nvSpPr>
                <p:cNvPr id="80" name="Rectangle: Rounded Corners 79">
                  <a:extLst>
                    <a:ext uri="{FF2B5EF4-FFF2-40B4-BE49-F238E27FC236}">
                      <a16:creationId xmlns:a16="http://schemas.microsoft.com/office/drawing/2014/main" id="{9FEC2744-9082-4A4E-95B0-2C6551DFD5EB}"/>
                    </a:ext>
                  </a:extLst>
                </p:cNvPr>
                <p:cNvSpPr/>
                <p:nvPr/>
              </p:nvSpPr>
              <p:spPr bwMode="auto">
                <a:xfrm>
                  <a:off x="5454650" y="5542306"/>
                  <a:ext cx="425450" cy="425450"/>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ectangle: Rounded Corners 81">
                  <a:extLst>
                    <a:ext uri="{FF2B5EF4-FFF2-40B4-BE49-F238E27FC236}">
                      <a16:creationId xmlns:a16="http://schemas.microsoft.com/office/drawing/2014/main" id="{D7BEAD43-26B9-42A8-9207-4932C9741B2D}"/>
                    </a:ext>
                  </a:extLst>
                </p:cNvPr>
                <p:cNvSpPr/>
                <p:nvPr/>
              </p:nvSpPr>
              <p:spPr bwMode="auto">
                <a:xfrm>
                  <a:off x="5454650" y="6005856"/>
                  <a:ext cx="425450" cy="425450"/>
                </a:xfrm>
                <a:prstGeom prst="roundRect">
                  <a:avLst/>
                </a:prstGeom>
                <a:solidFill>
                  <a:srgbClr val="0078D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Rounded Corners 83">
                  <a:extLst>
                    <a:ext uri="{FF2B5EF4-FFF2-40B4-BE49-F238E27FC236}">
                      <a16:creationId xmlns:a16="http://schemas.microsoft.com/office/drawing/2014/main" id="{3AA425D9-CB4E-4AF2-B26B-477754A7D9BF}"/>
                    </a:ext>
                  </a:extLst>
                </p:cNvPr>
                <p:cNvSpPr/>
                <p:nvPr/>
              </p:nvSpPr>
              <p:spPr bwMode="auto">
                <a:xfrm>
                  <a:off x="5918200" y="5542306"/>
                  <a:ext cx="425450" cy="425450"/>
                </a:xfrm>
                <a:prstGeom prst="roundRect">
                  <a:avLst/>
                </a:prstGeom>
                <a:gradFill flip="none" rotWithShape="1">
                  <a:gsLst>
                    <a:gs pos="0">
                      <a:srgbClr val="0078D4">
                        <a:shade val="30000"/>
                        <a:satMod val="115000"/>
                        <a:tint val="66000"/>
                        <a:satMod val="160000"/>
                      </a:srgbClr>
                    </a:gs>
                    <a:gs pos="50000">
                      <a:srgbClr val="0078D4">
                        <a:shade val="30000"/>
                        <a:satMod val="115000"/>
                        <a:tint val="44500"/>
                        <a:satMod val="160000"/>
                      </a:srgbClr>
                    </a:gs>
                    <a:gs pos="100000">
                      <a:srgbClr val="0078D4">
                        <a:shade val="30000"/>
                        <a:satMod val="115000"/>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Rectangle: Rounded Corners 85">
                  <a:extLst>
                    <a:ext uri="{FF2B5EF4-FFF2-40B4-BE49-F238E27FC236}">
                      <a16:creationId xmlns:a16="http://schemas.microsoft.com/office/drawing/2014/main" id="{A76682A9-F873-4380-AE53-596A2BD86D69}"/>
                    </a:ext>
                  </a:extLst>
                </p:cNvPr>
                <p:cNvSpPr/>
                <p:nvPr/>
              </p:nvSpPr>
              <p:spPr bwMode="auto">
                <a:xfrm>
                  <a:off x="5918200" y="6005856"/>
                  <a:ext cx="425450" cy="425450"/>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ectangle: Rounded Corners 86">
                  <a:extLst>
                    <a:ext uri="{FF2B5EF4-FFF2-40B4-BE49-F238E27FC236}">
                      <a16:creationId xmlns:a16="http://schemas.microsoft.com/office/drawing/2014/main" id="{1F94A49E-7C2A-472A-81E9-FD9B05D8BCF7}"/>
                    </a:ext>
                  </a:extLst>
                </p:cNvPr>
                <p:cNvSpPr/>
                <p:nvPr/>
              </p:nvSpPr>
              <p:spPr bwMode="auto">
                <a:xfrm>
                  <a:off x="5275262" y="5466565"/>
                  <a:ext cx="1209675" cy="106864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91" name="Graphic 90" descr="Repeat">
                <a:extLst>
                  <a:ext uri="{FF2B5EF4-FFF2-40B4-BE49-F238E27FC236}">
                    <a16:creationId xmlns:a16="http://schemas.microsoft.com/office/drawing/2014/main" id="{4EB8F895-7173-4B16-A1CD-060280E954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50155" y="4734801"/>
                <a:ext cx="621716" cy="621716"/>
              </a:xfrm>
              <a:prstGeom prst="rect">
                <a:avLst/>
              </a:prstGeom>
            </p:spPr>
          </p:pic>
          <p:sp>
            <p:nvSpPr>
              <p:cNvPr id="94" name="TextBox 93">
                <a:extLst>
                  <a:ext uri="{FF2B5EF4-FFF2-40B4-BE49-F238E27FC236}">
                    <a16:creationId xmlns:a16="http://schemas.microsoft.com/office/drawing/2014/main" id="{BC041023-49B2-4C87-A505-85618BCCFD99}"/>
                  </a:ext>
                </a:extLst>
              </p:cNvPr>
              <p:cNvSpPr txBox="1"/>
              <p:nvPr/>
            </p:nvSpPr>
            <p:spPr>
              <a:xfrm>
                <a:off x="5038725" y="5471109"/>
                <a:ext cx="1758950" cy="517065"/>
              </a:xfrm>
              <a:prstGeom prst="rect">
                <a:avLst/>
              </a:prstGeom>
              <a:noFill/>
            </p:spPr>
            <p:txBody>
              <a:bodyPr wrap="square" lIns="182880" tIns="146304" rIns="182880" bIns="146304" rtlCol="0" anchor="ctr">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Input 1</a:t>
                </a:r>
              </a:p>
            </p:txBody>
          </p:sp>
          <p:cxnSp>
            <p:nvCxnSpPr>
              <p:cNvPr id="96" name="Straight Arrow Connector 95">
                <a:extLst>
                  <a:ext uri="{FF2B5EF4-FFF2-40B4-BE49-F238E27FC236}">
                    <a16:creationId xmlns:a16="http://schemas.microsoft.com/office/drawing/2014/main" id="{3D14948D-CCA0-4ECC-B184-F931AC6EC0B4}"/>
                  </a:ext>
                </a:extLst>
              </p:cNvPr>
              <p:cNvCxnSpPr>
                <a:cxnSpLocks/>
              </p:cNvCxnSpPr>
              <p:nvPr/>
            </p:nvCxnSpPr>
            <p:spPr>
              <a:xfrm>
                <a:off x="6615663" y="5045659"/>
                <a:ext cx="501650" cy="8196"/>
              </a:xfrm>
              <a:prstGeom prst="straightConnector1">
                <a:avLst/>
              </a:prstGeom>
              <a:ln w="3810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0A378999-4FE0-4A13-A776-952DE2C6B87F}"/>
                  </a:ext>
                </a:extLst>
              </p:cNvPr>
              <p:cNvSpPr/>
              <p:nvPr/>
            </p:nvSpPr>
            <p:spPr bwMode="auto">
              <a:xfrm>
                <a:off x="7175532" y="4605256"/>
                <a:ext cx="1345911" cy="89719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System Upload</a:t>
                </a:r>
              </a:p>
            </p:txBody>
          </p:sp>
          <p:cxnSp>
            <p:nvCxnSpPr>
              <p:cNvPr id="100" name="Straight Arrow Connector 99">
                <a:extLst>
                  <a:ext uri="{FF2B5EF4-FFF2-40B4-BE49-F238E27FC236}">
                    <a16:creationId xmlns:a16="http://schemas.microsoft.com/office/drawing/2014/main" id="{59998A22-B48A-494E-9BC6-3BE16F1A7F31}"/>
                  </a:ext>
                </a:extLst>
              </p:cNvPr>
              <p:cNvCxnSpPr>
                <a:cxnSpLocks/>
              </p:cNvCxnSpPr>
              <p:nvPr/>
            </p:nvCxnSpPr>
            <p:spPr>
              <a:xfrm>
                <a:off x="10167386" y="5045659"/>
                <a:ext cx="501650" cy="8196"/>
              </a:xfrm>
              <a:prstGeom prst="straightConnector1">
                <a:avLst/>
              </a:prstGeom>
              <a:ln w="3810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1" name="Rectangle: Rounded Corners 100">
                <a:extLst>
                  <a:ext uri="{FF2B5EF4-FFF2-40B4-BE49-F238E27FC236}">
                    <a16:creationId xmlns:a16="http://schemas.microsoft.com/office/drawing/2014/main" id="{7B13A470-54A9-4CB8-B28C-170BA8155A5B}"/>
                  </a:ext>
                </a:extLst>
              </p:cNvPr>
              <p:cNvSpPr/>
              <p:nvPr/>
            </p:nvSpPr>
            <p:spPr bwMode="auto">
              <a:xfrm>
                <a:off x="10727255" y="4605256"/>
                <a:ext cx="1345911" cy="89719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System Upload</a:t>
                </a:r>
              </a:p>
            </p:txBody>
          </p:sp>
          <p:sp>
            <p:nvSpPr>
              <p:cNvPr id="102" name="TextBox 101">
                <a:extLst>
                  <a:ext uri="{FF2B5EF4-FFF2-40B4-BE49-F238E27FC236}">
                    <a16:creationId xmlns:a16="http://schemas.microsoft.com/office/drawing/2014/main" id="{DB543198-638E-4FEB-B743-945C0E9CDB38}"/>
                  </a:ext>
                </a:extLst>
              </p:cNvPr>
              <p:cNvSpPr txBox="1"/>
              <p:nvPr/>
            </p:nvSpPr>
            <p:spPr>
              <a:xfrm>
                <a:off x="8594046" y="5471109"/>
                <a:ext cx="1758950" cy="517065"/>
              </a:xfrm>
              <a:prstGeom prst="rect">
                <a:avLst/>
              </a:prstGeom>
              <a:noFill/>
            </p:spPr>
            <p:txBody>
              <a:bodyPr wrap="square" lIns="182880" tIns="146304" rIns="182880" bIns="146304" rtlCol="0" anchor="ctr">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Input 2</a:t>
                </a:r>
              </a:p>
            </p:txBody>
          </p:sp>
        </p:grpSp>
        <p:grpSp>
          <p:nvGrpSpPr>
            <p:cNvPr id="120" name="Group 119">
              <a:extLst>
                <a:ext uri="{FF2B5EF4-FFF2-40B4-BE49-F238E27FC236}">
                  <a16:creationId xmlns:a16="http://schemas.microsoft.com/office/drawing/2014/main" id="{92BFBC9E-E1A7-4339-99FD-EC216EF22D3A}"/>
                </a:ext>
              </a:extLst>
            </p:cNvPr>
            <p:cNvGrpSpPr/>
            <p:nvPr/>
          </p:nvGrpSpPr>
          <p:grpSpPr>
            <a:xfrm>
              <a:off x="7357107" y="5267244"/>
              <a:ext cx="982760" cy="203946"/>
              <a:chOff x="2277544" y="4158504"/>
              <a:chExt cx="982760" cy="203946"/>
            </a:xfrm>
          </p:grpSpPr>
          <p:sp>
            <p:nvSpPr>
              <p:cNvPr id="113" name="Rectangle: Rounded Corners 112">
                <a:extLst>
                  <a:ext uri="{FF2B5EF4-FFF2-40B4-BE49-F238E27FC236}">
                    <a16:creationId xmlns:a16="http://schemas.microsoft.com/office/drawing/2014/main" id="{0950B048-9383-47B2-B5A6-E9BB0709E256}"/>
                  </a:ext>
                </a:extLst>
              </p:cNvPr>
              <p:cNvSpPr/>
              <p:nvPr/>
            </p:nvSpPr>
            <p:spPr bwMode="auto">
              <a:xfrm>
                <a:off x="2277544" y="4158505"/>
                <a:ext cx="203945" cy="203945"/>
              </a:xfrm>
              <a:prstGeom prst="roundRect">
                <a:avLst/>
              </a:prstGeom>
              <a:gradFill flip="none" rotWithShape="1">
                <a:gsLst>
                  <a:gs pos="0">
                    <a:srgbClr val="243A5E">
                      <a:shade val="30000"/>
                      <a:satMod val="115000"/>
                    </a:srgbClr>
                  </a:gs>
                  <a:gs pos="50000">
                    <a:srgbClr val="243A5E">
                      <a:shade val="67500"/>
                      <a:satMod val="115000"/>
                    </a:srgbClr>
                  </a:gs>
                  <a:gs pos="100000">
                    <a:srgbClr val="243A5E">
                      <a:shade val="100000"/>
                      <a:satMod val="115000"/>
                    </a:srgbClr>
                  </a:gs>
                </a:gsLst>
                <a:path path="circle">
                  <a:fillToRect t="100000" r="100000"/>
                </a:path>
                <a:tileRect l="-100000" b="-100000"/>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Rounded Corners 114">
                <a:extLst>
                  <a:ext uri="{FF2B5EF4-FFF2-40B4-BE49-F238E27FC236}">
                    <a16:creationId xmlns:a16="http://schemas.microsoft.com/office/drawing/2014/main" id="{E4E10DF9-305C-4F2A-A958-A53EDBC1A3B3}"/>
                  </a:ext>
                </a:extLst>
              </p:cNvPr>
              <p:cNvSpPr/>
              <p:nvPr/>
            </p:nvSpPr>
            <p:spPr bwMode="auto">
              <a:xfrm>
                <a:off x="2796754" y="4158505"/>
                <a:ext cx="203945" cy="203945"/>
              </a:xfrm>
              <a:prstGeom prst="roundRect">
                <a:avLst/>
              </a:prstGeom>
              <a:gradFill flip="none" rotWithShape="1">
                <a:gsLst>
                  <a:gs pos="0">
                    <a:srgbClr val="0078D4">
                      <a:shade val="30000"/>
                      <a:satMod val="115000"/>
                    </a:srgbClr>
                  </a:gs>
                  <a:gs pos="50000">
                    <a:srgbClr val="0078D4">
                      <a:shade val="67500"/>
                      <a:satMod val="115000"/>
                    </a:srgbClr>
                  </a:gs>
                  <a:gs pos="100000">
                    <a:srgbClr val="0078D4">
                      <a:shade val="100000"/>
                      <a:satMod val="115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Rounded Corners 116">
                <a:extLst>
                  <a:ext uri="{FF2B5EF4-FFF2-40B4-BE49-F238E27FC236}">
                    <a16:creationId xmlns:a16="http://schemas.microsoft.com/office/drawing/2014/main" id="{0A22E81B-2260-441E-9184-4B187502AF58}"/>
                  </a:ext>
                </a:extLst>
              </p:cNvPr>
              <p:cNvSpPr/>
              <p:nvPr/>
            </p:nvSpPr>
            <p:spPr bwMode="auto">
              <a:xfrm>
                <a:off x="2537149" y="4158505"/>
                <a:ext cx="203945" cy="203945"/>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Rounded Corners 118">
                <a:extLst>
                  <a:ext uri="{FF2B5EF4-FFF2-40B4-BE49-F238E27FC236}">
                    <a16:creationId xmlns:a16="http://schemas.microsoft.com/office/drawing/2014/main" id="{1822F233-C7F0-408B-A3C2-D93941A4D5BD}"/>
                  </a:ext>
                </a:extLst>
              </p:cNvPr>
              <p:cNvSpPr/>
              <p:nvPr/>
            </p:nvSpPr>
            <p:spPr bwMode="auto">
              <a:xfrm>
                <a:off x="3056359" y="4158504"/>
                <a:ext cx="203945" cy="203945"/>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21" name="Group 120">
              <a:extLst>
                <a:ext uri="{FF2B5EF4-FFF2-40B4-BE49-F238E27FC236}">
                  <a16:creationId xmlns:a16="http://schemas.microsoft.com/office/drawing/2014/main" id="{66D854C5-063B-43A4-88EF-565F184E5DFB}"/>
                </a:ext>
              </a:extLst>
            </p:cNvPr>
            <p:cNvGrpSpPr/>
            <p:nvPr/>
          </p:nvGrpSpPr>
          <p:grpSpPr>
            <a:xfrm>
              <a:off x="10908830" y="5267244"/>
              <a:ext cx="982760" cy="203946"/>
              <a:chOff x="2277544" y="4158504"/>
              <a:chExt cx="982760" cy="203946"/>
            </a:xfrm>
          </p:grpSpPr>
          <p:sp>
            <p:nvSpPr>
              <p:cNvPr id="122" name="Rectangle: Rounded Corners 121">
                <a:extLst>
                  <a:ext uri="{FF2B5EF4-FFF2-40B4-BE49-F238E27FC236}">
                    <a16:creationId xmlns:a16="http://schemas.microsoft.com/office/drawing/2014/main" id="{1F1992EC-B0A5-4FAB-BF82-8E175ABD688C}"/>
                  </a:ext>
                </a:extLst>
              </p:cNvPr>
              <p:cNvSpPr/>
              <p:nvPr/>
            </p:nvSpPr>
            <p:spPr bwMode="auto">
              <a:xfrm>
                <a:off x="2277544" y="4158505"/>
                <a:ext cx="203945" cy="203945"/>
              </a:xfrm>
              <a:prstGeom prst="roundRect">
                <a:avLst/>
              </a:prstGeom>
              <a:gradFill flip="none" rotWithShape="1">
                <a:gsLst>
                  <a:gs pos="0">
                    <a:srgbClr val="75757A">
                      <a:tint val="66000"/>
                      <a:satMod val="160000"/>
                    </a:srgbClr>
                  </a:gs>
                  <a:gs pos="50000">
                    <a:srgbClr val="75757A">
                      <a:tint val="44500"/>
                      <a:satMod val="160000"/>
                    </a:srgbClr>
                  </a:gs>
                  <a:gs pos="100000">
                    <a:srgbClr val="75757A">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Rounded Corners 122">
                <a:extLst>
                  <a:ext uri="{FF2B5EF4-FFF2-40B4-BE49-F238E27FC236}">
                    <a16:creationId xmlns:a16="http://schemas.microsoft.com/office/drawing/2014/main" id="{E147BDFF-EC98-4C69-AAB8-07F8A999FA12}"/>
                  </a:ext>
                </a:extLst>
              </p:cNvPr>
              <p:cNvSpPr/>
              <p:nvPr/>
            </p:nvSpPr>
            <p:spPr bwMode="auto">
              <a:xfrm>
                <a:off x="2796754" y="4158505"/>
                <a:ext cx="203945" cy="203945"/>
              </a:xfrm>
              <a:prstGeom prst="roundRect">
                <a:avLst/>
              </a:prstGeom>
              <a:gradFill flip="none" rotWithShape="1">
                <a:gsLst>
                  <a:gs pos="0">
                    <a:srgbClr val="0078D4">
                      <a:shade val="30000"/>
                      <a:satMod val="115000"/>
                    </a:srgbClr>
                  </a:gs>
                  <a:gs pos="50000">
                    <a:srgbClr val="0078D4">
                      <a:shade val="67500"/>
                      <a:satMod val="115000"/>
                    </a:srgbClr>
                  </a:gs>
                  <a:gs pos="100000">
                    <a:srgbClr val="0078D4">
                      <a:shade val="100000"/>
                      <a:satMod val="115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Rounded Corners 123">
                <a:extLst>
                  <a:ext uri="{FF2B5EF4-FFF2-40B4-BE49-F238E27FC236}">
                    <a16:creationId xmlns:a16="http://schemas.microsoft.com/office/drawing/2014/main" id="{622FEED9-9ED8-429A-A934-478DB42C0532}"/>
                  </a:ext>
                </a:extLst>
              </p:cNvPr>
              <p:cNvSpPr/>
              <p:nvPr/>
            </p:nvSpPr>
            <p:spPr bwMode="auto">
              <a:xfrm>
                <a:off x="2537149" y="4158505"/>
                <a:ext cx="203945" cy="203945"/>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Rounded Corners 124">
                <a:extLst>
                  <a:ext uri="{FF2B5EF4-FFF2-40B4-BE49-F238E27FC236}">
                    <a16:creationId xmlns:a16="http://schemas.microsoft.com/office/drawing/2014/main" id="{DE85B477-C630-43D8-8DA5-53A577A0DA56}"/>
                  </a:ext>
                </a:extLst>
              </p:cNvPr>
              <p:cNvSpPr/>
              <p:nvPr/>
            </p:nvSpPr>
            <p:spPr bwMode="auto">
              <a:xfrm>
                <a:off x="3056359" y="4158504"/>
                <a:ext cx="203945" cy="203945"/>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185723163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4866</Words>
  <Application>Microsoft Office PowerPoint</Application>
  <PresentationFormat>Widescreen</PresentationFormat>
  <Paragraphs>772</Paragraphs>
  <Slides>43</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Consolas</vt:lpstr>
      <vt:lpstr>Segoe UI</vt:lpstr>
      <vt:lpstr>Segoe UI Light</vt:lpstr>
      <vt:lpstr>Segoe UI Semibold</vt:lpstr>
      <vt:lpstr>Segoe UI Semilight</vt:lpstr>
      <vt:lpstr>Wingdings</vt:lpstr>
      <vt:lpstr>Microsoft Azure Template</vt:lpstr>
      <vt:lpstr>Module 1: Explore core data concepts</vt:lpstr>
      <vt:lpstr>Agenda</vt:lpstr>
      <vt:lpstr>Lesson 1: Explore core data concepts</vt:lpstr>
      <vt:lpstr>Lesson 1 objectives</vt:lpstr>
      <vt:lpstr>What is data?</vt:lpstr>
      <vt:lpstr>Transactional vs analytical data stores</vt:lpstr>
      <vt:lpstr>Transactional workloads</vt:lpstr>
      <vt:lpstr>Analytical Workloads</vt:lpstr>
      <vt:lpstr>Data Processing</vt:lpstr>
      <vt:lpstr>Lesson 1: Knowledge check</vt:lpstr>
      <vt:lpstr>Lesson 2: Explore roles and responsibilities in the world of data</vt:lpstr>
      <vt:lpstr>Lesson 2 objectives</vt:lpstr>
      <vt:lpstr>Roles in data</vt:lpstr>
      <vt:lpstr>Common tools – Database administrator</vt:lpstr>
      <vt:lpstr>Common tools – Data engineering</vt:lpstr>
      <vt:lpstr>Common tools – Data analyst</vt:lpstr>
      <vt:lpstr>Lesson 2: Knowledge check</vt:lpstr>
      <vt:lpstr>Lesson 3: Describe concepts of relational data</vt:lpstr>
      <vt:lpstr>Lesson 3 objectives</vt:lpstr>
      <vt:lpstr>Identify relational database use cases</vt:lpstr>
      <vt:lpstr>Tables</vt:lpstr>
      <vt:lpstr>Entities</vt:lpstr>
      <vt:lpstr>Normalization</vt:lpstr>
      <vt:lpstr>Relations</vt:lpstr>
      <vt:lpstr>Indexes</vt:lpstr>
      <vt:lpstr>View</vt:lpstr>
      <vt:lpstr>Lesson 3: Knowledge check</vt:lpstr>
      <vt:lpstr>Lesson 4: Explore concepts of non-relational data</vt:lpstr>
      <vt:lpstr>Lesson 4 objectives</vt:lpstr>
      <vt:lpstr>Explore characteristics of non-relational data</vt:lpstr>
      <vt:lpstr>Identify non-relational database use cases</vt:lpstr>
      <vt:lpstr>Types of non-relational data</vt:lpstr>
      <vt:lpstr>What is unstructured data?</vt:lpstr>
      <vt:lpstr>What is NoSQL?</vt:lpstr>
      <vt:lpstr>What is a graph database?</vt:lpstr>
      <vt:lpstr>Lesson 4: Knowledge check</vt:lpstr>
      <vt:lpstr>Lesson 5: Explore concepts of data analytics</vt:lpstr>
      <vt:lpstr>Lesson 5 objectives</vt:lpstr>
      <vt:lpstr>The Data Journey</vt:lpstr>
      <vt:lpstr>Data visualization</vt:lpstr>
      <vt:lpstr>Explore data analytics</vt:lpstr>
      <vt:lpstr>Lesson 5: Knowledge check</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2020-11-23T20:47:11Z</dcterms:created>
  <dcterms:modified xsi:type="dcterms:W3CDTF">2021-11-04T15:47:46Z</dcterms:modified>
</cp:coreProperties>
</file>