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3"/>
  </p:notesMasterIdLst>
  <p:handoutMasterIdLst>
    <p:handoutMasterId r:id="rId44"/>
  </p:handoutMasterIdLst>
  <p:sldIdLst>
    <p:sldId id="3481" r:id="rId2"/>
    <p:sldId id="1670" r:id="rId3"/>
    <p:sldId id="3125" r:id="rId4"/>
    <p:sldId id="10749" r:id="rId5"/>
    <p:sldId id="2134805574" r:id="rId6"/>
    <p:sldId id="10740" r:id="rId7"/>
    <p:sldId id="10741" r:id="rId8"/>
    <p:sldId id="2134805556" r:id="rId9"/>
    <p:sldId id="10763" r:id="rId10"/>
    <p:sldId id="2134805557" r:id="rId11"/>
    <p:sldId id="3514" r:id="rId12"/>
    <p:sldId id="2134805558" r:id="rId13"/>
    <p:sldId id="10738" r:id="rId14"/>
    <p:sldId id="10734" r:id="rId15"/>
    <p:sldId id="10735" r:id="rId16"/>
    <p:sldId id="3126" r:id="rId17"/>
    <p:sldId id="3483" r:id="rId18"/>
    <p:sldId id="1695" r:id="rId19"/>
    <p:sldId id="10742" r:id="rId20"/>
    <p:sldId id="2134805559" r:id="rId21"/>
    <p:sldId id="2134805560" r:id="rId22"/>
    <p:sldId id="10751" r:id="rId23"/>
    <p:sldId id="2134805561" r:id="rId24"/>
    <p:sldId id="3488" r:id="rId25"/>
    <p:sldId id="2134805622" r:id="rId26"/>
    <p:sldId id="3476" r:id="rId27"/>
    <p:sldId id="10731" r:id="rId28"/>
    <p:sldId id="3484" r:id="rId29"/>
    <p:sldId id="10750" r:id="rId30"/>
    <p:sldId id="3521" r:id="rId31"/>
    <p:sldId id="3506" r:id="rId32"/>
    <p:sldId id="3525" r:id="rId33"/>
    <p:sldId id="3524" r:id="rId34"/>
    <p:sldId id="10732" r:id="rId35"/>
    <p:sldId id="3522" r:id="rId36"/>
    <p:sldId id="3505" r:id="rId37"/>
    <p:sldId id="10736" r:id="rId38"/>
    <p:sldId id="2134805562" r:id="rId39"/>
    <p:sldId id="3510" r:id="rId40"/>
    <p:sldId id="3486" r:id="rId41"/>
    <p:sldId id="1884"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E6E6"/>
    <a:srgbClr val="3C3C41"/>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11DA5-D663-4D83-BAC1-F29E37ABE5CA}" v="23" dt="2021-04-02T23:49:33.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76" autoAdjust="0"/>
    <p:restoredTop sz="68743" autoAdjust="0"/>
  </p:normalViewPr>
  <p:slideViewPr>
    <p:cSldViewPr snapToGrid="0">
      <p:cViewPr varScale="1">
        <p:scale>
          <a:sx n="78" d="100"/>
          <a:sy n="78" d="100"/>
        </p:scale>
        <p:origin x="630"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4/5/2021 11:22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4/5/2021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microsoft.com/videoplayer/embed/RE4zTu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ql-database/sql-database-connectivity-architectur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microsoft.com/videoplayer/embed/RE4Akh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learn/modules/explore-provision-deploy-relational-database-offerings-azure/7-exercise-provision-relational-azure-data-services?pivots=postgresq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learn/modules/query-relational-data/6-perform-quer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9695972-8B8A-4CFF-B9FD-C375175DAA66}" type="datetime8">
              <a:rPr lang="en-US" smtClean="0"/>
              <a:t>4/5/2021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039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PostgreSQL is a hybrid relational-object database. You can store data in relational tables, but a PostgreSQL database also enables you to store custom data types, with their own non-relational properties.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MySQL started life as a simple-to-use open-source database management system. It is the leading open source relational database for </a:t>
            </a:r>
            <a:r>
              <a:rPr lang="en-US" sz="882" b="0" i="1" kern="1200" dirty="0">
                <a:solidFill>
                  <a:schemeClr val="tx1"/>
                </a:solidFill>
                <a:effectLst/>
                <a:latin typeface="Segoe UI Light" pitchFamily="34" charset="0"/>
                <a:ea typeface="+mn-ea"/>
                <a:cs typeface="+mn-cs"/>
              </a:rPr>
              <a:t>*Linux, Apache, MySQL, and PHP*</a:t>
            </a:r>
            <a:r>
              <a:rPr lang="en-US" sz="882" b="0" kern="1200" dirty="0">
                <a:solidFill>
                  <a:schemeClr val="tx1"/>
                </a:solidFill>
                <a:effectLst/>
                <a:latin typeface="Segoe UI Light" pitchFamily="34" charset="0"/>
                <a:ea typeface="+mn-ea"/>
                <a:cs typeface="+mn-cs"/>
              </a:rPr>
              <a:t> (LAMP) stack 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MariaDB is a newer database management system, created by the original developers of MySQL. The database engine has since been rewritten and optimized to improve performance. MariaDB offers compatibility with Oracle Database (another popular commercial database management system).</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2770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dirty="0"/>
              <a:t>Point out that you get these benefits because of Azure. For example, Azure Database for MySQL is based on the Community edition, which does not have high availability, but Azure Database for MySQL has high availability because it runs in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8021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546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395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dirty="0"/>
              <a:t>Instructor notes</a:t>
            </a:r>
          </a:p>
          <a:p>
            <a:endParaRPr lang="en-US" sz="1800" dirty="0"/>
          </a:p>
          <a:p>
            <a:r>
              <a:rPr lang="en-US" sz="1800" b="1" dirty="0">
                <a:solidFill>
                  <a:srgbClr val="000000"/>
                </a:solidFill>
                <a:effectLst/>
                <a:latin typeface="Calibri" panose="020F0502020204030204" pitchFamily="34" charset="0"/>
              </a:rPr>
              <a:t>NOTE:</a:t>
            </a:r>
            <a:r>
              <a:rPr lang="en-US" sz="1800" dirty="0">
                <a:solidFill>
                  <a:srgbClr val="000000"/>
                </a:solidFill>
                <a:effectLst/>
                <a:latin typeface="Calibri" panose="020F0502020204030204" pitchFamily="34" charset="0"/>
              </a:rPr>
              <a:t> this demo is duplicated in Module 3 Lesson 2 so only demo once.</a:t>
            </a:r>
          </a:p>
          <a:p>
            <a:endParaRPr lang="en-US" sz="1800" dirty="0">
              <a:solidFill>
                <a:srgbClr val="000000"/>
              </a:solidFill>
              <a:effectLst/>
              <a:latin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Link: </a:t>
            </a:r>
            <a:r>
              <a:rPr lang="en-US" dirty="0">
                <a:hlinkClick r:id="rId3"/>
              </a:rPr>
              <a:t>https://www.microsoft.com/videoplayer/embed/RE4zTud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dirty="0"/>
              <a:t>For a production deployment, you should consider all settings for every deployment.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92444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solidFill>
                  <a:srgbClr val="0000FF"/>
                </a:solidFill>
                <a:hlinkClick r:id="rId3">
                  <a:extLst>
                    <a:ext uri="{A12FA001-AC4F-418D-AE19-62706E023703}">
                      <ahyp:hlinkClr xmlns:ahyp="http://schemas.microsoft.com/office/drawing/2018/hyperlinkcolor" val="tx"/>
                    </a:ext>
                  </a:extLst>
                </a:hlinkClick>
              </a:rPr>
              <a:t>https://docs.microsoft.com/en-us/azure/sql-database/sql-database-connectivity-architecture</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3337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4/5/2021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lvl="1" indent="-342900">
              <a:buFont typeface="Arial" panose="020B0604020202020204" pitchFamily="34" charset="0"/>
              <a:buChar char="•"/>
            </a:pPr>
            <a:r>
              <a:rPr lang="en-US" sz="900" dirty="0"/>
              <a:t>SQL DB Contributor – Can create and manage database but access the database (Ex. to connect and read data)</a:t>
            </a:r>
          </a:p>
          <a:p>
            <a:pPr marL="571500" lvl="1" indent="-342900">
              <a:buFont typeface="Arial" panose="020B0604020202020204" pitchFamily="34" charset="0"/>
              <a:buChar char="•"/>
            </a:pPr>
            <a:r>
              <a:rPr lang="en-US" sz="900" dirty="0"/>
              <a:t>SQL Managed Instance Contributor – Create and manage managed instances but can't give access to others.</a:t>
            </a:r>
          </a:p>
          <a:p>
            <a:pPr marL="571500" lvl="1" indent="-342900">
              <a:buFont typeface="Arial" panose="020B0604020202020204" pitchFamily="34" charset="0"/>
              <a:buChar char="•"/>
            </a:pPr>
            <a:r>
              <a:rPr lang="en-US" sz="900" dirty="0"/>
              <a:t>SQL Security Manager - Manage security policies for MI and databases (like auditing) but not access the MI or database</a:t>
            </a:r>
          </a:p>
          <a:p>
            <a:pPr marL="571500" lvl="1" indent="-342900">
              <a:buFont typeface="Arial" panose="020B0604020202020204" pitchFamily="34" charset="0"/>
              <a:buChar char="•"/>
            </a:pPr>
            <a:r>
              <a:rPr lang="en-US" sz="900" dirty="0"/>
              <a:t>SQL Server Contributor – Manage servers and databases but not access them.</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975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sz="1800" dirty="0">
                <a:solidFill>
                  <a:srgbClr val="000000"/>
                </a:solidFill>
                <a:effectLst/>
                <a:latin typeface="Segoe UI" panose="020B0502040204020203" pitchFamily="34" charset="0"/>
                <a:hlinkClick r:id="rId3"/>
              </a:rPr>
              <a:t>https://www.microsoft.com/videoplayer/embed/RE4AkhG</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1879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b="0" i="0" u="none" strike="noStrike" baseline="0" dirty="0">
                <a:solidFill>
                  <a:srgbClr val="000000"/>
                </a:solidFill>
                <a:latin typeface="Segoe UI" panose="020B0502040204020203" pitchFamily="34" charset="0"/>
              </a:rPr>
              <a:t>Link: </a:t>
            </a:r>
            <a:r>
              <a:rPr lang="en-US" sz="4800" dirty="0">
                <a:hlinkClick r:id="rId3"/>
              </a:rPr>
              <a:t>https://docs.microsoft.com/en-us/learn/modules/explore-provision-deploy-relational-database-offerings-azure/7-exercise-provision-relational-azure-data-services?pivots=postgresql</a:t>
            </a:r>
            <a:endParaRPr lang="en-US" sz="4800" dirty="0"/>
          </a:p>
          <a:p>
            <a:pPr marL="0" indent="0">
              <a:buFont typeface="Arial" panose="020B0604020202020204" pitchFamily="34" charset="0"/>
              <a:buNone/>
            </a:pPr>
            <a:endParaRPr lang="en-US" sz="900" b="0" i="0" u="none" strike="noStrike" baseline="0" dirty="0">
              <a:solidFill>
                <a:srgbClr val="000000"/>
              </a:solidFill>
              <a:latin typeface="Segoe UI" panose="020B0502040204020203" pitchFamily="34" charset="0"/>
            </a:endParaRPr>
          </a:p>
          <a:p>
            <a:pPr marL="0" indent="0">
              <a:buFont typeface="Arial" panose="020B0604020202020204" pitchFamily="34" charset="0"/>
              <a:buNone/>
            </a:pPr>
            <a:r>
              <a:rPr lang="en-US" sz="900" b="0" i="0" u="none" strike="noStrike" baseline="0" dirty="0">
                <a:solidFill>
                  <a:srgbClr val="000000"/>
                </a:solidFill>
                <a:latin typeface="Segoe UI" panose="020B0502040204020203" pitchFamily="34" charset="0"/>
              </a:rPr>
              <a:t>Create data stores:</a:t>
            </a:r>
          </a:p>
          <a:p>
            <a:pPr marL="285750" indent="-285750">
              <a:buFont typeface="Arial" panose="020B0604020202020204" pitchFamily="34" charset="0"/>
              <a:buChar char="•"/>
            </a:pPr>
            <a:r>
              <a:rPr lang="en-US" sz="900" b="0" i="0" u="none" strike="noStrike" baseline="0" dirty="0">
                <a:solidFill>
                  <a:srgbClr val="000000"/>
                </a:solidFill>
                <a:latin typeface="Segoe UI" panose="020B0502040204020203" pitchFamily="34" charset="0"/>
              </a:rPr>
              <a:t>A Cosmos DB for holding information about the volume of items in stock. You need to store current and historic information about volume levels, so you can track how levels vary over time. The data is recorded daily. </a:t>
            </a:r>
          </a:p>
          <a:p>
            <a:pPr marL="285750" indent="-285750">
              <a:buFont typeface="Arial" panose="020B0604020202020204" pitchFamily="34" charset="0"/>
              <a:buChar char="•"/>
            </a:pPr>
            <a:r>
              <a:rPr lang="en-US" sz="900" b="0" i="0" u="none" strike="noStrike" baseline="0" dirty="0">
                <a:solidFill>
                  <a:srgbClr val="000000"/>
                </a:solidFill>
                <a:latin typeface="Segoe UI" panose="020B0502040204020203" pitchFamily="34" charset="0"/>
              </a:rPr>
              <a:t>A Data Lake store for holding production and quality data. </a:t>
            </a:r>
          </a:p>
          <a:p>
            <a:pPr marL="285750" indent="-285750">
              <a:buFont typeface="Arial" panose="020B0604020202020204" pitchFamily="34" charset="0"/>
              <a:buChar char="•"/>
            </a:pPr>
            <a:r>
              <a:rPr lang="en-US" sz="900" b="0" i="0" u="none" strike="noStrike" baseline="0" dirty="0">
                <a:solidFill>
                  <a:srgbClr val="000000"/>
                </a:solidFill>
                <a:latin typeface="Segoe UI" panose="020B0502040204020203" pitchFamily="34" charset="0"/>
              </a:rPr>
              <a:t>A blob container for holding images of the products the company manufactures. </a:t>
            </a:r>
          </a:p>
          <a:p>
            <a:pPr marL="285750" indent="-285750">
              <a:buFont typeface="Arial" panose="020B0604020202020204" pitchFamily="34" charset="0"/>
              <a:buChar char="•"/>
            </a:pPr>
            <a:r>
              <a:rPr lang="en-US" sz="900" b="0" i="0" u="none" strike="noStrike" baseline="0" dirty="0">
                <a:solidFill>
                  <a:srgbClr val="000000"/>
                </a:solidFill>
                <a:latin typeface="Segoe UI" panose="020B0502040204020203" pitchFamily="34" charset="0"/>
              </a:rPr>
              <a:t>File storage for sharing reports.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2010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10:54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dirty="0"/>
              <a:t>Explain that DML statements are by far the most common.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066635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b="0" dirty="0"/>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03432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t>Instructor notes</a:t>
            </a:r>
          </a:p>
          <a:p>
            <a:endParaRPr lang="en-US" sz="1000" dirty="0"/>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SQL is not procedural. It processes the FROM first, followed by WHERE, GROUP BY, ORDER BY, and finally SELECT.</a:t>
            </a:r>
          </a:p>
        </p:txBody>
      </p:sp>
      <p:sp>
        <p:nvSpPr>
          <p:cNvPr id="4" name="Slide Number Placeholder 3"/>
          <p:cNvSpPr>
            <a:spLocks noGrp="1"/>
          </p:cNvSpPr>
          <p:nvPr>
            <p:ph type="sldNum" sz="quarter" idx="10"/>
          </p:nvPr>
        </p:nvSpPr>
        <p:spPr/>
        <p:txBody>
          <a:bodyPr/>
          <a:lstStyle/>
          <a:p>
            <a:fld id="{51301A78-73BE-4B7B-A115-121F41044E14}"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605336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87601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dirty="0"/>
              <a:t>Instructor notes</a:t>
            </a:r>
          </a:p>
          <a:p>
            <a:endParaRPr lang="en-US" sz="1000" dirty="0"/>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some words are optional and you might see the word INTO omitted.</a:t>
            </a:r>
          </a:p>
        </p:txBody>
      </p:sp>
      <p:sp>
        <p:nvSpPr>
          <p:cNvPr id="4" name="Slide Number Placeholder 3"/>
          <p:cNvSpPr>
            <a:spLocks noGrp="1"/>
          </p:cNvSpPr>
          <p:nvPr>
            <p:ph type="sldNum" sz="quarter" idx="10"/>
          </p:nvPr>
        </p:nvSpPr>
        <p:spPr/>
        <p:txBody>
          <a:bodyPr/>
          <a:lstStyle/>
          <a:p>
            <a:fld id="{C2A38116-0269-499C-B4D2-8C60381F8A5C}"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7: Using DML to Modify Data</a:t>
            </a:r>
          </a:p>
        </p:txBody>
      </p:sp>
    </p:spTree>
    <p:extLst>
      <p:ext uri="{BB962C8B-B14F-4D97-AF65-F5344CB8AC3E}">
        <p14:creationId xmlns:p14="http://schemas.microsoft.com/office/powerpoint/2010/main" val="1814402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algn="l"/>
            <a:r>
              <a:rPr lang="en-US" b="0" i="0" dirty="0">
                <a:solidFill>
                  <a:srgbClr val="171717"/>
                </a:solidFill>
                <a:effectLst/>
                <a:latin typeface="Segoe UI" panose="020B0502040204020203" pitchFamily="34" charset="0"/>
              </a:rPr>
              <a:t>You use DDL statements to create, modify, and remove tables and other objects in a database (table, stored procedures, views, and so on).</a:t>
            </a:r>
          </a:p>
          <a:p>
            <a:pPr algn="l"/>
            <a:r>
              <a:rPr lang="en-US" b="0" i="0" dirty="0">
                <a:solidFill>
                  <a:srgbClr val="171717"/>
                </a:solidFill>
                <a:effectLst/>
                <a:latin typeface="Segoe UI" panose="020B0502040204020203" pitchFamily="34" charset="0"/>
              </a:rPr>
              <a:t>These are the most common DDL statements: CREATE ALTER, DROP, and RENAME.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WARNING: The </a:t>
            </a:r>
            <a:r>
              <a:rPr lang="en-US" b="1" i="0" dirty="0">
                <a:solidFill>
                  <a:srgbClr val="171717"/>
                </a:solidFill>
                <a:effectLst/>
                <a:latin typeface="Segoe UI" panose="020B0502040204020203" pitchFamily="34" charset="0"/>
              </a:rPr>
              <a:t>DROP</a:t>
            </a:r>
            <a:r>
              <a:rPr lang="en-US" b="0" i="0" dirty="0">
                <a:solidFill>
                  <a:srgbClr val="171717"/>
                </a:solidFill>
                <a:effectLst/>
                <a:latin typeface="Segoe UI" panose="020B0502040204020203" pitchFamily="34" charset="0"/>
              </a:rPr>
              <a:t> statement is very powerful. When you drop a table, all the rows in that table are lost. Unless you have a backup, you won't be able to retrieve this data.</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777699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9549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dirty="0"/>
              <a:t>These are all tools that will accept SQL statements.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922938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dirty="0"/>
              <a:t>Note that, while SQL Server uses </a:t>
            </a:r>
            <a:r>
              <a:rPr lang="en-GB" dirty="0" err="1"/>
              <a:t>TSQL</a:t>
            </a:r>
            <a:r>
              <a:rPr lang="en-GB" dirty="0"/>
              <a:t>, PostgreSQL uses psql. It is similar, but not the same.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1498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4905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b="0" i="0" u="none" strike="noStrike" baseline="0" dirty="0">
                <a:solidFill>
                  <a:srgbClr val="000000"/>
                </a:solidFill>
                <a:latin typeface="Segoe UI" panose="020B0502040204020203" pitchFamily="34" charset="0"/>
              </a:rPr>
              <a:t>Link: </a:t>
            </a:r>
            <a:r>
              <a:rPr lang="en-US" sz="4800" dirty="0">
                <a:hlinkClick r:id="rId3"/>
              </a:rPr>
              <a:t>https://docs.microsoft.com/en-us/learn/modules/query-relational-data/6-perform-query</a:t>
            </a:r>
            <a:endParaRPr lang="en-US" sz="48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2010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48551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4/5/2021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8247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offers a range of options for running a database management system in the cloud. </a:t>
            </a:r>
          </a:p>
          <a:p>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Data Services fall into the PaaS category. These services are a series of DBMSs managed by Microsoft in the cloud. Each data service takes care of the configuration, day-to-day management, software updates, and security of the databases that it hosts. All you do is create your databases under the control of the data service.</a:t>
            </a:r>
          </a:p>
          <a:p>
            <a:pPr algn="l"/>
            <a:r>
              <a:rPr lang="en-US" b="0" i="0" dirty="0">
                <a:solidFill>
                  <a:srgbClr val="171717"/>
                </a:solidFill>
                <a:effectLst/>
                <a:latin typeface="Segoe UI" panose="020B0502040204020203" pitchFamily="34" charset="0"/>
              </a:rPr>
              <a:t>Azure Data Services are available for several common relational database management systems. The most well-known service is Azure SQL Database. The others currently available are Azure Database for MySQL servers, Azure Database for MariaDB servers, and Azure Database for PostgreSQL servers.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860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Point out that if you don’t need the additional control, you can save on capital expenditure and administrative effort.</a:t>
            </a:r>
          </a:p>
          <a:p>
            <a:endParaRPr lang="en-US" dirty="0"/>
          </a:p>
          <a:p>
            <a:r>
              <a:rPr lang="en-US" dirty="0"/>
              <a:t>Talk through the points on the next 5 slides. All of the key points are on the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3168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offers a range of options for running SQL Server in the cloud.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For example, you can migrate your on-premises systems to a collection of Azure virtual machines. This approach still requires that you manage your DBMS carefully (SQL Server on Azure VM).</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Alternatively, you can take advantage of the various Azure relational data services available. These data services manage the DBMS for you, leaving you free to concentrate on the data they contain and the applications that use them (Azure SQL Managed Instance and Azure SQL Database).</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751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7359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37821097-B77C-4991-B924-D762ADC8782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spc="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40.svg"/></Relationships>
</file>

<file path=ppt/slides/_rels/slide1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4.emf"/><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notesSlide" Target="../notesSlides/notesSlide12.xml"/><Relationship Id="rId1" Type="http://schemas.openxmlformats.org/officeDocument/2006/relationships/slideLayout" Target="../slideLayouts/slideLayout44.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slides/_rels/slide14.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62.emf"/><Relationship Id="rId4" Type="http://schemas.openxmlformats.org/officeDocument/2006/relationships/image" Target="../media/image61.emf"/></Relationships>
</file>

<file path=ppt/slides/_rels/slide1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4.emf"/></Relationships>
</file>

<file path=ppt/slides/_rels/slide16.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slides/_rels/slide18.xml.rels><?xml version="1.0" encoding="UTF-8" standalone="yes"?>
<Relationships xmlns="http://schemas.openxmlformats.org/package/2006/relationships"><Relationship Id="rId3" Type="http://schemas.openxmlformats.org/officeDocument/2006/relationships/hyperlink" Target="https://www.microsoft.com/videoplayer/embed/RE4zTud" TargetMode="External"/><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openxmlformats.org/officeDocument/2006/relationships/image" Target="../media/image7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6.xml"/><Relationship Id="rId4" Type="http://schemas.openxmlformats.org/officeDocument/2006/relationships/image" Target="../media/image75.emf"/></Relationships>
</file>

<file path=ppt/slides/_rels/slide23.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www.microsoft.com/videoplayer/embed/RE4AkhG" TargetMode="External"/><Relationship Id="rId2" Type="http://schemas.openxmlformats.org/officeDocument/2006/relationships/notesSlide" Target="../notesSlides/notesSlide21.xml"/><Relationship Id="rId1" Type="http://schemas.openxmlformats.org/officeDocument/2006/relationships/slideLayout" Target="../slideLayouts/slideLayout31.xml"/><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82.emf"/></Relationships>
</file>

<file path=ppt/slides/_rels/slide29.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slideLayout" Target="../slideLayouts/slideLayout42.xml"/><Relationship Id="rId4" Type="http://schemas.openxmlformats.org/officeDocument/2006/relationships/image" Target="../media/image85.em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jpeg"/><Relationship Id="rId7"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89.png"/><Relationship Id="rId5" Type="http://schemas.openxmlformats.org/officeDocument/2006/relationships/image" Target="../media/image88.jpeg"/><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1.emf"/><Relationship Id="rId11" Type="http://schemas.openxmlformats.org/officeDocument/2006/relationships/image" Target="../media/image26.svg"/><Relationship Id="rId5" Type="http://schemas.openxmlformats.org/officeDocument/2006/relationships/image" Target="../media/image20.emf"/><Relationship Id="rId10" Type="http://schemas.openxmlformats.org/officeDocument/2006/relationships/image" Target="../media/image25.png"/><Relationship Id="rId4" Type="http://schemas.openxmlformats.org/officeDocument/2006/relationships/image" Target="../media/image19.emf"/><Relationship Id="rId9" Type="http://schemas.openxmlformats.org/officeDocument/2006/relationships/image" Target="../media/image24.emf"/></Relationships>
</file>

<file path=ppt/slides/_rels/slide4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emf"/><Relationship Id="rId7" Type="http://schemas.openxmlformats.org/officeDocument/2006/relationships/image" Target="../media/image40.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image" Target="../media/image42.svg"/></Relationships>
</file>

<file path=ppt/slides/_rels/slide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2: Explore relational data in Azure</a:t>
            </a:r>
          </a:p>
        </p:txBody>
      </p:sp>
    </p:spTree>
    <p:extLst>
      <p:ext uri="{BB962C8B-B14F-4D97-AF65-F5344CB8AC3E}">
        <p14:creationId xmlns:p14="http://schemas.microsoft.com/office/powerpoint/2010/main" val="23247965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5F8B-9892-4FA5-BAF2-AA732A797DC4}"/>
              </a:ext>
            </a:extLst>
          </p:cNvPr>
          <p:cNvSpPr>
            <a:spLocks noGrp="1"/>
          </p:cNvSpPr>
          <p:nvPr>
            <p:ph type="title"/>
          </p:nvPr>
        </p:nvSpPr>
        <p:spPr/>
        <p:txBody>
          <a:bodyPr/>
          <a:lstStyle/>
          <a:p>
            <a:r>
              <a:rPr lang="en-US" dirty="0"/>
              <a:t>Azure SQL Managed Instance</a:t>
            </a:r>
          </a:p>
        </p:txBody>
      </p:sp>
      <p:sp>
        <p:nvSpPr>
          <p:cNvPr id="3" name="Text Placeholder 2">
            <a:extLst>
              <a:ext uri="{FF2B5EF4-FFF2-40B4-BE49-F238E27FC236}">
                <a16:creationId xmlns:a16="http://schemas.microsoft.com/office/drawing/2014/main" id="{E7DCEE25-F08C-421B-876E-F3A1FAB89B2C}"/>
              </a:ext>
            </a:extLst>
          </p:cNvPr>
          <p:cNvSpPr>
            <a:spLocks noGrp="1"/>
          </p:cNvSpPr>
          <p:nvPr>
            <p:ph type="body" sz="quarter" idx="10"/>
          </p:nvPr>
        </p:nvSpPr>
        <p:spPr>
          <a:xfrm>
            <a:off x="419100" y="1457326"/>
            <a:ext cx="11341100" cy="707886"/>
          </a:xfrm>
        </p:spPr>
        <p:txBody>
          <a:bodyPr/>
          <a:lstStyle/>
          <a:p>
            <a:r>
              <a:rPr lang="en-US" sz="2000" b="1" dirty="0">
                <a:latin typeface="+mn-lt"/>
              </a:rPr>
              <a:t>Azure SQL Managed Instance </a:t>
            </a:r>
            <a:r>
              <a:rPr lang="en-US" sz="2000" b="0" i="0" dirty="0">
                <a:solidFill>
                  <a:srgbClr val="171717"/>
                </a:solidFill>
                <a:effectLst/>
                <a:latin typeface="Segoe UI" panose="020B0502040204020203" pitchFamily="34" charset="0"/>
              </a:rPr>
              <a:t>allows you to pre-provision compute resources and deploy several individual managed instances up to your pre-provisioned compute level</a:t>
            </a:r>
            <a:r>
              <a:rPr lang="en-US" sz="2000" dirty="0">
                <a:latin typeface="+mn-lt"/>
              </a:rPr>
              <a:t>.</a:t>
            </a:r>
          </a:p>
        </p:txBody>
      </p:sp>
      <p:sp>
        <p:nvSpPr>
          <p:cNvPr id="5" name="TextBox 4">
            <a:extLst>
              <a:ext uri="{FF2B5EF4-FFF2-40B4-BE49-F238E27FC236}">
                <a16:creationId xmlns:a16="http://schemas.microsoft.com/office/drawing/2014/main" id="{A8D118F9-496A-4620-8785-4A228F44E953}"/>
              </a:ext>
            </a:extLst>
          </p:cNvPr>
          <p:cNvSpPr txBox="1"/>
          <p:nvPr/>
        </p:nvSpPr>
        <p:spPr>
          <a:xfrm>
            <a:off x="418643" y="2178741"/>
            <a:ext cx="11341100" cy="1280351"/>
          </a:xfrm>
          <a:prstGeom prst="rect">
            <a:avLst/>
          </a:prstGeom>
          <a:noFill/>
        </p:spPr>
        <p:txBody>
          <a:bodyPr wrap="square" lIns="182880" tIns="146304" rIns="182880" bIns="146304" rtlCol="0">
            <a:spAutoFit/>
          </a:bodyPr>
          <a:lstStyle/>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Automatic backups, software patching, database monitoring, and other administrative tasks</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Near 100% compatibility with on-premises SQL Server</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Supported by other Azure services</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 name="Group 5" descr="Single Instance - One SQL Server instance, multiple databases.">
            <a:extLst>
              <a:ext uri="{FF2B5EF4-FFF2-40B4-BE49-F238E27FC236}">
                <a16:creationId xmlns:a16="http://schemas.microsoft.com/office/drawing/2014/main" id="{669BA13A-A4D1-48A6-BC79-618ECE597937}"/>
              </a:ext>
            </a:extLst>
          </p:cNvPr>
          <p:cNvGrpSpPr/>
          <p:nvPr/>
        </p:nvGrpSpPr>
        <p:grpSpPr>
          <a:xfrm>
            <a:off x="2113808" y="3459092"/>
            <a:ext cx="2679664" cy="2332987"/>
            <a:chOff x="1006698" y="1478882"/>
            <a:chExt cx="4926805" cy="4077368"/>
          </a:xfrm>
        </p:grpSpPr>
        <p:grpSp>
          <p:nvGrpSpPr>
            <p:cNvPr id="7" name="Group 6">
              <a:extLst>
                <a:ext uri="{FF2B5EF4-FFF2-40B4-BE49-F238E27FC236}">
                  <a16:creationId xmlns:a16="http://schemas.microsoft.com/office/drawing/2014/main" id="{0DCCB7B4-DFD6-4EF3-B982-1703262D94DD}"/>
                </a:ext>
              </a:extLst>
            </p:cNvPr>
            <p:cNvGrpSpPr/>
            <p:nvPr/>
          </p:nvGrpSpPr>
          <p:grpSpPr>
            <a:xfrm>
              <a:off x="1006698" y="1478882"/>
              <a:ext cx="4926805" cy="4077368"/>
              <a:chOff x="459683" y="1561432"/>
              <a:chExt cx="4926805" cy="4077368"/>
            </a:xfrm>
          </p:grpSpPr>
          <p:sp>
            <p:nvSpPr>
              <p:cNvPr id="9" name="TextBox 8">
                <a:extLst>
                  <a:ext uri="{FF2B5EF4-FFF2-40B4-BE49-F238E27FC236}">
                    <a16:creationId xmlns:a16="http://schemas.microsoft.com/office/drawing/2014/main" id="{80A01B5A-E8C3-4F57-8BA7-FFBF22E4EA9E}"/>
                  </a:ext>
                </a:extLst>
              </p:cNvPr>
              <p:cNvSpPr txBox="1"/>
              <p:nvPr/>
            </p:nvSpPr>
            <p:spPr>
              <a:xfrm>
                <a:off x="1006700" y="1561432"/>
                <a:ext cx="3835400"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mn-cs"/>
                  </a:rPr>
                  <a:t>Single Instance</a:t>
                </a:r>
              </a:p>
            </p:txBody>
          </p:sp>
          <p:sp>
            <p:nvSpPr>
              <p:cNvPr id="10" name="TextBox 9">
                <a:extLst>
                  <a:ext uri="{FF2B5EF4-FFF2-40B4-BE49-F238E27FC236}">
                    <a16:creationId xmlns:a16="http://schemas.microsoft.com/office/drawing/2014/main" id="{0722C253-7992-46FD-8FEE-3519CB83ECE8}"/>
                  </a:ext>
                </a:extLst>
              </p:cNvPr>
              <p:cNvSpPr txBox="1"/>
              <p:nvPr/>
            </p:nvSpPr>
            <p:spPr>
              <a:xfrm>
                <a:off x="503351" y="4660516"/>
                <a:ext cx="4842097" cy="914433"/>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One SQL Server instance, multiple databases.</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 name="Rectangle: Rounded Corners 10">
                <a:extLst>
                  <a:ext uri="{FF2B5EF4-FFF2-40B4-BE49-F238E27FC236}">
                    <a16:creationId xmlns:a16="http://schemas.microsoft.com/office/drawing/2014/main" id="{7DF7EDB9-B922-47FD-AF55-2FE3C56E7420}"/>
                  </a:ext>
                </a:extLst>
              </p:cNvPr>
              <p:cNvSpPr/>
              <p:nvPr/>
            </p:nvSpPr>
            <p:spPr bwMode="auto">
              <a:xfrm>
                <a:off x="459683" y="1612707"/>
                <a:ext cx="4926805" cy="4026093"/>
              </a:xfrm>
              <a:prstGeom prst="roundRect">
                <a:avLst/>
              </a:prstGeom>
              <a:noFill/>
              <a:ln>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5750F21C-4FE9-4B28-9DE7-E137798DF7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0188" y="2368028"/>
              <a:ext cx="1865557" cy="1865557"/>
            </a:xfrm>
            <a:prstGeom prst="rect">
              <a:avLst/>
            </a:prstGeom>
          </p:spPr>
        </p:pic>
      </p:grpSp>
      <p:grpSp>
        <p:nvGrpSpPr>
          <p:cNvPr id="12" name="Group 11" descr="Instance pool - Multiple instances share the same resources.">
            <a:extLst>
              <a:ext uri="{FF2B5EF4-FFF2-40B4-BE49-F238E27FC236}">
                <a16:creationId xmlns:a16="http://schemas.microsoft.com/office/drawing/2014/main" id="{DFC494CB-4D81-4972-BFBC-23516F850E3E}"/>
              </a:ext>
              <a:ext uri="{C183D7F6-B498-43B3-948B-1728B52AA6E4}">
                <adec:decorative xmlns:adec="http://schemas.microsoft.com/office/drawing/2017/decorative" val="0"/>
              </a:ext>
            </a:extLst>
          </p:cNvPr>
          <p:cNvGrpSpPr/>
          <p:nvPr/>
        </p:nvGrpSpPr>
        <p:grpSpPr>
          <a:xfrm>
            <a:off x="7365609" y="3459092"/>
            <a:ext cx="2679664" cy="2332987"/>
            <a:chOff x="6258499" y="1478882"/>
            <a:chExt cx="4926805" cy="4077368"/>
          </a:xfrm>
        </p:grpSpPr>
        <p:grpSp>
          <p:nvGrpSpPr>
            <p:cNvPr id="13" name="Group 12">
              <a:extLst>
                <a:ext uri="{FF2B5EF4-FFF2-40B4-BE49-F238E27FC236}">
                  <a16:creationId xmlns:a16="http://schemas.microsoft.com/office/drawing/2014/main" id="{B7670764-AE2C-4453-9435-8B466830D862}"/>
                </a:ext>
              </a:extLst>
            </p:cNvPr>
            <p:cNvGrpSpPr/>
            <p:nvPr/>
          </p:nvGrpSpPr>
          <p:grpSpPr>
            <a:xfrm>
              <a:off x="6258499" y="1478882"/>
              <a:ext cx="4926805" cy="4077368"/>
              <a:chOff x="6830902" y="1561432"/>
              <a:chExt cx="4926805" cy="4077368"/>
            </a:xfrm>
          </p:grpSpPr>
          <p:sp>
            <p:nvSpPr>
              <p:cNvPr id="15" name="TextBox 14">
                <a:extLst>
                  <a:ext uri="{FF2B5EF4-FFF2-40B4-BE49-F238E27FC236}">
                    <a16:creationId xmlns:a16="http://schemas.microsoft.com/office/drawing/2014/main" id="{287EE78D-238B-4A31-B555-EA8B42343917}"/>
                  </a:ext>
                </a:extLst>
              </p:cNvPr>
              <p:cNvSpPr txBox="1"/>
              <p:nvPr/>
            </p:nvSpPr>
            <p:spPr>
              <a:xfrm>
                <a:off x="7349902" y="1561432"/>
                <a:ext cx="3835400"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mn-cs"/>
                  </a:rPr>
                  <a:t>Instance Pool</a:t>
                </a:r>
              </a:p>
            </p:txBody>
          </p:sp>
          <p:sp>
            <p:nvSpPr>
              <p:cNvPr id="16" name="TextBox 15">
                <a:extLst>
                  <a:ext uri="{FF2B5EF4-FFF2-40B4-BE49-F238E27FC236}">
                    <a16:creationId xmlns:a16="http://schemas.microsoft.com/office/drawing/2014/main" id="{B11953CE-EA83-4973-B927-F1224E71BEFD}"/>
                  </a:ext>
                </a:extLst>
              </p:cNvPr>
              <p:cNvSpPr txBox="1"/>
              <p:nvPr/>
            </p:nvSpPr>
            <p:spPr>
              <a:xfrm>
                <a:off x="6846552" y="4660516"/>
                <a:ext cx="4842097" cy="914433"/>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Multiple instances share the same resources.</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Rectangle: Rounded Corners 16">
                <a:extLst>
                  <a:ext uri="{FF2B5EF4-FFF2-40B4-BE49-F238E27FC236}">
                    <a16:creationId xmlns:a16="http://schemas.microsoft.com/office/drawing/2014/main" id="{D8E98A84-381E-4407-A686-49B3A82A3029}"/>
                  </a:ext>
                </a:extLst>
              </p:cNvPr>
              <p:cNvSpPr/>
              <p:nvPr/>
            </p:nvSpPr>
            <p:spPr bwMode="auto">
              <a:xfrm>
                <a:off x="6830902" y="1612707"/>
                <a:ext cx="4926805" cy="4026093"/>
              </a:xfrm>
              <a:prstGeom prst="roundRect">
                <a:avLst/>
              </a:prstGeom>
              <a:noFill/>
              <a:ln>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14" name="Graphic 13">
              <a:extLst>
                <a:ext uri="{FF2B5EF4-FFF2-40B4-BE49-F238E27FC236}">
                  <a16:creationId xmlns:a16="http://schemas.microsoft.com/office/drawing/2014/main" id="{FD6036DF-1E63-4D94-845C-D7EA3FAA51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89122" y="2368027"/>
              <a:ext cx="1865557" cy="1865557"/>
            </a:xfrm>
            <a:prstGeom prst="rect">
              <a:avLst/>
            </a:prstGeom>
          </p:spPr>
        </p:pic>
      </p:grpSp>
    </p:spTree>
    <p:extLst>
      <p:ext uri="{BB962C8B-B14F-4D97-AF65-F5344CB8AC3E}">
        <p14:creationId xmlns:p14="http://schemas.microsoft.com/office/powerpoint/2010/main" val="20613646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735853-E7DD-4850-93D6-989DA2A2CF84}"/>
              </a:ext>
            </a:extLst>
          </p:cNvPr>
          <p:cNvSpPr>
            <a:spLocks noGrp="1"/>
          </p:cNvSpPr>
          <p:nvPr>
            <p:ph type="title"/>
          </p:nvPr>
        </p:nvSpPr>
        <p:spPr/>
        <p:txBody>
          <a:bodyPr/>
          <a:lstStyle/>
          <a:p>
            <a:r>
              <a:rPr lang="en-US" dirty="0"/>
              <a:t>Azure SQL Managed Instance or Azure SQL Database</a:t>
            </a:r>
          </a:p>
        </p:txBody>
      </p:sp>
      <p:pic>
        <p:nvPicPr>
          <p:cNvPr id="32" name="Picture 31" descr="Azure SQL Managed Instance icon">
            <a:extLst>
              <a:ext uri="{FF2B5EF4-FFF2-40B4-BE49-F238E27FC236}">
                <a16:creationId xmlns:a16="http://schemas.microsoft.com/office/drawing/2014/main" id="{06755F05-41A2-410C-B92F-B5C312D5C189}"/>
              </a:ext>
            </a:extLst>
          </p:cNvPr>
          <p:cNvPicPr>
            <a:picLocks noChangeAspect="1"/>
          </p:cNvPicPr>
          <p:nvPr/>
        </p:nvPicPr>
        <p:blipFill>
          <a:blip r:embed="rId2"/>
          <a:stretch>
            <a:fillRect/>
          </a:stretch>
        </p:blipFill>
        <p:spPr>
          <a:xfrm>
            <a:off x="535091" y="1627751"/>
            <a:ext cx="878496" cy="878496"/>
          </a:xfrm>
          <a:prstGeom prst="rect">
            <a:avLst/>
          </a:prstGeom>
        </p:spPr>
      </p:pic>
      <p:sp>
        <p:nvSpPr>
          <p:cNvPr id="24" name="Freeform: Shape 23">
            <a:extLst>
              <a:ext uri="{FF2B5EF4-FFF2-40B4-BE49-F238E27FC236}">
                <a16:creationId xmlns:a16="http://schemas.microsoft.com/office/drawing/2014/main" id="{AF0DD475-2EE8-48C1-BE0F-421CD9A0868D}"/>
              </a:ext>
            </a:extLst>
          </p:cNvPr>
          <p:cNvSpPr>
            <a:spLocks/>
          </p:cNvSpPr>
          <p:nvPr/>
        </p:nvSpPr>
        <p:spPr bwMode="auto">
          <a:xfrm>
            <a:off x="418644" y="1508453"/>
            <a:ext cx="5608185" cy="1115008"/>
          </a:xfrm>
          <a:custGeom>
            <a:avLst/>
            <a:gdLst>
              <a:gd name="connsiteX0" fmla="*/ 565777 w 5720641"/>
              <a:gd name="connsiteY0" fmla="*/ 121690 h 1137366"/>
              <a:gd name="connsiteX1" fmla="*/ 519975 w 5720641"/>
              <a:gd name="connsiteY1" fmla="*/ 125083 h 1137366"/>
              <a:gd name="connsiteX2" fmla="*/ 475869 w 5720641"/>
              <a:gd name="connsiteY2" fmla="*/ 131868 h 1137366"/>
              <a:gd name="connsiteX3" fmla="*/ 433460 w 5720641"/>
              <a:gd name="connsiteY3" fmla="*/ 142895 h 1137366"/>
              <a:gd name="connsiteX4" fmla="*/ 392747 w 5720641"/>
              <a:gd name="connsiteY4" fmla="*/ 157314 h 1137366"/>
              <a:gd name="connsiteX5" fmla="*/ 353730 w 5720641"/>
              <a:gd name="connsiteY5" fmla="*/ 176822 h 1137366"/>
              <a:gd name="connsiteX6" fmla="*/ 316410 w 5720641"/>
              <a:gd name="connsiteY6" fmla="*/ 198027 h 1137366"/>
              <a:gd name="connsiteX7" fmla="*/ 281634 w 5720641"/>
              <a:gd name="connsiteY7" fmla="*/ 224321 h 1137366"/>
              <a:gd name="connsiteX8" fmla="*/ 251099 w 5720641"/>
              <a:gd name="connsiteY8" fmla="*/ 254007 h 1137366"/>
              <a:gd name="connsiteX9" fmla="*/ 221413 w 5720641"/>
              <a:gd name="connsiteY9" fmla="*/ 284542 h 1137366"/>
              <a:gd name="connsiteX10" fmla="*/ 195119 w 5720641"/>
              <a:gd name="connsiteY10" fmla="*/ 319317 h 1137366"/>
              <a:gd name="connsiteX11" fmla="*/ 173914 w 5720641"/>
              <a:gd name="connsiteY11" fmla="*/ 356637 h 1137366"/>
              <a:gd name="connsiteX12" fmla="*/ 154406 w 5720641"/>
              <a:gd name="connsiteY12" fmla="*/ 395654 h 1137366"/>
              <a:gd name="connsiteX13" fmla="*/ 139987 w 5720641"/>
              <a:gd name="connsiteY13" fmla="*/ 436367 h 1137366"/>
              <a:gd name="connsiteX14" fmla="*/ 128960 w 5720641"/>
              <a:gd name="connsiteY14" fmla="*/ 478776 h 1137366"/>
              <a:gd name="connsiteX15" fmla="*/ 122175 w 5720641"/>
              <a:gd name="connsiteY15" fmla="*/ 522882 h 1137366"/>
              <a:gd name="connsiteX16" fmla="*/ 118782 w 5720641"/>
              <a:gd name="connsiteY16" fmla="*/ 568684 h 1137366"/>
              <a:gd name="connsiteX17" fmla="*/ 122175 w 5720641"/>
              <a:gd name="connsiteY17" fmla="*/ 614486 h 1137366"/>
              <a:gd name="connsiteX18" fmla="*/ 128960 w 5720641"/>
              <a:gd name="connsiteY18" fmla="*/ 658591 h 1137366"/>
              <a:gd name="connsiteX19" fmla="*/ 139987 w 5720641"/>
              <a:gd name="connsiteY19" fmla="*/ 701001 h 1137366"/>
              <a:gd name="connsiteX20" fmla="*/ 154406 w 5720641"/>
              <a:gd name="connsiteY20" fmla="*/ 741713 h 1137366"/>
              <a:gd name="connsiteX21" fmla="*/ 173914 w 5720641"/>
              <a:gd name="connsiteY21" fmla="*/ 780730 h 1137366"/>
              <a:gd name="connsiteX22" fmla="*/ 195119 w 5720641"/>
              <a:gd name="connsiteY22" fmla="*/ 818050 h 1137366"/>
              <a:gd name="connsiteX23" fmla="*/ 221413 w 5720641"/>
              <a:gd name="connsiteY23" fmla="*/ 852826 h 1137366"/>
              <a:gd name="connsiteX24" fmla="*/ 251099 w 5720641"/>
              <a:gd name="connsiteY24" fmla="*/ 883360 h 1137366"/>
              <a:gd name="connsiteX25" fmla="*/ 281634 w 5720641"/>
              <a:gd name="connsiteY25" fmla="*/ 913047 h 1137366"/>
              <a:gd name="connsiteX26" fmla="*/ 316410 w 5720641"/>
              <a:gd name="connsiteY26" fmla="*/ 939341 h 1137366"/>
              <a:gd name="connsiteX27" fmla="*/ 353730 w 5720641"/>
              <a:gd name="connsiteY27" fmla="*/ 962242 h 1137366"/>
              <a:gd name="connsiteX28" fmla="*/ 392747 w 5720641"/>
              <a:gd name="connsiteY28" fmla="*/ 980053 h 1137366"/>
              <a:gd name="connsiteX29" fmla="*/ 433460 w 5720641"/>
              <a:gd name="connsiteY29" fmla="*/ 994473 h 1137366"/>
              <a:gd name="connsiteX30" fmla="*/ 475869 w 5720641"/>
              <a:gd name="connsiteY30" fmla="*/ 1005499 h 1137366"/>
              <a:gd name="connsiteX31" fmla="*/ 519975 w 5720641"/>
              <a:gd name="connsiteY31" fmla="*/ 1012284 h 1137366"/>
              <a:gd name="connsiteX32" fmla="*/ 565777 w 5720641"/>
              <a:gd name="connsiteY32" fmla="*/ 1015677 h 1137366"/>
              <a:gd name="connsiteX33" fmla="*/ 611579 w 5720641"/>
              <a:gd name="connsiteY33" fmla="*/ 1012284 h 1137366"/>
              <a:gd name="connsiteX34" fmla="*/ 655685 w 5720641"/>
              <a:gd name="connsiteY34" fmla="*/ 1005499 h 1137366"/>
              <a:gd name="connsiteX35" fmla="*/ 698094 w 5720641"/>
              <a:gd name="connsiteY35" fmla="*/ 994473 h 1137366"/>
              <a:gd name="connsiteX36" fmla="*/ 738807 w 5720641"/>
              <a:gd name="connsiteY36" fmla="*/ 980053 h 1137366"/>
              <a:gd name="connsiteX37" fmla="*/ 777824 w 5720641"/>
              <a:gd name="connsiteY37" fmla="*/ 962242 h 1137366"/>
              <a:gd name="connsiteX38" fmla="*/ 815144 w 5720641"/>
              <a:gd name="connsiteY38" fmla="*/ 939341 h 1137366"/>
              <a:gd name="connsiteX39" fmla="*/ 849920 w 5720641"/>
              <a:gd name="connsiteY39" fmla="*/ 913047 h 1137366"/>
              <a:gd name="connsiteX40" fmla="*/ 880455 w 5720641"/>
              <a:gd name="connsiteY40" fmla="*/ 883360 h 1137366"/>
              <a:gd name="connsiteX41" fmla="*/ 910141 w 5720641"/>
              <a:gd name="connsiteY41" fmla="*/ 852826 h 1137366"/>
              <a:gd name="connsiteX42" fmla="*/ 936435 w 5720641"/>
              <a:gd name="connsiteY42" fmla="*/ 818050 h 1137366"/>
              <a:gd name="connsiteX43" fmla="*/ 959336 w 5720641"/>
              <a:gd name="connsiteY43" fmla="*/ 780730 h 1137366"/>
              <a:gd name="connsiteX44" fmla="*/ 977148 w 5720641"/>
              <a:gd name="connsiteY44" fmla="*/ 741713 h 1137366"/>
              <a:gd name="connsiteX45" fmla="*/ 991567 w 5720641"/>
              <a:gd name="connsiteY45" fmla="*/ 701001 h 1137366"/>
              <a:gd name="connsiteX46" fmla="*/ 1002594 w 5720641"/>
              <a:gd name="connsiteY46" fmla="*/ 658591 h 1137366"/>
              <a:gd name="connsiteX47" fmla="*/ 1009379 w 5720641"/>
              <a:gd name="connsiteY47" fmla="*/ 614486 h 1137366"/>
              <a:gd name="connsiteX48" fmla="*/ 1012772 w 5720641"/>
              <a:gd name="connsiteY48" fmla="*/ 568684 h 1137366"/>
              <a:gd name="connsiteX49" fmla="*/ 1009379 w 5720641"/>
              <a:gd name="connsiteY49" fmla="*/ 522882 h 1137366"/>
              <a:gd name="connsiteX50" fmla="*/ 1002594 w 5720641"/>
              <a:gd name="connsiteY50" fmla="*/ 478776 h 1137366"/>
              <a:gd name="connsiteX51" fmla="*/ 991567 w 5720641"/>
              <a:gd name="connsiteY51" fmla="*/ 436367 h 1137366"/>
              <a:gd name="connsiteX52" fmla="*/ 977148 w 5720641"/>
              <a:gd name="connsiteY52" fmla="*/ 395654 h 1137366"/>
              <a:gd name="connsiteX53" fmla="*/ 959336 w 5720641"/>
              <a:gd name="connsiteY53" fmla="*/ 356637 h 1137366"/>
              <a:gd name="connsiteX54" fmla="*/ 936435 w 5720641"/>
              <a:gd name="connsiteY54" fmla="*/ 319317 h 1137366"/>
              <a:gd name="connsiteX55" fmla="*/ 910141 w 5720641"/>
              <a:gd name="connsiteY55" fmla="*/ 284542 h 1137366"/>
              <a:gd name="connsiteX56" fmla="*/ 880455 w 5720641"/>
              <a:gd name="connsiteY56" fmla="*/ 254007 h 1137366"/>
              <a:gd name="connsiteX57" fmla="*/ 849920 w 5720641"/>
              <a:gd name="connsiteY57" fmla="*/ 224321 h 1137366"/>
              <a:gd name="connsiteX58" fmla="*/ 815144 w 5720641"/>
              <a:gd name="connsiteY58" fmla="*/ 198027 h 1137366"/>
              <a:gd name="connsiteX59" fmla="*/ 777824 w 5720641"/>
              <a:gd name="connsiteY59" fmla="*/ 176822 h 1137366"/>
              <a:gd name="connsiteX60" fmla="*/ 738807 w 5720641"/>
              <a:gd name="connsiteY60" fmla="*/ 157314 h 1137366"/>
              <a:gd name="connsiteX61" fmla="*/ 698094 w 5720641"/>
              <a:gd name="connsiteY61" fmla="*/ 142895 h 1137366"/>
              <a:gd name="connsiteX62" fmla="*/ 655685 w 5720641"/>
              <a:gd name="connsiteY62" fmla="*/ 131868 h 1137366"/>
              <a:gd name="connsiteX63" fmla="*/ 611579 w 5720641"/>
              <a:gd name="connsiteY63" fmla="*/ 125083 h 1137366"/>
              <a:gd name="connsiteX64" fmla="*/ 0 w 5720641"/>
              <a:gd name="connsiteY64" fmla="*/ 0 h 1137366"/>
              <a:gd name="connsiteX65" fmla="*/ 5720641 w 5720641"/>
              <a:gd name="connsiteY65" fmla="*/ 0 h 1137366"/>
              <a:gd name="connsiteX66" fmla="*/ 5720641 w 5720641"/>
              <a:gd name="connsiteY66" fmla="*/ 1137366 h 1137366"/>
              <a:gd name="connsiteX67" fmla="*/ 0 w 5720641"/>
              <a:gd name="connsiteY67" fmla="*/ 1137366 h 113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720641" h="1137366">
                <a:moveTo>
                  <a:pt x="565777" y="121690"/>
                </a:moveTo>
                <a:lnTo>
                  <a:pt x="519975" y="125083"/>
                </a:lnTo>
                <a:lnTo>
                  <a:pt x="475869" y="131868"/>
                </a:lnTo>
                <a:lnTo>
                  <a:pt x="433460" y="142895"/>
                </a:lnTo>
                <a:lnTo>
                  <a:pt x="392747" y="157314"/>
                </a:lnTo>
                <a:lnTo>
                  <a:pt x="353730" y="176822"/>
                </a:lnTo>
                <a:lnTo>
                  <a:pt x="316410" y="198027"/>
                </a:lnTo>
                <a:lnTo>
                  <a:pt x="281634" y="224321"/>
                </a:lnTo>
                <a:lnTo>
                  <a:pt x="251099" y="254007"/>
                </a:lnTo>
                <a:lnTo>
                  <a:pt x="221413" y="284542"/>
                </a:lnTo>
                <a:lnTo>
                  <a:pt x="195119" y="319317"/>
                </a:lnTo>
                <a:lnTo>
                  <a:pt x="173914" y="356637"/>
                </a:lnTo>
                <a:lnTo>
                  <a:pt x="154406" y="395654"/>
                </a:lnTo>
                <a:lnTo>
                  <a:pt x="139987" y="436367"/>
                </a:lnTo>
                <a:lnTo>
                  <a:pt x="128960" y="478776"/>
                </a:lnTo>
                <a:lnTo>
                  <a:pt x="122175" y="522882"/>
                </a:lnTo>
                <a:lnTo>
                  <a:pt x="118782" y="568684"/>
                </a:lnTo>
                <a:lnTo>
                  <a:pt x="122175" y="614486"/>
                </a:lnTo>
                <a:lnTo>
                  <a:pt x="128960" y="658591"/>
                </a:lnTo>
                <a:lnTo>
                  <a:pt x="139987" y="701001"/>
                </a:lnTo>
                <a:lnTo>
                  <a:pt x="154406" y="741713"/>
                </a:lnTo>
                <a:lnTo>
                  <a:pt x="173914" y="780730"/>
                </a:lnTo>
                <a:lnTo>
                  <a:pt x="195119" y="818050"/>
                </a:lnTo>
                <a:lnTo>
                  <a:pt x="221413" y="852826"/>
                </a:lnTo>
                <a:lnTo>
                  <a:pt x="251099" y="883360"/>
                </a:lnTo>
                <a:lnTo>
                  <a:pt x="281634" y="913047"/>
                </a:lnTo>
                <a:lnTo>
                  <a:pt x="316410" y="939341"/>
                </a:lnTo>
                <a:lnTo>
                  <a:pt x="353730" y="962242"/>
                </a:lnTo>
                <a:lnTo>
                  <a:pt x="392747" y="980053"/>
                </a:lnTo>
                <a:lnTo>
                  <a:pt x="433460" y="994473"/>
                </a:lnTo>
                <a:lnTo>
                  <a:pt x="475869" y="1005499"/>
                </a:lnTo>
                <a:lnTo>
                  <a:pt x="519975" y="1012284"/>
                </a:lnTo>
                <a:lnTo>
                  <a:pt x="565777" y="1015677"/>
                </a:lnTo>
                <a:lnTo>
                  <a:pt x="611579" y="1012284"/>
                </a:lnTo>
                <a:lnTo>
                  <a:pt x="655685" y="1005499"/>
                </a:lnTo>
                <a:lnTo>
                  <a:pt x="698094" y="994473"/>
                </a:lnTo>
                <a:lnTo>
                  <a:pt x="738807" y="980053"/>
                </a:lnTo>
                <a:lnTo>
                  <a:pt x="777824" y="962242"/>
                </a:lnTo>
                <a:lnTo>
                  <a:pt x="815144" y="939341"/>
                </a:lnTo>
                <a:lnTo>
                  <a:pt x="849920" y="913047"/>
                </a:lnTo>
                <a:lnTo>
                  <a:pt x="880455" y="883360"/>
                </a:lnTo>
                <a:lnTo>
                  <a:pt x="910141" y="852826"/>
                </a:lnTo>
                <a:lnTo>
                  <a:pt x="936435" y="818050"/>
                </a:lnTo>
                <a:lnTo>
                  <a:pt x="959336" y="780730"/>
                </a:lnTo>
                <a:lnTo>
                  <a:pt x="977148" y="741713"/>
                </a:lnTo>
                <a:lnTo>
                  <a:pt x="991567" y="701001"/>
                </a:lnTo>
                <a:lnTo>
                  <a:pt x="1002594" y="658591"/>
                </a:lnTo>
                <a:lnTo>
                  <a:pt x="1009379" y="614486"/>
                </a:lnTo>
                <a:lnTo>
                  <a:pt x="1012772" y="568684"/>
                </a:lnTo>
                <a:lnTo>
                  <a:pt x="1009379" y="522882"/>
                </a:lnTo>
                <a:lnTo>
                  <a:pt x="1002594" y="478776"/>
                </a:lnTo>
                <a:lnTo>
                  <a:pt x="991567" y="436367"/>
                </a:lnTo>
                <a:lnTo>
                  <a:pt x="977148" y="395654"/>
                </a:lnTo>
                <a:lnTo>
                  <a:pt x="959336" y="356637"/>
                </a:lnTo>
                <a:lnTo>
                  <a:pt x="936435" y="319317"/>
                </a:lnTo>
                <a:lnTo>
                  <a:pt x="910141" y="284542"/>
                </a:lnTo>
                <a:lnTo>
                  <a:pt x="880455" y="254007"/>
                </a:lnTo>
                <a:lnTo>
                  <a:pt x="849920" y="224321"/>
                </a:lnTo>
                <a:lnTo>
                  <a:pt x="815144" y="198027"/>
                </a:lnTo>
                <a:lnTo>
                  <a:pt x="777824" y="176822"/>
                </a:lnTo>
                <a:lnTo>
                  <a:pt x="738807" y="157314"/>
                </a:lnTo>
                <a:lnTo>
                  <a:pt x="698094" y="142895"/>
                </a:lnTo>
                <a:lnTo>
                  <a:pt x="655685" y="131868"/>
                </a:lnTo>
                <a:lnTo>
                  <a:pt x="611579" y="125083"/>
                </a:lnTo>
                <a:close/>
                <a:moveTo>
                  <a:pt x="0" y="0"/>
                </a:moveTo>
                <a:lnTo>
                  <a:pt x="5720641" y="0"/>
                </a:lnTo>
                <a:lnTo>
                  <a:pt x="5720641" y="1137366"/>
                </a:lnTo>
                <a:lnTo>
                  <a:pt x="0" y="113736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65352" tIns="146284" rIns="182854" bIns="146284" numCol="1" spcCol="0" rtlCol="0" fromWordArt="0" anchor="ctr" anchorCtr="0" forceAA="0" compatLnSpc="1">
            <a:prstTxWarp prst="textNoShape">
              <a:avLst/>
            </a:prstTxWarp>
            <a:noAutofit/>
          </a:bodyPr>
          <a:lstStyle/>
          <a:p>
            <a:r>
              <a:rPr lang="en-US" sz="2400" dirty="0">
                <a:solidFill>
                  <a:schemeClr val="bg1"/>
                </a:solidFill>
                <a:latin typeface="+mj-lt"/>
              </a:rPr>
              <a:t>Azure SQL Managed Instance</a:t>
            </a:r>
          </a:p>
        </p:txBody>
      </p:sp>
      <p:sp>
        <p:nvSpPr>
          <p:cNvPr id="13" name="Rectangle 12">
            <a:extLst>
              <a:ext uri="{FF2B5EF4-FFF2-40B4-BE49-F238E27FC236}">
                <a16:creationId xmlns:a16="http://schemas.microsoft.com/office/drawing/2014/main" id="{9151260E-5B12-4A3C-8315-B3F100F8036E}"/>
              </a:ext>
            </a:extLst>
          </p:cNvPr>
          <p:cNvSpPr>
            <a:spLocks/>
          </p:cNvSpPr>
          <p:nvPr/>
        </p:nvSpPr>
        <p:spPr bwMode="auto">
          <a:xfrm>
            <a:off x="418643" y="2762037"/>
            <a:ext cx="2743060" cy="2578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225">
              <a:spcAft>
                <a:spcPts val="588"/>
              </a:spcAft>
              <a:defRPr/>
            </a:pPr>
            <a:r>
              <a:rPr lang="en-US" sz="1800" dirty="0">
                <a:solidFill>
                  <a:schemeClr val="tx2"/>
                </a:solidFill>
                <a:latin typeface="+mj-lt"/>
              </a:rPr>
              <a:t>Single instance:</a:t>
            </a:r>
          </a:p>
          <a:p>
            <a:pPr defTabSz="914225">
              <a:spcAft>
                <a:spcPts val="588"/>
              </a:spcAft>
              <a:defRPr/>
            </a:pPr>
            <a:r>
              <a:rPr lang="en-US" sz="1600" dirty="0">
                <a:solidFill>
                  <a:schemeClr val="tx1"/>
                </a:solidFill>
              </a:rPr>
              <a:t>SQL Server surface area (vast majority)</a:t>
            </a:r>
          </a:p>
          <a:p>
            <a:pPr defTabSz="914225">
              <a:spcAft>
                <a:spcPts val="588"/>
              </a:spcAft>
              <a:defRPr/>
            </a:pPr>
            <a:r>
              <a:rPr lang="en-US" sz="1600" dirty="0">
                <a:solidFill>
                  <a:schemeClr val="tx1"/>
                </a:solidFill>
              </a:rPr>
              <a:t>Native virtual network support</a:t>
            </a:r>
          </a:p>
          <a:p>
            <a:pPr defTabSz="914225">
              <a:spcAft>
                <a:spcPts val="588"/>
              </a:spcAft>
              <a:defRPr/>
            </a:pPr>
            <a:r>
              <a:rPr lang="en-US" sz="1600" dirty="0">
                <a:solidFill>
                  <a:schemeClr val="tx1"/>
                </a:solidFill>
              </a:rPr>
              <a:t>Fully managed service</a:t>
            </a:r>
          </a:p>
        </p:txBody>
      </p:sp>
      <p:sp>
        <p:nvSpPr>
          <p:cNvPr id="15" name="Rectangle 14">
            <a:extLst>
              <a:ext uri="{FF2B5EF4-FFF2-40B4-BE49-F238E27FC236}">
                <a16:creationId xmlns:a16="http://schemas.microsoft.com/office/drawing/2014/main" id="{923504D8-271C-45C7-98F7-96FC9DC61F2C}"/>
              </a:ext>
            </a:extLst>
          </p:cNvPr>
          <p:cNvSpPr>
            <a:spLocks/>
          </p:cNvSpPr>
          <p:nvPr/>
        </p:nvSpPr>
        <p:spPr bwMode="auto">
          <a:xfrm>
            <a:off x="3283769" y="2762037"/>
            <a:ext cx="2743060" cy="2578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225">
              <a:spcAft>
                <a:spcPts val="588"/>
              </a:spcAft>
              <a:defRPr/>
            </a:pPr>
            <a:r>
              <a:rPr lang="en-US" sz="1800" dirty="0">
                <a:solidFill>
                  <a:schemeClr val="tx2"/>
                </a:solidFill>
                <a:latin typeface="+mj-lt"/>
              </a:rPr>
              <a:t>Instance pool:</a:t>
            </a:r>
          </a:p>
          <a:p>
            <a:pPr defTabSz="914225">
              <a:spcAft>
                <a:spcPts val="588"/>
              </a:spcAft>
              <a:defRPr/>
            </a:pPr>
            <a:r>
              <a:rPr lang="en-US" sz="1600" dirty="0">
                <a:solidFill>
                  <a:schemeClr val="tx1"/>
                </a:solidFill>
              </a:rPr>
              <a:t>Pre-provision compute resources for migration</a:t>
            </a:r>
          </a:p>
          <a:p>
            <a:pPr defTabSz="914225">
              <a:spcAft>
                <a:spcPts val="588"/>
              </a:spcAft>
              <a:defRPr/>
            </a:pPr>
            <a:r>
              <a:rPr lang="en-US" sz="1600" dirty="0">
                <a:solidFill>
                  <a:schemeClr val="tx1"/>
                </a:solidFill>
              </a:rPr>
              <a:t>Enables cost-efficient migration</a:t>
            </a:r>
          </a:p>
          <a:p>
            <a:pPr defTabSz="914225">
              <a:spcAft>
                <a:spcPts val="588"/>
              </a:spcAft>
              <a:defRPr/>
            </a:pPr>
            <a:r>
              <a:rPr lang="en-US" sz="1600" dirty="0">
                <a:solidFill>
                  <a:schemeClr val="tx1"/>
                </a:solidFill>
              </a:rPr>
              <a:t>Ability to host smaller instances (2Vcore)</a:t>
            </a:r>
          </a:p>
          <a:p>
            <a:pPr defTabSz="914225">
              <a:spcAft>
                <a:spcPts val="588"/>
              </a:spcAft>
              <a:defRPr/>
            </a:pPr>
            <a:r>
              <a:rPr lang="en-US" sz="1600" dirty="0">
                <a:solidFill>
                  <a:schemeClr val="tx1"/>
                </a:solidFill>
              </a:rPr>
              <a:t>Currently in public preview</a:t>
            </a:r>
          </a:p>
          <a:p>
            <a:pPr defTabSz="914225">
              <a:spcAft>
                <a:spcPts val="588"/>
              </a:spcAft>
              <a:defRPr/>
            </a:pPr>
            <a:endParaRPr lang="en-US" sz="1600" b="1" dirty="0">
              <a:solidFill>
                <a:schemeClr val="tx1"/>
              </a:solidFill>
              <a:latin typeface="Segoe UI Semibold"/>
            </a:endParaRPr>
          </a:p>
        </p:txBody>
      </p:sp>
      <p:pic>
        <p:nvPicPr>
          <p:cNvPr id="34" name="Picture 33" descr="Azure SQL Database icon">
            <a:extLst>
              <a:ext uri="{FF2B5EF4-FFF2-40B4-BE49-F238E27FC236}">
                <a16:creationId xmlns:a16="http://schemas.microsoft.com/office/drawing/2014/main" id="{05E2166D-6082-4180-9C0C-F70AE17DBDA7}"/>
              </a:ext>
            </a:extLst>
          </p:cNvPr>
          <p:cNvPicPr>
            <a:picLocks noChangeAspect="1"/>
          </p:cNvPicPr>
          <p:nvPr/>
        </p:nvPicPr>
        <p:blipFill>
          <a:blip r:embed="rId3"/>
          <a:stretch>
            <a:fillRect/>
          </a:stretch>
        </p:blipFill>
        <p:spPr>
          <a:xfrm>
            <a:off x="6304775" y="1627751"/>
            <a:ext cx="878496" cy="878496"/>
          </a:xfrm>
          <a:prstGeom prst="rect">
            <a:avLst/>
          </a:prstGeom>
        </p:spPr>
      </p:pic>
      <p:sp>
        <p:nvSpPr>
          <p:cNvPr id="27" name="Freeform: Shape 26">
            <a:extLst>
              <a:ext uri="{FF2B5EF4-FFF2-40B4-BE49-F238E27FC236}">
                <a16:creationId xmlns:a16="http://schemas.microsoft.com/office/drawing/2014/main" id="{8A569EC8-AB8D-4051-A8CC-CA0A2E360C65}"/>
              </a:ext>
            </a:extLst>
          </p:cNvPr>
          <p:cNvSpPr>
            <a:spLocks/>
          </p:cNvSpPr>
          <p:nvPr/>
        </p:nvSpPr>
        <p:spPr bwMode="auto">
          <a:xfrm>
            <a:off x="6165173" y="1508453"/>
            <a:ext cx="5608185" cy="1115008"/>
          </a:xfrm>
          <a:custGeom>
            <a:avLst/>
            <a:gdLst>
              <a:gd name="connsiteX0" fmla="*/ 592704 w 5720641"/>
              <a:gd name="connsiteY0" fmla="*/ 121690 h 1137366"/>
              <a:gd name="connsiteX1" fmla="*/ 546902 w 5720641"/>
              <a:gd name="connsiteY1" fmla="*/ 125083 h 1137366"/>
              <a:gd name="connsiteX2" fmla="*/ 502796 w 5720641"/>
              <a:gd name="connsiteY2" fmla="*/ 131868 h 1137366"/>
              <a:gd name="connsiteX3" fmla="*/ 460387 w 5720641"/>
              <a:gd name="connsiteY3" fmla="*/ 142895 h 1137366"/>
              <a:gd name="connsiteX4" fmla="*/ 419674 w 5720641"/>
              <a:gd name="connsiteY4" fmla="*/ 157314 h 1137366"/>
              <a:gd name="connsiteX5" fmla="*/ 380657 w 5720641"/>
              <a:gd name="connsiteY5" fmla="*/ 176822 h 1137366"/>
              <a:gd name="connsiteX6" fmla="*/ 343337 w 5720641"/>
              <a:gd name="connsiteY6" fmla="*/ 198027 h 1137366"/>
              <a:gd name="connsiteX7" fmla="*/ 308561 w 5720641"/>
              <a:gd name="connsiteY7" fmla="*/ 224321 h 1137366"/>
              <a:gd name="connsiteX8" fmla="*/ 278027 w 5720641"/>
              <a:gd name="connsiteY8" fmla="*/ 254007 h 1137366"/>
              <a:gd name="connsiteX9" fmla="*/ 248340 w 5720641"/>
              <a:gd name="connsiteY9" fmla="*/ 284542 h 1137366"/>
              <a:gd name="connsiteX10" fmla="*/ 222046 w 5720641"/>
              <a:gd name="connsiteY10" fmla="*/ 319317 h 1137366"/>
              <a:gd name="connsiteX11" fmla="*/ 200841 w 5720641"/>
              <a:gd name="connsiteY11" fmla="*/ 356637 h 1137366"/>
              <a:gd name="connsiteX12" fmla="*/ 181333 w 5720641"/>
              <a:gd name="connsiteY12" fmla="*/ 395654 h 1137366"/>
              <a:gd name="connsiteX13" fmla="*/ 166914 w 5720641"/>
              <a:gd name="connsiteY13" fmla="*/ 436367 h 1137366"/>
              <a:gd name="connsiteX14" fmla="*/ 155888 w 5720641"/>
              <a:gd name="connsiteY14" fmla="*/ 478776 h 1137366"/>
              <a:gd name="connsiteX15" fmla="*/ 149102 w 5720641"/>
              <a:gd name="connsiteY15" fmla="*/ 522882 h 1137366"/>
              <a:gd name="connsiteX16" fmla="*/ 145709 w 5720641"/>
              <a:gd name="connsiteY16" fmla="*/ 568684 h 1137366"/>
              <a:gd name="connsiteX17" fmla="*/ 149102 w 5720641"/>
              <a:gd name="connsiteY17" fmla="*/ 614486 h 1137366"/>
              <a:gd name="connsiteX18" fmla="*/ 155888 w 5720641"/>
              <a:gd name="connsiteY18" fmla="*/ 658591 h 1137366"/>
              <a:gd name="connsiteX19" fmla="*/ 166914 w 5720641"/>
              <a:gd name="connsiteY19" fmla="*/ 701001 h 1137366"/>
              <a:gd name="connsiteX20" fmla="*/ 181333 w 5720641"/>
              <a:gd name="connsiteY20" fmla="*/ 741713 h 1137366"/>
              <a:gd name="connsiteX21" fmla="*/ 200841 w 5720641"/>
              <a:gd name="connsiteY21" fmla="*/ 780730 h 1137366"/>
              <a:gd name="connsiteX22" fmla="*/ 222046 w 5720641"/>
              <a:gd name="connsiteY22" fmla="*/ 818050 h 1137366"/>
              <a:gd name="connsiteX23" fmla="*/ 248340 w 5720641"/>
              <a:gd name="connsiteY23" fmla="*/ 852826 h 1137366"/>
              <a:gd name="connsiteX24" fmla="*/ 278027 w 5720641"/>
              <a:gd name="connsiteY24" fmla="*/ 883360 h 1137366"/>
              <a:gd name="connsiteX25" fmla="*/ 308561 w 5720641"/>
              <a:gd name="connsiteY25" fmla="*/ 913047 h 1137366"/>
              <a:gd name="connsiteX26" fmla="*/ 343337 w 5720641"/>
              <a:gd name="connsiteY26" fmla="*/ 939341 h 1137366"/>
              <a:gd name="connsiteX27" fmla="*/ 380657 w 5720641"/>
              <a:gd name="connsiteY27" fmla="*/ 962242 h 1137366"/>
              <a:gd name="connsiteX28" fmla="*/ 419674 w 5720641"/>
              <a:gd name="connsiteY28" fmla="*/ 980053 h 1137366"/>
              <a:gd name="connsiteX29" fmla="*/ 460387 w 5720641"/>
              <a:gd name="connsiteY29" fmla="*/ 994473 h 1137366"/>
              <a:gd name="connsiteX30" fmla="*/ 502796 w 5720641"/>
              <a:gd name="connsiteY30" fmla="*/ 1005499 h 1137366"/>
              <a:gd name="connsiteX31" fmla="*/ 546902 w 5720641"/>
              <a:gd name="connsiteY31" fmla="*/ 1012284 h 1137366"/>
              <a:gd name="connsiteX32" fmla="*/ 592704 w 5720641"/>
              <a:gd name="connsiteY32" fmla="*/ 1015677 h 1137366"/>
              <a:gd name="connsiteX33" fmla="*/ 638506 w 5720641"/>
              <a:gd name="connsiteY33" fmla="*/ 1012284 h 1137366"/>
              <a:gd name="connsiteX34" fmla="*/ 682612 w 5720641"/>
              <a:gd name="connsiteY34" fmla="*/ 1005499 h 1137366"/>
              <a:gd name="connsiteX35" fmla="*/ 725022 w 5720641"/>
              <a:gd name="connsiteY35" fmla="*/ 994473 h 1137366"/>
              <a:gd name="connsiteX36" fmla="*/ 765735 w 5720641"/>
              <a:gd name="connsiteY36" fmla="*/ 980053 h 1137366"/>
              <a:gd name="connsiteX37" fmla="*/ 804751 w 5720641"/>
              <a:gd name="connsiteY37" fmla="*/ 962242 h 1137366"/>
              <a:gd name="connsiteX38" fmla="*/ 842071 w 5720641"/>
              <a:gd name="connsiteY38" fmla="*/ 939341 h 1137366"/>
              <a:gd name="connsiteX39" fmla="*/ 876847 w 5720641"/>
              <a:gd name="connsiteY39" fmla="*/ 913047 h 1137366"/>
              <a:gd name="connsiteX40" fmla="*/ 907382 w 5720641"/>
              <a:gd name="connsiteY40" fmla="*/ 883360 h 1137366"/>
              <a:gd name="connsiteX41" fmla="*/ 937068 w 5720641"/>
              <a:gd name="connsiteY41" fmla="*/ 852826 h 1137366"/>
              <a:gd name="connsiteX42" fmla="*/ 963362 w 5720641"/>
              <a:gd name="connsiteY42" fmla="*/ 818050 h 1137366"/>
              <a:gd name="connsiteX43" fmla="*/ 986263 w 5720641"/>
              <a:gd name="connsiteY43" fmla="*/ 780730 h 1137366"/>
              <a:gd name="connsiteX44" fmla="*/ 1004075 w 5720641"/>
              <a:gd name="connsiteY44" fmla="*/ 741713 h 1137366"/>
              <a:gd name="connsiteX45" fmla="*/ 1018495 w 5720641"/>
              <a:gd name="connsiteY45" fmla="*/ 701001 h 1137366"/>
              <a:gd name="connsiteX46" fmla="*/ 1029521 w 5720641"/>
              <a:gd name="connsiteY46" fmla="*/ 658591 h 1137366"/>
              <a:gd name="connsiteX47" fmla="*/ 1036306 w 5720641"/>
              <a:gd name="connsiteY47" fmla="*/ 614486 h 1137366"/>
              <a:gd name="connsiteX48" fmla="*/ 1039699 w 5720641"/>
              <a:gd name="connsiteY48" fmla="*/ 568684 h 1137366"/>
              <a:gd name="connsiteX49" fmla="*/ 1036306 w 5720641"/>
              <a:gd name="connsiteY49" fmla="*/ 522882 h 1137366"/>
              <a:gd name="connsiteX50" fmla="*/ 1029521 w 5720641"/>
              <a:gd name="connsiteY50" fmla="*/ 478776 h 1137366"/>
              <a:gd name="connsiteX51" fmla="*/ 1018495 w 5720641"/>
              <a:gd name="connsiteY51" fmla="*/ 436367 h 1137366"/>
              <a:gd name="connsiteX52" fmla="*/ 1004075 w 5720641"/>
              <a:gd name="connsiteY52" fmla="*/ 395654 h 1137366"/>
              <a:gd name="connsiteX53" fmla="*/ 986263 w 5720641"/>
              <a:gd name="connsiteY53" fmla="*/ 356637 h 1137366"/>
              <a:gd name="connsiteX54" fmla="*/ 963362 w 5720641"/>
              <a:gd name="connsiteY54" fmla="*/ 319317 h 1137366"/>
              <a:gd name="connsiteX55" fmla="*/ 937068 w 5720641"/>
              <a:gd name="connsiteY55" fmla="*/ 284542 h 1137366"/>
              <a:gd name="connsiteX56" fmla="*/ 907382 w 5720641"/>
              <a:gd name="connsiteY56" fmla="*/ 254007 h 1137366"/>
              <a:gd name="connsiteX57" fmla="*/ 876847 w 5720641"/>
              <a:gd name="connsiteY57" fmla="*/ 224321 h 1137366"/>
              <a:gd name="connsiteX58" fmla="*/ 842071 w 5720641"/>
              <a:gd name="connsiteY58" fmla="*/ 198027 h 1137366"/>
              <a:gd name="connsiteX59" fmla="*/ 804751 w 5720641"/>
              <a:gd name="connsiteY59" fmla="*/ 176822 h 1137366"/>
              <a:gd name="connsiteX60" fmla="*/ 765735 w 5720641"/>
              <a:gd name="connsiteY60" fmla="*/ 157314 h 1137366"/>
              <a:gd name="connsiteX61" fmla="*/ 725022 w 5720641"/>
              <a:gd name="connsiteY61" fmla="*/ 142895 h 1137366"/>
              <a:gd name="connsiteX62" fmla="*/ 682612 w 5720641"/>
              <a:gd name="connsiteY62" fmla="*/ 131868 h 1137366"/>
              <a:gd name="connsiteX63" fmla="*/ 638506 w 5720641"/>
              <a:gd name="connsiteY63" fmla="*/ 125083 h 1137366"/>
              <a:gd name="connsiteX64" fmla="*/ 0 w 5720641"/>
              <a:gd name="connsiteY64" fmla="*/ 0 h 1137366"/>
              <a:gd name="connsiteX65" fmla="*/ 5720641 w 5720641"/>
              <a:gd name="connsiteY65" fmla="*/ 0 h 1137366"/>
              <a:gd name="connsiteX66" fmla="*/ 5720641 w 5720641"/>
              <a:gd name="connsiteY66" fmla="*/ 1137366 h 1137366"/>
              <a:gd name="connsiteX67" fmla="*/ 0 w 5720641"/>
              <a:gd name="connsiteY67" fmla="*/ 1137366 h 113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720641" h="1137366">
                <a:moveTo>
                  <a:pt x="592704" y="121690"/>
                </a:moveTo>
                <a:lnTo>
                  <a:pt x="546902" y="125083"/>
                </a:lnTo>
                <a:lnTo>
                  <a:pt x="502796" y="131868"/>
                </a:lnTo>
                <a:lnTo>
                  <a:pt x="460387" y="142895"/>
                </a:lnTo>
                <a:lnTo>
                  <a:pt x="419674" y="157314"/>
                </a:lnTo>
                <a:lnTo>
                  <a:pt x="380657" y="176822"/>
                </a:lnTo>
                <a:lnTo>
                  <a:pt x="343337" y="198027"/>
                </a:lnTo>
                <a:lnTo>
                  <a:pt x="308561" y="224321"/>
                </a:lnTo>
                <a:lnTo>
                  <a:pt x="278027" y="254007"/>
                </a:lnTo>
                <a:lnTo>
                  <a:pt x="248340" y="284542"/>
                </a:lnTo>
                <a:lnTo>
                  <a:pt x="222046" y="319317"/>
                </a:lnTo>
                <a:lnTo>
                  <a:pt x="200841" y="356637"/>
                </a:lnTo>
                <a:lnTo>
                  <a:pt x="181333" y="395654"/>
                </a:lnTo>
                <a:lnTo>
                  <a:pt x="166914" y="436367"/>
                </a:lnTo>
                <a:lnTo>
                  <a:pt x="155888" y="478776"/>
                </a:lnTo>
                <a:lnTo>
                  <a:pt x="149102" y="522882"/>
                </a:lnTo>
                <a:lnTo>
                  <a:pt x="145709" y="568684"/>
                </a:lnTo>
                <a:lnTo>
                  <a:pt x="149102" y="614486"/>
                </a:lnTo>
                <a:lnTo>
                  <a:pt x="155888" y="658591"/>
                </a:lnTo>
                <a:lnTo>
                  <a:pt x="166914" y="701001"/>
                </a:lnTo>
                <a:lnTo>
                  <a:pt x="181333" y="741713"/>
                </a:lnTo>
                <a:lnTo>
                  <a:pt x="200841" y="780730"/>
                </a:lnTo>
                <a:lnTo>
                  <a:pt x="222046" y="818050"/>
                </a:lnTo>
                <a:lnTo>
                  <a:pt x="248340" y="852826"/>
                </a:lnTo>
                <a:lnTo>
                  <a:pt x="278027" y="883360"/>
                </a:lnTo>
                <a:lnTo>
                  <a:pt x="308561" y="913047"/>
                </a:lnTo>
                <a:lnTo>
                  <a:pt x="343337" y="939341"/>
                </a:lnTo>
                <a:lnTo>
                  <a:pt x="380657" y="962242"/>
                </a:lnTo>
                <a:lnTo>
                  <a:pt x="419674" y="980053"/>
                </a:lnTo>
                <a:lnTo>
                  <a:pt x="460387" y="994473"/>
                </a:lnTo>
                <a:lnTo>
                  <a:pt x="502796" y="1005499"/>
                </a:lnTo>
                <a:lnTo>
                  <a:pt x="546902" y="1012284"/>
                </a:lnTo>
                <a:lnTo>
                  <a:pt x="592704" y="1015677"/>
                </a:lnTo>
                <a:lnTo>
                  <a:pt x="638506" y="1012284"/>
                </a:lnTo>
                <a:lnTo>
                  <a:pt x="682612" y="1005499"/>
                </a:lnTo>
                <a:lnTo>
                  <a:pt x="725022" y="994473"/>
                </a:lnTo>
                <a:lnTo>
                  <a:pt x="765735" y="980053"/>
                </a:lnTo>
                <a:lnTo>
                  <a:pt x="804751" y="962242"/>
                </a:lnTo>
                <a:lnTo>
                  <a:pt x="842071" y="939341"/>
                </a:lnTo>
                <a:lnTo>
                  <a:pt x="876847" y="913047"/>
                </a:lnTo>
                <a:lnTo>
                  <a:pt x="907382" y="883360"/>
                </a:lnTo>
                <a:lnTo>
                  <a:pt x="937068" y="852826"/>
                </a:lnTo>
                <a:lnTo>
                  <a:pt x="963362" y="818050"/>
                </a:lnTo>
                <a:lnTo>
                  <a:pt x="986263" y="780730"/>
                </a:lnTo>
                <a:lnTo>
                  <a:pt x="1004075" y="741713"/>
                </a:lnTo>
                <a:lnTo>
                  <a:pt x="1018495" y="701001"/>
                </a:lnTo>
                <a:lnTo>
                  <a:pt x="1029521" y="658591"/>
                </a:lnTo>
                <a:lnTo>
                  <a:pt x="1036306" y="614486"/>
                </a:lnTo>
                <a:lnTo>
                  <a:pt x="1039699" y="568684"/>
                </a:lnTo>
                <a:lnTo>
                  <a:pt x="1036306" y="522882"/>
                </a:lnTo>
                <a:lnTo>
                  <a:pt x="1029521" y="478776"/>
                </a:lnTo>
                <a:lnTo>
                  <a:pt x="1018495" y="436367"/>
                </a:lnTo>
                <a:lnTo>
                  <a:pt x="1004075" y="395654"/>
                </a:lnTo>
                <a:lnTo>
                  <a:pt x="986263" y="356637"/>
                </a:lnTo>
                <a:lnTo>
                  <a:pt x="963362" y="319317"/>
                </a:lnTo>
                <a:lnTo>
                  <a:pt x="937068" y="284542"/>
                </a:lnTo>
                <a:lnTo>
                  <a:pt x="907382" y="254007"/>
                </a:lnTo>
                <a:lnTo>
                  <a:pt x="876847" y="224321"/>
                </a:lnTo>
                <a:lnTo>
                  <a:pt x="842071" y="198027"/>
                </a:lnTo>
                <a:lnTo>
                  <a:pt x="804751" y="176822"/>
                </a:lnTo>
                <a:lnTo>
                  <a:pt x="765735" y="157314"/>
                </a:lnTo>
                <a:lnTo>
                  <a:pt x="725022" y="142895"/>
                </a:lnTo>
                <a:lnTo>
                  <a:pt x="682612" y="131868"/>
                </a:lnTo>
                <a:lnTo>
                  <a:pt x="638506" y="125083"/>
                </a:lnTo>
                <a:close/>
                <a:moveTo>
                  <a:pt x="0" y="0"/>
                </a:moveTo>
                <a:lnTo>
                  <a:pt x="5720641" y="0"/>
                </a:lnTo>
                <a:lnTo>
                  <a:pt x="5720641" y="1137366"/>
                </a:lnTo>
                <a:lnTo>
                  <a:pt x="0" y="113736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65352" tIns="146284" rIns="182854" bIns="146284" numCol="1" spcCol="0" rtlCol="0" fromWordArt="0" anchor="ctr" anchorCtr="0" forceAA="0" compatLnSpc="1">
            <a:prstTxWarp prst="textNoShape">
              <a:avLst/>
            </a:prstTxWarp>
            <a:noAutofit/>
          </a:bodyPr>
          <a:lstStyle/>
          <a:p>
            <a:r>
              <a:rPr lang="en-US" sz="2400" dirty="0">
                <a:solidFill>
                  <a:schemeClr val="bg1"/>
                </a:solidFill>
                <a:latin typeface="+mj-lt"/>
              </a:rPr>
              <a:t>Azure SQL Database</a:t>
            </a:r>
          </a:p>
        </p:txBody>
      </p:sp>
      <p:sp>
        <p:nvSpPr>
          <p:cNvPr id="9" name="Rectangle 8">
            <a:extLst>
              <a:ext uri="{FF2B5EF4-FFF2-40B4-BE49-F238E27FC236}">
                <a16:creationId xmlns:a16="http://schemas.microsoft.com/office/drawing/2014/main" id="{EFDCFBA5-6F15-49BC-880D-5BD5057A7422}"/>
              </a:ext>
            </a:extLst>
          </p:cNvPr>
          <p:cNvSpPr>
            <a:spLocks/>
          </p:cNvSpPr>
          <p:nvPr/>
        </p:nvSpPr>
        <p:spPr bwMode="auto">
          <a:xfrm>
            <a:off x="6165172" y="2762037"/>
            <a:ext cx="2743060" cy="2578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225">
              <a:spcAft>
                <a:spcPts val="588"/>
              </a:spcAft>
              <a:defRPr/>
            </a:pPr>
            <a:r>
              <a:rPr lang="en-US" sz="1800" dirty="0">
                <a:solidFill>
                  <a:schemeClr val="tx2"/>
                </a:solidFill>
                <a:latin typeface="+mj-lt"/>
              </a:rPr>
              <a:t>Single database:</a:t>
            </a:r>
          </a:p>
          <a:p>
            <a:pPr defTabSz="914225">
              <a:spcAft>
                <a:spcPts val="588"/>
              </a:spcAft>
              <a:defRPr/>
            </a:pPr>
            <a:r>
              <a:rPr lang="en-US" sz="1600" dirty="0">
                <a:solidFill>
                  <a:schemeClr val="tx1"/>
                </a:solidFill>
              </a:rPr>
              <a:t>Hyperscale storage </a:t>
            </a:r>
            <a:br>
              <a:rPr lang="en-US" sz="1600" dirty="0">
                <a:solidFill>
                  <a:schemeClr val="tx1"/>
                </a:solidFill>
              </a:rPr>
            </a:br>
            <a:r>
              <a:rPr lang="en-US" sz="1600" dirty="0">
                <a:solidFill>
                  <a:schemeClr val="tx1"/>
                </a:solidFill>
              </a:rPr>
              <a:t>(up to 100TB)</a:t>
            </a:r>
          </a:p>
          <a:p>
            <a:pPr defTabSz="914225">
              <a:spcAft>
                <a:spcPts val="588"/>
              </a:spcAft>
              <a:defRPr/>
            </a:pPr>
            <a:r>
              <a:rPr lang="en-US" sz="1600" dirty="0">
                <a:solidFill>
                  <a:schemeClr val="tx1"/>
                </a:solidFill>
              </a:rPr>
              <a:t>Serverless compute</a:t>
            </a:r>
          </a:p>
          <a:p>
            <a:pPr defTabSz="914225">
              <a:spcAft>
                <a:spcPts val="588"/>
              </a:spcAft>
              <a:defRPr/>
            </a:pPr>
            <a:r>
              <a:rPr lang="en-US" sz="1600" dirty="0">
                <a:solidFill>
                  <a:schemeClr val="tx1"/>
                </a:solidFill>
              </a:rPr>
              <a:t>Fully managed service</a:t>
            </a:r>
          </a:p>
        </p:txBody>
      </p:sp>
      <p:sp>
        <p:nvSpPr>
          <p:cNvPr id="11" name="Rectangle 10">
            <a:extLst>
              <a:ext uri="{FF2B5EF4-FFF2-40B4-BE49-F238E27FC236}">
                <a16:creationId xmlns:a16="http://schemas.microsoft.com/office/drawing/2014/main" id="{53AE4F51-2223-4C05-B89A-568732777A1B}"/>
              </a:ext>
            </a:extLst>
          </p:cNvPr>
          <p:cNvSpPr>
            <a:spLocks/>
          </p:cNvSpPr>
          <p:nvPr/>
        </p:nvSpPr>
        <p:spPr bwMode="auto">
          <a:xfrm>
            <a:off x="9030297" y="2762037"/>
            <a:ext cx="2743060" cy="2578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225">
              <a:spcAft>
                <a:spcPts val="588"/>
              </a:spcAft>
              <a:defRPr/>
            </a:pPr>
            <a:r>
              <a:rPr lang="en-US" sz="1800" b="1" dirty="0">
                <a:solidFill>
                  <a:schemeClr val="tx2"/>
                </a:solidFill>
                <a:latin typeface="+mj-lt"/>
              </a:rPr>
              <a:t>Elastic pool:</a:t>
            </a:r>
          </a:p>
          <a:p>
            <a:pPr defTabSz="914225">
              <a:spcAft>
                <a:spcPts val="588"/>
              </a:spcAft>
              <a:defRPr/>
            </a:pPr>
            <a:r>
              <a:rPr lang="en-US" sz="1600" dirty="0">
                <a:solidFill>
                  <a:schemeClr val="tx1"/>
                </a:solidFill>
              </a:rPr>
              <a:t>Resource sharing between multiple databases to price optimize</a:t>
            </a:r>
          </a:p>
          <a:p>
            <a:pPr defTabSz="914225">
              <a:spcAft>
                <a:spcPts val="588"/>
              </a:spcAft>
              <a:defRPr/>
            </a:pPr>
            <a:r>
              <a:rPr lang="en-US" sz="1600" dirty="0">
                <a:solidFill>
                  <a:schemeClr val="tx1"/>
                </a:solidFill>
              </a:rPr>
              <a:t>Simplified performance management for multiple databases</a:t>
            </a:r>
          </a:p>
          <a:p>
            <a:pPr defTabSz="914225">
              <a:spcAft>
                <a:spcPts val="588"/>
              </a:spcAft>
              <a:defRPr/>
            </a:pPr>
            <a:r>
              <a:rPr lang="en-US" sz="1600" dirty="0">
                <a:solidFill>
                  <a:schemeClr val="tx1"/>
                </a:solidFill>
              </a:rPr>
              <a:t>Fully managed service</a:t>
            </a:r>
          </a:p>
          <a:p>
            <a:pPr defTabSz="914225">
              <a:spcAft>
                <a:spcPts val="588"/>
              </a:spcAft>
              <a:defRPr/>
            </a:pPr>
            <a:endParaRPr lang="en-US" sz="1600" b="1" dirty="0">
              <a:solidFill>
                <a:schemeClr val="tx1"/>
              </a:solidFill>
              <a:latin typeface="Segoe UI Semibold"/>
            </a:endParaRPr>
          </a:p>
        </p:txBody>
      </p:sp>
    </p:spTree>
    <p:extLst>
      <p:ext uri="{BB962C8B-B14F-4D97-AF65-F5344CB8AC3E}">
        <p14:creationId xmlns:p14="http://schemas.microsoft.com/office/powerpoint/2010/main" val="31631633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2F19D-02BE-4E4A-ACD6-B592369E5FC1}"/>
              </a:ext>
            </a:extLst>
          </p:cNvPr>
          <p:cNvSpPr>
            <a:spLocks noGrp="1"/>
          </p:cNvSpPr>
          <p:nvPr>
            <p:ph type="title"/>
          </p:nvPr>
        </p:nvSpPr>
        <p:spPr/>
        <p:txBody>
          <a:bodyPr/>
          <a:lstStyle/>
          <a:p>
            <a:r>
              <a:rPr lang="en-US" dirty="0"/>
              <a:t>PostgreSQL, MySQL, MariaDB</a:t>
            </a:r>
          </a:p>
        </p:txBody>
      </p:sp>
      <p:pic>
        <p:nvPicPr>
          <p:cNvPr id="16" name="Picture 15" descr="PostgreSQL icon">
            <a:extLst>
              <a:ext uri="{FF2B5EF4-FFF2-40B4-BE49-F238E27FC236}">
                <a16:creationId xmlns:a16="http://schemas.microsoft.com/office/drawing/2014/main" id="{23C97A8E-BD81-407F-97CE-15AD1F123403}"/>
              </a:ext>
            </a:extLst>
          </p:cNvPr>
          <p:cNvPicPr>
            <a:picLocks noChangeAspect="1"/>
          </p:cNvPicPr>
          <p:nvPr/>
        </p:nvPicPr>
        <p:blipFill>
          <a:blip r:embed="rId3"/>
          <a:stretch>
            <a:fillRect/>
          </a:stretch>
        </p:blipFill>
        <p:spPr>
          <a:xfrm>
            <a:off x="669685" y="1660923"/>
            <a:ext cx="1231090" cy="1231090"/>
          </a:xfrm>
          <a:prstGeom prst="rect">
            <a:avLst/>
          </a:prstGeom>
        </p:spPr>
      </p:pic>
      <p:pic>
        <p:nvPicPr>
          <p:cNvPr id="39" name="Picture 38" descr="MySQL icon">
            <a:extLst>
              <a:ext uri="{FF2B5EF4-FFF2-40B4-BE49-F238E27FC236}">
                <a16:creationId xmlns:a16="http://schemas.microsoft.com/office/drawing/2014/main" id="{DE8341E2-BD6D-4998-BBA6-BA9EAC0A05A9}"/>
              </a:ext>
            </a:extLst>
          </p:cNvPr>
          <p:cNvPicPr>
            <a:picLocks noChangeAspect="1"/>
          </p:cNvPicPr>
          <p:nvPr/>
        </p:nvPicPr>
        <p:blipFill>
          <a:blip r:embed="rId4"/>
          <a:stretch>
            <a:fillRect/>
          </a:stretch>
        </p:blipFill>
        <p:spPr>
          <a:xfrm>
            <a:off x="669685" y="3115933"/>
            <a:ext cx="1231090" cy="1231090"/>
          </a:xfrm>
          <a:prstGeom prst="rect">
            <a:avLst/>
          </a:prstGeom>
        </p:spPr>
      </p:pic>
      <p:pic>
        <p:nvPicPr>
          <p:cNvPr id="41" name="Picture 40" descr="MariaDB icon">
            <a:extLst>
              <a:ext uri="{FF2B5EF4-FFF2-40B4-BE49-F238E27FC236}">
                <a16:creationId xmlns:a16="http://schemas.microsoft.com/office/drawing/2014/main" id="{D52F1FC6-5C45-47BE-897D-468577444AFF}"/>
              </a:ext>
            </a:extLst>
          </p:cNvPr>
          <p:cNvPicPr>
            <a:picLocks noChangeAspect="1"/>
          </p:cNvPicPr>
          <p:nvPr/>
        </p:nvPicPr>
        <p:blipFill>
          <a:blip r:embed="rId5"/>
          <a:stretch>
            <a:fillRect/>
          </a:stretch>
        </p:blipFill>
        <p:spPr>
          <a:xfrm>
            <a:off x="671179" y="4570943"/>
            <a:ext cx="1229596" cy="1231090"/>
          </a:xfrm>
          <a:prstGeom prst="rect">
            <a:avLst/>
          </a:prstGeom>
        </p:spPr>
      </p:pic>
      <p:sp>
        <p:nvSpPr>
          <p:cNvPr id="21" name="TextBox 20">
            <a:extLst>
              <a:ext uri="{FF2B5EF4-FFF2-40B4-BE49-F238E27FC236}">
                <a16:creationId xmlns:a16="http://schemas.microsoft.com/office/drawing/2014/main" id="{84E554AD-5575-4B77-8FEC-E2670721299E}"/>
              </a:ext>
            </a:extLst>
          </p:cNvPr>
          <p:cNvSpPr txBox="1"/>
          <p:nvPr/>
        </p:nvSpPr>
        <p:spPr>
          <a:xfrm>
            <a:off x="2032000" y="1820958"/>
            <a:ext cx="9179976" cy="1218795"/>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Azure Database for PostgreSQL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is a relational database service in the Microsoft cloud based on the PostgreSQL Community Edition database engine.</a:t>
            </a:r>
          </a:p>
        </p:txBody>
      </p:sp>
      <p:sp>
        <p:nvSpPr>
          <p:cNvPr id="36" name="TextBox 35">
            <a:extLst>
              <a:ext uri="{FF2B5EF4-FFF2-40B4-BE49-F238E27FC236}">
                <a16:creationId xmlns:a16="http://schemas.microsoft.com/office/drawing/2014/main" id="{C8EB0B18-046C-4393-8C89-5771C85C19B8}"/>
              </a:ext>
            </a:extLst>
          </p:cNvPr>
          <p:cNvSpPr txBox="1"/>
          <p:nvPr/>
        </p:nvSpPr>
        <p:spPr>
          <a:xfrm>
            <a:off x="2032000" y="3275968"/>
            <a:ext cx="9283700" cy="911019"/>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Azure Database for MySQL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is a PaaS implementation of MySQL in the Azure cloud, based on the MySQL Community Edition.</a:t>
            </a:r>
          </a:p>
        </p:txBody>
      </p:sp>
      <p:sp>
        <p:nvSpPr>
          <p:cNvPr id="53" name="TextBox 52">
            <a:extLst>
              <a:ext uri="{FF2B5EF4-FFF2-40B4-BE49-F238E27FC236}">
                <a16:creationId xmlns:a16="http://schemas.microsoft.com/office/drawing/2014/main" id="{4608B0E2-6EF2-47F4-9BA2-415B4FAFBA2A}"/>
              </a:ext>
            </a:extLst>
          </p:cNvPr>
          <p:cNvSpPr txBox="1"/>
          <p:nvPr/>
        </p:nvSpPr>
        <p:spPr>
          <a:xfrm>
            <a:off x="2032000" y="4583238"/>
            <a:ext cx="9283700" cy="1218795"/>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Azure Database for MariaDB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is an implementation of the MariaDB database management system adapted to run in Azure. It's based on the MariaDB Community Edition.</a:t>
            </a:r>
          </a:p>
        </p:txBody>
      </p:sp>
    </p:spTree>
    <p:extLst>
      <p:ext uri="{BB962C8B-B14F-4D97-AF65-F5344CB8AC3E}">
        <p14:creationId xmlns:p14="http://schemas.microsoft.com/office/powerpoint/2010/main" val="1307626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32691-D934-40EA-A3B0-57DCCF83B3FB}"/>
              </a:ext>
            </a:extLst>
          </p:cNvPr>
          <p:cNvSpPr>
            <a:spLocks noGrp="1"/>
          </p:cNvSpPr>
          <p:nvPr>
            <p:ph type="title"/>
          </p:nvPr>
        </p:nvSpPr>
        <p:spPr/>
        <p:txBody>
          <a:bodyPr/>
          <a:lstStyle/>
          <a:p>
            <a:r>
              <a:rPr lang="en-US" dirty="0"/>
              <a:t>Benefits of Azure Database for PostgreSQL, MySQL, MariaDB</a:t>
            </a:r>
          </a:p>
        </p:txBody>
      </p:sp>
      <p:pic>
        <p:nvPicPr>
          <p:cNvPr id="36" name="Picture 35" descr="Icon of four servers">
            <a:extLst>
              <a:ext uri="{FF2B5EF4-FFF2-40B4-BE49-F238E27FC236}">
                <a16:creationId xmlns:a16="http://schemas.microsoft.com/office/drawing/2014/main" id="{74F79A69-5040-4769-88B1-5608BD1840D3}"/>
              </a:ext>
            </a:extLst>
          </p:cNvPr>
          <p:cNvPicPr>
            <a:picLocks noChangeAspect="1"/>
          </p:cNvPicPr>
          <p:nvPr/>
        </p:nvPicPr>
        <p:blipFill>
          <a:blip r:embed="rId3"/>
          <a:stretch>
            <a:fillRect/>
          </a:stretch>
        </p:blipFill>
        <p:spPr>
          <a:xfrm>
            <a:off x="418644" y="1408379"/>
            <a:ext cx="734584" cy="734582"/>
          </a:xfrm>
          <a:prstGeom prst="rect">
            <a:avLst/>
          </a:prstGeom>
        </p:spPr>
      </p:pic>
      <p:sp>
        <p:nvSpPr>
          <p:cNvPr id="17" name="Text Placeholder 16">
            <a:extLst>
              <a:ext uri="{FF2B5EF4-FFF2-40B4-BE49-F238E27FC236}">
                <a16:creationId xmlns:a16="http://schemas.microsoft.com/office/drawing/2014/main" id="{208E57E3-E275-44BA-B33B-4435278D42F2}"/>
              </a:ext>
            </a:extLst>
          </p:cNvPr>
          <p:cNvSpPr>
            <a:spLocks noGrp="1"/>
          </p:cNvSpPr>
          <p:nvPr>
            <p:ph type="body"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Segoe UI"/>
              </a:rPr>
              <a:t>Fully managed community database:</a:t>
            </a:r>
            <a:endParaRPr kumimoji="0" lang="en-US" sz="1800" b="0" i="0" u="none" strike="noStrike" kern="1200" cap="none" spc="0" normalizeH="0" baseline="0" noProof="0" dirty="0">
              <a:ln>
                <a:noFill/>
              </a:ln>
              <a:effectLst/>
              <a:uLnTx/>
              <a:uFillTx/>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ea typeface="+mj-lt"/>
                <a:cs typeface="Segoe UI Semibold"/>
              </a:rPr>
              <a:t>Take advantage of a fully managed service while still using the tools and languages you’re familiar with</a:t>
            </a:r>
            <a:endParaRPr kumimoji="0" lang="en-US" sz="2400" b="0" i="0" u="none" strike="noStrike" kern="1200" cap="none" spc="0" normalizeH="0" baseline="0" noProof="0" dirty="0">
              <a:ln>
                <a:noFill/>
              </a:ln>
              <a:effectLst/>
              <a:uLnTx/>
              <a:uFillTx/>
              <a:ea typeface="+mj-lt"/>
              <a:cs typeface="Segoe UI Semibold"/>
            </a:endParaRPr>
          </a:p>
        </p:txBody>
      </p:sp>
      <p:pic>
        <p:nvPicPr>
          <p:cNvPr id="81" name="Picture 80" descr="Icon of bar charts with a dollar sign">
            <a:extLst>
              <a:ext uri="{FF2B5EF4-FFF2-40B4-BE49-F238E27FC236}">
                <a16:creationId xmlns:a16="http://schemas.microsoft.com/office/drawing/2014/main" id="{D4FF8C5D-D867-40A8-B0BC-C09EA2DCC0B5}"/>
              </a:ext>
            </a:extLst>
          </p:cNvPr>
          <p:cNvPicPr>
            <a:picLocks noChangeAspect="1"/>
          </p:cNvPicPr>
          <p:nvPr/>
        </p:nvPicPr>
        <p:blipFill>
          <a:blip r:embed="rId4"/>
          <a:stretch>
            <a:fillRect/>
          </a:stretch>
        </p:blipFill>
        <p:spPr>
          <a:xfrm>
            <a:off x="418644" y="2264785"/>
            <a:ext cx="734584" cy="734582"/>
          </a:xfrm>
          <a:prstGeom prst="rect">
            <a:avLst/>
          </a:prstGeom>
        </p:spPr>
      </p:pic>
      <p:sp>
        <p:nvSpPr>
          <p:cNvPr id="18" name="Text Placeholder 17">
            <a:extLst>
              <a:ext uri="{FF2B5EF4-FFF2-40B4-BE49-F238E27FC236}">
                <a16:creationId xmlns:a16="http://schemas.microsoft.com/office/drawing/2014/main" id="{7FA713BC-29E2-43A8-8887-406A55E5781B}"/>
              </a:ext>
            </a:extLst>
          </p:cNvPr>
          <p:cNvSpPr>
            <a:spLocks noGrp="1"/>
          </p:cNvSpPr>
          <p:nvPr>
            <p:ph type="body" sz="quarter" idx="15"/>
          </p:nvPr>
        </p:nvSpPr>
        <p:spPr/>
        <p:txBody>
          <a:bodyPr/>
          <a:lstStyle/>
          <a:p>
            <a:pPr defTabSz="932563">
              <a:lnSpc>
                <a:spcPct val="100000"/>
              </a:lnSpc>
              <a:spcBef>
                <a:spcPts val="0"/>
              </a:spcBef>
              <a:spcAft>
                <a:spcPts val="0"/>
              </a:spcAft>
              <a:buSzTx/>
              <a:defRPr/>
            </a:pPr>
            <a:r>
              <a:rPr lang="en-US" sz="1800" dirty="0">
                <a:latin typeface="+mj-lt"/>
                <a:cs typeface="Segoe UI"/>
              </a:rPr>
              <a:t>Built-in high availability for lowest TCO:</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ea typeface="+mn-ea"/>
                <a:cs typeface="+mn-cs"/>
              </a:rPr>
              <a:t>Ensure your data is always available without the need for additional costs </a:t>
            </a:r>
          </a:p>
        </p:txBody>
      </p:sp>
      <p:pic>
        <p:nvPicPr>
          <p:cNvPr id="83" name="Picture 82" descr="Icon of a meter">
            <a:extLst>
              <a:ext uri="{FF2B5EF4-FFF2-40B4-BE49-F238E27FC236}">
                <a16:creationId xmlns:a16="http://schemas.microsoft.com/office/drawing/2014/main" id="{79B87EB2-6338-45E7-B01D-5F90A954EE7E}"/>
              </a:ext>
            </a:extLst>
          </p:cNvPr>
          <p:cNvPicPr>
            <a:picLocks noChangeAspect="1"/>
          </p:cNvPicPr>
          <p:nvPr/>
        </p:nvPicPr>
        <p:blipFill>
          <a:blip r:embed="rId5"/>
          <a:stretch>
            <a:fillRect/>
          </a:stretch>
        </p:blipFill>
        <p:spPr>
          <a:xfrm>
            <a:off x="418644" y="3121191"/>
            <a:ext cx="734584" cy="734582"/>
          </a:xfrm>
          <a:prstGeom prst="rect">
            <a:avLst/>
          </a:prstGeom>
        </p:spPr>
      </p:pic>
      <p:sp>
        <p:nvSpPr>
          <p:cNvPr id="19" name="Text Placeholder 18">
            <a:extLst>
              <a:ext uri="{FF2B5EF4-FFF2-40B4-BE49-F238E27FC236}">
                <a16:creationId xmlns:a16="http://schemas.microsoft.com/office/drawing/2014/main" id="{CBED8D77-5E3D-4181-B4CC-65A914238FE9}"/>
              </a:ext>
            </a:extLst>
          </p:cNvPr>
          <p:cNvSpPr>
            <a:spLocks noGrp="1"/>
          </p:cNvSpPr>
          <p:nvPr>
            <p:ph type="body" sz="quarter" idx="17"/>
          </p:nvPr>
        </p:nvSpPr>
        <p:spPr/>
        <p:txBody>
          <a:bodyPr/>
          <a:lstStyle/>
          <a:p>
            <a:pPr defTabSz="932563">
              <a:lnSpc>
                <a:spcPct val="100000"/>
              </a:lnSpc>
              <a:spcBef>
                <a:spcPts val="0"/>
              </a:spcBef>
              <a:buSzTx/>
              <a:defRPr/>
            </a:pPr>
            <a:r>
              <a:rPr lang="en-US" sz="1800" dirty="0">
                <a:latin typeface="+mj-lt"/>
                <a:cs typeface="Segoe UI"/>
              </a:rPr>
              <a:t>Intelligent performance and scale:</a:t>
            </a:r>
          </a:p>
          <a:p>
            <a:pPr defTabSz="932563">
              <a:spcBef>
                <a:spcPts val="0"/>
              </a:spcBef>
              <a:defRPr/>
            </a:pPr>
            <a:r>
              <a:rPr lang="en-US" sz="1400" dirty="0"/>
              <a:t>Improve performance with built-in intelligence and up to 16TB storage and 20K IOPs </a:t>
            </a:r>
            <a:endParaRPr lang="en-US" sz="1400" dirty="0">
              <a:cs typeface="Segoe UI Semibold" charset="0"/>
            </a:endParaRPr>
          </a:p>
        </p:txBody>
      </p:sp>
      <p:pic>
        <p:nvPicPr>
          <p:cNvPr id="85" name="Picture 84" descr="Icon of a lockpad">
            <a:extLst>
              <a:ext uri="{FF2B5EF4-FFF2-40B4-BE49-F238E27FC236}">
                <a16:creationId xmlns:a16="http://schemas.microsoft.com/office/drawing/2014/main" id="{D729CCF3-A0A3-4C30-958B-1C944ED132DB}"/>
              </a:ext>
            </a:extLst>
          </p:cNvPr>
          <p:cNvPicPr>
            <a:picLocks noChangeAspect="1"/>
          </p:cNvPicPr>
          <p:nvPr/>
        </p:nvPicPr>
        <p:blipFill>
          <a:blip r:embed="rId6"/>
          <a:stretch>
            <a:fillRect/>
          </a:stretch>
        </p:blipFill>
        <p:spPr>
          <a:xfrm>
            <a:off x="418644" y="3977597"/>
            <a:ext cx="734584" cy="734582"/>
          </a:xfrm>
          <a:prstGeom prst="rect">
            <a:avLst/>
          </a:prstGeom>
        </p:spPr>
      </p:pic>
      <p:sp>
        <p:nvSpPr>
          <p:cNvPr id="20" name="Text Placeholder 19">
            <a:extLst>
              <a:ext uri="{FF2B5EF4-FFF2-40B4-BE49-F238E27FC236}">
                <a16:creationId xmlns:a16="http://schemas.microsoft.com/office/drawing/2014/main" id="{69E3EC65-8CF7-4306-B207-22271994B395}"/>
              </a:ext>
            </a:extLst>
          </p:cNvPr>
          <p:cNvSpPr>
            <a:spLocks noGrp="1"/>
          </p:cNvSpPr>
          <p:nvPr>
            <p:ph type="body" sz="quarter" idx="19"/>
          </p:nvPr>
        </p:nvSpPr>
        <p:spPr/>
        <p:txBody>
          <a:bodyPr/>
          <a:lstStyle/>
          <a:p>
            <a:pPr defTabSz="932563">
              <a:lnSpc>
                <a:spcPct val="100000"/>
              </a:lnSpc>
              <a:spcBef>
                <a:spcPts val="0"/>
              </a:spcBef>
              <a:buSzTx/>
              <a:defRPr/>
            </a:pPr>
            <a:r>
              <a:rPr lang="en-US" sz="1800" dirty="0">
                <a:latin typeface="+mj-lt"/>
                <a:cs typeface="Segoe UI"/>
              </a:rPr>
              <a:t>Industry-leading security and compliance:</a:t>
            </a:r>
          </a:p>
          <a:p>
            <a:pPr defTabSz="932563">
              <a:spcBef>
                <a:spcPts val="0"/>
              </a:spcBef>
              <a:defRPr/>
            </a:pPr>
            <a:r>
              <a:rPr lang="en-US" sz="1400" dirty="0"/>
              <a:t>Protect your data with enhanced security features including Advanced Threat Protection</a:t>
            </a:r>
          </a:p>
        </p:txBody>
      </p:sp>
      <p:pic>
        <p:nvPicPr>
          <p:cNvPr id="87" name="Picture 86" descr="Icon of a cloud with multiples lines extending from it">
            <a:extLst>
              <a:ext uri="{FF2B5EF4-FFF2-40B4-BE49-F238E27FC236}">
                <a16:creationId xmlns:a16="http://schemas.microsoft.com/office/drawing/2014/main" id="{5E4CED1C-99B7-4003-AB89-9B86644ABF43}"/>
              </a:ext>
            </a:extLst>
          </p:cNvPr>
          <p:cNvPicPr>
            <a:picLocks noChangeAspect="1"/>
          </p:cNvPicPr>
          <p:nvPr/>
        </p:nvPicPr>
        <p:blipFill>
          <a:blip r:embed="rId7"/>
          <a:stretch>
            <a:fillRect/>
          </a:stretch>
        </p:blipFill>
        <p:spPr>
          <a:xfrm>
            <a:off x="418644" y="4834004"/>
            <a:ext cx="734584" cy="734582"/>
          </a:xfrm>
          <a:prstGeom prst="rect">
            <a:avLst/>
          </a:prstGeom>
        </p:spPr>
      </p:pic>
      <p:sp>
        <p:nvSpPr>
          <p:cNvPr id="21" name="Text Placeholder 20">
            <a:extLst>
              <a:ext uri="{FF2B5EF4-FFF2-40B4-BE49-F238E27FC236}">
                <a16:creationId xmlns:a16="http://schemas.microsoft.com/office/drawing/2014/main" id="{8C69D47E-C906-42C5-8C56-738BA40CC726}"/>
              </a:ext>
            </a:extLst>
          </p:cNvPr>
          <p:cNvSpPr>
            <a:spLocks noGrp="1"/>
          </p:cNvSpPr>
          <p:nvPr>
            <p:ph type="body" sz="quarter" idx="21"/>
          </p:nvPr>
        </p:nvSpPr>
        <p:spPr/>
        <p:txBody>
          <a:bodyPr/>
          <a:lstStyle/>
          <a:p>
            <a:pPr defTabSz="932563">
              <a:lnSpc>
                <a:spcPct val="100000"/>
              </a:lnSpc>
              <a:spcBef>
                <a:spcPts val="0"/>
              </a:spcBef>
              <a:buSzTx/>
              <a:defRPr/>
            </a:pPr>
            <a:r>
              <a:rPr lang="en-US" sz="1800" dirty="0">
                <a:latin typeface="+mj-lt"/>
                <a:cs typeface="Segoe UI"/>
              </a:rPr>
              <a:t>Integration with the Azure ecosystem:</a:t>
            </a:r>
          </a:p>
          <a:p>
            <a:pPr defTabSz="932563">
              <a:spcBef>
                <a:spcPts val="0"/>
              </a:spcBef>
              <a:defRPr/>
            </a:pPr>
            <a:r>
              <a:rPr lang="en-US" sz="1400" dirty="0"/>
              <a:t>Build apps faster with Azure services and safeguard your innovation with Azure IP Advantage </a:t>
            </a:r>
          </a:p>
        </p:txBody>
      </p:sp>
    </p:spTree>
    <p:extLst>
      <p:ext uri="{BB962C8B-B14F-4D97-AF65-F5344CB8AC3E}">
        <p14:creationId xmlns:p14="http://schemas.microsoft.com/office/powerpoint/2010/main" val="7377174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1: Knowledge check (continued on next slide)</a:t>
            </a:r>
          </a:p>
        </p:txBody>
      </p:sp>
      <p:pic>
        <p:nvPicPr>
          <p:cNvPr id="34" name="Picture 33" descr="Icon of arrow positioned diagonally">
            <a:extLst>
              <a:ext uri="{FF2B5EF4-FFF2-40B4-BE49-F238E27FC236}">
                <a16:creationId xmlns:a16="http://schemas.microsoft.com/office/drawing/2014/main" id="{11E91FCF-1A66-4961-9923-9C63284F9BF7}"/>
              </a:ext>
            </a:extLst>
          </p:cNvPr>
          <p:cNvPicPr>
            <a:picLocks noChangeAspect="1"/>
          </p:cNvPicPr>
          <p:nvPr/>
        </p:nvPicPr>
        <p:blipFill>
          <a:blip r:embed="rId3"/>
          <a:stretch>
            <a:fillRect/>
          </a:stretch>
        </p:blipFill>
        <p:spPr>
          <a:xfrm>
            <a:off x="464415" y="1177472"/>
            <a:ext cx="896112" cy="896112"/>
          </a:xfrm>
          <a:prstGeom prst="rect">
            <a:avLst/>
          </a:prstGeom>
        </p:spPr>
      </p:pic>
      <p:sp>
        <p:nvSpPr>
          <p:cNvPr id="11" name="TextBox 10">
            <a:extLst>
              <a:ext uri="{FF2B5EF4-FFF2-40B4-BE49-F238E27FC236}">
                <a16:creationId xmlns:a16="http://schemas.microsoft.com/office/drawing/2014/main" id="{CD5BAD7D-8A31-476A-93E5-D716511B316B}"/>
              </a:ext>
            </a:extLst>
          </p:cNvPr>
          <p:cNvSpPr txBox="1">
            <a:spLocks/>
          </p:cNvSpPr>
          <p:nvPr/>
        </p:nvSpPr>
        <p:spPr>
          <a:xfrm>
            <a:off x="1645003" y="1177472"/>
            <a:ext cx="10117461" cy="1241365"/>
          </a:xfrm>
          <a:prstGeom prst="rect">
            <a:avLst/>
          </a:prstGeom>
          <a:noFill/>
        </p:spPr>
        <p:txBody>
          <a:bodyPr wrap="square" lIns="0" tIns="0" rIns="0" bIns="0">
            <a:spAutoFit/>
          </a:bodyPr>
          <a:lstStyle/>
          <a:p>
            <a:pPr marL="0" lvl="1" defTabSz="914192">
              <a:spcAft>
                <a:spcPts val="196"/>
              </a:spcAft>
            </a:pPr>
            <a:r>
              <a:rPr lang="en-US" sz="1600" dirty="0">
                <a:latin typeface="+mj-lt"/>
              </a:rPr>
              <a:t>Which deployment requires the fewest changes when migrating an existing SQL Server </a:t>
            </a:r>
            <a:br>
              <a:rPr lang="en-US" sz="1600" dirty="0">
                <a:latin typeface="+mj-lt"/>
              </a:rPr>
            </a:br>
            <a:r>
              <a:rPr lang="en-US" sz="1600" dirty="0">
                <a:latin typeface="+mj-lt"/>
              </a:rPr>
              <a:t>on-premises solution?</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Managed Instance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SQL Server running on a virtual machine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Single Database</a:t>
            </a:r>
          </a:p>
        </p:txBody>
      </p:sp>
      <p:sp>
        <p:nvSpPr>
          <p:cNvPr id="4" name="Graphic 26" descr="Checkmark on SQL Server running on a virtual machine">
            <a:extLst>
              <a:ext uri="{FF2B5EF4-FFF2-40B4-BE49-F238E27FC236}">
                <a16:creationId xmlns:a16="http://schemas.microsoft.com/office/drawing/2014/main" id="{81258162-3A32-4CC3-A42A-D9F924A39B62}"/>
              </a:ext>
            </a:extLst>
          </p:cNvPr>
          <p:cNvSpPr/>
          <p:nvPr/>
        </p:nvSpPr>
        <p:spPr>
          <a:xfrm>
            <a:off x="1627662" y="188366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19" name="Straight Connector 18">
            <a:extLst>
              <a:ext uri="{FF2B5EF4-FFF2-40B4-BE49-F238E27FC236}">
                <a16:creationId xmlns:a16="http://schemas.microsoft.com/office/drawing/2014/main" id="{4A19714B-3C4F-42CF-9D33-D0C0625E8B06}"/>
              </a:ext>
              <a:ext uri="{C183D7F6-B498-43B3-948B-1728B52AA6E4}">
                <adec:decorative xmlns:adec="http://schemas.microsoft.com/office/drawing/2017/decorative" val="1"/>
              </a:ext>
            </a:extLst>
          </p:cNvPr>
          <p:cNvCxnSpPr>
            <a:cxnSpLocks/>
          </p:cNvCxnSpPr>
          <p:nvPr/>
        </p:nvCxnSpPr>
        <p:spPr>
          <a:xfrm>
            <a:off x="1645003" y="2627420"/>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document">
            <a:extLst>
              <a:ext uri="{FF2B5EF4-FFF2-40B4-BE49-F238E27FC236}">
                <a16:creationId xmlns:a16="http://schemas.microsoft.com/office/drawing/2014/main" id="{7A129F1E-DA48-40B1-BADC-0FD216ACA6DD}"/>
              </a:ext>
            </a:extLst>
          </p:cNvPr>
          <p:cNvPicPr>
            <a:picLocks noChangeAspect="1"/>
          </p:cNvPicPr>
          <p:nvPr/>
        </p:nvPicPr>
        <p:blipFill>
          <a:blip r:embed="rId4"/>
          <a:stretch>
            <a:fillRect/>
          </a:stretch>
        </p:blipFill>
        <p:spPr>
          <a:xfrm>
            <a:off x="464415" y="2724805"/>
            <a:ext cx="896112" cy="896112"/>
          </a:xfrm>
          <a:prstGeom prst="rect">
            <a:avLst/>
          </a:prstGeom>
        </p:spPr>
      </p:pic>
      <p:sp>
        <p:nvSpPr>
          <p:cNvPr id="15" name="TextBox 14">
            <a:extLst>
              <a:ext uri="{FF2B5EF4-FFF2-40B4-BE49-F238E27FC236}">
                <a16:creationId xmlns:a16="http://schemas.microsoft.com/office/drawing/2014/main" id="{7D76E5B3-0623-4849-9406-39469319E37A}"/>
              </a:ext>
            </a:extLst>
          </p:cNvPr>
          <p:cNvSpPr txBox="1">
            <a:spLocks/>
          </p:cNvSpPr>
          <p:nvPr/>
        </p:nvSpPr>
        <p:spPr>
          <a:xfrm>
            <a:off x="1645003" y="2836003"/>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statements is true about SQL Server running on a virtual machine?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 must install and maintain the software for the database management system yourself, but backups are automated</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Software installation and maintenance are automated, but you must do your own backups</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You’re responsible for all software installation and maintenance, and performing back ups</a:t>
            </a:r>
          </a:p>
        </p:txBody>
      </p:sp>
      <p:sp>
        <p:nvSpPr>
          <p:cNvPr id="3" name="Graphic 27" descr="Checkmark on you’re responsible for all software installation and maintenance, and performing back ups">
            <a:extLst>
              <a:ext uri="{FF2B5EF4-FFF2-40B4-BE49-F238E27FC236}">
                <a16:creationId xmlns:a16="http://schemas.microsoft.com/office/drawing/2014/main" id="{D62FA0C1-39F9-478C-B737-197A2862D15B}"/>
              </a:ext>
            </a:extLst>
          </p:cNvPr>
          <p:cNvSpPr/>
          <p:nvPr/>
        </p:nvSpPr>
        <p:spPr>
          <a:xfrm>
            <a:off x="1627662" y="3541075"/>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5" name="Straight Connector 24">
            <a:extLst>
              <a:ext uri="{FF2B5EF4-FFF2-40B4-BE49-F238E27FC236}">
                <a16:creationId xmlns:a16="http://schemas.microsoft.com/office/drawing/2014/main" id="{06B43C98-1988-4AC2-AC5A-9BCDDEE4B17C}"/>
              </a:ext>
              <a:ext uri="{C183D7F6-B498-43B3-948B-1728B52AA6E4}">
                <adec:decorative xmlns:adec="http://schemas.microsoft.com/office/drawing/2017/decorative" val="1"/>
              </a:ext>
            </a:extLst>
          </p:cNvPr>
          <p:cNvCxnSpPr>
            <a:cxnSpLocks/>
          </p:cNvCxnSpPr>
          <p:nvPr/>
        </p:nvCxnSpPr>
        <p:spPr>
          <a:xfrm>
            <a:off x="1645003" y="4039730"/>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document with a checkmark">
            <a:extLst>
              <a:ext uri="{FF2B5EF4-FFF2-40B4-BE49-F238E27FC236}">
                <a16:creationId xmlns:a16="http://schemas.microsoft.com/office/drawing/2014/main" id="{7F6D1934-2900-4304-A389-3636B8FE13A8}"/>
              </a:ext>
            </a:extLst>
          </p:cNvPr>
          <p:cNvPicPr>
            <a:picLocks noChangeAspect="1"/>
          </p:cNvPicPr>
          <p:nvPr/>
        </p:nvPicPr>
        <p:blipFill>
          <a:blip r:embed="rId5"/>
          <a:stretch>
            <a:fillRect/>
          </a:stretch>
        </p:blipFill>
        <p:spPr>
          <a:xfrm>
            <a:off x="464415" y="4248314"/>
            <a:ext cx="896112" cy="896112"/>
          </a:xfrm>
          <a:prstGeom prst="rect">
            <a:avLst/>
          </a:prstGeom>
        </p:spPr>
      </p:pic>
      <p:sp>
        <p:nvSpPr>
          <p:cNvPr id="21" name="TextBox 20">
            <a:extLst>
              <a:ext uri="{FF2B5EF4-FFF2-40B4-BE49-F238E27FC236}">
                <a16:creationId xmlns:a16="http://schemas.microsoft.com/office/drawing/2014/main" id="{A696E727-1D91-4D9E-9551-4810F693FF9B}"/>
              </a:ext>
            </a:extLst>
          </p:cNvPr>
          <p:cNvSpPr txBox="1">
            <a:spLocks/>
          </p:cNvSpPr>
          <p:nvPr/>
        </p:nvSpPr>
        <p:spPr>
          <a:xfrm>
            <a:off x="1645003" y="4248314"/>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 is true about Azure SQL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Scaling up doesn’t take effect until you restart the database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Scaling out doesn’t take effect until you restart the database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Scaling up or out will take effect without restarting the SQL database</a:t>
            </a:r>
            <a:endParaRPr lang="en-US" sz="1400" dirty="0"/>
          </a:p>
        </p:txBody>
      </p:sp>
      <p:sp>
        <p:nvSpPr>
          <p:cNvPr id="2" name="Graphic 28" descr="Checkmark on scaling up or out will take effect without restarting the SQL database">
            <a:extLst>
              <a:ext uri="{FF2B5EF4-FFF2-40B4-BE49-F238E27FC236}">
                <a16:creationId xmlns:a16="http://schemas.microsoft.com/office/drawing/2014/main" id="{BDC34667-CC23-441C-9CC4-AD1104D060A4}"/>
              </a:ext>
            </a:extLst>
          </p:cNvPr>
          <p:cNvSpPr/>
          <p:nvPr/>
        </p:nvSpPr>
        <p:spPr>
          <a:xfrm>
            <a:off x="1627662" y="4958154"/>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spTree>
    <p:extLst>
      <p:ext uri="{BB962C8B-B14F-4D97-AF65-F5344CB8AC3E}">
        <p14:creationId xmlns:p14="http://schemas.microsoft.com/office/powerpoint/2010/main" val="258128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1: Knowledge check (continued)</a:t>
            </a:r>
          </a:p>
        </p:txBody>
      </p:sp>
      <p:pic>
        <p:nvPicPr>
          <p:cNvPr id="10" name="Picture 9" descr="Icon of an arrow in a circular motion and a cloud inside it">
            <a:extLst>
              <a:ext uri="{FF2B5EF4-FFF2-40B4-BE49-F238E27FC236}">
                <a16:creationId xmlns:a16="http://schemas.microsoft.com/office/drawing/2014/main" id="{A9692DEC-CB35-4C85-9F55-5C2BBA93F451}"/>
              </a:ext>
            </a:extLst>
          </p:cNvPr>
          <p:cNvPicPr>
            <a:picLocks noChangeAspect="1"/>
          </p:cNvPicPr>
          <p:nvPr/>
        </p:nvPicPr>
        <p:blipFill>
          <a:blip r:embed="rId3"/>
          <a:stretch>
            <a:fillRect/>
          </a:stretch>
        </p:blipFill>
        <p:spPr>
          <a:xfrm>
            <a:off x="464415" y="1177471"/>
            <a:ext cx="933776" cy="933776"/>
          </a:xfrm>
          <a:prstGeom prst="rect">
            <a:avLst/>
          </a:prstGeom>
        </p:spPr>
      </p:pic>
      <p:sp>
        <p:nvSpPr>
          <p:cNvPr id="21" name="TextBox 20">
            <a:extLst>
              <a:ext uri="{FF2B5EF4-FFF2-40B4-BE49-F238E27FC236}">
                <a16:creationId xmlns:a16="http://schemas.microsoft.com/office/drawing/2014/main" id="{C6685206-EC1B-4A59-A65F-A47E11A9EE9C}"/>
              </a:ext>
            </a:extLst>
          </p:cNvPr>
          <p:cNvSpPr txBox="1">
            <a:spLocks/>
          </p:cNvSpPr>
          <p:nvPr/>
        </p:nvSpPr>
        <p:spPr>
          <a:xfrm>
            <a:off x="1645003" y="1177471"/>
            <a:ext cx="10117461" cy="1518689"/>
          </a:xfrm>
          <a:prstGeom prst="rect">
            <a:avLst/>
          </a:prstGeom>
          <a:noFill/>
        </p:spPr>
        <p:txBody>
          <a:bodyPr wrap="square" lIns="0" tIns="0" rIns="0" bIns="0">
            <a:spAutoFit/>
          </a:bodyPr>
          <a:lstStyle/>
          <a:p>
            <a:pPr marL="0" lvl="1" defTabSz="914192">
              <a:spcAft>
                <a:spcPts val="196"/>
              </a:spcAft>
            </a:pPr>
            <a:r>
              <a:rPr lang="en-US" sz="1961" dirty="0">
                <a:latin typeface="+mj-lt"/>
              </a:rPr>
              <a:t>When using an Azure SQL Database managed instance, what is the simplest way to implement backups?</a:t>
            </a:r>
          </a:p>
          <a:p>
            <a:pPr marL="342834" lvl="1" indent="-342834" defTabSz="914192">
              <a:spcAft>
                <a:spcPts val="294"/>
              </a:spcAft>
              <a:buFont typeface="Wingdings" panose="05000000000000000000" pitchFamily="2" charset="2"/>
              <a:buChar char="q"/>
            </a:pPr>
            <a:r>
              <a:rPr lang="en-US" sz="1730" dirty="0">
                <a:latin typeface="Segoe UI" panose="020B0502040204020203" pitchFamily="34" charset="0"/>
              </a:rPr>
              <a:t>Manual Configuration of the SQL server</a:t>
            </a:r>
          </a:p>
          <a:p>
            <a:pPr marL="342834" lvl="1" indent="-342834" defTabSz="914192">
              <a:spcAft>
                <a:spcPts val="294"/>
              </a:spcAft>
              <a:buFont typeface="Wingdings" panose="05000000000000000000" pitchFamily="2" charset="2"/>
              <a:buChar char="q"/>
            </a:pPr>
            <a:r>
              <a:rPr lang="en-US" sz="1730" dirty="0">
                <a:latin typeface="Segoe UI" panose="020B0502040204020203" pitchFamily="34" charset="0"/>
              </a:rPr>
              <a:t>Create a scheduled task to back up</a:t>
            </a:r>
          </a:p>
          <a:p>
            <a:pPr marL="342834" lvl="1" indent="-342834" defTabSz="914192">
              <a:spcAft>
                <a:spcPts val="294"/>
              </a:spcAft>
              <a:buFont typeface="Wingdings" panose="05000000000000000000" pitchFamily="2" charset="2"/>
              <a:buChar char="q"/>
            </a:pPr>
            <a:r>
              <a:rPr lang="en-US" sz="1730" dirty="0">
                <a:latin typeface="Segoe UI" panose="020B0502040204020203" pitchFamily="34" charset="0"/>
              </a:rPr>
              <a:t>Backups are automatically handled</a:t>
            </a:r>
          </a:p>
        </p:txBody>
      </p:sp>
      <p:sp>
        <p:nvSpPr>
          <p:cNvPr id="31" name="Graphic 26" descr="Checkmark on backups are automatically handled&#10;">
            <a:extLst>
              <a:ext uri="{FF2B5EF4-FFF2-40B4-BE49-F238E27FC236}">
                <a16:creationId xmlns:a16="http://schemas.microsoft.com/office/drawing/2014/main" id="{FF4E7D4D-EC44-4164-ACFF-EFC1A887A822}"/>
              </a:ext>
            </a:extLst>
          </p:cNvPr>
          <p:cNvSpPr/>
          <p:nvPr/>
        </p:nvSpPr>
        <p:spPr>
          <a:xfrm>
            <a:off x="1627662" y="2363546"/>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9" name="Straight Connector 28">
            <a:extLst>
              <a:ext uri="{FF2B5EF4-FFF2-40B4-BE49-F238E27FC236}">
                <a16:creationId xmlns:a16="http://schemas.microsoft.com/office/drawing/2014/main" id="{EEBBCB63-4FD6-4B88-8E50-900D302EDBBB}"/>
              </a:ext>
              <a:ext uri="{C183D7F6-B498-43B3-948B-1728B52AA6E4}">
                <adec:decorative xmlns:adec="http://schemas.microsoft.com/office/drawing/2017/decorative" val="1"/>
              </a:ext>
            </a:extLst>
          </p:cNvPr>
          <p:cNvCxnSpPr>
            <a:cxnSpLocks/>
          </p:cNvCxnSpPr>
          <p:nvPr/>
        </p:nvCxnSpPr>
        <p:spPr>
          <a:xfrm>
            <a:off x="1645003" y="2887789"/>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wave connected by circles and lines at both end">
            <a:extLst>
              <a:ext uri="{FF2B5EF4-FFF2-40B4-BE49-F238E27FC236}">
                <a16:creationId xmlns:a16="http://schemas.microsoft.com/office/drawing/2014/main" id="{B81BFE1D-791A-4467-B10A-B64D25041C07}"/>
              </a:ext>
            </a:extLst>
          </p:cNvPr>
          <p:cNvPicPr>
            <a:picLocks noChangeAspect="1"/>
          </p:cNvPicPr>
          <p:nvPr/>
        </p:nvPicPr>
        <p:blipFill>
          <a:blip r:embed="rId4"/>
          <a:stretch>
            <a:fillRect/>
          </a:stretch>
        </p:blipFill>
        <p:spPr>
          <a:xfrm>
            <a:off x="464415" y="3057809"/>
            <a:ext cx="933776" cy="933776"/>
          </a:xfrm>
          <a:prstGeom prst="rect">
            <a:avLst/>
          </a:prstGeom>
        </p:spPr>
      </p:pic>
      <p:sp>
        <p:nvSpPr>
          <p:cNvPr id="25" name="TextBox 24">
            <a:extLst>
              <a:ext uri="{FF2B5EF4-FFF2-40B4-BE49-F238E27FC236}">
                <a16:creationId xmlns:a16="http://schemas.microsoft.com/office/drawing/2014/main" id="{B41C66F7-4C48-461E-A4C1-3CC1BA3EBF6F}"/>
              </a:ext>
            </a:extLst>
          </p:cNvPr>
          <p:cNvSpPr txBox="1">
            <a:spLocks/>
          </p:cNvSpPr>
          <p:nvPr/>
        </p:nvSpPr>
        <p:spPr>
          <a:xfrm>
            <a:off x="1645003" y="3059305"/>
            <a:ext cx="10117461" cy="1790243"/>
          </a:xfrm>
          <a:prstGeom prst="rect">
            <a:avLst/>
          </a:prstGeom>
          <a:noFill/>
        </p:spPr>
        <p:txBody>
          <a:bodyPr wrap="square" lIns="0" tIns="0" rIns="0" bIns="0">
            <a:spAutoFit/>
          </a:bodyPr>
          <a:lstStyle/>
          <a:p>
            <a:pPr marL="0" lvl="1" defTabSz="914192">
              <a:spcAft>
                <a:spcPts val="196"/>
              </a:spcAft>
            </a:pPr>
            <a:r>
              <a:rPr lang="en-US" sz="1961" dirty="0">
                <a:latin typeface="+mj-lt"/>
              </a:rPr>
              <a:t>What is the best way to transfer the data in a PostgreSQL database running on-premises into a database running Azure Database for PostgreSQL service?</a:t>
            </a:r>
          </a:p>
          <a:p>
            <a:pPr marL="342834" lvl="1" indent="-342834" defTabSz="914192">
              <a:spcAft>
                <a:spcPts val="294"/>
              </a:spcAft>
              <a:buFont typeface="Wingdings" panose="05000000000000000000" pitchFamily="2" charset="2"/>
              <a:buChar char="q"/>
            </a:pPr>
            <a:r>
              <a:rPr lang="en-US" sz="1730" dirty="0">
                <a:latin typeface="Segoe UI" panose="020B0502040204020203" pitchFamily="34" charset="0"/>
              </a:rPr>
              <a:t>Export the data from the on-premises database and import it manually into the database running </a:t>
            </a:r>
            <a:br>
              <a:rPr lang="en-US" sz="1730" dirty="0">
                <a:latin typeface="Segoe UI" panose="020B0502040204020203" pitchFamily="34" charset="0"/>
              </a:rPr>
            </a:br>
            <a:r>
              <a:rPr lang="en-US" sz="1730" dirty="0">
                <a:latin typeface="Segoe UI" panose="020B0502040204020203" pitchFamily="34" charset="0"/>
              </a:rPr>
              <a:t>in Azure</a:t>
            </a:r>
          </a:p>
          <a:p>
            <a:pPr marL="342834" lvl="1" indent="-342834" defTabSz="914192">
              <a:spcAft>
                <a:spcPts val="294"/>
              </a:spcAft>
              <a:buFont typeface="Wingdings" panose="05000000000000000000" pitchFamily="2" charset="2"/>
              <a:buChar char="q"/>
            </a:pPr>
            <a:r>
              <a:rPr lang="en-US" sz="1730" dirty="0">
                <a:latin typeface="Segoe UI" panose="020B0502040204020203" pitchFamily="34" charset="0"/>
              </a:rPr>
              <a:t>Upload a PostgreSQL database backup file to the database running in Azure</a:t>
            </a:r>
          </a:p>
          <a:p>
            <a:pPr marL="342834" lvl="1" indent="-342834" defTabSz="914192">
              <a:spcAft>
                <a:spcPts val="294"/>
              </a:spcAft>
              <a:buFont typeface="Wingdings" panose="05000000000000000000" pitchFamily="2" charset="2"/>
              <a:buChar char="q"/>
            </a:pPr>
            <a:r>
              <a:rPr lang="en-US" sz="1730" dirty="0">
                <a:latin typeface="Segoe UI" panose="020B0502040204020203" pitchFamily="34" charset="0"/>
              </a:rPr>
              <a:t>Use the Azure Database Migration Services</a:t>
            </a:r>
          </a:p>
        </p:txBody>
      </p:sp>
      <p:sp>
        <p:nvSpPr>
          <p:cNvPr id="30" name="Graphic 27" descr="Checkmark on use the Azure Database Migration Services&#10;">
            <a:extLst>
              <a:ext uri="{FF2B5EF4-FFF2-40B4-BE49-F238E27FC236}">
                <a16:creationId xmlns:a16="http://schemas.microsoft.com/office/drawing/2014/main" id="{8928DF0C-1270-4A27-A739-17BBFA1FC8C9}"/>
              </a:ext>
            </a:extLst>
          </p:cNvPr>
          <p:cNvSpPr/>
          <p:nvPr/>
        </p:nvSpPr>
        <p:spPr>
          <a:xfrm>
            <a:off x="1627662" y="4515652"/>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spTree>
    <p:extLst>
      <p:ext uri="{BB962C8B-B14F-4D97-AF65-F5344CB8AC3E}">
        <p14:creationId xmlns:p14="http://schemas.microsoft.com/office/powerpoint/2010/main" val="394871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pPr lvl="0"/>
            <a:r>
              <a:rPr lang="en-US" sz="2000" dirty="0"/>
              <a:t>Lesson 2: Explore provisioning and deploying relational database services in Azure</a:t>
            </a:r>
            <a:endParaRPr lang="en-IN" sz="2000" dirty="0"/>
          </a:p>
        </p:txBody>
      </p:sp>
      <p:pic>
        <p:nvPicPr>
          <p:cNvPr id="7" name="Picture Placeholder 6" descr="Icon of a circle branched into three connect circles">
            <a:extLst>
              <a:ext uri="{FF2B5EF4-FFF2-40B4-BE49-F238E27FC236}">
                <a16:creationId xmlns:a16="http://schemas.microsoft.com/office/drawing/2014/main" id="{12C4E0CC-F1AD-4042-8B41-458F30E1055D}"/>
              </a:ext>
            </a:extLst>
          </p:cNvPr>
          <p:cNvPicPr>
            <a:picLocks noGrp="1" noChangeAspect="1"/>
          </p:cNvPicPr>
          <p:nvPr>
            <p:ph type="pic" sz="quarter" idx="10"/>
          </p:nvPr>
        </p:nvPicPr>
        <p:blipFill rotWithShape="1">
          <a:blip r:embed="rId3"/>
          <a:srcRect/>
          <a:stretch/>
        </p:blipFill>
        <p:spPr>
          <a:prstGeom prst="rect">
            <a:avLst/>
          </a:prstGeom>
        </p:spPr>
      </p:pic>
    </p:spTree>
    <p:extLst>
      <p:ext uri="{BB962C8B-B14F-4D97-AF65-F5344CB8AC3E}">
        <p14:creationId xmlns:p14="http://schemas.microsoft.com/office/powerpoint/2010/main" val="24388181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Lesson 2 objectives</a:t>
            </a:r>
          </a:p>
        </p:txBody>
      </p:sp>
      <p:pic>
        <p:nvPicPr>
          <p:cNvPr id="13" name="Picture 12" descr="Icon of three gears with varying sizes">
            <a:extLst>
              <a:ext uri="{FF2B5EF4-FFF2-40B4-BE49-F238E27FC236}">
                <a16:creationId xmlns:a16="http://schemas.microsoft.com/office/drawing/2014/main" id="{CA8D5979-C896-4D12-A8E7-B2F9DB452849}"/>
              </a:ext>
            </a:extLst>
          </p:cNvPr>
          <p:cNvPicPr>
            <a:picLocks noChangeAspect="1"/>
          </p:cNvPicPr>
          <p:nvPr/>
        </p:nvPicPr>
        <p:blipFill>
          <a:blip r:embed="rId3"/>
          <a:stretch>
            <a:fillRect/>
          </a:stretch>
        </p:blipFill>
        <p:spPr>
          <a:xfrm>
            <a:off x="2929838" y="955671"/>
            <a:ext cx="882436" cy="882436"/>
          </a:xfrm>
          <a:prstGeom prst="rect">
            <a:avLst/>
          </a:prstGeom>
        </p:spPr>
      </p:pic>
      <p:sp>
        <p:nvSpPr>
          <p:cNvPr id="4" name="Text Placeholder 3">
            <a:extLst>
              <a:ext uri="{FF2B5EF4-FFF2-40B4-BE49-F238E27FC236}">
                <a16:creationId xmlns:a16="http://schemas.microsoft.com/office/drawing/2014/main" id="{D23C26AE-D070-4919-9A61-0511935C4EFD}"/>
              </a:ext>
            </a:extLst>
          </p:cNvPr>
          <p:cNvSpPr>
            <a:spLocks noGrp="1"/>
          </p:cNvSpPr>
          <p:nvPr>
            <p:ph type="body" sz="quarter" idx="11"/>
          </p:nvPr>
        </p:nvSpPr>
        <p:spPr/>
        <p:txBody>
          <a:bodyPr/>
          <a:lstStyle/>
          <a:p>
            <a:r>
              <a:rPr lang="en-US" sz="2200" dirty="0"/>
              <a:t>Provision relational data services</a:t>
            </a:r>
          </a:p>
        </p:txBody>
      </p:sp>
      <p:pic>
        <p:nvPicPr>
          <p:cNvPr id="17" name="Picture 16" descr="Icon of a wrench and a clipboard">
            <a:extLst>
              <a:ext uri="{FF2B5EF4-FFF2-40B4-BE49-F238E27FC236}">
                <a16:creationId xmlns:a16="http://schemas.microsoft.com/office/drawing/2014/main" id="{6651D0F0-D661-4FE7-8439-7C04937DC100}"/>
              </a:ext>
            </a:extLst>
          </p:cNvPr>
          <p:cNvPicPr>
            <a:picLocks noChangeAspect="1"/>
          </p:cNvPicPr>
          <p:nvPr/>
        </p:nvPicPr>
        <p:blipFill>
          <a:blip r:embed="rId4"/>
          <a:stretch>
            <a:fillRect/>
          </a:stretch>
        </p:blipFill>
        <p:spPr>
          <a:xfrm>
            <a:off x="2929838" y="2182751"/>
            <a:ext cx="882436" cy="882436"/>
          </a:xfrm>
          <a:prstGeom prst="rect">
            <a:avLst/>
          </a:prstGeom>
        </p:spPr>
      </p:pic>
      <p:sp>
        <p:nvSpPr>
          <p:cNvPr id="5" name="Text Placeholder 4">
            <a:extLst>
              <a:ext uri="{FF2B5EF4-FFF2-40B4-BE49-F238E27FC236}">
                <a16:creationId xmlns:a16="http://schemas.microsoft.com/office/drawing/2014/main" id="{C14629F5-F5E7-4B97-8427-A063A70789BF}"/>
              </a:ext>
            </a:extLst>
          </p:cNvPr>
          <p:cNvSpPr>
            <a:spLocks noGrp="1"/>
          </p:cNvSpPr>
          <p:nvPr>
            <p:ph type="body" sz="quarter" idx="15"/>
          </p:nvPr>
        </p:nvSpPr>
        <p:spPr/>
        <p:txBody>
          <a:bodyPr/>
          <a:lstStyle/>
          <a:p>
            <a:pPr algn="l"/>
            <a:r>
              <a:rPr lang="en-US" sz="2200" dirty="0"/>
              <a:t>Configure relational data services</a:t>
            </a:r>
          </a:p>
        </p:txBody>
      </p:sp>
      <p:pic>
        <p:nvPicPr>
          <p:cNvPr id="19" name="Picture 18" descr="Icon of five circles connected by lines">
            <a:extLst>
              <a:ext uri="{FF2B5EF4-FFF2-40B4-BE49-F238E27FC236}">
                <a16:creationId xmlns:a16="http://schemas.microsoft.com/office/drawing/2014/main" id="{D5DE2395-06F7-486D-99FC-C5BD08544E78}"/>
              </a:ext>
            </a:extLst>
          </p:cNvPr>
          <p:cNvPicPr>
            <a:picLocks noChangeAspect="1"/>
          </p:cNvPicPr>
          <p:nvPr/>
        </p:nvPicPr>
        <p:blipFill>
          <a:blip r:embed="rId5"/>
          <a:stretch>
            <a:fillRect/>
          </a:stretch>
        </p:blipFill>
        <p:spPr>
          <a:xfrm>
            <a:off x="2929838" y="3409831"/>
            <a:ext cx="882436" cy="881166"/>
          </a:xfrm>
          <a:prstGeom prst="rect">
            <a:avLst/>
          </a:prstGeom>
        </p:spPr>
      </p:pic>
      <p:sp>
        <p:nvSpPr>
          <p:cNvPr id="6" name="Text Placeholder 5">
            <a:extLst>
              <a:ext uri="{FF2B5EF4-FFF2-40B4-BE49-F238E27FC236}">
                <a16:creationId xmlns:a16="http://schemas.microsoft.com/office/drawing/2014/main" id="{896E69BC-9E88-4BCC-B574-0CC2929DF415}"/>
              </a:ext>
            </a:extLst>
          </p:cNvPr>
          <p:cNvSpPr>
            <a:spLocks noGrp="1"/>
          </p:cNvSpPr>
          <p:nvPr>
            <p:ph type="body" sz="quarter" idx="17"/>
          </p:nvPr>
        </p:nvSpPr>
        <p:spPr/>
        <p:txBody>
          <a:bodyPr/>
          <a:lstStyle/>
          <a:p>
            <a:pPr algn="l"/>
            <a:r>
              <a:rPr lang="en-US" sz="2200" dirty="0"/>
              <a:t>Explore basic connectivity issues</a:t>
            </a:r>
          </a:p>
        </p:txBody>
      </p:sp>
      <p:pic>
        <p:nvPicPr>
          <p:cNvPr id="24" name="Picture 23" descr="Icon of a lockpad">
            <a:extLst>
              <a:ext uri="{FF2B5EF4-FFF2-40B4-BE49-F238E27FC236}">
                <a16:creationId xmlns:a16="http://schemas.microsoft.com/office/drawing/2014/main" id="{A25D733E-0933-4155-B3C7-16407A093E11}"/>
              </a:ext>
            </a:extLst>
          </p:cNvPr>
          <p:cNvPicPr>
            <a:picLocks noChangeAspect="1"/>
          </p:cNvPicPr>
          <p:nvPr/>
        </p:nvPicPr>
        <p:blipFill>
          <a:blip r:embed="rId6"/>
          <a:stretch>
            <a:fillRect/>
          </a:stretch>
        </p:blipFill>
        <p:spPr>
          <a:xfrm>
            <a:off x="2929838" y="4635641"/>
            <a:ext cx="882436" cy="881166"/>
          </a:xfrm>
          <a:prstGeom prst="rect">
            <a:avLst/>
          </a:prstGeom>
        </p:spPr>
      </p:pic>
      <p:sp>
        <p:nvSpPr>
          <p:cNvPr id="7" name="Text Placeholder 6">
            <a:extLst>
              <a:ext uri="{FF2B5EF4-FFF2-40B4-BE49-F238E27FC236}">
                <a16:creationId xmlns:a16="http://schemas.microsoft.com/office/drawing/2014/main" id="{FD6F9039-3871-4D68-A1CC-F48E5D60D45F}"/>
              </a:ext>
            </a:extLst>
          </p:cNvPr>
          <p:cNvSpPr>
            <a:spLocks noGrp="1"/>
          </p:cNvSpPr>
          <p:nvPr>
            <p:ph type="body" sz="quarter" idx="21"/>
          </p:nvPr>
        </p:nvSpPr>
        <p:spPr>
          <a:xfrm>
            <a:off x="4078288" y="4627948"/>
            <a:ext cx="7695070" cy="896552"/>
          </a:xfrm>
        </p:spPr>
        <p:txBody>
          <a:bodyPr/>
          <a:lstStyle/>
          <a:p>
            <a:pPr algn="l"/>
            <a:r>
              <a:rPr lang="en-US" sz="2200" dirty="0"/>
              <a:t>Explore data security</a:t>
            </a:r>
          </a:p>
        </p:txBody>
      </p:sp>
    </p:spTree>
    <p:extLst>
      <p:ext uri="{BB962C8B-B14F-4D97-AF65-F5344CB8AC3E}">
        <p14:creationId xmlns:p14="http://schemas.microsoft.com/office/powerpoint/2010/main" val="9423857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EC7EDDB-C693-42CE-B6D7-27BB4F3B575C}"/>
              </a:ext>
            </a:extLst>
          </p:cNvPr>
          <p:cNvSpPr>
            <a:spLocks noGrp="1"/>
          </p:cNvSpPr>
          <p:nvPr>
            <p:ph type="title"/>
          </p:nvPr>
        </p:nvSpPr>
        <p:spPr/>
        <p:txBody>
          <a:bodyPr/>
          <a:lstStyle/>
          <a:p>
            <a:r>
              <a:rPr lang="en-US" dirty="0"/>
              <a:t>Demo: What is provisioning?</a:t>
            </a:r>
          </a:p>
        </p:txBody>
      </p:sp>
      <p:sp>
        <p:nvSpPr>
          <p:cNvPr id="5" name="Text Placeholder 4">
            <a:extLst>
              <a:ext uri="{FF2B5EF4-FFF2-40B4-BE49-F238E27FC236}">
                <a16:creationId xmlns:a16="http://schemas.microsoft.com/office/drawing/2014/main" id="{3A639457-1CC1-4C73-873F-04FC98C0FC9B}"/>
              </a:ext>
            </a:extLst>
          </p:cNvPr>
          <p:cNvSpPr>
            <a:spLocks noGrp="1"/>
          </p:cNvSpPr>
          <p:nvPr>
            <p:ph type="body" sz="quarter" idx="10"/>
          </p:nvPr>
        </p:nvSpPr>
        <p:spPr>
          <a:xfrm>
            <a:off x="418645" y="1456898"/>
            <a:ext cx="5815008" cy="307777"/>
          </a:xfrm>
        </p:spPr>
        <p:txBody>
          <a:bodyPr/>
          <a:lstStyle/>
          <a:p>
            <a:r>
              <a:rPr lang="en-US" dirty="0"/>
              <a:t>This video summarizes the process that Azure performs when you provision a service</a:t>
            </a:r>
          </a:p>
        </p:txBody>
      </p:sp>
      <p:pic>
        <p:nvPicPr>
          <p:cNvPr id="13" name="Picture Placeholder 12" descr="Video explaining about provisioning">
            <a:hlinkClick r:id="rId3"/>
            <a:extLst>
              <a:ext uri="{FF2B5EF4-FFF2-40B4-BE49-F238E27FC236}">
                <a16:creationId xmlns:a16="http://schemas.microsoft.com/office/drawing/2014/main" id="{25385CB1-33E1-4C18-920C-6F9A35FB5449}"/>
              </a:ext>
            </a:extLst>
          </p:cNvPr>
          <p:cNvPicPr>
            <a:picLocks noGrp="1" noChangeAspect="1"/>
          </p:cNvPicPr>
          <p:nvPr>
            <p:ph type="pic" sz="quarter" idx="12"/>
          </p:nvPr>
        </p:nvPicPr>
        <p:blipFill rotWithShape="1">
          <a:blip r:embed="rId4"/>
          <a:srcRect l="11835" r="11835"/>
          <a:stretch/>
        </p:blipFill>
        <p:spPr/>
      </p:pic>
    </p:spTree>
    <p:extLst>
      <p:ext uri="{BB962C8B-B14F-4D97-AF65-F5344CB8AC3E}">
        <p14:creationId xmlns:p14="http://schemas.microsoft.com/office/powerpoint/2010/main" val="20325363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5FC4-986B-48D2-9E1C-D3B67229CA9B}"/>
              </a:ext>
            </a:extLst>
          </p:cNvPr>
          <p:cNvSpPr>
            <a:spLocks noGrp="1"/>
          </p:cNvSpPr>
          <p:nvPr>
            <p:ph type="title"/>
          </p:nvPr>
        </p:nvSpPr>
        <p:spPr/>
        <p:txBody>
          <a:bodyPr/>
          <a:lstStyle/>
          <a:p>
            <a:r>
              <a:rPr lang="en-US" dirty="0"/>
              <a:t>Configure relational data services</a:t>
            </a:r>
          </a:p>
        </p:txBody>
      </p:sp>
      <p:sp>
        <p:nvSpPr>
          <p:cNvPr id="4" name="Arrow: Pentagon 3">
            <a:extLst>
              <a:ext uri="{FF2B5EF4-FFF2-40B4-BE49-F238E27FC236}">
                <a16:creationId xmlns:a16="http://schemas.microsoft.com/office/drawing/2014/main" id="{A3ABC9F3-1688-4946-9EA6-17B6E2369ABB}"/>
              </a:ext>
              <a:ext uri="{C183D7F6-B498-43B3-948B-1728B52AA6E4}">
                <adec:decorative xmlns:adec="http://schemas.microsoft.com/office/drawing/2017/decorative" val="0"/>
              </a:ext>
            </a:extLst>
          </p:cNvPr>
          <p:cNvSpPr>
            <a:spLocks/>
          </p:cNvSpPr>
          <p:nvPr/>
        </p:nvSpPr>
        <p:spPr bwMode="auto">
          <a:xfrm>
            <a:off x="423252" y="1457325"/>
            <a:ext cx="2423499" cy="767252"/>
          </a:xfrm>
          <a:prstGeom prst="homePlate">
            <a:avLst>
              <a:gd name="adj" fmla="val 31999"/>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89642" rIns="134464" bIns="89642" numCol="1" spcCol="0" rtlCol="0" fromWordArt="0" anchor="ctr" anchorCtr="0" forceAA="0" compatLnSpc="1">
            <a:prstTxWarp prst="textNoShape">
              <a:avLst/>
            </a:prstTxWarp>
            <a:noAutofit/>
          </a:bodyPr>
          <a:lstStyle/>
          <a:p>
            <a:pPr>
              <a:spcAft>
                <a:spcPts val="588"/>
              </a:spcAft>
            </a:pPr>
            <a:r>
              <a:rPr lang="en-US" sz="1730" dirty="0">
                <a:solidFill>
                  <a:schemeClr val="bg1"/>
                </a:solidFill>
                <a:latin typeface="+mj-lt"/>
              </a:rPr>
              <a:t>Basics</a:t>
            </a:r>
          </a:p>
        </p:txBody>
      </p:sp>
      <p:sp>
        <p:nvSpPr>
          <p:cNvPr id="6" name="Rectangle 5">
            <a:extLst>
              <a:ext uri="{FF2B5EF4-FFF2-40B4-BE49-F238E27FC236}">
                <a16:creationId xmlns:a16="http://schemas.microsoft.com/office/drawing/2014/main" id="{7FABEA9A-31CB-4C60-8941-DF99F98BD7F4}"/>
              </a:ext>
              <a:ext uri="{C183D7F6-B498-43B3-948B-1728B52AA6E4}">
                <adec:decorative xmlns:adec="http://schemas.microsoft.com/office/drawing/2017/decorative" val="0"/>
              </a:ext>
            </a:extLst>
          </p:cNvPr>
          <p:cNvSpPr>
            <a:spLocks/>
          </p:cNvSpPr>
          <p:nvPr/>
        </p:nvSpPr>
        <p:spPr bwMode="auto">
          <a:xfrm>
            <a:off x="428268" y="2224576"/>
            <a:ext cx="2171291" cy="29305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lvl="1">
              <a:spcAft>
                <a:spcPts val="588"/>
              </a:spcAft>
              <a:buClr>
                <a:schemeClr val="accent1"/>
              </a:buClr>
            </a:pPr>
            <a:r>
              <a:rPr lang="en-US" sz="1372" dirty="0">
                <a:solidFill>
                  <a:schemeClr val="tx1"/>
                </a:solidFill>
              </a:rPr>
              <a:t>Subscription</a:t>
            </a:r>
          </a:p>
          <a:p>
            <a:pPr marL="0" lvl="1">
              <a:spcAft>
                <a:spcPts val="588"/>
              </a:spcAft>
              <a:buClr>
                <a:schemeClr val="accent1"/>
              </a:buClr>
            </a:pPr>
            <a:r>
              <a:rPr lang="en-US" sz="1372" dirty="0">
                <a:solidFill>
                  <a:schemeClr val="tx1"/>
                </a:solidFill>
              </a:rPr>
              <a:t>Resource group</a:t>
            </a:r>
          </a:p>
          <a:p>
            <a:pPr marL="0" lvl="1">
              <a:spcAft>
                <a:spcPts val="588"/>
              </a:spcAft>
              <a:buClr>
                <a:schemeClr val="accent1"/>
              </a:buClr>
            </a:pPr>
            <a:r>
              <a:rPr lang="en-US" sz="1372" dirty="0">
                <a:solidFill>
                  <a:schemeClr val="tx1"/>
                </a:solidFill>
              </a:rPr>
              <a:t>Managed Instance/ Server name</a:t>
            </a:r>
          </a:p>
          <a:p>
            <a:pPr marL="0" lvl="1">
              <a:spcAft>
                <a:spcPts val="588"/>
              </a:spcAft>
              <a:buClr>
                <a:schemeClr val="accent1"/>
              </a:buClr>
            </a:pPr>
            <a:r>
              <a:rPr lang="en-US" sz="1372" dirty="0">
                <a:solidFill>
                  <a:schemeClr val="tx1"/>
                </a:solidFill>
              </a:rPr>
              <a:t>Database Name (DB)</a:t>
            </a:r>
          </a:p>
          <a:p>
            <a:pPr marL="0" lvl="1">
              <a:spcAft>
                <a:spcPts val="588"/>
              </a:spcAft>
              <a:buClr>
                <a:schemeClr val="accent1"/>
              </a:buClr>
            </a:pPr>
            <a:r>
              <a:rPr lang="en-US" sz="1372" dirty="0">
                <a:solidFill>
                  <a:schemeClr val="tx1"/>
                </a:solidFill>
              </a:rPr>
              <a:t>Admin Login</a:t>
            </a:r>
          </a:p>
          <a:p>
            <a:pPr marL="0" lvl="1">
              <a:spcAft>
                <a:spcPts val="588"/>
              </a:spcAft>
              <a:buClr>
                <a:schemeClr val="accent1"/>
              </a:buClr>
            </a:pPr>
            <a:r>
              <a:rPr lang="en-US" sz="1372" dirty="0">
                <a:solidFill>
                  <a:schemeClr val="tx1"/>
                </a:solidFill>
              </a:rPr>
              <a:t>Password</a:t>
            </a:r>
          </a:p>
          <a:p>
            <a:pPr marL="0" lvl="1">
              <a:spcAft>
                <a:spcPts val="588"/>
              </a:spcAft>
              <a:buClr>
                <a:schemeClr val="accent1"/>
              </a:buClr>
            </a:pPr>
            <a:r>
              <a:rPr lang="en-US" sz="1372" dirty="0">
                <a:solidFill>
                  <a:schemeClr val="tx1"/>
                </a:solidFill>
              </a:rPr>
              <a:t>Region</a:t>
            </a:r>
          </a:p>
          <a:p>
            <a:pPr marL="0" lvl="1">
              <a:spcAft>
                <a:spcPts val="588"/>
              </a:spcAft>
              <a:buClr>
                <a:schemeClr val="accent1"/>
              </a:buClr>
            </a:pPr>
            <a:r>
              <a:rPr lang="en-US" sz="1372" dirty="0">
                <a:solidFill>
                  <a:schemeClr val="tx1"/>
                </a:solidFill>
              </a:rPr>
              <a:t>Opt-in for pools (DB)</a:t>
            </a:r>
          </a:p>
          <a:p>
            <a:pPr marL="0" lvl="1">
              <a:spcAft>
                <a:spcPts val="588"/>
              </a:spcAft>
              <a:buClr>
                <a:schemeClr val="accent1"/>
              </a:buClr>
            </a:pPr>
            <a:r>
              <a:rPr lang="en-US" sz="1372" dirty="0">
                <a:solidFill>
                  <a:schemeClr val="tx1"/>
                </a:solidFill>
              </a:rPr>
              <a:t>Compute + storage</a:t>
            </a:r>
          </a:p>
        </p:txBody>
      </p:sp>
      <p:sp>
        <p:nvSpPr>
          <p:cNvPr id="10" name="Arrow: Chevron 9">
            <a:extLst>
              <a:ext uri="{FF2B5EF4-FFF2-40B4-BE49-F238E27FC236}">
                <a16:creationId xmlns:a16="http://schemas.microsoft.com/office/drawing/2014/main" id="{D505ADBC-1618-4BC1-B9B0-D69A3FCA392A}"/>
              </a:ext>
              <a:ext uri="{C183D7F6-B498-43B3-948B-1728B52AA6E4}">
                <adec:decorative xmlns:adec="http://schemas.microsoft.com/office/drawing/2017/decorative" val="0"/>
              </a:ext>
            </a:extLst>
          </p:cNvPr>
          <p:cNvSpPr>
            <a:spLocks/>
          </p:cNvSpPr>
          <p:nvPr/>
        </p:nvSpPr>
        <p:spPr bwMode="auto">
          <a:xfrm>
            <a:off x="2716701" y="1457325"/>
            <a:ext cx="2423499" cy="767252"/>
          </a:xfrm>
          <a:prstGeom prst="chevron">
            <a:avLst>
              <a:gd name="adj" fmla="val 3262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89642" rIns="224106" bIns="89642" numCol="1" spcCol="0" rtlCol="0" fromWordArt="0" anchor="ctr" anchorCtr="0" forceAA="0" compatLnSpc="1">
            <a:prstTxWarp prst="textNoShape">
              <a:avLst/>
            </a:prstTxWarp>
            <a:noAutofit/>
          </a:bodyPr>
          <a:lstStyle/>
          <a:p>
            <a:pPr>
              <a:spcAft>
                <a:spcPts val="588"/>
              </a:spcAft>
            </a:pPr>
            <a:r>
              <a:rPr lang="en-US" sz="1730" dirty="0">
                <a:solidFill>
                  <a:schemeClr val="bg1"/>
                </a:solidFill>
                <a:latin typeface="+mj-lt"/>
              </a:rPr>
              <a:t>Network connectivity</a:t>
            </a:r>
          </a:p>
        </p:txBody>
      </p:sp>
      <p:sp>
        <p:nvSpPr>
          <p:cNvPr id="12" name="Rectangle 11">
            <a:extLst>
              <a:ext uri="{FF2B5EF4-FFF2-40B4-BE49-F238E27FC236}">
                <a16:creationId xmlns:a16="http://schemas.microsoft.com/office/drawing/2014/main" id="{5461E84B-C377-4BAF-A69C-42C3D038D0D7}"/>
              </a:ext>
              <a:ext uri="{C183D7F6-B498-43B3-948B-1728B52AA6E4}">
                <adec:decorative xmlns:adec="http://schemas.microsoft.com/office/drawing/2017/decorative" val="0"/>
              </a:ext>
            </a:extLst>
          </p:cNvPr>
          <p:cNvSpPr>
            <a:spLocks/>
          </p:cNvSpPr>
          <p:nvPr/>
        </p:nvSpPr>
        <p:spPr bwMode="auto">
          <a:xfrm>
            <a:off x="2721717" y="2224576"/>
            <a:ext cx="2171291" cy="29305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lvl="1">
              <a:spcAft>
                <a:spcPts val="588"/>
              </a:spcAft>
              <a:buClr>
                <a:schemeClr val="accent1"/>
              </a:buClr>
            </a:pPr>
            <a:r>
              <a:rPr lang="en-US" sz="1372" dirty="0">
                <a:solidFill>
                  <a:schemeClr val="tx1"/>
                </a:solidFill>
              </a:rPr>
              <a:t>Public vs Private access</a:t>
            </a:r>
          </a:p>
          <a:p>
            <a:pPr marL="0" lvl="1">
              <a:spcAft>
                <a:spcPts val="588"/>
              </a:spcAft>
              <a:buClr>
                <a:schemeClr val="accent1"/>
              </a:buClr>
            </a:pPr>
            <a:r>
              <a:rPr lang="en-US" sz="1372" dirty="0">
                <a:solidFill>
                  <a:schemeClr val="tx1"/>
                </a:solidFill>
              </a:rPr>
              <a:t>VNet/Firewall rules</a:t>
            </a:r>
          </a:p>
          <a:p>
            <a:pPr marL="0" lvl="1">
              <a:spcAft>
                <a:spcPts val="588"/>
              </a:spcAft>
              <a:buClr>
                <a:schemeClr val="accent1"/>
              </a:buClr>
            </a:pPr>
            <a:r>
              <a:rPr lang="en-US" sz="1372" dirty="0">
                <a:solidFill>
                  <a:schemeClr val="tx1"/>
                </a:solidFill>
              </a:rPr>
              <a:t>Connection type (MI)</a:t>
            </a:r>
          </a:p>
        </p:txBody>
      </p:sp>
      <p:sp>
        <p:nvSpPr>
          <p:cNvPr id="16" name="Arrow: Chevron 15">
            <a:extLst>
              <a:ext uri="{FF2B5EF4-FFF2-40B4-BE49-F238E27FC236}">
                <a16:creationId xmlns:a16="http://schemas.microsoft.com/office/drawing/2014/main" id="{35FD2366-FEE8-4206-8408-3874710E87EC}"/>
              </a:ext>
              <a:ext uri="{C183D7F6-B498-43B3-948B-1728B52AA6E4}">
                <adec:decorative xmlns:adec="http://schemas.microsoft.com/office/drawing/2017/decorative" val="0"/>
              </a:ext>
            </a:extLst>
          </p:cNvPr>
          <p:cNvSpPr>
            <a:spLocks/>
          </p:cNvSpPr>
          <p:nvPr/>
        </p:nvSpPr>
        <p:spPr bwMode="auto">
          <a:xfrm>
            <a:off x="5010150" y="1457325"/>
            <a:ext cx="2423499" cy="767252"/>
          </a:xfrm>
          <a:prstGeom prst="chevron">
            <a:avLst>
              <a:gd name="adj" fmla="val 3262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89642" rIns="224106" bIns="89642" numCol="1" spcCol="0" rtlCol="0" fromWordArt="0" anchor="ctr" anchorCtr="0" forceAA="0" compatLnSpc="1">
            <a:prstTxWarp prst="textNoShape">
              <a:avLst/>
            </a:prstTxWarp>
            <a:noAutofit/>
          </a:bodyPr>
          <a:lstStyle/>
          <a:p>
            <a:pPr>
              <a:spcAft>
                <a:spcPts val="588"/>
              </a:spcAft>
            </a:pPr>
            <a:r>
              <a:rPr lang="en-US" sz="1730" dirty="0">
                <a:solidFill>
                  <a:schemeClr val="bg1"/>
                </a:solidFill>
                <a:latin typeface="+mj-lt"/>
              </a:rPr>
              <a:t>Additional settings</a:t>
            </a:r>
          </a:p>
        </p:txBody>
      </p:sp>
      <p:sp>
        <p:nvSpPr>
          <p:cNvPr id="18" name="Rectangle 17">
            <a:extLst>
              <a:ext uri="{FF2B5EF4-FFF2-40B4-BE49-F238E27FC236}">
                <a16:creationId xmlns:a16="http://schemas.microsoft.com/office/drawing/2014/main" id="{16B8E950-CD05-4CFE-B746-7CB00816A98A}"/>
              </a:ext>
              <a:ext uri="{C183D7F6-B498-43B3-948B-1728B52AA6E4}">
                <adec:decorative xmlns:adec="http://schemas.microsoft.com/office/drawing/2017/decorative" val="0"/>
              </a:ext>
            </a:extLst>
          </p:cNvPr>
          <p:cNvSpPr>
            <a:spLocks/>
          </p:cNvSpPr>
          <p:nvPr/>
        </p:nvSpPr>
        <p:spPr bwMode="auto">
          <a:xfrm>
            <a:off x="5015166" y="2224576"/>
            <a:ext cx="2171291" cy="29305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lvl="1">
              <a:spcAft>
                <a:spcPts val="588"/>
              </a:spcAft>
              <a:buClr>
                <a:schemeClr val="accent1"/>
              </a:buClr>
            </a:pPr>
            <a:r>
              <a:rPr lang="en-US" sz="1372" dirty="0">
                <a:solidFill>
                  <a:schemeClr val="tx1"/>
                </a:solidFill>
              </a:rPr>
              <a:t>Data source (DB)</a:t>
            </a:r>
          </a:p>
          <a:p>
            <a:pPr marL="0" lvl="1">
              <a:spcAft>
                <a:spcPts val="588"/>
              </a:spcAft>
              <a:buClr>
                <a:schemeClr val="accent1"/>
              </a:buClr>
            </a:pPr>
            <a:r>
              <a:rPr lang="en-US" sz="1372" dirty="0">
                <a:solidFill>
                  <a:schemeClr val="tx1"/>
                </a:solidFill>
              </a:rPr>
              <a:t>Server Collation (MI)</a:t>
            </a:r>
          </a:p>
          <a:p>
            <a:pPr marL="0" lvl="1">
              <a:spcAft>
                <a:spcPts val="588"/>
              </a:spcAft>
              <a:buClr>
                <a:schemeClr val="accent1"/>
              </a:buClr>
            </a:pPr>
            <a:r>
              <a:rPr lang="en-US" sz="1372" dirty="0">
                <a:solidFill>
                  <a:schemeClr val="tx1"/>
                </a:solidFill>
              </a:rPr>
              <a:t>Database Collation (DB)</a:t>
            </a:r>
          </a:p>
          <a:p>
            <a:pPr marL="0" lvl="1">
              <a:spcAft>
                <a:spcPts val="588"/>
              </a:spcAft>
              <a:buClr>
                <a:schemeClr val="accent1"/>
              </a:buClr>
            </a:pPr>
            <a:r>
              <a:rPr lang="en-US" sz="1372" dirty="0">
                <a:solidFill>
                  <a:schemeClr val="tx1"/>
                </a:solidFill>
              </a:rPr>
              <a:t>Time zone (MI)</a:t>
            </a:r>
          </a:p>
          <a:p>
            <a:pPr marL="0" lvl="1">
              <a:spcAft>
                <a:spcPts val="588"/>
              </a:spcAft>
              <a:buClr>
                <a:schemeClr val="accent1"/>
              </a:buClr>
            </a:pPr>
            <a:r>
              <a:rPr lang="en-US" sz="1372" dirty="0">
                <a:solidFill>
                  <a:schemeClr val="tx1"/>
                </a:solidFill>
              </a:rPr>
              <a:t>Opt-in for Advanced data security (DB)</a:t>
            </a:r>
          </a:p>
        </p:txBody>
      </p:sp>
      <p:sp>
        <p:nvSpPr>
          <p:cNvPr id="22" name="Arrow: Chevron 21">
            <a:extLst>
              <a:ext uri="{FF2B5EF4-FFF2-40B4-BE49-F238E27FC236}">
                <a16:creationId xmlns:a16="http://schemas.microsoft.com/office/drawing/2014/main" id="{A7E11CDC-BD53-4656-AC43-24FB5F4C8BBA}"/>
              </a:ext>
              <a:ext uri="{C183D7F6-B498-43B3-948B-1728B52AA6E4}">
                <adec:decorative xmlns:adec="http://schemas.microsoft.com/office/drawing/2017/decorative" val="0"/>
              </a:ext>
            </a:extLst>
          </p:cNvPr>
          <p:cNvSpPr>
            <a:spLocks/>
          </p:cNvSpPr>
          <p:nvPr/>
        </p:nvSpPr>
        <p:spPr bwMode="auto">
          <a:xfrm>
            <a:off x="7303599" y="1457325"/>
            <a:ext cx="2423499" cy="767252"/>
          </a:xfrm>
          <a:prstGeom prst="chevron">
            <a:avLst>
              <a:gd name="adj" fmla="val 33034"/>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89642" rIns="224106" bIns="89642" numCol="1" spcCol="0" rtlCol="0" fromWordArt="0" anchor="ctr" anchorCtr="0" forceAA="0" compatLnSpc="1">
            <a:prstTxWarp prst="textNoShape">
              <a:avLst/>
            </a:prstTxWarp>
            <a:noAutofit/>
          </a:bodyPr>
          <a:lstStyle/>
          <a:p>
            <a:pPr>
              <a:spcAft>
                <a:spcPts val="588"/>
              </a:spcAft>
            </a:pPr>
            <a:r>
              <a:rPr lang="en-US" sz="1730" dirty="0">
                <a:solidFill>
                  <a:schemeClr val="bg1"/>
                </a:solidFill>
                <a:latin typeface="+mj-lt"/>
              </a:rPr>
              <a:t>Tags (DB)</a:t>
            </a:r>
          </a:p>
        </p:txBody>
      </p:sp>
      <p:sp>
        <p:nvSpPr>
          <p:cNvPr id="29" name="Freeform: Shape 28">
            <a:extLst>
              <a:ext uri="{FF2B5EF4-FFF2-40B4-BE49-F238E27FC236}">
                <a16:creationId xmlns:a16="http://schemas.microsoft.com/office/drawing/2014/main" id="{A1AE876F-B047-4D63-BEBA-E0BF187EB549}"/>
              </a:ext>
              <a:ext uri="{C183D7F6-B498-43B3-948B-1728B52AA6E4}">
                <adec:decorative xmlns:adec="http://schemas.microsoft.com/office/drawing/2017/decorative" val="0"/>
              </a:ext>
            </a:extLst>
          </p:cNvPr>
          <p:cNvSpPr>
            <a:spLocks/>
          </p:cNvSpPr>
          <p:nvPr/>
        </p:nvSpPr>
        <p:spPr bwMode="auto">
          <a:xfrm>
            <a:off x="9597052" y="1457325"/>
            <a:ext cx="2176306" cy="767252"/>
          </a:xfrm>
          <a:custGeom>
            <a:avLst/>
            <a:gdLst>
              <a:gd name="connsiteX0" fmla="*/ 0 w 2176306"/>
              <a:gd name="connsiteY0" fmla="*/ 0 h 767252"/>
              <a:gd name="connsiteX1" fmla="*/ 457167 w 2176306"/>
              <a:gd name="connsiteY1" fmla="*/ 0 h 767252"/>
              <a:gd name="connsiteX2" fmla="*/ 1923401 w 2176306"/>
              <a:gd name="connsiteY2" fmla="*/ 0 h 767252"/>
              <a:gd name="connsiteX3" fmla="*/ 2176306 w 2176306"/>
              <a:gd name="connsiteY3" fmla="*/ 0 h 767252"/>
              <a:gd name="connsiteX4" fmla="*/ 2176306 w 2176306"/>
              <a:gd name="connsiteY4" fmla="*/ 767252 h 767252"/>
              <a:gd name="connsiteX5" fmla="*/ 1923401 w 2176306"/>
              <a:gd name="connsiteY5" fmla="*/ 767252 h 767252"/>
              <a:gd name="connsiteX6" fmla="*/ 457167 w 2176306"/>
              <a:gd name="connsiteY6" fmla="*/ 767252 h 767252"/>
              <a:gd name="connsiteX7" fmla="*/ 0 w 2176306"/>
              <a:gd name="connsiteY7" fmla="*/ 767252 h 767252"/>
              <a:gd name="connsiteX8" fmla="*/ 247891 w 2176306"/>
              <a:gd name="connsiteY8" fmla="*/ 383626 h 76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6306" h="767252">
                <a:moveTo>
                  <a:pt x="0" y="0"/>
                </a:moveTo>
                <a:lnTo>
                  <a:pt x="457167" y="0"/>
                </a:lnTo>
                <a:lnTo>
                  <a:pt x="1923401" y="0"/>
                </a:lnTo>
                <a:lnTo>
                  <a:pt x="2176306" y="0"/>
                </a:lnTo>
                <a:lnTo>
                  <a:pt x="2176306" y="767252"/>
                </a:lnTo>
                <a:lnTo>
                  <a:pt x="1923401" y="767252"/>
                </a:lnTo>
                <a:lnTo>
                  <a:pt x="457167" y="767252"/>
                </a:lnTo>
                <a:lnTo>
                  <a:pt x="0" y="767252"/>
                </a:lnTo>
                <a:lnTo>
                  <a:pt x="247891" y="38362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11480" tIns="89642" rIns="224106" bIns="89642" numCol="1" spcCol="0" rtlCol="0" fromWordArt="0" anchor="ctr" anchorCtr="0" forceAA="0" compatLnSpc="1">
            <a:prstTxWarp prst="textNoShape">
              <a:avLst/>
            </a:prstTxWarp>
            <a:noAutofit/>
          </a:bodyPr>
          <a:lstStyle/>
          <a:p>
            <a:pPr>
              <a:spcAft>
                <a:spcPts val="588"/>
              </a:spcAft>
            </a:pPr>
            <a:r>
              <a:rPr lang="en-US" sz="1730" dirty="0">
                <a:solidFill>
                  <a:schemeClr val="bg1"/>
                </a:solidFill>
                <a:latin typeface="+mj-lt"/>
              </a:rPr>
              <a:t>Review</a:t>
            </a:r>
            <a:br>
              <a:rPr lang="en-US" sz="1730" dirty="0">
                <a:solidFill>
                  <a:schemeClr val="bg1"/>
                </a:solidFill>
                <a:latin typeface="+mj-lt"/>
              </a:rPr>
            </a:br>
            <a:r>
              <a:rPr lang="en-US" sz="1730" dirty="0">
                <a:solidFill>
                  <a:schemeClr val="bg1"/>
                </a:solidFill>
                <a:latin typeface="+mj-lt"/>
              </a:rPr>
              <a:t>&amp; create</a:t>
            </a:r>
          </a:p>
        </p:txBody>
      </p:sp>
      <p:sp>
        <p:nvSpPr>
          <p:cNvPr id="28" name="Rectangle 27">
            <a:extLst>
              <a:ext uri="{FF2B5EF4-FFF2-40B4-BE49-F238E27FC236}">
                <a16:creationId xmlns:a16="http://schemas.microsoft.com/office/drawing/2014/main" id="{AE869D0C-9055-4F91-8885-1D468F25A8A2}"/>
              </a:ext>
              <a:ext uri="{C183D7F6-B498-43B3-948B-1728B52AA6E4}">
                <adec:decorative xmlns:adec="http://schemas.microsoft.com/office/drawing/2017/decorative" val="0"/>
              </a:ext>
            </a:extLst>
          </p:cNvPr>
          <p:cNvSpPr>
            <a:spLocks/>
          </p:cNvSpPr>
          <p:nvPr/>
        </p:nvSpPr>
        <p:spPr bwMode="auto">
          <a:xfrm>
            <a:off x="9700596" y="2224576"/>
            <a:ext cx="2171291" cy="29305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lvl="1">
              <a:spcAft>
                <a:spcPts val="588"/>
              </a:spcAft>
              <a:buClr>
                <a:schemeClr val="accent1"/>
              </a:buClr>
            </a:pPr>
            <a:r>
              <a:rPr lang="en-US" sz="1372" dirty="0">
                <a:solidFill>
                  <a:schemeClr val="tx1"/>
                </a:solidFill>
              </a:rPr>
              <a:t>Terms and Privacy</a:t>
            </a:r>
          </a:p>
        </p:txBody>
      </p:sp>
    </p:spTree>
    <p:extLst>
      <p:ext uri="{BB962C8B-B14F-4D97-AF65-F5344CB8AC3E}">
        <p14:creationId xmlns:p14="http://schemas.microsoft.com/office/powerpoint/2010/main" val="172467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6" grpId="0" animBg="1"/>
      <p:bldP spid="18" grpId="0" animBg="1"/>
      <p:bldP spid="22" grpId="0" animBg="1"/>
      <p:bldP spid="2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4174722F-7C4B-4FA1-BD20-BB5EE755DECD}"/>
              </a:ext>
            </a:extLst>
          </p:cNvPr>
          <p:cNvSpPr>
            <a:spLocks noGrp="1"/>
          </p:cNvSpPr>
          <p:nvPr>
            <p:ph type="body" sz="quarter" idx="21"/>
          </p:nvPr>
        </p:nvSpPr>
        <p:spPr>
          <a:xfrm>
            <a:off x="4078287" y="1358899"/>
            <a:ext cx="7695069" cy="1224436"/>
          </a:xfrm>
        </p:spPr>
        <p:txBody>
          <a:bodyPr/>
          <a:lstStyle/>
          <a:p>
            <a:r>
              <a:rPr lang="en-US" sz="2400" dirty="0"/>
              <a:t>Explore relational data services in Azure</a:t>
            </a:r>
          </a:p>
        </p:txBody>
      </p:sp>
      <p:sp>
        <p:nvSpPr>
          <p:cNvPr id="3" name="Text Placeholder 2">
            <a:extLst>
              <a:ext uri="{FF2B5EF4-FFF2-40B4-BE49-F238E27FC236}">
                <a16:creationId xmlns:a16="http://schemas.microsoft.com/office/drawing/2014/main" id="{01B445F9-6AF4-46EC-8581-CA3BC588510F}"/>
              </a:ext>
            </a:extLst>
          </p:cNvPr>
          <p:cNvSpPr>
            <a:spLocks noGrp="1"/>
          </p:cNvSpPr>
          <p:nvPr>
            <p:ph type="body" sz="quarter" idx="22"/>
          </p:nvPr>
        </p:nvSpPr>
        <p:spPr>
          <a:xfrm>
            <a:off x="4078287" y="2829482"/>
            <a:ext cx="7695069" cy="1224436"/>
          </a:xfrm>
        </p:spPr>
        <p:txBody>
          <a:bodyPr/>
          <a:lstStyle/>
          <a:p>
            <a:r>
              <a:rPr lang="en-US" sz="2400" dirty="0"/>
              <a:t>Explore provisioning and deploying relational database services in Azure</a:t>
            </a:r>
          </a:p>
        </p:txBody>
      </p:sp>
      <p:sp>
        <p:nvSpPr>
          <p:cNvPr id="4" name="Text Placeholder 3">
            <a:extLst>
              <a:ext uri="{FF2B5EF4-FFF2-40B4-BE49-F238E27FC236}">
                <a16:creationId xmlns:a16="http://schemas.microsoft.com/office/drawing/2014/main" id="{428D3E8C-7285-482A-976B-6CD14F567ED8}"/>
              </a:ext>
            </a:extLst>
          </p:cNvPr>
          <p:cNvSpPr>
            <a:spLocks noGrp="1"/>
          </p:cNvSpPr>
          <p:nvPr>
            <p:ph type="body" sz="quarter" idx="23"/>
          </p:nvPr>
        </p:nvSpPr>
        <p:spPr>
          <a:xfrm>
            <a:off x="4078287" y="4310932"/>
            <a:ext cx="7695069" cy="1224436"/>
          </a:xfrm>
        </p:spPr>
        <p:txBody>
          <a:bodyPr/>
          <a:lstStyle/>
          <a:p>
            <a:r>
              <a:rPr lang="en-US" sz="2400" dirty="0"/>
              <a:t>Query relational data in Azure</a:t>
            </a:r>
          </a:p>
        </p:txBody>
      </p:sp>
      <p:pic>
        <p:nvPicPr>
          <p:cNvPr id="5" name="Picture 4">
            <a:extLst>
              <a:ext uri="{FF2B5EF4-FFF2-40B4-BE49-F238E27FC236}">
                <a16:creationId xmlns:a16="http://schemas.microsoft.com/office/drawing/2014/main" id="{EBD4E797-7ACD-4A2C-9E2B-FDBA5A97E6C6}"/>
              </a:ext>
              <a:ext uri="{C183D7F6-B498-43B3-948B-1728B52AA6E4}">
                <adec:decorative xmlns:adec="http://schemas.microsoft.com/office/drawing/2017/decorative" val="1"/>
              </a:ext>
            </a:extLst>
          </p:cNvPr>
          <p:cNvPicPr>
            <a:picLocks noChangeAspect="1"/>
          </p:cNvPicPr>
          <p:nvPr/>
        </p:nvPicPr>
        <p:blipFill rotWithShape="1">
          <a:blip r:embed="rId3"/>
          <a:srcRect l="6757" t="9294" r="9307" b="8826"/>
          <a:stretch/>
        </p:blipFill>
        <p:spPr>
          <a:xfrm>
            <a:off x="3030916" y="1585148"/>
            <a:ext cx="779710" cy="775823"/>
          </a:xfrm>
          <a:prstGeom prst="rect">
            <a:avLst/>
          </a:prstGeom>
        </p:spPr>
      </p:pic>
      <p:pic>
        <p:nvPicPr>
          <p:cNvPr id="6" name="Picture 5">
            <a:extLst>
              <a:ext uri="{FF2B5EF4-FFF2-40B4-BE49-F238E27FC236}">
                <a16:creationId xmlns:a16="http://schemas.microsoft.com/office/drawing/2014/main" id="{51C241BE-293F-4724-9396-2A3F71864D5D}"/>
              </a:ext>
              <a:ext uri="{C183D7F6-B498-43B3-948B-1728B52AA6E4}">
                <adec:decorative xmlns:adec="http://schemas.microsoft.com/office/drawing/2017/decorative" val="1"/>
              </a:ext>
            </a:extLst>
          </p:cNvPr>
          <p:cNvPicPr>
            <a:picLocks noChangeAspect="1"/>
          </p:cNvPicPr>
          <p:nvPr/>
        </p:nvPicPr>
        <p:blipFill rotWithShape="1">
          <a:blip r:embed="rId4"/>
          <a:srcRect l="3655" t="5060" r="2117" b="-1458"/>
          <a:stretch/>
        </p:blipFill>
        <p:spPr>
          <a:xfrm>
            <a:off x="3030916" y="3024469"/>
            <a:ext cx="824684" cy="834462"/>
          </a:xfrm>
          <a:prstGeom prst="rect">
            <a:avLst/>
          </a:prstGeom>
        </p:spPr>
      </p:pic>
      <p:pic>
        <p:nvPicPr>
          <p:cNvPr id="7" name="Picture 6">
            <a:extLst>
              <a:ext uri="{FF2B5EF4-FFF2-40B4-BE49-F238E27FC236}">
                <a16:creationId xmlns:a16="http://schemas.microsoft.com/office/drawing/2014/main" id="{1BA45377-066D-4D3C-BB90-06BA236F4AE0}"/>
              </a:ext>
              <a:ext uri="{C183D7F6-B498-43B3-948B-1728B52AA6E4}">
                <adec:decorative xmlns:adec="http://schemas.microsoft.com/office/drawing/2017/decorative" val="1"/>
              </a:ext>
            </a:extLst>
          </p:cNvPr>
          <p:cNvPicPr>
            <a:picLocks noChangeAspect="1"/>
          </p:cNvPicPr>
          <p:nvPr/>
        </p:nvPicPr>
        <p:blipFill rotWithShape="1">
          <a:blip r:embed="rId5"/>
          <a:srcRect l="4640" t="3535"/>
          <a:stretch/>
        </p:blipFill>
        <p:spPr>
          <a:xfrm>
            <a:off x="3030916" y="4528140"/>
            <a:ext cx="779710" cy="80219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1527-04C5-43CA-9ECF-FA9DD0B4CEFC}"/>
              </a:ext>
            </a:extLst>
          </p:cNvPr>
          <p:cNvSpPr>
            <a:spLocks noGrp="1"/>
          </p:cNvSpPr>
          <p:nvPr>
            <p:ph type="title"/>
          </p:nvPr>
        </p:nvSpPr>
        <p:spPr/>
        <p:txBody>
          <a:bodyPr/>
          <a:lstStyle/>
          <a:p>
            <a:r>
              <a:rPr lang="en-US" dirty="0"/>
              <a:t>Connectivity from within Azure</a:t>
            </a:r>
          </a:p>
        </p:txBody>
      </p:sp>
      <p:sp>
        <p:nvSpPr>
          <p:cNvPr id="7" name="TextBox 6">
            <a:extLst>
              <a:ext uri="{FF2B5EF4-FFF2-40B4-BE49-F238E27FC236}">
                <a16:creationId xmlns:a16="http://schemas.microsoft.com/office/drawing/2014/main" id="{FE6CF836-BF91-4876-936F-B8399ADB2C16}"/>
              </a:ext>
            </a:extLst>
          </p:cNvPr>
          <p:cNvSpPr txBox="1"/>
          <p:nvPr/>
        </p:nvSpPr>
        <p:spPr>
          <a:xfrm>
            <a:off x="418643" y="1236165"/>
            <a:ext cx="6604457" cy="3985706"/>
          </a:xfrm>
          <a:prstGeom prst="rect">
            <a:avLst/>
          </a:prstGeom>
          <a:noFill/>
        </p:spPr>
        <p:txBody>
          <a:bodyPr wrap="square">
            <a:spAutoFit/>
          </a:bodyPr>
          <a:lstStyle/>
          <a:p>
            <a:pPr marL="0" marR="0" lvl="0" indent="0" algn="ctr" defTabSz="914367"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Policy of Redirect</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An application establishes a connection to the Azure SQL database through the gateway</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All requests after the first, will go directly to the database</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If connectivity to the database fails, the application will have to reconnect through the gateway.</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The application may be directed to a different copy of the database running on another server in the cluster.</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4098" name="Picture 2" descr="Image showing client requests being redirected by the gateway">
            <a:extLst>
              <a:ext uri="{FF2B5EF4-FFF2-40B4-BE49-F238E27FC236}">
                <a16:creationId xmlns:a16="http://schemas.microsoft.com/office/drawing/2014/main" id="{EB729A60-8F0B-4DA0-BD37-FB81EDB890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552195" y="1350653"/>
            <a:ext cx="4004805" cy="415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505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1527-04C5-43CA-9ECF-FA9DD0B4CEFC}"/>
              </a:ext>
            </a:extLst>
          </p:cNvPr>
          <p:cNvSpPr>
            <a:spLocks noGrp="1"/>
          </p:cNvSpPr>
          <p:nvPr>
            <p:ph type="title"/>
          </p:nvPr>
        </p:nvSpPr>
        <p:spPr/>
        <p:txBody>
          <a:bodyPr/>
          <a:lstStyle/>
          <a:p>
            <a:r>
              <a:rPr lang="en-US" dirty="0"/>
              <a:t>Connectivity from outside of Azure</a:t>
            </a:r>
          </a:p>
        </p:txBody>
      </p:sp>
      <p:pic>
        <p:nvPicPr>
          <p:cNvPr id="4098" name="Picture 2" descr="Image showing client requests being redirected by the gateway">
            <a:extLst>
              <a:ext uri="{FF2B5EF4-FFF2-40B4-BE49-F238E27FC236}">
                <a16:creationId xmlns:a16="http://schemas.microsoft.com/office/drawing/2014/main" id="{EB729A60-8F0B-4DA0-BD37-FB81EDB890B7}"/>
              </a:ext>
            </a:extLst>
          </p:cNvPr>
          <p:cNvPicPr>
            <a:picLocks noChangeAspect="1" noChangeArrowheads="1"/>
          </p:cNvPicPr>
          <p:nvPr/>
        </p:nvPicPr>
        <p:blipFill rotWithShape="1">
          <a:blip r:embed="rId2"/>
          <a:srcRect l="-144" t="-216" r="144" b="6305"/>
          <a:stretch/>
        </p:blipFill>
        <p:spPr bwMode="auto">
          <a:xfrm>
            <a:off x="712789" y="1428360"/>
            <a:ext cx="3967161" cy="41176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4667B0-FC3A-4910-AFE1-60713741A3D8}"/>
              </a:ext>
            </a:extLst>
          </p:cNvPr>
          <p:cNvSpPr txBox="1"/>
          <p:nvPr/>
        </p:nvSpPr>
        <p:spPr>
          <a:xfrm>
            <a:off x="5155454" y="1432279"/>
            <a:ext cx="6604457" cy="2862322"/>
          </a:xfrm>
          <a:prstGeom prst="rect">
            <a:avLst/>
          </a:prstGeom>
          <a:noFill/>
        </p:spPr>
        <p:txBody>
          <a:bodyPr wrap="square">
            <a:spAutoFit/>
          </a:bodyPr>
          <a:lstStyle/>
          <a:p>
            <a:pPr marL="0" marR="0" lvl="0" indent="0" algn="ctr" defTabSz="914367"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Policy of Proxy</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An application establishes a connection to the Azure SQL database via the gateway</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All requests will go through the gateway</a:t>
            </a:r>
          </a:p>
          <a:p>
            <a:pPr marL="342900" marR="0" lvl="0" indent="-342900" algn="l" defTabSz="914367"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The application may be directed to a different copy of the database running on another server in the cluster.</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909083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15D4-5D89-4B78-8D71-7232DE7841EE}"/>
              </a:ext>
            </a:extLst>
          </p:cNvPr>
          <p:cNvSpPr>
            <a:spLocks noGrp="1"/>
          </p:cNvSpPr>
          <p:nvPr>
            <p:ph type="title"/>
          </p:nvPr>
        </p:nvSpPr>
        <p:spPr/>
        <p:txBody>
          <a:bodyPr/>
          <a:lstStyle/>
          <a:p>
            <a:r>
              <a:rPr lang="en-US" dirty="0"/>
              <a:t>Authentication and Access Control</a:t>
            </a:r>
          </a:p>
        </p:txBody>
      </p:sp>
      <p:pic>
        <p:nvPicPr>
          <p:cNvPr id="33" name="Picture 32" descr="Icon of a key">
            <a:extLst>
              <a:ext uri="{FF2B5EF4-FFF2-40B4-BE49-F238E27FC236}">
                <a16:creationId xmlns:a16="http://schemas.microsoft.com/office/drawing/2014/main" id="{6764C332-5A13-4593-BFAB-D09B4F349821}"/>
              </a:ext>
            </a:extLst>
          </p:cNvPr>
          <p:cNvPicPr>
            <a:picLocks noChangeAspect="1"/>
          </p:cNvPicPr>
          <p:nvPr/>
        </p:nvPicPr>
        <p:blipFill>
          <a:blip r:embed="rId2"/>
          <a:stretch>
            <a:fillRect/>
          </a:stretch>
        </p:blipFill>
        <p:spPr>
          <a:xfrm>
            <a:off x="426361" y="1169263"/>
            <a:ext cx="736211" cy="736211"/>
          </a:xfrm>
          <a:prstGeom prst="rect">
            <a:avLst/>
          </a:prstGeom>
        </p:spPr>
      </p:pic>
      <p:cxnSp>
        <p:nvCxnSpPr>
          <p:cNvPr id="22" name="Straight Connector 21">
            <a:extLst>
              <a:ext uri="{FF2B5EF4-FFF2-40B4-BE49-F238E27FC236}">
                <a16:creationId xmlns:a16="http://schemas.microsoft.com/office/drawing/2014/main" id="{B679F490-C612-46F7-844D-5D7CA4603F72}"/>
              </a:ext>
              <a:ext uri="{C183D7F6-B498-43B3-948B-1728B52AA6E4}">
                <adec:decorative xmlns:adec="http://schemas.microsoft.com/office/drawing/2017/decorative" val="1"/>
              </a:ext>
            </a:extLst>
          </p:cNvPr>
          <p:cNvCxnSpPr>
            <a:cxnSpLocks/>
          </p:cNvCxnSpPr>
          <p:nvPr/>
        </p:nvCxnSpPr>
        <p:spPr>
          <a:xfrm>
            <a:off x="1409075" y="2754280"/>
            <a:ext cx="101005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check mark enclosed by an arc">
            <a:extLst>
              <a:ext uri="{FF2B5EF4-FFF2-40B4-BE49-F238E27FC236}">
                <a16:creationId xmlns:a16="http://schemas.microsoft.com/office/drawing/2014/main" id="{A9A9679F-95F4-446D-AEA6-91904FC5A347}"/>
              </a:ext>
            </a:extLst>
          </p:cNvPr>
          <p:cNvPicPr>
            <a:picLocks noChangeAspect="1"/>
          </p:cNvPicPr>
          <p:nvPr/>
        </p:nvPicPr>
        <p:blipFill>
          <a:blip r:embed="rId3"/>
          <a:stretch>
            <a:fillRect/>
          </a:stretch>
        </p:blipFill>
        <p:spPr>
          <a:xfrm>
            <a:off x="426362" y="2504422"/>
            <a:ext cx="736211" cy="736210"/>
          </a:xfrm>
          <a:prstGeom prst="rect">
            <a:avLst/>
          </a:prstGeom>
        </p:spPr>
      </p:pic>
      <p:sp>
        <p:nvSpPr>
          <p:cNvPr id="10" name="TextBox 9">
            <a:extLst>
              <a:ext uri="{FF2B5EF4-FFF2-40B4-BE49-F238E27FC236}">
                <a16:creationId xmlns:a16="http://schemas.microsoft.com/office/drawing/2014/main" id="{A3BC5A9E-BFBE-42BD-B29E-C6D0E20743F2}"/>
              </a:ext>
            </a:extLst>
          </p:cNvPr>
          <p:cNvSpPr txBox="1">
            <a:spLocks/>
          </p:cNvSpPr>
          <p:nvPr/>
        </p:nvSpPr>
        <p:spPr>
          <a:xfrm>
            <a:off x="1409075" y="2913693"/>
            <a:ext cx="7963525" cy="1133644"/>
          </a:xfrm>
          <a:prstGeom prst="rect">
            <a:avLst/>
          </a:prstGeom>
          <a:noFill/>
        </p:spPr>
        <p:txBody>
          <a:bodyPr wrap="square" lIns="0" tIns="0" rIns="0" bIns="0">
            <a:spAutoFit/>
          </a:bodyPr>
          <a:lstStyle/>
          <a:p>
            <a:pPr marL="11111">
              <a:spcAft>
                <a:spcPts val="196"/>
              </a:spcAft>
              <a:buClr>
                <a:schemeClr val="accent1"/>
              </a:buClr>
            </a:pPr>
            <a:r>
              <a:rPr lang="en-US" sz="1400" dirty="0">
                <a:latin typeface="+mj-lt"/>
              </a:rPr>
              <a:t>Need Windows Auth? Use Azure AD Authentication Azure Managed Instance:</a:t>
            </a:r>
          </a:p>
          <a:p>
            <a:pPr>
              <a:spcAft>
                <a:spcPts val="392"/>
              </a:spcAft>
              <a:buClr>
                <a:schemeClr val="accent1"/>
              </a:buClr>
            </a:pPr>
            <a:r>
              <a:rPr lang="en-US" sz="1200" dirty="0"/>
              <a:t>Azure AD Server Admin</a:t>
            </a:r>
          </a:p>
          <a:p>
            <a:pPr>
              <a:spcAft>
                <a:spcPts val="392"/>
              </a:spcAft>
              <a:buClr>
                <a:schemeClr val="accent1"/>
              </a:buClr>
            </a:pPr>
            <a:r>
              <a:rPr lang="en-US" sz="1200" dirty="0"/>
              <a:t>SQL or Azure AD Logins</a:t>
            </a:r>
          </a:p>
          <a:p>
            <a:pPr>
              <a:spcAft>
                <a:spcPts val="392"/>
              </a:spcAft>
              <a:buClr>
                <a:schemeClr val="accent1"/>
              </a:buClr>
            </a:pPr>
            <a:r>
              <a:rPr lang="en-US" sz="1200" dirty="0"/>
              <a:t>Database Users</a:t>
            </a:r>
          </a:p>
          <a:p>
            <a:pPr>
              <a:spcAft>
                <a:spcPts val="392"/>
              </a:spcAft>
              <a:buClr>
                <a:schemeClr val="accent1"/>
              </a:buClr>
            </a:pPr>
            <a:r>
              <a:rPr lang="en-US" sz="1200" dirty="0"/>
              <a:t>SQL Server Contained Database supported</a:t>
            </a:r>
          </a:p>
        </p:txBody>
      </p:sp>
      <p:cxnSp>
        <p:nvCxnSpPr>
          <p:cNvPr id="24" name="Straight Connector 23">
            <a:extLst>
              <a:ext uri="{FF2B5EF4-FFF2-40B4-BE49-F238E27FC236}">
                <a16:creationId xmlns:a16="http://schemas.microsoft.com/office/drawing/2014/main" id="{1AB1DEEE-FFAD-4F95-9FE7-A30983897446}"/>
              </a:ext>
              <a:ext uri="{C183D7F6-B498-43B3-948B-1728B52AA6E4}">
                <adec:decorative xmlns:adec="http://schemas.microsoft.com/office/drawing/2017/decorative" val="1"/>
              </a:ext>
            </a:extLst>
          </p:cNvPr>
          <p:cNvCxnSpPr>
            <a:cxnSpLocks/>
          </p:cNvCxnSpPr>
          <p:nvPr/>
        </p:nvCxnSpPr>
        <p:spPr>
          <a:xfrm>
            <a:off x="1409075" y="4206750"/>
            <a:ext cx="1036428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Azure SQL Database icon">
            <a:extLst>
              <a:ext uri="{FF2B5EF4-FFF2-40B4-BE49-F238E27FC236}">
                <a16:creationId xmlns:a16="http://schemas.microsoft.com/office/drawing/2014/main" id="{E6150CB4-217C-408D-A1E4-608B7CF8E6B2}"/>
              </a:ext>
            </a:extLst>
          </p:cNvPr>
          <p:cNvPicPr>
            <a:picLocks noChangeAspect="1"/>
          </p:cNvPicPr>
          <p:nvPr/>
        </p:nvPicPr>
        <p:blipFill>
          <a:blip r:embed="rId4"/>
          <a:stretch>
            <a:fillRect/>
          </a:stretch>
        </p:blipFill>
        <p:spPr>
          <a:xfrm>
            <a:off x="426362" y="4143447"/>
            <a:ext cx="736211" cy="736211"/>
          </a:xfrm>
          <a:prstGeom prst="rect">
            <a:avLst/>
          </a:prstGeom>
        </p:spPr>
      </p:pic>
      <p:sp>
        <p:nvSpPr>
          <p:cNvPr id="12" name="TextBox 11">
            <a:extLst>
              <a:ext uri="{FF2B5EF4-FFF2-40B4-BE49-F238E27FC236}">
                <a16:creationId xmlns:a16="http://schemas.microsoft.com/office/drawing/2014/main" id="{F3D70DD7-C5D0-4805-829A-13A2CB97E413}"/>
              </a:ext>
            </a:extLst>
          </p:cNvPr>
          <p:cNvSpPr txBox="1">
            <a:spLocks/>
          </p:cNvSpPr>
          <p:nvPr/>
        </p:nvSpPr>
        <p:spPr>
          <a:xfrm>
            <a:off x="1409075" y="4366162"/>
            <a:ext cx="8750926" cy="1369606"/>
          </a:xfrm>
          <a:prstGeom prst="rect">
            <a:avLst/>
          </a:prstGeom>
          <a:noFill/>
        </p:spPr>
        <p:txBody>
          <a:bodyPr wrap="square" lIns="0" tIns="0" rIns="0" bIns="0">
            <a:spAutoFit/>
          </a:bodyPr>
          <a:lstStyle/>
          <a:p>
            <a:pPr marL="11111">
              <a:spcAft>
                <a:spcPts val="196"/>
              </a:spcAft>
              <a:buClr>
                <a:schemeClr val="accent1"/>
              </a:buClr>
            </a:pPr>
            <a:r>
              <a:rPr lang="en-US" sz="1400" dirty="0">
                <a:latin typeface="+mj-lt"/>
              </a:rPr>
              <a:t>Azure SQL Database:</a:t>
            </a:r>
          </a:p>
          <a:p>
            <a:pPr>
              <a:spcAft>
                <a:spcPts val="392"/>
              </a:spcAft>
              <a:buClr>
                <a:schemeClr val="accent1"/>
              </a:buClr>
            </a:pPr>
            <a:r>
              <a:rPr lang="en-US" sz="1200" dirty="0"/>
              <a:t>Azure AD Server Admin</a:t>
            </a:r>
          </a:p>
          <a:p>
            <a:pPr>
              <a:spcAft>
                <a:spcPts val="392"/>
              </a:spcAft>
              <a:buClr>
                <a:schemeClr val="accent1"/>
              </a:buClr>
            </a:pPr>
            <a:r>
              <a:rPr lang="en-US" sz="1200" dirty="0"/>
              <a:t>SQL logins</a:t>
            </a:r>
          </a:p>
          <a:p>
            <a:pPr>
              <a:spcAft>
                <a:spcPts val="392"/>
              </a:spcAft>
              <a:buClr>
                <a:schemeClr val="accent1"/>
              </a:buClr>
            </a:pPr>
            <a:r>
              <a:rPr lang="en-US" sz="1200" dirty="0"/>
              <a:t>loginmanager and dbmanager roles for limited server admins</a:t>
            </a:r>
          </a:p>
          <a:p>
            <a:pPr>
              <a:spcAft>
                <a:spcPts val="392"/>
              </a:spcAft>
              <a:buClr>
                <a:schemeClr val="accent1"/>
              </a:buClr>
            </a:pPr>
            <a:r>
              <a:rPr lang="en-US" sz="1200" dirty="0"/>
              <a:t>Database Users</a:t>
            </a:r>
          </a:p>
          <a:p>
            <a:pPr>
              <a:spcAft>
                <a:spcPts val="392"/>
              </a:spcAft>
              <a:buClr>
                <a:schemeClr val="accent1"/>
              </a:buClr>
            </a:pPr>
            <a:r>
              <a:rPr lang="en-US" sz="1200" dirty="0"/>
              <a:t>Contained Database Users including Azure AD (recommended)</a:t>
            </a:r>
          </a:p>
        </p:txBody>
      </p:sp>
      <p:sp>
        <p:nvSpPr>
          <p:cNvPr id="13" name="TextBox 12">
            <a:extLst>
              <a:ext uri="{FF2B5EF4-FFF2-40B4-BE49-F238E27FC236}">
                <a16:creationId xmlns:a16="http://schemas.microsoft.com/office/drawing/2014/main" id="{755D1D7D-79D4-4D10-A523-6B589579AB6D}"/>
              </a:ext>
            </a:extLst>
          </p:cNvPr>
          <p:cNvSpPr txBox="1"/>
          <p:nvPr/>
        </p:nvSpPr>
        <p:spPr>
          <a:xfrm>
            <a:off x="1409075" y="1726110"/>
            <a:ext cx="6563032" cy="868755"/>
          </a:xfrm>
          <a:prstGeom prst="rect">
            <a:avLst/>
          </a:prstGeom>
          <a:noFill/>
        </p:spPr>
        <p:txBody>
          <a:bodyPr wrap="square" lIns="0" tIns="0" rIns="0" bIns="0">
            <a:noAutofit/>
          </a:bodyPr>
          <a:lstStyle/>
          <a:p>
            <a:pPr>
              <a:spcAft>
                <a:spcPts val="196"/>
              </a:spcAft>
            </a:pPr>
            <a:r>
              <a:rPr lang="en-US" sz="1400" dirty="0">
                <a:latin typeface="+mj-lt"/>
              </a:rPr>
              <a:t>“Mixed Mode” authentication </a:t>
            </a:r>
            <a:r>
              <a:rPr lang="en-US" sz="1400" dirty="0">
                <a:solidFill>
                  <a:schemeClr val="tx2"/>
                </a:solidFill>
                <a:latin typeface="+mj-lt"/>
              </a:rPr>
              <a:t>forced </a:t>
            </a:r>
            <a:endParaRPr lang="en-US" sz="1200" dirty="0"/>
          </a:p>
          <a:p>
            <a:pPr>
              <a:spcAft>
                <a:spcPts val="196"/>
              </a:spcAft>
            </a:pPr>
            <a:r>
              <a:rPr lang="en-US" sz="1400" dirty="0">
                <a:latin typeface="+mj-lt"/>
              </a:rPr>
              <a:t>SQL Auth for deployment: </a:t>
            </a:r>
            <a:r>
              <a:rPr lang="en-US" sz="1400" dirty="0">
                <a:solidFill>
                  <a:schemeClr val="tx2"/>
                </a:solidFill>
                <a:latin typeface="+mj-lt"/>
              </a:rPr>
              <a:t>server admin</a:t>
            </a:r>
            <a:r>
              <a:rPr lang="en-US" sz="1400" dirty="0">
                <a:latin typeface="+mj-lt"/>
              </a:rPr>
              <a:t>:</a:t>
            </a:r>
          </a:p>
          <a:p>
            <a:pPr>
              <a:spcAft>
                <a:spcPts val="392"/>
              </a:spcAft>
              <a:buClr>
                <a:schemeClr val="accent1"/>
              </a:buClr>
            </a:pPr>
            <a:r>
              <a:rPr lang="en-US" sz="1200" dirty="0"/>
              <a:t>Server-level principal for logical server for DB</a:t>
            </a:r>
          </a:p>
          <a:p>
            <a:pPr>
              <a:spcAft>
                <a:spcPts val="392"/>
              </a:spcAft>
              <a:buClr>
                <a:schemeClr val="accent1"/>
              </a:buClr>
            </a:pPr>
            <a:r>
              <a:rPr lang="en-US" sz="1200" dirty="0"/>
              <a:t>Member of sysadmin server role for MI</a:t>
            </a:r>
          </a:p>
        </p:txBody>
      </p:sp>
      <p:cxnSp>
        <p:nvCxnSpPr>
          <p:cNvPr id="14" name="Straight Connector 13">
            <a:extLst>
              <a:ext uri="{FF2B5EF4-FFF2-40B4-BE49-F238E27FC236}">
                <a16:creationId xmlns:a16="http://schemas.microsoft.com/office/drawing/2014/main" id="{31769579-03DA-4046-986C-E448207E2259}"/>
              </a:ext>
              <a:ext uri="{C183D7F6-B498-43B3-948B-1728B52AA6E4}">
                <adec:decorative xmlns:adec="http://schemas.microsoft.com/office/drawing/2017/decorative" val="1"/>
              </a:ext>
            </a:extLst>
          </p:cNvPr>
          <p:cNvCxnSpPr>
            <a:cxnSpLocks/>
          </p:cNvCxnSpPr>
          <p:nvPr/>
        </p:nvCxnSpPr>
        <p:spPr>
          <a:xfrm>
            <a:off x="1409075" y="1566698"/>
            <a:ext cx="101005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79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D1F8-43F5-48CC-B089-E4E153EF778E}"/>
              </a:ext>
            </a:extLst>
          </p:cNvPr>
          <p:cNvSpPr>
            <a:spLocks noGrp="1"/>
          </p:cNvSpPr>
          <p:nvPr>
            <p:ph type="title"/>
          </p:nvPr>
        </p:nvSpPr>
        <p:spPr/>
        <p:txBody>
          <a:bodyPr/>
          <a:lstStyle/>
          <a:p>
            <a:r>
              <a:rPr lang="en-US" dirty="0"/>
              <a:t>Azure Role Based Access Control (RBAC)</a:t>
            </a:r>
          </a:p>
        </p:txBody>
      </p:sp>
      <p:sp>
        <p:nvSpPr>
          <p:cNvPr id="3" name="Text Placeholder 2">
            <a:extLst>
              <a:ext uri="{FF2B5EF4-FFF2-40B4-BE49-F238E27FC236}">
                <a16:creationId xmlns:a16="http://schemas.microsoft.com/office/drawing/2014/main" id="{AFCFAA11-86E9-4EF3-B5E1-5322ACA13C16}"/>
              </a:ext>
            </a:extLst>
          </p:cNvPr>
          <p:cNvSpPr>
            <a:spLocks noGrp="1"/>
          </p:cNvSpPr>
          <p:nvPr>
            <p:ph type="body" sz="quarter" idx="10"/>
          </p:nvPr>
        </p:nvSpPr>
        <p:spPr>
          <a:xfrm>
            <a:off x="418643" y="2977150"/>
            <a:ext cx="7334250" cy="2118560"/>
          </a:xfrm>
        </p:spPr>
        <p:txBody>
          <a:bodyPr/>
          <a:lstStyle/>
          <a:p>
            <a:pPr marL="342900" indent="-342900" algn="l">
              <a:buFont typeface="Arial" panose="020B0604020202020204" pitchFamily="34" charset="0"/>
              <a:buChar char="•"/>
            </a:pPr>
            <a:r>
              <a:rPr lang="en-US" b="1" dirty="0">
                <a:solidFill>
                  <a:srgbClr val="171717"/>
                </a:solidFill>
                <a:latin typeface="Segoe UI" panose="020B0502040204020203" pitchFamily="34" charset="0"/>
              </a:rPr>
              <a:t>S</a:t>
            </a:r>
            <a:r>
              <a:rPr lang="en-US" b="1" i="0" dirty="0">
                <a:solidFill>
                  <a:srgbClr val="171717"/>
                </a:solidFill>
                <a:effectLst/>
                <a:latin typeface="Segoe UI" panose="020B0502040204020203" pitchFamily="34" charset="0"/>
              </a:rPr>
              <a:t>ecurity principal:</a:t>
            </a:r>
            <a:r>
              <a:rPr lang="en-US" b="0" i="0" dirty="0">
                <a:solidFill>
                  <a:srgbClr val="171717"/>
                </a:solidFill>
                <a:effectLst/>
                <a:latin typeface="Segoe UI" panose="020B0502040204020203" pitchFamily="34" charset="0"/>
              </a:rPr>
              <a:t> an object that represents a user or service that is requesting access to Azure resource</a:t>
            </a:r>
          </a:p>
          <a:p>
            <a:pPr marL="342900" indent="-342900" algn="l">
              <a:buFont typeface="Arial" panose="020B0604020202020204" pitchFamily="34" charset="0"/>
              <a:buChar char="•"/>
            </a:pPr>
            <a:r>
              <a:rPr lang="en-US" b="1" i="0" dirty="0">
                <a:solidFill>
                  <a:srgbClr val="171717"/>
                </a:solidFill>
                <a:effectLst/>
                <a:latin typeface="Segoe UI" panose="020B0502040204020203" pitchFamily="34" charset="0"/>
              </a:rPr>
              <a:t>Role: </a:t>
            </a:r>
            <a:r>
              <a:rPr lang="en-US" b="0" i="0" dirty="0">
                <a:solidFill>
                  <a:srgbClr val="171717"/>
                </a:solidFill>
                <a:effectLst/>
                <a:latin typeface="Segoe UI" panose="020B0502040204020203" pitchFamily="34" charset="0"/>
              </a:rPr>
              <a:t>a collection of permissions</a:t>
            </a:r>
          </a:p>
          <a:p>
            <a:pPr marL="342900" indent="-342900">
              <a:buFont typeface="Arial" panose="020B0604020202020204" pitchFamily="34" charset="0"/>
              <a:buChar char="•"/>
            </a:pPr>
            <a:r>
              <a:rPr lang="en-US" b="1" i="0" dirty="0">
                <a:solidFill>
                  <a:srgbClr val="171717"/>
                </a:solidFill>
                <a:effectLst/>
                <a:latin typeface="Segoe UI" panose="020B0502040204020203" pitchFamily="34" charset="0"/>
              </a:rPr>
              <a:t>Scope:</a:t>
            </a:r>
            <a:r>
              <a:rPr lang="en-US" b="0" i="0" dirty="0">
                <a:solidFill>
                  <a:srgbClr val="171717"/>
                </a:solidFill>
                <a:effectLst/>
                <a:latin typeface="Segoe UI" panose="020B0502040204020203" pitchFamily="34" charset="0"/>
              </a:rPr>
              <a:t> A lists the set of resources that the access applies to</a:t>
            </a:r>
            <a:endParaRPr lang="en-US" dirty="0">
              <a:latin typeface="+mn-lt"/>
            </a:endParaRPr>
          </a:p>
        </p:txBody>
      </p:sp>
      <p:sp>
        <p:nvSpPr>
          <p:cNvPr id="7" name="TextBox 6">
            <a:extLst>
              <a:ext uri="{FF2B5EF4-FFF2-40B4-BE49-F238E27FC236}">
                <a16:creationId xmlns:a16="http://schemas.microsoft.com/office/drawing/2014/main" id="{E45A38DB-E5FB-400C-8F5E-AF665329CAD1}"/>
              </a:ext>
            </a:extLst>
          </p:cNvPr>
          <p:cNvSpPr txBox="1"/>
          <p:nvPr/>
        </p:nvSpPr>
        <p:spPr>
          <a:xfrm>
            <a:off x="418643" y="1264090"/>
            <a:ext cx="10671175" cy="156966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Azure Role Based Access Control (RBAC)</a:t>
            </a:r>
            <a:r>
              <a:rPr kumimoji="0" lang="en-US" sz="2353" b="1"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 </a:t>
            </a: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helps you manage who has access to Azure resources, and what they can do with those resources.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You control access to resources using role assignments. A role assignment consists of three elements: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F56BE451-58BD-4DC9-BE05-804755AE514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544141" y="2752725"/>
            <a:ext cx="2545677" cy="2545677"/>
          </a:xfrm>
          <a:prstGeom prst="rect">
            <a:avLst/>
          </a:prstGeom>
        </p:spPr>
      </p:pic>
    </p:spTree>
    <p:extLst>
      <p:ext uri="{BB962C8B-B14F-4D97-AF65-F5344CB8AC3E}">
        <p14:creationId xmlns:p14="http://schemas.microsoft.com/office/powerpoint/2010/main" val="28737969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Provision an Azure SQL Database instance</a:t>
            </a:r>
          </a:p>
        </p:txBody>
      </p:sp>
      <p:sp>
        <p:nvSpPr>
          <p:cNvPr id="3" name="Text Placeholder 2">
            <a:extLst>
              <a:ext uri="{FF2B5EF4-FFF2-40B4-BE49-F238E27FC236}">
                <a16:creationId xmlns:a16="http://schemas.microsoft.com/office/drawing/2014/main" id="{04D464D5-D841-4AF9-8B5B-DD57E30AB19D}"/>
              </a:ext>
            </a:extLst>
          </p:cNvPr>
          <p:cNvSpPr>
            <a:spLocks noGrp="1"/>
          </p:cNvSpPr>
          <p:nvPr>
            <p:ph type="body" sz="quarter" idx="10"/>
          </p:nvPr>
        </p:nvSpPr>
        <p:spPr/>
        <p:txBody>
          <a:bodyPr/>
          <a:lstStyle/>
          <a:p>
            <a:r>
              <a:rPr lang="en-US" dirty="0"/>
              <a:t>This video demonstrates how to provision an Azure SQL Database instance, to create a database and server</a:t>
            </a:r>
          </a:p>
        </p:txBody>
      </p:sp>
      <p:pic>
        <p:nvPicPr>
          <p:cNvPr id="8" name="Picture Placeholder 7" descr="Video explaining how to provision an Azure SQL database instance">
            <a:hlinkClick r:id="rId3"/>
            <a:extLst>
              <a:ext uri="{FF2B5EF4-FFF2-40B4-BE49-F238E27FC236}">
                <a16:creationId xmlns:a16="http://schemas.microsoft.com/office/drawing/2014/main" id="{E5D1D8E3-4FA1-4DED-AC6B-5990D99FE5C6}"/>
              </a:ext>
            </a:extLst>
          </p:cNvPr>
          <p:cNvPicPr>
            <a:picLocks noGrp="1" noChangeAspect="1"/>
          </p:cNvPicPr>
          <p:nvPr>
            <p:ph type="pic" sz="quarter" idx="12"/>
          </p:nvPr>
        </p:nvPicPr>
        <p:blipFill rotWithShape="1">
          <a:blip r:embed="rId4"/>
          <a:srcRect l="11745" r="11745"/>
          <a:stretch/>
        </p:blipFill>
        <p:spPr/>
      </p:pic>
    </p:spTree>
    <p:extLst>
      <p:ext uri="{BB962C8B-B14F-4D97-AF65-F5344CB8AC3E}">
        <p14:creationId xmlns:p14="http://schemas.microsoft.com/office/powerpoint/2010/main" val="29603642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3B34-0071-43C8-9142-1466CAB58C8B}"/>
              </a:ext>
            </a:extLst>
          </p:cNvPr>
          <p:cNvSpPr>
            <a:spLocks noGrp="1"/>
          </p:cNvSpPr>
          <p:nvPr>
            <p:ph type="title"/>
          </p:nvPr>
        </p:nvSpPr>
        <p:spPr/>
        <p:txBody>
          <a:bodyPr/>
          <a:lstStyle/>
          <a:p>
            <a:r>
              <a:rPr lang="en-US" dirty="0"/>
              <a:t>Azure DB – Read replicas</a:t>
            </a:r>
          </a:p>
        </p:txBody>
      </p:sp>
      <p:sp>
        <p:nvSpPr>
          <p:cNvPr id="11" name="Text Placeholder 10">
            <a:extLst>
              <a:ext uri="{FF2B5EF4-FFF2-40B4-BE49-F238E27FC236}">
                <a16:creationId xmlns:a16="http://schemas.microsoft.com/office/drawing/2014/main" id="{9C92B47A-CBBC-4F8D-BB9B-DA45F0C85148}"/>
              </a:ext>
            </a:extLst>
          </p:cNvPr>
          <p:cNvSpPr>
            <a:spLocks noGrp="1"/>
          </p:cNvSpPr>
          <p:nvPr>
            <p:ph type="body" sz="quarter" idx="12"/>
          </p:nvPr>
        </p:nvSpPr>
        <p:spPr>
          <a:xfrm>
            <a:off x="418643" y="1300123"/>
            <a:ext cx="5578932" cy="4370427"/>
          </a:xfrm>
        </p:spPr>
        <p:txBody>
          <a:bodyPr/>
          <a:lstStyle/>
          <a:p>
            <a:pPr>
              <a:spcAft>
                <a:spcPts val="1176"/>
              </a:spcAft>
            </a:pPr>
            <a:r>
              <a:rPr lang="en-US" sz="2000" spc="0" dirty="0">
                <a:solidFill>
                  <a:schemeClr val="tx1"/>
                </a:solidFill>
                <a:latin typeface="+mn-lt"/>
              </a:rPr>
              <a:t>Read replicas help improve performance and scale of read-intensive workloads such as BI and analytics </a:t>
            </a:r>
          </a:p>
          <a:p>
            <a:pPr>
              <a:spcAft>
                <a:spcPts val="1176"/>
              </a:spcAft>
            </a:pPr>
            <a:r>
              <a:rPr lang="en-US" sz="2000" spc="0" dirty="0">
                <a:solidFill>
                  <a:schemeClr val="tx1"/>
                </a:solidFill>
                <a:latin typeface="+mn-lt"/>
              </a:rPr>
              <a:t>Consider the read replica features in scenarios when delays in synching data between the primary and replicas are acceptable </a:t>
            </a:r>
          </a:p>
          <a:p>
            <a:pPr>
              <a:spcAft>
                <a:spcPts val="1176"/>
              </a:spcAft>
            </a:pPr>
            <a:r>
              <a:rPr lang="en-US" sz="2000" spc="0" dirty="0">
                <a:solidFill>
                  <a:schemeClr val="tx1"/>
                </a:solidFill>
                <a:latin typeface="+mn-lt"/>
              </a:rPr>
              <a:t>Create a replica in a different Azure region from the primary for a disaster recovery plan, where a replica replaces the primary in cases of regional disasters </a:t>
            </a:r>
          </a:p>
          <a:p>
            <a:pPr>
              <a:spcAft>
                <a:spcPts val="1176"/>
              </a:spcAft>
            </a:pPr>
            <a:r>
              <a:rPr lang="en-US" sz="2000" spc="0" dirty="0">
                <a:solidFill>
                  <a:schemeClr val="tx1"/>
                </a:solidFill>
                <a:latin typeface="+mn-lt"/>
              </a:rPr>
              <a:t>Data storage on replica servers grows automatically without impacting workloads</a:t>
            </a:r>
          </a:p>
        </p:txBody>
      </p:sp>
      <p:pic>
        <p:nvPicPr>
          <p:cNvPr id="4" name="Picture 3" descr="Diagram which shows a primary server which has five other replicas across different Azure region. Data can be accessed from any of the replicas which syncs with the primary server">
            <a:extLst>
              <a:ext uri="{FF2B5EF4-FFF2-40B4-BE49-F238E27FC236}">
                <a16:creationId xmlns:a16="http://schemas.microsoft.com/office/drawing/2014/main" id="{FF9B5B05-B345-4ADF-94A4-42BE152FB52B}"/>
              </a:ext>
            </a:extLst>
          </p:cNvPr>
          <p:cNvPicPr>
            <a:picLocks noChangeAspect="1"/>
          </p:cNvPicPr>
          <p:nvPr/>
        </p:nvPicPr>
        <p:blipFill>
          <a:blip r:embed="rId3"/>
          <a:stretch>
            <a:fillRect/>
          </a:stretch>
        </p:blipFill>
        <p:spPr>
          <a:xfrm>
            <a:off x="6095999" y="1300123"/>
            <a:ext cx="5998465" cy="4416553"/>
          </a:xfrm>
          <a:prstGeom prst="rect">
            <a:avLst/>
          </a:prstGeom>
        </p:spPr>
      </p:pic>
    </p:spTree>
    <p:extLst>
      <p:ext uri="{BB962C8B-B14F-4D97-AF65-F5344CB8AC3E}">
        <p14:creationId xmlns:p14="http://schemas.microsoft.com/office/powerpoint/2010/main" val="29923828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C5E0F6-75B0-4FEF-A4B1-627D5365B0FF}"/>
              </a:ext>
            </a:extLst>
          </p:cNvPr>
          <p:cNvSpPr>
            <a:spLocks noGrp="1"/>
          </p:cNvSpPr>
          <p:nvPr>
            <p:ph type="title"/>
          </p:nvPr>
        </p:nvSpPr>
        <p:spPr>
          <a:xfrm>
            <a:off x="418643" y="440494"/>
            <a:ext cx="11341268" cy="680196"/>
          </a:xfrm>
        </p:spPr>
        <p:txBody>
          <a:bodyPr/>
          <a:lstStyle/>
          <a:p>
            <a:r>
              <a:rPr lang="en-US" dirty="0"/>
              <a:t>Lab: Provision Azure relational database service</a:t>
            </a:r>
          </a:p>
        </p:txBody>
      </p:sp>
      <p:pic>
        <p:nvPicPr>
          <p:cNvPr id="14" name="Picture 13" descr="Icon of a gear and a arrow going across it">
            <a:extLst>
              <a:ext uri="{FF2B5EF4-FFF2-40B4-BE49-F238E27FC236}">
                <a16:creationId xmlns:a16="http://schemas.microsoft.com/office/drawing/2014/main" id="{9A0B3C48-6FE9-458B-8898-790A7DEE9A92}"/>
              </a:ext>
            </a:extLst>
          </p:cNvPr>
          <p:cNvPicPr>
            <a:picLocks noChangeAspect="1"/>
          </p:cNvPicPr>
          <p:nvPr/>
        </p:nvPicPr>
        <p:blipFill>
          <a:blip r:embed="rId3"/>
          <a:stretch>
            <a:fillRect/>
          </a:stretch>
        </p:blipFill>
        <p:spPr>
          <a:xfrm>
            <a:off x="431343" y="1470025"/>
            <a:ext cx="1166495" cy="1166495"/>
          </a:xfrm>
          <a:prstGeom prst="rect">
            <a:avLst/>
          </a:prstGeom>
        </p:spPr>
      </p:pic>
      <p:sp>
        <p:nvSpPr>
          <p:cNvPr id="3" name="TextBox 2">
            <a:extLst>
              <a:ext uri="{FF2B5EF4-FFF2-40B4-BE49-F238E27FC236}">
                <a16:creationId xmlns:a16="http://schemas.microsoft.com/office/drawing/2014/main" id="{80EB2685-1D52-4352-B278-753CAA22F7DE}"/>
              </a:ext>
            </a:extLst>
          </p:cNvPr>
          <p:cNvSpPr txBox="1"/>
          <p:nvPr/>
        </p:nvSpPr>
        <p:spPr>
          <a:xfrm>
            <a:off x="1905000" y="1470025"/>
            <a:ext cx="9766299" cy="1508105"/>
          </a:xfrm>
          <a:prstGeom prst="rect">
            <a:avLst/>
          </a:prstGeom>
          <a:noFill/>
        </p:spPr>
        <p:txBody>
          <a:bodyPr wrap="square" lIns="0" tIns="0" rIns="0" bIns="0" rtlCol="0">
            <a:spAutoFit/>
          </a:bodyPr>
          <a:lstStyle/>
          <a:p>
            <a:pPr>
              <a:spcBef>
                <a:spcPts val="1176"/>
              </a:spcBef>
            </a:pPr>
            <a:r>
              <a:rPr lang="en-US" sz="2200" dirty="0"/>
              <a:t>As part of your role at Contoso as a data engineer, you’ve been asked to create and configure SQL Server, PostgreSQL, and MySQL servers for Azure</a:t>
            </a:r>
          </a:p>
          <a:p>
            <a:pPr>
              <a:spcBef>
                <a:spcPts val="1176"/>
              </a:spcBef>
            </a:pPr>
            <a:r>
              <a:rPr lang="en-US" sz="2200" dirty="0"/>
              <a:t>Go to the exercise </a:t>
            </a:r>
            <a:r>
              <a:rPr lang="en-US" sz="2200" dirty="0">
                <a:latin typeface="+mj-lt"/>
              </a:rPr>
              <a:t>Provision non-relational Azure data services</a:t>
            </a:r>
            <a:r>
              <a:rPr lang="en-US" sz="2200" dirty="0"/>
              <a:t> module on Microsoft Learn, and follow the instructions in the module to create data stores</a:t>
            </a:r>
          </a:p>
        </p:txBody>
      </p:sp>
    </p:spTree>
    <p:extLst>
      <p:ext uri="{BB962C8B-B14F-4D97-AF65-F5344CB8AC3E}">
        <p14:creationId xmlns:p14="http://schemas.microsoft.com/office/powerpoint/2010/main" val="25997669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pPr lvl="0"/>
            <a:r>
              <a:rPr lang="en-US" sz="2000" dirty="0"/>
              <a:t>Lesson 3: Query relational data in Azure</a:t>
            </a:r>
            <a:endParaRPr lang="en-IN" sz="2000" dirty="0"/>
          </a:p>
        </p:txBody>
      </p:sp>
      <p:pic>
        <p:nvPicPr>
          <p:cNvPr id="4" name="Picture 3" descr="Icon of a server with cloud in the middle">
            <a:extLst>
              <a:ext uri="{FF2B5EF4-FFF2-40B4-BE49-F238E27FC236}">
                <a16:creationId xmlns:a16="http://schemas.microsoft.com/office/drawing/2014/main" id="{026472F2-E05B-4351-B5DF-7D1104EAE06B}"/>
              </a:ext>
            </a:extLst>
          </p:cNvPr>
          <p:cNvPicPr>
            <a:picLocks noChangeAspect="1"/>
          </p:cNvPicPr>
          <p:nvPr/>
        </p:nvPicPr>
        <p:blipFill>
          <a:blip r:embed="rId3"/>
          <a:stretch>
            <a:fillRect/>
          </a:stretch>
        </p:blipFill>
        <p:spPr>
          <a:xfrm>
            <a:off x="10388154" y="2698368"/>
            <a:ext cx="729426" cy="1461264"/>
          </a:xfrm>
          <a:prstGeom prst="rect">
            <a:avLst/>
          </a:prstGeom>
        </p:spPr>
      </p:pic>
    </p:spTree>
    <p:extLst>
      <p:ext uri="{BB962C8B-B14F-4D97-AF65-F5344CB8AC3E}">
        <p14:creationId xmlns:p14="http://schemas.microsoft.com/office/powerpoint/2010/main" val="29963203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Lesson 3 objectives</a:t>
            </a:r>
          </a:p>
        </p:txBody>
      </p:sp>
      <p:pic>
        <p:nvPicPr>
          <p:cNvPr id="8" name="Picture 7" descr="Icon of a document">
            <a:extLst>
              <a:ext uri="{FF2B5EF4-FFF2-40B4-BE49-F238E27FC236}">
                <a16:creationId xmlns:a16="http://schemas.microsoft.com/office/drawing/2014/main" id="{6CA44B59-75F0-4891-A5D2-A4EB98243A86}"/>
              </a:ext>
            </a:extLst>
          </p:cNvPr>
          <p:cNvPicPr>
            <a:picLocks noChangeAspect="1"/>
          </p:cNvPicPr>
          <p:nvPr/>
        </p:nvPicPr>
        <p:blipFill>
          <a:blip r:embed="rId3"/>
          <a:stretch>
            <a:fillRect/>
          </a:stretch>
        </p:blipFill>
        <p:spPr>
          <a:xfrm>
            <a:off x="2973133" y="1511300"/>
            <a:ext cx="920960" cy="919634"/>
          </a:xfrm>
          <a:prstGeom prst="rect">
            <a:avLst/>
          </a:prstGeom>
        </p:spPr>
      </p:pic>
      <p:sp>
        <p:nvSpPr>
          <p:cNvPr id="3" name="Text Placeholder 2">
            <a:extLst>
              <a:ext uri="{FF2B5EF4-FFF2-40B4-BE49-F238E27FC236}">
                <a16:creationId xmlns:a16="http://schemas.microsoft.com/office/drawing/2014/main" id="{B1472705-B82C-4BDE-83E7-A94118396355}"/>
              </a:ext>
            </a:extLst>
          </p:cNvPr>
          <p:cNvSpPr>
            <a:spLocks noGrp="1"/>
          </p:cNvSpPr>
          <p:nvPr>
            <p:ph type="body" sz="quarter" idx="21"/>
          </p:nvPr>
        </p:nvSpPr>
        <p:spPr>
          <a:xfrm>
            <a:off x="4078287" y="1358899"/>
            <a:ext cx="7695069" cy="1224436"/>
          </a:xfrm>
        </p:spPr>
        <p:txBody>
          <a:bodyPr/>
          <a:lstStyle/>
          <a:p>
            <a:r>
              <a:rPr lang="en-US" sz="2200" dirty="0"/>
              <a:t>Query relational data</a:t>
            </a:r>
          </a:p>
        </p:txBody>
      </p:sp>
      <p:pic>
        <p:nvPicPr>
          <p:cNvPr id="10" name="Picture 9" descr="Icon of a server with cloud in the middle">
            <a:extLst>
              <a:ext uri="{FF2B5EF4-FFF2-40B4-BE49-F238E27FC236}">
                <a16:creationId xmlns:a16="http://schemas.microsoft.com/office/drawing/2014/main" id="{8157BAF8-CB80-4E1E-AD11-D3244AD48BD6}"/>
              </a:ext>
            </a:extLst>
          </p:cNvPr>
          <p:cNvPicPr>
            <a:picLocks noChangeAspect="1"/>
          </p:cNvPicPr>
          <p:nvPr/>
        </p:nvPicPr>
        <p:blipFill>
          <a:blip r:embed="rId4"/>
          <a:stretch>
            <a:fillRect/>
          </a:stretch>
        </p:blipFill>
        <p:spPr>
          <a:xfrm>
            <a:off x="2973133" y="2981220"/>
            <a:ext cx="920960" cy="920960"/>
          </a:xfrm>
          <a:prstGeom prst="rect">
            <a:avLst/>
          </a:prstGeom>
        </p:spPr>
      </p:pic>
      <p:sp>
        <p:nvSpPr>
          <p:cNvPr id="4" name="Text Placeholder 3">
            <a:extLst>
              <a:ext uri="{FF2B5EF4-FFF2-40B4-BE49-F238E27FC236}">
                <a16:creationId xmlns:a16="http://schemas.microsoft.com/office/drawing/2014/main" id="{EE27C46D-5305-4BC6-B1BD-92BA81000527}"/>
              </a:ext>
            </a:extLst>
          </p:cNvPr>
          <p:cNvSpPr>
            <a:spLocks noGrp="1"/>
          </p:cNvSpPr>
          <p:nvPr>
            <p:ph type="body" sz="quarter" idx="22"/>
          </p:nvPr>
        </p:nvSpPr>
        <p:spPr>
          <a:xfrm>
            <a:off x="4078287" y="2829482"/>
            <a:ext cx="7695069" cy="1224436"/>
          </a:xfrm>
        </p:spPr>
        <p:txBody>
          <a:bodyPr/>
          <a:lstStyle/>
          <a:p>
            <a:r>
              <a:rPr lang="en-US" sz="2200" dirty="0"/>
              <a:t>Describe query techniques for data using the SQL language</a:t>
            </a:r>
          </a:p>
        </p:txBody>
      </p:sp>
    </p:spTree>
    <p:extLst>
      <p:ext uri="{BB962C8B-B14F-4D97-AF65-F5344CB8AC3E}">
        <p14:creationId xmlns:p14="http://schemas.microsoft.com/office/powerpoint/2010/main" val="1168063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9EBF3-7A37-409A-90D1-CF7417737F98}"/>
              </a:ext>
            </a:extLst>
          </p:cNvPr>
          <p:cNvSpPr>
            <a:spLocks noGrp="1"/>
          </p:cNvSpPr>
          <p:nvPr>
            <p:ph type="title"/>
          </p:nvPr>
        </p:nvSpPr>
        <p:spPr>
          <a:xfrm>
            <a:off x="418643" y="440494"/>
            <a:ext cx="11341268" cy="680196"/>
          </a:xfrm>
        </p:spPr>
        <p:txBody>
          <a:bodyPr/>
          <a:lstStyle/>
          <a:p>
            <a:r>
              <a:rPr lang="en-US" dirty="0"/>
              <a:t>Introduction to SQL</a:t>
            </a:r>
          </a:p>
        </p:txBody>
      </p:sp>
      <p:pic>
        <p:nvPicPr>
          <p:cNvPr id="30" name="Picture 29" descr="Icon of a document">
            <a:extLst>
              <a:ext uri="{FF2B5EF4-FFF2-40B4-BE49-F238E27FC236}">
                <a16:creationId xmlns:a16="http://schemas.microsoft.com/office/drawing/2014/main" id="{F3B99CD5-300D-4ABF-836F-F9733BD36227}"/>
              </a:ext>
            </a:extLst>
          </p:cNvPr>
          <p:cNvPicPr>
            <a:picLocks noChangeAspect="1"/>
          </p:cNvPicPr>
          <p:nvPr/>
        </p:nvPicPr>
        <p:blipFill>
          <a:blip r:embed="rId2"/>
          <a:stretch>
            <a:fillRect/>
          </a:stretch>
        </p:blipFill>
        <p:spPr>
          <a:xfrm>
            <a:off x="418643" y="1471997"/>
            <a:ext cx="747040" cy="747038"/>
          </a:xfrm>
          <a:prstGeom prst="rect">
            <a:avLst/>
          </a:prstGeom>
        </p:spPr>
      </p:pic>
      <p:sp>
        <p:nvSpPr>
          <p:cNvPr id="11" name="Text Placeholder 10">
            <a:extLst>
              <a:ext uri="{FF2B5EF4-FFF2-40B4-BE49-F238E27FC236}">
                <a16:creationId xmlns:a16="http://schemas.microsoft.com/office/drawing/2014/main" id="{C6745D6D-A1E4-4080-8939-088D1A53282E}"/>
              </a:ext>
            </a:extLst>
          </p:cNvPr>
          <p:cNvSpPr txBox="1">
            <a:spLocks noGrp="1"/>
          </p:cNvSpPr>
          <p:nvPr>
            <p:ph type="body" sz="quarter" idx="11"/>
          </p:nvPr>
        </p:nvSpPr>
        <p:spPr>
          <a:xfrm>
            <a:off x="1389459" y="1456896"/>
            <a:ext cx="10383899" cy="777240"/>
          </a:xfrm>
        </p:spPr>
        <p:txBody>
          <a:bodyPr/>
          <a:lstStyle/>
          <a:p>
            <a:pPr>
              <a:lnSpc>
                <a:spcPct val="100000"/>
              </a:lnSpc>
            </a:pPr>
            <a:r>
              <a:rPr lang="en-US" sz="2000" dirty="0"/>
              <a:t>SQL is a standard language for use with relational databases</a:t>
            </a:r>
          </a:p>
        </p:txBody>
      </p:sp>
      <p:pic>
        <p:nvPicPr>
          <p:cNvPr id="32" name="Picture 31" descr="Icon of check mark enclosed by an arc">
            <a:extLst>
              <a:ext uri="{FF2B5EF4-FFF2-40B4-BE49-F238E27FC236}">
                <a16:creationId xmlns:a16="http://schemas.microsoft.com/office/drawing/2014/main" id="{34F54B4B-D29A-4224-8BE9-6935564C4830}"/>
              </a:ext>
            </a:extLst>
          </p:cNvPr>
          <p:cNvPicPr>
            <a:picLocks noChangeAspect="1"/>
          </p:cNvPicPr>
          <p:nvPr/>
        </p:nvPicPr>
        <p:blipFill>
          <a:blip r:embed="rId3"/>
          <a:stretch>
            <a:fillRect/>
          </a:stretch>
        </p:blipFill>
        <p:spPr>
          <a:xfrm>
            <a:off x="418643" y="2516688"/>
            <a:ext cx="746038" cy="746036"/>
          </a:xfrm>
          <a:prstGeom prst="rect">
            <a:avLst/>
          </a:prstGeom>
        </p:spPr>
      </p:pic>
      <p:sp>
        <p:nvSpPr>
          <p:cNvPr id="12" name="Text Placeholder 11">
            <a:extLst>
              <a:ext uri="{FF2B5EF4-FFF2-40B4-BE49-F238E27FC236}">
                <a16:creationId xmlns:a16="http://schemas.microsoft.com/office/drawing/2014/main" id="{6EED09F5-9133-498D-B2C6-04FF57E41096}"/>
              </a:ext>
            </a:extLst>
          </p:cNvPr>
          <p:cNvSpPr txBox="1">
            <a:spLocks noGrp="1"/>
          </p:cNvSpPr>
          <p:nvPr>
            <p:ph type="body" sz="quarter" idx="15"/>
          </p:nvPr>
        </p:nvSpPr>
        <p:spPr>
          <a:xfrm>
            <a:off x="1389459" y="2499114"/>
            <a:ext cx="10383899" cy="781184"/>
          </a:xfrm>
        </p:spPr>
        <p:txBody>
          <a:bodyPr/>
          <a:lstStyle/>
          <a:p>
            <a:pPr>
              <a:lnSpc>
                <a:spcPct val="100000"/>
              </a:lnSpc>
            </a:pPr>
            <a:r>
              <a:rPr lang="en-US" sz="2000" dirty="0"/>
              <a:t>SQL standards are maintained by ANSI and ISO</a:t>
            </a:r>
          </a:p>
        </p:txBody>
      </p:sp>
      <p:pic>
        <p:nvPicPr>
          <p:cNvPr id="34" name="Picture 33" descr="Icon of a screen with three circles enclosed by outward pointing chevrons on left and right">
            <a:extLst>
              <a:ext uri="{FF2B5EF4-FFF2-40B4-BE49-F238E27FC236}">
                <a16:creationId xmlns:a16="http://schemas.microsoft.com/office/drawing/2014/main" id="{AB492A50-6F58-46C8-B54C-50EB1A21FFC2}"/>
              </a:ext>
            </a:extLst>
          </p:cNvPr>
          <p:cNvPicPr>
            <a:picLocks noChangeAspect="1"/>
          </p:cNvPicPr>
          <p:nvPr/>
        </p:nvPicPr>
        <p:blipFill>
          <a:blip r:embed="rId4"/>
          <a:stretch>
            <a:fillRect/>
          </a:stretch>
        </p:blipFill>
        <p:spPr>
          <a:xfrm>
            <a:off x="418643" y="3562850"/>
            <a:ext cx="746038" cy="746036"/>
          </a:xfrm>
          <a:prstGeom prst="rect">
            <a:avLst/>
          </a:prstGeom>
        </p:spPr>
      </p:pic>
      <p:sp>
        <p:nvSpPr>
          <p:cNvPr id="13" name="Text Placeholder 12">
            <a:extLst>
              <a:ext uri="{FF2B5EF4-FFF2-40B4-BE49-F238E27FC236}">
                <a16:creationId xmlns:a16="http://schemas.microsoft.com/office/drawing/2014/main" id="{70FAA9C7-D4B1-49E2-BE5C-42BBAC5C6563}"/>
              </a:ext>
            </a:extLst>
          </p:cNvPr>
          <p:cNvSpPr txBox="1">
            <a:spLocks noGrp="1"/>
          </p:cNvSpPr>
          <p:nvPr>
            <p:ph type="body" sz="quarter" idx="17"/>
          </p:nvPr>
        </p:nvSpPr>
        <p:spPr>
          <a:xfrm>
            <a:off x="1389459" y="3545276"/>
            <a:ext cx="10383899" cy="781184"/>
          </a:xfrm>
        </p:spPr>
        <p:txBody>
          <a:bodyPr/>
          <a:lstStyle/>
          <a:p>
            <a:pPr>
              <a:lnSpc>
                <a:spcPct val="100000"/>
              </a:lnSpc>
            </a:pPr>
            <a:r>
              <a:rPr lang="en-US" sz="2000" dirty="0"/>
              <a:t>Proprietary RDBMS systems have their own extensions of SQL such as T-SQL, PL/SQL, pgSQL</a:t>
            </a:r>
          </a:p>
        </p:txBody>
      </p:sp>
    </p:spTree>
    <p:extLst>
      <p:ext uri="{BB962C8B-B14F-4D97-AF65-F5344CB8AC3E}">
        <p14:creationId xmlns:p14="http://schemas.microsoft.com/office/powerpoint/2010/main" val="27047930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Lesson 1: Explore relational data services in Azure</a:t>
            </a:r>
            <a:endParaRPr lang="en-IN" sz="2000" dirty="0"/>
          </a:p>
        </p:txBody>
      </p:sp>
      <p:pic>
        <p:nvPicPr>
          <p:cNvPr id="9" name="Picture Placeholder 8" descr="Icon of a square with two smaller squares inside it">
            <a:extLst>
              <a:ext uri="{FF2B5EF4-FFF2-40B4-BE49-F238E27FC236}">
                <a16:creationId xmlns:a16="http://schemas.microsoft.com/office/drawing/2014/main" id="{6F8B708E-4E6E-4C68-B73B-2EE1F43FBD14}"/>
              </a:ext>
            </a:extLst>
          </p:cNvPr>
          <p:cNvPicPr>
            <a:picLocks noGrp="1" noChangeAspect="1"/>
          </p:cNvPicPr>
          <p:nvPr>
            <p:ph type="pic" sz="quarter" idx="10"/>
          </p:nvPr>
        </p:nvPicPr>
        <p:blipFill rotWithShape="1">
          <a:blip r:embed="rId3"/>
          <a:srcRect/>
          <a:stretch/>
        </p:blipFill>
        <p:spPr/>
      </p:pic>
    </p:spTree>
    <p:extLst>
      <p:ext uri="{BB962C8B-B14F-4D97-AF65-F5344CB8AC3E}">
        <p14:creationId xmlns:p14="http://schemas.microsoft.com/office/powerpoint/2010/main" val="2347761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CF23-7AB5-47A3-873C-AD7FE615FF94}"/>
              </a:ext>
            </a:extLst>
          </p:cNvPr>
          <p:cNvSpPr>
            <a:spLocks noGrp="1"/>
          </p:cNvSpPr>
          <p:nvPr>
            <p:ph type="title"/>
          </p:nvPr>
        </p:nvSpPr>
        <p:spPr/>
        <p:txBody>
          <a:bodyPr/>
          <a:lstStyle/>
          <a:p>
            <a:r>
              <a:rPr lang="en-US" dirty="0"/>
              <a:t>SQL Statement types</a:t>
            </a:r>
          </a:p>
        </p:txBody>
      </p:sp>
      <p:sp>
        <p:nvSpPr>
          <p:cNvPr id="4" name="Rectangle 3">
            <a:extLst>
              <a:ext uri="{FF2B5EF4-FFF2-40B4-BE49-F238E27FC236}">
                <a16:creationId xmlns:a16="http://schemas.microsoft.com/office/drawing/2014/main" id="{A79248B3-6361-45EE-8C5A-3041107C490A}"/>
              </a:ext>
            </a:extLst>
          </p:cNvPr>
          <p:cNvSpPr/>
          <p:nvPr/>
        </p:nvSpPr>
        <p:spPr bwMode="auto">
          <a:xfrm>
            <a:off x="419885" y="1457325"/>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DML</a:t>
            </a:r>
            <a:endParaRPr lang="en-US" sz="2353" dirty="0">
              <a:solidFill>
                <a:schemeClr val="bg1"/>
              </a:solidFill>
              <a:latin typeface="+mj-lt"/>
              <a:cs typeface="Segoe UI" panose="020B0502040204020203" pitchFamily="34" charset="0"/>
            </a:endParaRPr>
          </a:p>
        </p:txBody>
      </p:sp>
      <p:sp>
        <p:nvSpPr>
          <p:cNvPr id="5" name="Rectangle 4">
            <a:extLst>
              <a:ext uri="{FF2B5EF4-FFF2-40B4-BE49-F238E27FC236}">
                <a16:creationId xmlns:a16="http://schemas.microsoft.com/office/drawing/2014/main" id="{F19731A1-9A9B-44D4-A60C-66E0F91B2FA8}"/>
              </a:ext>
            </a:extLst>
          </p:cNvPr>
          <p:cNvSpPr/>
          <p:nvPr/>
        </p:nvSpPr>
        <p:spPr bwMode="auto">
          <a:xfrm>
            <a:off x="419885" y="1944803"/>
            <a:ext cx="3711199" cy="3014083"/>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2157" dirty="0"/>
              <a:t>Data Manipulation Language</a:t>
            </a:r>
          </a:p>
          <a:p>
            <a:pPr>
              <a:spcAft>
                <a:spcPts val="1176"/>
              </a:spcAft>
            </a:pPr>
            <a:r>
              <a:rPr lang="en-GB" sz="2157" dirty="0"/>
              <a:t>Used to query and manipulate data</a:t>
            </a:r>
          </a:p>
          <a:p>
            <a:pPr>
              <a:spcAft>
                <a:spcPts val="1176"/>
              </a:spcAft>
            </a:pPr>
            <a:r>
              <a:rPr lang="en-GB" sz="2157" dirty="0"/>
              <a:t>SELECT, INSERT, UPDATE, DELETE</a:t>
            </a:r>
            <a:endParaRPr lang="en-US" sz="2157"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ACC89902-670B-4199-B16D-C3F94D61A0B9}"/>
              </a:ext>
            </a:extLst>
          </p:cNvPr>
          <p:cNvSpPr/>
          <p:nvPr/>
        </p:nvSpPr>
        <p:spPr bwMode="auto">
          <a:xfrm>
            <a:off x="4250107" y="1457325"/>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DDL</a:t>
            </a:r>
            <a:endParaRPr lang="en-US" sz="2353" dirty="0">
              <a:solidFill>
                <a:schemeClr val="bg1"/>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1FD73949-1FEB-4303-99D0-B6A47B77728A}"/>
              </a:ext>
            </a:extLst>
          </p:cNvPr>
          <p:cNvSpPr/>
          <p:nvPr/>
        </p:nvSpPr>
        <p:spPr bwMode="auto">
          <a:xfrm>
            <a:off x="4250106" y="1944803"/>
            <a:ext cx="3711199" cy="3014083"/>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2157" dirty="0"/>
              <a:t>Data Definition Language</a:t>
            </a:r>
          </a:p>
          <a:p>
            <a:pPr>
              <a:spcAft>
                <a:spcPts val="1176"/>
              </a:spcAft>
            </a:pPr>
            <a:r>
              <a:rPr lang="en-GB" sz="2157" dirty="0"/>
              <a:t>Used to define database objects</a:t>
            </a:r>
          </a:p>
          <a:p>
            <a:pPr>
              <a:spcAft>
                <a:spcPts val="1176"/>
              </a:spcAft>
            </a:pPr>
            <a:r>
              <a:rPr lang="en-GB" sz="2157" dirty="0"/>
              <a:t>CREATE, ALTER, DROP, RENAME</a:t>
            </a:r>
            <a:endParaRPr lang="en-US" sz="2157" dirty="0">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E3AFF8AE-3588-4AC2-830B-0CE1122A5AB2}"/>
              </a:ext>
            </a:extLst>
          </p:cNvPr>
          <p:cNvSpPr/>
          <p:nvPr/>
        </p:nvSpPr>
        <p:spPr bwMode="auto">
          <a:xfrm>
            <a:off x="8080328" y="1457325"/>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DCL</a:t>
            </a:r>
            <a:endParaRPr lang="en-US" sz="2353" dirty="0">
              <a:solidFill>
                <a:schemeClr val="bg1"/>
              </a:solidFill>
              <a:latin typeface="+mj-lt"/>
              <a:cs typeface="Segoe UI" panose="020B0502040204020203" pitchFamily="34" charset="0"/>
            </a:endParaRPr>
          </a:p>
        </p:txBody>
      </p:sp>
      <p:sp>
        <p:nvSpPr>
          <p:cNvPr id="18" name="Rectangle 17">
            <a:extLst>
              <a:ext uri="{FF2B5EF4-FFF2-40B4-BE49-F238E27FC236}">
                <a16:creationId xmlns:a16="http://schemas.microsoft.com/office/drawing/2014/main" id="{870BA5DF-CB72-414F-96DE-A0CDCD391B27}"/>
              </a:ext>
            </a:extLst>
          </p:cNvPr>
          <p:cNvSpPr/>
          <p:nvPr/>
        </p:nvSpPr>
        <p:spPr bwMode="auto">
          <a:xfrm>
            <a:off x="8080328" y="1944803"/>
            <a:ext cx="3711199" cy="3014083"/>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2157" dirty="0"/>
              <a:t>Data Control Language</a:t>
            </a:r>
          </a:p>
          <a:p>
            <a:pPr>
              <a:spcAft>
                <a:spcPts val="1176"/>
              </a:spcAft>
            </a:pPr>
            <a:r>
              <a:rPr lang="en-GB" sz="2157" dirty="0"/>
              <a:t>Used to manage security permissions</a:t>
            </a:r>
          </a:p>
          <a:p>
            <a:pPr>
              <a:spcAft>
                <a:spcPts val="1176"/>
              </a:spcAft>
            </a:pPr>
            <a:r>
              <a:rPr lang="en-GB" sz="2157" dirty="0"/>
              <a:t>GRANT, REVOKE, DENY</a:t>
            </a:r>
            <a:endParaRPr lang="en-US" sz="215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018552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83327E-6591-4B58-9790-B9778D233038}"/>
              </a:ext>
            </a:extLst>
          </p:cNvPr>
          <p:cNvSpPr>
            <a:spLocks noGrp="1"/>
          </p:cNvSpPr>
          <p:nvPr>
            <p:ph type="title"/>
          </p:nvPr>
        </p:nvSpPr>
        <p:spPr/>
        <p:txBody>
          <a:bodyPr/>
          <a:lstStyle/>
          <a:p>
            <a:r>
              <a:rPr lang="en-US" dirty="0"/>
              <a:t>Use DML statements</a:t>
            </a:r>
          </a:p>
        </p:txBody>
      </p:sp>
      <p:graphicFrame>
        <p:nvGraphicFramePr>
          <p:cNvPr id="3" name="Table 6">
            <a:extLst>
              <a:ext uri="{FF2B5EF4-FFF2-40B4-BE49-F238E27FC236}">
                <a16:creationId xmlns:a16="http://schemas.microsoft.com/office/drawing/2014/main" id="{58654B04-A29E-45BC-B11D-DA057DB69090}"/>
              </a:ext>
            </a:extLst>
          </p:cNvPr>
          <p:cNvGraphicFramePr>
            <a:graphicFrameLocks noGrp="1"/>
          </p:cNvGraphicFramePr>
          <p:nvPr>
            <p:extLst>
              <p:ext uri="{D42A27DB-BD31-4B8C-83A1-F6EECF244321}">
                <p14:modId xmlns:p14="http://schemas.microsoft.com/office/powerpoint/2010/main" val="21333052"/>
              </p:ext>
            </p:extLst>
          </p:nvPr>
        </p:nvGraphicFramePr>
        <p:xfrm>
          <a:off x="418644" y="1457325"/>
          <a:ext cx="11354715" cy="2608606"/>
        </p:xfrm>
        <a:graphic>
          <a:graphicData uri="http://schemas.openxmlformats.org/drawingml/2006/table">
            <a:tbl>
              <a:tblPr firstRow="1" bandRow="1">
                <a:tableStyleId>{2D5ABB26-0587-4C30-8999-92F81FD0307C}</a:tableStyleId>
              </a:tblPr>
              <a:tblGrid>
                <a:gridCol w="2177254">
                  <a:extLst>
                    <a:ext uri="{9D8B030D-6E8A-4147-A177-3AD203B41FA5}">
                      <a16:colId xmlns:a16="http://schemas.microsoft.com/office/drawing/2014/main" val="1952609090"/>
                    </a:ext>
                  </a:extLst>
                </a:gridCol>
                <a:gridCol w="9177461">
                  <a:extLst>
                    <a:ext uri="{9D8B030D-6E8A-4147-A177-3AD203B41FA5}">
                      <a16:colId xmlns:a16="http://schemas.microsoft.com/office/drawing/2014/main" val="2776130916"/>
                    </a:ext>
                  </a:extLst>
                </a:gridCol>
              </a:tblGrid>
              <a:tr h="449997">
                <a:tc>
                  <a:txBody>
                    <a:bodyPr/>
                    <a:lstStyle/>
                    <a:p>
                      <a:r>
                        <a:rPr lang="en-US" sz="2400" dirty="0">
                          <a:solidFill>
                            <a:schemeClr val="bg1"/>
                          </a:solidFill>
                          <a:latin typeface="+mj-lt"/>
                        </a:rPr>
                        <a:t>Statement</a:t>
                      </a:r>
                    </a:p>
                  </a:txBody>
                  <a:tcPr marL="91427" marR="91427" marT="45713" marB="45713" anchor="ctr">
                    <a:lnL w="6350" cap="flat" cmpd="sng" algn="ctr">
                      <a:solidFill>
                        <a:srgbClr val="243A5E"/>
                      </a:solidFill>
                      <a:prstDash val="solid"/>
                      <a:round/>
                      <a:headEnd type="none" w="med" len="med"/>
                      <a:tailEnd type="none" w="med" len="med"/>
                    </a:lnL>
                    <a:lnR w="12700" cap="flat" cmpd="sng" algn="ctr">
                      <a:solidFill>
                        <a:schemeClr val="bg1"/>
                      </a:solidFill>
                      <a:prstDash val="solid"/>
                      <a:round/>
                      <a:headEnd type="none" w="med" len="med"/>
                      <a:tailEnd type="none" w="med" len="med"/>
                    </a:lnR>
                    <a:lnB w="6350" cap="flat" cmpd="sng" algn="ctr">
                      <a:noFill/>
                      <a:prstDash val="solid"/>
                      <a:round/>
                      <a:headEnd type="none" w="med" len="med"/>
                      <a:tailEnd type="none" w="med" len="med"/>
                    </a:lnB>
                    <a:solidFill>
                      <a:srgbClr val="243A5E"/>
                    </a:solidFill>
                  </a:tcPr>
                </a:tc>
                <a:tc>
                  <a:txBody>
                    <a:bodyPr/>
                    <a:lstStyle/>
                    <a:p>
                      <a:r>
                        <a:rPr lang="en-US" sz="2400" dirty="0">
                          <a:solidFill>
                            <a:schemeClr val="bg1"/>
                          </a:solidFill>
                          <a:latin typeface="+mj-lt"/>
                        </a:rPr>
                        <a:t>Description</a:t>
                      </a:r>
                    </a:p>
                  </a:txBody>
                  <a:tcPr marL="91427" marR="91427" marT="45713" marB="45713" anchor="ctr">
                    <a:lnL w="1270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08836511"/>
                  </a:ext>
                </a:extLst>
              </a:tr>
              <a:tr h="537855">
                <a:tc>
                  <a:txBody>
                    <a:bodyPr/>
                    <a:lstStyle/>
                    <a:p>
                      <a:r>
                        <a:rPr lang="en-US" sz="2200" dirty="0"/>
                        <a:t>SELECT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t>Select/read from a table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6695702"/>
                  </a:ext>
                </a:extLst>
              </a:tr>
              <a:tr h="537855">
                <a:tc>
                  <a:txBody>
                    <a:bodyPr/>
                    <a:lstStyle/>
                    <a:p>
                      <a:r>
                        <a:rPr lang="en-US" sz="2200" dirty="0"/>
                        <a:t>INSERT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t>Insert new rows in a table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2028643"/>
                  </a:ext>
                </a:extLst>
              </a:tr>
              <a:tr h="537855">
                <a:tc>
                  <a:txBody>
                    <a:bodyPr/>
                    <a:lstStyle/>
                    <a:p>
                      <a:r>
                        <a:rPr lang="en-US" sz="2200" dirty="0"/>
                        <a:t>UPDATE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t>Edit/Update existing rows in a table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0825599"/>
                  </a:ext>
                </a:extLst>
              </a:tr>
              <a:tr h="537855">
                <a:tc>
                  <a:txBody>
                    <a:bodyPr/>
                    <a:lstStyle/>
                    <a:p>
                      <a:r>
                        <a:rPr lang="en-US" sz="2200" dirty="0"/>
                        <a:t>DELETE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t>Delete existing rows in a table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299240"/>
                  </a:ext>
                </a:extLst>
              </a:tr>
            </a:tbl>
          </a:graphicData>
        </a:graphic>
      </p:graphicFrame>
    </p:spTree>
    <p:extLst>
      <p:ext uri="{BB962C8B-B14F-4D97-AF65-F5344CB8AC3E}">
        <p14:creationId xmlns:p14="http://schemas.microsoft.com/office/powerpoint/2010/main" val="281358822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of the SELECT Statement</a:t>
            </a:r>
          </a:p>
        </p:txBody>
      </p:sp>
      <p:graphicFrame>
        <p:nvGraphicFramePr>
          <p:cNvPr id="3" name="Table 6">
            <a:extLst>
              <a:ext uri="{FF2B5EF4-FFF2-40B4-BE49-F238E27FC236}">
                <a16:creationId xmlns:a16="http://schemas.microsoft.com/office/drawing/2014/main" id="{35881764-A177-42A1-B3DC-087BE40406F9}"/>
              </a:ext>
            </a:extLst>
          </p:cNvPr>
          <p:cNvGraphicFramePr>
            <a:graphicFrameLocks noGrp="1"/>
          </p:cNvGraphicFramePr>
          <p:nvPr>
            <p:extLst>
              <p:ext uri="{D42A27DB-BD31-4B8C-83A1-F6EECF244321}">
                <p14:modId xmlns:p14="http://schemas.microsoft.com/office/powerpoint/2010/main" val="3037199965"/>
              </p:ext>
            </p:extLst>
          </p:nvPr>
        </p:nvGraphicFramePr>
        <p:xfrm>
          <a:off x="418644" y="1457325"/>
          <a:ext cx="11354715" cy="3146461"/>
        </p:xfrm>
        <a:graphic>
          <a:graphicData uri="http://schemas.openxmlformats.org/drawingml/2006/table">
            <a:tbl>
              <a:tblPr firstRow="1" bandRow="1">
                <a:tableStyleId>{2D5ABB26-0587-4C30-8999-92F81FD0307C}</a:tableStyleId>
              </a:tblPr>
              <a:tblGrid>
                <a:gridCol w="2177254">
                  <a:extLst>
                    <a:ext uri="{9D8B030D-6E8A-4147-A177-3AD203B41FA5}">
                      <a16:colId xmlns:a16="http://schemas.microsoft.com/office/drawing/2014/main" val="1952609090"/>
                    </a:ext>
                  </a:extLst>
                </a:gridCol>
                <a:gridCol w="9177461">
                  <a:extLst>
                    <a:ext uri="{9D8B030D-6E8A-4147-A177-3AD203B41FA5}">
                      <a16:colId xmlns:a16="http://schemas.microsoft.com/office/drawing/2014/main" val="2776130916"/>
                    </a:ext>
                  </a:extLst>
                </a:gridCol>
              </a:tblGrid>
              <a:tr h="449997">
                <a:tc>
                  <a:txBody>
                    <a:bodyPr/>
                    <a:lstStyle/>
                    <a:p>
                      <a:r>
                        <a:rPr lang="en-US" sz="2400" dirty="0">
                          <a:solidFill>
                            <a:schemeClr val="bg1"/>
                          </a:solidFill>
                          <a:latin typeface="+mj-lt"/>
                        </a:rPr>
                        <a:t>Clause</a:t>
                      </a:r>
                    </a:p>
                  </a:txBody>
                  <a:tcPr marL="91427" marR="91427" marT="45713" marB="45713" anchor="ctr">
                    <a:lnL w="6350" cap="flat" cmpd="sng" algn="ctr">
                      <a:solidFill>
                        <a:srgbClr val="243A5E"/>
                      </a:solidFill>
                      <a:prstDash val="solid"/>
                      <a:round/>
                      <a:headEnd type="none" w="med" len="med"/>
                      <a:tailEnd type="none" w="med" len="med"/>
                    </a:lnL>
                    <a:lnR w="12700" cap="flat" cmpd="sng" algn="ctr">
                      <a:solidFill>
                        <a:schemeClr val="bg1"/>
                      </a:solidFill>
                      <a:prstDash val="solid"/>
                      <a:round/>
                      <a:headEnd type="none" w="med" len="med"/>
                      <a:tailEnd type="none" w="med" len="med"/>
                    </a:lnR>
                    <a:lnB w="6350" cap="flat" cmpd="sng" algn="ctr">
                      <a:noFill/>
                      <a:prstDash val="solid"/>
                      <a:round/>
                      <a:headEnd type="none" w="med" len="med"/>
                      <a:tailEnd type="none" w="med" len="med"/>
                    </a:lnB>
                    <a:solidFill>
                      <a:srgbClr val="243A5E"/>
                    </a:solidFill>
                  </a:tcPr>
                </a:tc>
                <a:tc>
                  <a:txBody>
                    <a:bodyPr/>
                    <a:lstStyle/>
                    <a:p>
                      <a:r>
                        <a:rPr lang="en-US" sz="2400" dirty="0">
                          <a:solidFill>
                            <a:schemeClr val="bg1"/>
                          </a:solidFill>
                          <a:latin typeface="+mj-lt"/>
                        </a:rPr>
                        <a:t>Expression</a:t>
                      </a:r>
                    </a:p>
                  </a:txBody>
                  <a:tcPr marL="91427" marR="91427" marT="45713" marB="45713" anchor="ctr">
                    <a:lnL w="1270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08836511"/>
                  </a:ext>
                </a:extLst>
              </a:tr>
              <a:tr h="537855">
                <a:tc>
                  <a:txBody>
                    <a:bodyPr/>
                    <a:lstStyle/>
                    <a:p>
                      <a:r>
                        <a:rPr lang="en-GB" sz="2200" kern="1200" dirty="0">
                          <a:solidFill>
                            <a:schemeClr val="tx1"/>
                          </a:solidFill>
                          <a:latin typeface="+mn-lt"/>
                          <a:ea typeface="+mn-ea"/>
                          <a:cs typeface="+mn-cs"/>
                        </a:rPr>
                        <a:t>SELECT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200" kern="1200" dirty="0">
                          <a:solidFill>
                            <a:schemeClr val="tx1"/>
                          </a:solidFill>
                          <a:latin typeface="+mn-lt"/>
                          <a:ea typeface="+mn-ea"/>
                          <a:cs typeface="+mn-cs"/>
                        </a:rPr>
                        <a:t>&lt;select list&gt;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6695702"/>
                  </a:ext>
                </a:extLst>
              </a:tr>
              <a:tr h="537855">
                <a:tc>
                  <a:txBody>
                    <a:bodyPr/>
                    <a:lstStyle/>
                    <a:p>
                      <a:r>
                        <a:rPr lang="en-GB" sz="2200" kern="1200" dirty="0">
                          <a:solidFill>
                            <a:schemeClr val="tx1"/>
                          </a:solidFill>
                          <a:latin typeface="+mn-lt"/>
                          <a:ea typeface="+mn-ea"/>
                          <a:cs typeface="+mn-cs"/>
                        </a:rPr>
                        <a:t>FROM</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200" kern="1200" dirty="0">
                          <a:solidFill>
                            <a:schemeClr val="tx1"/>
                          </a:solidFill>
                          <a:latin typeface="+mn-lt"/>
                          <a:ea typeface="+mn-ea"/>
                          <a:cs typeface="+mn-cs"/>
                        </a:rPr>
                        <a:t>&lt;table or view&gt;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2028643"/>
                  </a:ext>
                </a:extLst>
              </a:tr>
              <a:tr h="537855">
                <a:tc>
                  <a:txBody>
                    <a:bodyPr/>
                    <a:lstStyle/>
                    <a:p>
                      <a:r>
                        <a:rPr lang="en-GB" sz="2200" kern="1200" dirty="0">
                          <a:solidFill>
                            <a:schemeClr val="tx1"/>
                          </a:solidFill>
                          <a:latin typeface="+mn-lt"/>
                          <a:ea typeface="+mn-ea"/>
                          <a:cs typeface="+mn-cs"/>
                        </a:rPr>
                        <a:t>WHERE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200" kern="1200" dirty="0">
                          <a:solidFill>
                            <a:schemeClr val="tx1"/>
                          </a:solidFill>
                          <a:latin typeface="+mn-lt"/>
                          <a:ea typeface="+mn-ea"/>
                          <a:cs typeface="+mn-cs"/>
                        </a:rPr>
                        <a:t>&lt;search condition&gt;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0825599"/>
                  </a:ext>
                </a:extLst>
              </a:tr>
              <a:tr h="537855">
                <a:tc>
                  <a:txBody>
                    <a:bodyPr/>
                    <a:lstStyle/>
                    <a:p>
                      <a:r>
                        <a:rPr lang="en-GB" sz="2200" kern="1200" dirty="0">
                          <a:solidFill>
                            <a:schemeClr val="tx1"/>
                          </a:solidFill>
                          <a:latin typeface="+mn-lt"/>
                          <a:ea typeface="+mn-ea"/>
                          <a:cs typeface="+mn-cs"/>
                        </a:rPr>
                        <a:t>GROUP BY</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200" kern="1200" dirty="0">
                          <a:solidFill>
                            <a:schemeClr val="tx1"/>
                          </a:solidFill>
                          <a:latin typeface="+mn-lt"/>
                          <a:ea typeface="+mn-ea"/>
                          <a:cs typeface="+mn-cs"/>
                        </a:rPr>
                        <a:t>&lt;group by list&gt;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299240"/>
                  </a:ext>
                </a:extLst>
              </a:tr>
              <a:tr h="537855">
                <a:tc>
                  <a:txBody>
                    <a:bodyPr/>
                    <a:lstStyle/>
                    <a:p>
                      <a:r>
                        <a:rPr lang="en-GB" sz="2200" kern="1200" dirty="0">
                          <a:solidFill>
                            <a:schemeClr val="tx1"/>
                          </a:solidFill>
                          <a:latin typeface="+mn-lt"/>
                          <a:ea typeface="+mn-ea"/>
                          <a:cs typeface="+mn-cs"/>
                        </a:rPr>
                        <a:t>ORDER BY</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200" kern="1200" dirty="0">
                          <a:solidFill>
                            <a:schemeClr val="tx1"/>
                          </a:solidFill>
                          <a:latin typeface="+mn-lt"/>
                          <a:ea typeface="+mn-ea"/>
                          <a:cs typeface="+mn-cs"/>
                        </a:rPr>
                        <a:t>&lt;order by list&gt;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3253331"/>
                  </a:ext>
                </a:extLst>
              </a:tr>
            </a:tbl>
          </a:graphicData>
        </a:graphic>
      </p:graphicFrame>
    </p:spTree>
    <p:custDataLst>
      <p:tags r:id="rId1"/>
    </p:custDataLst>
    <p:extLst>
      <p:ext uri="{BB962C8B-B14F-4D97-AF65-F5344CB8AC3E}">
        <p14:creationId xmlns:p14="http://schemas.microsoft.com/office/powerpoint/2010/main" val="15769712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5162C-E056-43B3-932C-5F1B15ACAFEF}"/>
              </a:ext>
            </a:extLst>
          </p:cNvPr>
          <p:cNvSpPr>
            <a:spLocks noGrp="1"/>
          </p:cNvSpPr>
          <p:nvPr>
            <p:ph type="title"/>
          </p:nvPr>
        </p:nvSpPr>
        <p:spPr/>
        <p:txBody>
          <a:bodyPr/>
          <a:lstStyle/>
          <a:p>
            <a:r>
              <a:rPr lang="en-US" dirty="0"/>
              <a:t>Example of SELECT statement</a:t>
            </a:r>
          </a:p>
        </p:txBody>
      </p:sp>
      <p:sp>
        <p:nvSpPr>
          <p:cNvPr id="5" name="Rectangle 4">
            <a:extLst>
              <a:ext uri="{FF2B5EF4-FFF2-40B4-BE49-F238E27FC236}">
                <a16:creationId xmlns:a16="http://schemas.microsoft.com/office/drawing/2014/main" id="{75E8C70B-8FC1-4C07-AA9D-6C9B602B9F1B}"/>
              </a:ext>
            </a:extLst>
          </p:cNvPr>
          <p:cNvSpPr/>
          <p:nvPr/>
        </p:nvSpPr>
        <p:spPr>
          <a:xfrm>
            <a:off x="418643" y="1457324"/>
            <a:ext cx="11343820" cy="4079875"/>
          </a:xfrm>
          <a:prstGeom prst="rect">
            <a:avLst/>
          </a:prstGeom>
          <a:solidFill>
            <a:schemeClr val="bg1">
              <a:lumMod val="95000"/>
            </a:schemeClr>
          </a:solidFill>
        </p:spPr>
        <p:txBody>
          <a:bodyPr wrap="square" lIns="134464" tIns="89642" rIns="134464" bIns="89642">
            <a:noAutofit/>
          </a:bodyPr>
          <a:lstStyle/>
          <a:p>
            <a:pPr>
              <a:spcBef>
                <a:spcPts val="588"/>
              </a:spcBef>
            </a:pPr>
            <a:r>
              <a:rPr lang="en-GB" sz="2353" dirty="0">
                <a:solidFill>
                  <a:srgbClr val="0000FF"/>
                </a:solidFill>
                <a:latin typeface="Consolas" panose="020B0609020204030204" pitchFamily="49" charset="0"/>
              </a:rPr>
              <a:t>SELECT</a:t>
            </a:r>
            <a:r>
              <a:rPr lang="en-GB" sz="2353" dirty="0">
                <a:solidFill>
                  <a:prstClr val="black"/>
                </a:solidFill>
                <a:latin typeface="Consolas" panose="020B0609020204030204" pitchFamily="49" charset="0"/>
              </a:rPr>
              <a:t> EmployeeId</a:t>
            </a:r>
            <a:r>
              <a:rPr lang="en-GB" sz="2353" dirty="0">
                <a:solidFill>
                  <a:srgbClr val="808080"/>
                </a:solidFill>
                <a:latin typeface="Consolas" panose="020B0609020204030204" pitchFamily="49" charset="0"/>
              </a:rPr>
              <a:t>,</a:t>
            </a:r>
            <a:r>
              <a:rPr lang="en-GB" sz="2353" dirty="0">
                <a:solidFill>
                  <a:prstClr val="black"/>
                </a:solidFill>
                <a:latin typeface="Consolas" panose="020B0609020204030204" pitchFamily="49" charset="0"/>
              </a:rPr>
              <a:t> </a:t>
            </a:r>
            <a:r>
              <a:rPr lang="en-GB" sz="2353" dirty="0">
                <a:solidFill>
                  <a:srgbClr val="CC00CC"/>
                </a:solidFill>
                <a:latin typeface="Consolas" panose="020B0609020204030204" pitchFamily="49" charset="0"/>
              </a:rPr>
              <a:t>YEAR</a:t>
            </a:r>
            <a:r>
              <a:rPr lang="en-GB" sz="2353" dirty="0">
                <a:solidFill>
                  <a:srgbClr val="808080"/>
                </a:solidFill>
                <a:latin typeface="Consolas" panose="020B0609020204030204" pitchFamily="49" charset="0"/>
              </a:rPr>
              <a:t>(</a:t>
            </a:r>
            <a:r>
              <a:rPr lang="en-GB" sz="2353" dirty="0">
                <a:solidFill>
                  <a:prstClr val="black"/>
                </a:solidFill>
                <a:latin typeface="Consolas" panose="020B0609020204030204" pitchFamily="49" charset="0"/>
              </a:rPr>
              <a:t>OrderDate</a:t>
            </a:r>
            <a:r>
              <a:rPr lang="en-GB" sz="2353" dirty="0">
                <a:solidFill>
                  <a:srgbClr val="808080"/>
                </a:solidFill>
                <a:latin typeface="Consolas" panose="020B0609020204030204" pitchFamily="49" charset="0"/>
              </a:rPr>
              <a:t>)</a:t>
            </a:r>
            <a:r>
              <a:rPr lang="en-GB" sz="2353" dirty="0">
                <a:solidFill>
                  <a:prstClr val="black"/>
                </a:solidFill>
                <a:latin typeface="Consolas" panose="020B0609020204030204" pitchFamily="49" charset="0"/>
              </a:rPr>
              <a:t> </a:t>
            </a:r>
            <a:r>
              <a:rPr lang="en-GB" sz="2353" dirty="0">
                <a:solidFill>
                  <a:srgbClr val="0000FF"/>
                </a:solidFill>
                <a:latin typeface="Consolas" panose="020B0609020204030204" pitchFamily="49" charset="0"/>
              </a:rPr>
              <a:t>AS</a:t>
            </a:r>
            <a:r>
              <a:rPr lang="en-GB" sz="2353" dirty="0">
                <a:solidFill>
                  <a:prstClr val="black"/>
                </a:solidFill>
                <a:latin typeface="Consolas" panose="020B0609020204030204" pitchFamily="49" charset="0"/>
              </a:rPr>
              <a:t> OrderYear</a:t>
            </a:r>
          </a:p>
          <a:p>
            <a:pPr>
              <a:spcBef>
                <a:spcPts val="588"/>
              </a:spcBef>
            </a:pPr>
            <a:r>
              <a:rPr lang="en-US" sz="2353" dirty="0">
                <a:solidFill>
                  <a:srgbClr val="0000FF"/>
                </a:solidFill>
                <a:latin typeface="Consolas" panose="020B0609020204030204" pitchFamily="49" charset="0"/>
              </a:rPr>
              <a:t>FROM</a:t>
            </a:r>
            <a:r>
              <a:rPr lang="en-US" sz="2353" dirty="0">
                <a:solidFill>
                  <a:prstClr val="black"/>
                </a:solidFill>
                <a:latin typeface="Consolas" panose="020B0609020204030204" pitchFamily="49" charset="0"/>
              </a:rPr>
              <a:t> Sales</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Orders</a:t>
            </a:r>
          </a:p>
          <a:p>
            <a:pPr>
              <a:spcBef>
                <a:spcPts val="588"/>
              </a:spcBef>
            </a:pPr>
            <a:r>
              <a:rPr lang="en-US" sz="2353" dirty="0">
                <a:solidFill>
                  <a:srgbClr val="0000FF"/>
                </a:solidFill>
                <a:latin typeface="Consolas" panose="020B0609020204030204" pitchFamily="49" charset="0"/>
              </a:rPr>
              <a:t>WHERE</a:t>
            </a:r>
            <a:r>
              <a:rPr lang="en-US" sz="2353" dirty="0">
                <a:solidFill>
                  <a:prstClr val="black"/>
                </a:solidFill>
                <a:latin typeface="Consolas" panose="020B0609020204030204" pitchFamily="49" charset="0"/>
              </a:rPr>
              <a:t> CustomerId </a:t>
            </a:r>
            <a:r>
              <a:rPr lang="en-US" sz="2353" dirty="0">
                <a:solidFill>
                  <a:srgbClr val="808080"/>
                </a:solidFill>
                <a:latin typeface="Consolas" panose="020B0609020204030204" pitchFamily="49" charset="0"/>
              </a:rPr>
              <a:t>= </a:t>
            </a:r>
            <a:r>
              <a:rPr lang="en-US" sz="2353" dirty="0">
                <a:solidFill>
                  <a:prstClr val="black"/>
                </a:solidFill>
                <a:latin typeface="Consolas" panose="020B0609020204030204" pitchFamily="49" charset="0"/>
              </a:rPr>
              <a:t>71</a:t>
            </a:r>
          </a:p>
          <a:p>
            <a:pPr>
              <a:spcBef>
                <a:spcPts val="588"/>
              </a:spcBef>
            </a:pPr>
            <a:r>
              <a:rPr lang="en-US" sz="2353" dirty="0">
                <a:solidFill>
                  <a:srgbClr val="0000FF"/>
                </a:solidFill>
                <a:latin typeface="Consolas" panose="020B0609020204030204" pitchFamily="49" charset="0"/>
              </a:rPr>
              <a:t>GROUP</a:t>
            </a:r>
            <a:r>
              <a:rPr lang="en-US" sz="2353" dirty="0">
                <a:solidFill>
                  <a:prstClr val="black"/>
                </a:solidFill>
                <a:latin typeface="Consolas" panose="020B0609020204030204" pitchFamily="49" charset="0"/>
              </a:rPr>
              <a:t> </a:t>
            </a:r>
            <a:r>
              <a:rPr lang="en-US" sz="2353" dirty="0">
                <a:solidFill>
                  <a:srgbClr val="0000FF"/>
                </a:solidFill>
                <a:latin typeface="Consolas" panose="020B0609020204030204" pitchFamily="49" charset="0"/>
              </a:rPr>
              <a:t>BY</a:t>
            </a:r>
            <a:r>
              <a:rPr lang="en-US" sz="2353" dirty="0">
                <a:solidFill>
                  <a:prstClr val="black"/>
                </a:solidFill>
                <a:latin typeface="Consolas" panose="020B0609020204030204" pitchFamily="49" charset="0"/>
              </a:rPr>
              <a:t> EmployeeId</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 </a:t>
            </a:r>
            <a:r>
              <a:rPr lang="en-US" sz="2353" dirty="0">
                <a:solidFill>
                  <a:srgbClr val="CC00CC"/>
                </a:solidFill>
                <a:latin typeface="Consolas" panose="020B0609020204030204" pitchFamily="49" charset="0"/>
              </a:rPr>
              <a:t>YEAR</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OrderDate</a:t>
            </a:r>
            <a:r>
              <a:rPr lang="en-US" sz="2353" dirty="0">
                <a:solidFill>
                  <a:srgbClr val="808080"/>
                </a:solidFill>
                <a:latin typeface="Consolas" panose="020B0609020204030204" pitchFamily="49" charset="0"/>
              </a:rPr>
              <a:t>)</a:t>
            </a:r>
            <a:endParaRPr lang="en-US" sz="2353" dirty="0">
              <a:solidFill>
                <a:prstClr val="black"/>
              </a:solidFill>
              <a:latin typeface="Consolas" panose="020B0609020204030204" pitchFamily="49" charset="0"/>
            </a:endParaRPr>
          </a:p>
          <a:p>
            <a:pPr>
              <a:spcBef>
                <a:spcPts val="588"/>
              </a:spcBef>
            </a:pPr>
            <a:r>
              <a:rPr lang="en-US" sz="2353" dirty="0">
                <a:solidFill>
                  <a:srgbClr val="0000FF"/>
                </a:solidFill>
                <a:latin typeface="Consolas" panose="020B0609020204030204" pitchFamily="49" charset="0"/>
              </a:rPr>
              <a:t>HAVING</a:t>
            </a:r>
            <a:r>
              <a:rPr lang="en-US" sz="2353" dirty="0">
                <a:solidFill>
                  <a:prstClr val="black"/>
                </a:solidFill>
                <a:latin typeface="Consolas" panose="020B0609020204030204" pitchFamily="49" charset="0"/>
              </a:rPr>
              <a:t> </a:t>
            </a:r>
            <a:r>
              <a:rPr lang="en-US" sz="2353" dirty="0">
                <a:solidFill>
                  <a:srgbClr val="CC00CC"/>
                </a:solidFill>
                <a:latin typeface="Consolas" panose="020B0609020204030204" pitchFamily="49" charset="0"/>
              </a:rPr>
              <a:t>COUNT</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 </a:t>
            </a:r>
            <a:r>
              <a:rPr lang="en-US" sz="2353" dirty="0">
                <a:solidFill>
                  <a:srgbClr val="808080"/>
                </a:solidFill>
                <a:latin typeface="Consolas" panose="020B0609020204030204" pitchFamily="49" charset="0"/>
              </a:rPr>
              <a:t>&gt;</a:t>
            </a:r>
            <a:r>
              <a:rPr lang="en-US" sz="2353" dirty="0">
                <a:solidFill>
                  <a:prstClr val="black"/>
                </a:solidFill>
                <a:latin typeface="Consolas" panose="020B0609020204030204" pitchFamily="49" charset="0"/>
              </a:rPr>
              <a:t> 1</a:t>
            </a:r>
          </a:p>
          <a:p>
            <a:pPr>
              <a:spcBef>
                <a:spcPts val="588"/>
              </a:spcBef>
            </a:pPr>
            <a:r>
              <a:rPr lang="en-US" sz="2353" dirty="0">
                <a:solidFill>
                  <a:srgbClr val="0000FF"/>
                </a:solidFill>
                <a:latin typeface="Consolas" panose="020B0609020204030204" pitchFamily="49" charset="0"/>
              </a:rPr>
              <a:t>ORDER</a:t>
            </a:r>
            <a:r>
              <a:rPr lang="en-US" sz="2353" dirty="0">
                <a:solidFill>
                  <a:prstClr val="black"/>
                </a:solidFill>
                <a:latin typeface="Consolas" panose="020B0609020204030204" pitchFamily="49" charset="0"/>
              </a:rPr>
              <a:t> </a:t>
            </a:r>
            <a:r>
              <a:rPr lang="en-US" sz="2353" dirty="0">
                <a:solidFill>
                  <a:srgbClr val="0000FF"/>
                </a:solidFill>
                <a:latin typeface="Consolas" panose="020B0609020204030204" pitchFamily="49" charset="0"/>
              </a:rPr>
              <a:t>BY</a:t>
            </a:r>
            <a:r>
              <a:rPr lang="en-US" sz="2353" dirty="0">
                <a:solidFill>
                  <a:prstClr val="black"/>
                </a:solidFill>
                <a:latin typeface="Consolas" panose="020B0609020204030204" pitchFamily="49" charset="0"/>
              </a:rPr>
              <a:t> EmployeeId</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 OrderYear</a:t>
            </a:r>
            <a:r>
              <a:rPr lang="en-US" sz="2353"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2664099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511E36-85C9-4652-9E76-DEFB8B0E428F}"/>
              </a:ext>
            </a:extLst>
          </p:cNvPr>
          <p:cNvSpPr>
            <a:spLocks noGrp="1"/>
          </p:cNvSpPr>
          <p:nvPr>
            <p:ph type="title"/>
          </p:nvPr>
        </p:nvSpPr>
        <p:spPr/>
        <p:txBody>
          <a:bodyPr/>
          <a:lstStyle/>
          <a:p>
            <a:r>
              <a:rPr lang="en-US" dirty="0"/>
              <a:t>Example of INSERT statement</a:t>
            </a:r>
          </a:p>
        </p:txBody>
      </p:sp>
      <p:sp>
        <p:nvSpPr>
          <p:cNvPr id="7" name="Content Placeholder 2">
            <a:extLst>
              <a:ext uri="{FF2B5EF4-FFF2-40B4-BE49-F238E27FC236}">
                <a16:creationId xmlns:a16="http://schemas.microsoft.com/office/drawing/2014/main" id="{4E597325-35B8-40C9-B016-5363FB13CAFE}"/>
              </a:ext>
            </a:extLst>
          </p:cNvPr>
          <p:cNvSpPr txBox="1">
            <a:spLocks/>
          </p:cNvSpPr>
          <p:nvPr/>
        </p:nvSpPr>
        <p:spPr>
          <a:xfrm>
            <a:off x="418644" y="1176423"/>
            <a:ext cx="11370445" cy="493034"/>
          </a:xfrm>
          <a:prstGeom prst="rect">
            <a:avLst/>
          </a:prstGeom>
          <a:solidFill>
            <a:schemeClr val="bg1">
              <a:lumMod val="95000"/>
            </a:schemeClr>
          </a:solidFill>
        </p:spPr>
        <p:txBody>
          <a:bodyPr anchor="ct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353" kern="0" dirty="0">
                <a:solidFill>
                  <a:srgbClr val="000000"/>
                </a:solidFill>
                <a:latin typeface="+mj-lt"/>
              </a:rPr>
              <a:t>The INSERT ... VALUES statement inserts a new row</a:t>
            </a:r>
          </a:p>
        </p:txBody>
      </p:sp>
      <p:sp>
        <p:nvSpPr>
          <p:cNvPr id="5" name="AutoShape 3">
            <a:extLst>
              <a:ext uri="{C183D7F6-B498-43B3-948B-1728B52AA6E4}">
                <adec:decorative xmlns:adec="http://schemas.microsoft.com/office/drawing/2017/decorative" val="0"/>
              </a:ext>
            </a:extLst>
          </p:cNvPr>
          <p:cNvSpPr>
            <a:spLocks noChangeArrowheads="1"/>
          </p:cNvSpPr>
          <p:nvPr/>
        </p:nvSpPr>
        <p:spPr bwMode="auto">
          <a:xfrm>
            <a:off x="418644" y="1176423"/>
            <a:ext cx="11370445" cy="1620101"/>
          </a:xfrm>
          <a:prstGeom prst="rect">
            <a:avLst/>
          </a:prstGeom>
          <a:noFill/>
          <a:ln w="19050" algn="ctr">
            <a:solidFill>
              <a:schemeClr val="bg1">
                <a:lumMod val="75000"/>
              </a:schemeClr>
            </a:solidFill>
            <a:round/>
            <a:headEnd/>
            <a:tailEnd/>
          </a:ln>
          <a:effectLst/>
        </p:spPr>
        <p:txBody>
          <a:bodyPr wrap="square" tIns="627497" anchor="t">
            <a:noAutofit/>
          </a:bodyPr>
          <a:lstStyle/>
          <a:p>
            <a:pPr lvl="0"/>
            <a:r>
              <a:rPr lang="en-US" sz="1961" dirty="0">
                <a:solidFill>
                  <a:srgbClr val="0000FF"/>
                </a:solidFill>
                <a:latin typeface="Consolas" panose="020B0609020204030204" pitchFamily="49" charset="0"/>
              </a:rPr>
              <a:t>INSERT</a:t>
            </a:r>
            <a:r>
              <a:rPr lang="en-US" sz="1961" dirty="0">
                <a:solidFill>
                  <a:prstClr val="black"/>
                </a:solidFill>
                <a:latin typeface="Consolas" panose="020B0609020204030204" pitchFamily="49" charset="0"/>
              </a:rPr>
              <a:t> </a:t>
            </a:r>
            <a:r>
              <a:rPr lang="en-US" sz="1961" dirty="0">
                <a:solidFill>
                  <a:srgbClr val="0000FF"/>
                </a:solidFill>
                <a:latin typeface="Consolas" panose="020B0609020204030204" pitchFamily="49" charset="0"/>
              </a:rPr>
              <a:t>INTO</a:t>
            </a:r>
            <a:r>
              <a:rPr lang="en-US" sz="1961" dirty="0">
                <a:solidFill>
                  <a:prstClr val="black"/>
                </a:solidFill>
                <a:latin typeface="Consolas" panose="020B0609020204030204" pitchFamily="49" charset="0"/>
              </a:rPr>
              <a:t> Sales</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OrderDetails</a:t>
            </a:r>
            <a:r>
              <a:rPr lang="en-US" sz="1961" dirty="0">
                <a:solidFill>
                  <a:srgbClr val="0000FF"/>
                </a:solidFill>
                <a:latin typeface="Consolas" panose="020B0609020204030204" pitchFamily="49" charset="0"/>
              </a:rPr>
              <a:t> </a:t>
            </a:r>
          </a:p>
          <a:p>
            <a:pPr lvl="0"/>
            <a:r>
              <a:rPr lang="en-US" sz="1961" dirty="0">
                <a:solidFill>
                  <a:srgbClr val="0000FF"/>
                </a:solidFill>
                <a:latin typeface="Consolas" panose="020B0609020204030204" pitchFamily="49" charset="0"/>
              </a:rPr>
              <a:t>	</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orderid</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productid</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unitprice</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qty</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discount</a:t>
            </a:r>
            <a:r>
              <a:rPr lang="en-US" sz="1961" dirty="0">
                <a:solidFill>
                  <a:srgbClr val="808080"/>
                </a:solidFill>
                <a:latin typeface="Consolas" panose="020B0609020204030204" pitchFamily="49" charset="0"/>
              </a:rPr>
              <a:t>)</a:t>
            </a:r>
            <a:endParaRPr lang="en-US" sz="1961" dirty="0">
              <a:solidFill>
                <a:prstClr val="black"/>
              </a:solidFill>
              <a:latin typeface="Consolas" panose="020B0609020204030204" pitchFamily="49" charset="0"/>
            </a:endParaRPr>
          </a:p>
          <a:p>
            <a:pPr lvl="0"/>
            <a:r>
              <a:rPr lang="en-US" sz="1961" dirty="0">
                <a:solidFill>
                  <a:srgbClr val="0000FF"/>
                </a:solidFill>
                <a:latin typeface="Consolas" panose="020B0609020204030204" pitchFamily="49" charset="0"/>
              </a:rPr>
              <a:t>VALUES	</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10255</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39</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18</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2</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0.05</a:t>
            </a:r>
            <a:r>
              <a:rPr lang="en-US" sz="1961" dirty="0">
                <a:solidFill>
                  <a:srgbClr val="808080"/>
                </a:solidFill>
                <a:latin typeface="Consolas" panose="020B0609020204030204" pitchFamily="49" charset="0"/>
              </a:rPr>
              <a:t>);</a:t>
            </a:r>
            <a:endParaRPr lang="en-US" sz="1961" dirty="0">
              <a:solidFill>
                <a:prstClr val="black"/>
              </a:solidFill>
              <a:latin typeface="Consolas" panose="020B0609020204030204" pitchFamily="49" charset="0"/>
            </a:endParaRPr>
          </a:p>
        </p:txBody>
      </p:sp>
      <p:sp>
        <p:nvSpPr>
          <p:cNvPr id="4" name="Content Placeholder 2"/>
          <p:cNvSpPr txBox="1">
            <a:spLocks/>
          </p:cNvSpPr>
          <p:nvPr/>
        </p:nvSpPr>
        <p:spPr>
          <a:xfrm>
            <a:off x="418644" y="2924645"/>
            <a:ext cx="11370445" cy="493034"/>
          </a:xfrm>
          <a:prstGeom prst="rect">
            <a:avLst/>
          </a:prstGeom>
          <a:solidFill>
            <a:schemeClr val="bg1">
              <a:lumMod val="95000"/>
            </a:schemeClr>
          </a:solidFill>
        </p:spPr>
        <p:txBody>
          <a:bodyPr anchor="ctr"/>
          <a:lstStyle>
            <a:defPPr>
              <a:defRPr lang="en-US"/>
            </a:defPPr>
            <a:lvl1pPr indent="0" fontAlgn="base">
              <a:lnSpc>
                <a:spcPct val="100000"/>
              </a:lnSpc>
              <a:spcBef>
                <a:spcPts val="600"/>
              </a:spcBef>
              <a:spcAft>
                <a:spcPct val="0"/>
              </a:spcAft>
              <a:buClr>
                <a:srgbClr val="0070C0"/>
              </a:buClr>
              <a:buSzPct val="90000"/>
              <a:buFont typeface="Arial" pitchFamily="34" charset="0"/>
              <a:buNone/>
              <a:defRPr sz="2400" kern="0">
                <a:solidFill>
                  <a:srgbClr val="000000"/>
                </a:solidFill>
                <a:latin typeface="+mj-lt"/>
                <a:ea typeface="Segoe UI" pitchFamily="34" charset="0"/>
                <a:cs typeface="Segoe UI" pitchFamily="34" charset="0"/>
              </a:defRPr>
            </a:lvl1pPr>
            <a:lvl2pPr marL="458788" indent="-169863" fontAlgn="base">
              <a:lnSpc>
                <a:spcPct val="100000"/>
              </a:lnSpc>
              <a:spcBef>
                <a:spcPts val="600"/>
              </a:spcBef>
              <a:spcAft>
                <a:spcPct val="0"/>
              </a:spcAft>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fontAlgn="base">
              <a:lnSpc>
                <a:spcPct val="100000"/>
              </a:lnSpc>
              <a:spcBef>
                <a:spcPts val="600"/>
              </a:spcBef>
              <a:spcAft>
                <a:spcPct val="0"/>
              </a:spcAft>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fontAlgn="base">
              <a:lnSpc>
                <a:spcPct val="100000"/>
              </a:lnSpc>
              <a:spcBef>
                <a:spcPts val="600"/>
              </a:spcBef>
              <a:spcAft>
                <a:spcPct val="0"/>
              </a:spcAft>
              <a:buClr>
                <a:srgbClr val="0070C0"/>
              </a:buClr>
              <a:buSzPct val="90000"/>
              <a:buFont typeface="Arial" pitchFamily="34" charset="0"/>
              <a:buChar char="•"/>
              <a:defRPr>
                <a:latin typeface="Segoe UI" pitchFamily="34" charset="0"/>
                <a:ea typeface="Segoe UI" pitchFamily="34" charset="0"/>
                <a:cs typeface="Segoe UI" pitchFamily="34" charset="0"/>
              </a:defRPr>
            </a:lvl4pPr>
            <a:lvl5pPr marL="1544638" indent="-168275" fontAlgn="base">
              <a:lnSpc>
                <a:spcPct val="100000"/>
              </a:lnSpc>
              <a:spcBef>
                <a:spcPts val="600"/>
              </a:spcBef>
              <a:spcAft>
                <a:spcPct val="0"/>
              </a:spcAft>
              <a:buClr>
                <a:srgbClr val="0070C0"/>
              </a:buClr>
              <a:buSzPct val="90000"/>
              <a:buFont typeface="Arial" pitchFamily="34" charset="0"/>
              <a:buChar char="•"/>
              <a:defRPr>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vl6pPr>
            <a:lvl7pPr marL="2459038" indent="-168275" fontAlgn="base">
              <a:lnSpc>
                <a:spcPct val="90000"/>
              </a:lnSpc>
              <a:spcBef>
                <a:spcPct val="70000"/>
              </a:spcBef>
              <a:spcAft>
                <a:spcPct val="0"/>
              </a:spcAft>
              <a:buClr>
                <a:srgbClr val="2D4A6D"/>
              </a:buClr>
              <a:buSzPct val="90000"/>
              <a:buChar char="•"/>
              <a:defRPr sz="1600"/>
            </a:lvl7pPr>
            <a:lvl8pPr marL="2916238" indent="-168275" fontAlgn="base">
              <a:lnSpc>
                <a:spcPct val="90000"/>
              </a:lnSpc>
              <a:spcBef>
                <a:spcPct val="70000"/>
              </a:spcBef>
              <a:spcAft>
                <a:spcPct val="0"/>
              </a:spcAft>
              <a:buClr>
                <a:srgbClr val="2D4A6D"/>
              </a:buClr>
              <a:buSzPct val="90000"/>
              <a:buChar char="•"/>
              <a:defRPr sz="1600"/>
            </a:lvl8pPr>
            <a:lvl9pPr marL="3373438" indent="-168275" fontAlgn="base">
              <a:lnSpc>
                <a:spcPct val="90000"/>
              </a:lnSpc>
              <a:spcBef>
                <a:spcPct val="70000"/>
              </a:spcBef>
              <a:spcAft>
                <a:spcPct val="0"/>
              </a:spcAft>
              <a:buClr>
                <a:srgbClr val="2D4A6D"/>
              </a:buClr>
              <a:buSzPct val="90000"/>
              <a:buChar char="•"/>
              <a:defRPr sz="1600"/>
            </a:lvl9pPr>
          </a:lstStyle>
          <a:p>
            <a:r>
              <a:rPr lang="en-US" sz="2353" dirty="0"/>
              <a:t>Table and row constructors add multirow capability to INSERT ... VALUES</a:t>
            </a:r>
          </a:p>
        </p:txBody>
      </p:sp>
      <p:sp>
        <p:nvSpPr>
          <p:cNvPr id="6" name="AutoShape 3">
            <a:extLst>
              <a:ext uri="{C183D7F6-B498-43B3-948B-1728B52AA6E4}">
                <adec:decorative xmlns:adec="http://schemas.microsoft.com/office/drawing/2017/decorative" val="0"/>
              </a:ext>
            </a:extLst>
          </p:cNvPr>
          <p:cNvSpPr>
            <a:spLocks noChangeArrowheads="1"/>
          </p:cNvSpPr>
          <p:nvPr/>
        </p:nvSpPr>
        <p:spPr bwMode="auto">
          <a:xfrm>
            <a:off x="418644" y="2924646"/>
            <a:ext cx="11370445" cy="2561153"/>
          </a:xfrm>
          <a:prstGeom prst="rect">
            <a:avLst/>
          </a:prstGeom>
          <a:noFill/>
          <a:ln w="19050" algn="ctr">
            <a:solidFill>
              <a:schemeClr val="bg1">
                <a:lumMod val="75000"/>
              </a:schemeClr>
            </a:solidFill>
            <a:round/>
            <a:headEnd/>
            <a:tailEnd/>
          </a:ln>
          <a:effectLst/>
        </p:spPr>
        <p:txBody>
          <a:bodyPr wrap="square" tIns="627497" anchor="t">
            <a:noAutofit/>
          </a:bodyPr>
          <a:lstStyle/>
          <a:p>
            <a:pPr lvl="0"/>
            <a:r>
              <a:rPr lang="en-US" sz="1961" dirty="0">
                <a:solidFill>
                  <a:srgbClr val="0000FF"/>
                </a:solidFill>
                <a:latin typeface="Consolas" panose="020B0609020204030204" pitchFamily="49" charset="0"/>
              </a:rPr>
              <a:t>INSERT</a:t>
            </a:r>
            <a:r>
              <a:rPr lang="en-US" sz="1961" dirty="0">
                <a:solidFill>
                  <a:prstClr val="black"/>
                </a:solidFill>
                <a:latin typeface="Consolas" panose="020B0609020204030204" pitchFamily="49" charset="0"/>
              </a:rPr>
              <a:t> </a:t>
            </a:r>
            <a:r>
              <a:rPr lang="en-US" sz="1961" dirty="0">
                <a:solidFill>
                  <a:srgbClr val="0000FF"/>
                </a:solidFill>
                <a:latin typeface="Consolas" panose="020B0609020204030204" pitchFamily="49" charset="0"/>
              </a:rPr>
              <a:t>INTO</a:t>
            </a:r>
            <a:r>
              <a:rPr lang="en-US" sz="1961" dirty="0">
                <a:solidFill>
                  <a:prstClr val="black"/>
                </a:solidFill>
                <a:latin typeface="Consolas" panose="020B0609020204030204" pitchFamily="49" charset="0"/>
              </a:rPr>
              <a:t> Sales</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OrderDetails</a:t>
            </a:r>
          </a:p>
          <a:p>
            <a:pPr lvl="0"/>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orderid</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productid</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unitprice</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qty</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discount</a:t>
            </a:r>
            <a:r>
              <a:rPr lang="en-US" sz="1961" dirty="0">
                <a:solidFill>
                  <a:srgbClr val="808080"/>
                </a:solidFill>
                <a:latin typeface="Consolas" panose="020B0609020204030204" pitchFamily="49" charset="0"/>
              </a:rPr>
              <a:t>)</a:t>
            </a:r>
            <a:endParaRPr lang="en-US" sz="1961" dirty="0">
              <a:solidFill>
                <a:prstClr val="black"/>
              </a:solidFill>
              <a:latin typeface="Consolas" panose="020B0609020204030204" pitchFamily="49" charset="0"/>
            </a:endParaRPr>
          </a:p>
          <a:p>
            <a:pPr lvl="0"/>
            <a:endParaRPr lang="en-US" sz="1961" dirty="0">
              <a:solidFill>
                <a:srgbClr val="0000FF"/>
              </a:solidFill>
              <a:latin typeface="Consolas" panose="020B0609020204030204" pitchFamily="49" charset="0"/>
            </a:endParaRPr>
          </a:p>
          <a:p>
            <a:pPr lvl="0"/>
            <a:r>
              <a:rPr lang="en-US" sz="1961" dirty="0">
                <a:solidFill>
                  <a:srgbClr val="0000FF"/>
                </a:solidFill>
                <a:latin typeface="Consolas" panose="020B0609020204030204" pitchFamily="49" charset="0"/>
              </a:rPr>
              <a:t>VALUES</a:t>
            </a:r>
            <a:endParaRPr lang="en-US" sz="1961" dirty="0">
              <a:solidFill>
                <a:prstClr val="black"/>
              </a:solidFill>
              <a:latin typeface="Consolas" panose="020B0609020204030204" pitchFamily="49" charset="0"/>
            </a:endParaRPr>
          </a:p>
          <a:p>
            <a:pPr lvl="0"/>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10256</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39</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18</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2</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0.05</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 </a:t>
            </a:r>
          </a:p>
          <a:p>
            <a:pPr lvl="0"/>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10258</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39</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18</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5</a:t>
            </a:r>
            <a:r>
              <a:rPr lang="en-US" sz="1961" dirty="0">
                <a:solidFill>
                  <a:srgbClr val="808080"/>
                </a:solidFill>
                <a:latin typeface="Consolas" panose="020B0609020204030204" pitchFamily="49" charset="0"/>
              </a:rPr>
              <a:t>,</a:t>
            </a:r>
            <a:r>
              <a:rPr lang="en-US" sz="1961" dirty="0">
                <a:solidFill>
                  <a:prstClr val="black"/>
                </a:solidFill>
                <a:latin typeface="Consolas" panose="020B0609020204030204" pitchFamily="49" charset="0"/>
              </a:rPr>
              <a:t>0.10</a:t>
            </a:r>
            <a:r>
              <a:rPr lang="en-US" sz="1961" dirty="0">
                <a:solidFill>
                  <a:srgbClr val="808080"/>
                </a:solidFill>
                <a:latin typeface="Consolas" panose="020B0609020204030204" pitchFamily="49" charset="0"/>
              </a:rPr>
              <a:t>);</a:t>
            </a:r>
            <a:endParaRPr lang="en-US" sz="1961"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25722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83327E-6591-4B58-9790-B9778D233038}"/>
              </a:ext>
            </a:extLst>
          </p:cNvPr>
          <p:cNvSpPr>
            <a:spLocks noGrp="1"/>
          </p:cNvSpPr>
          <p:nvPr>
            <p:ph type="title"/>
          </p:nvPr>
        </p:nvSpPr>
        <p:spPr/>
        <p:txBody>
          <a:bodyPr/>
          <a:lstStyle/>
          <a:p>
            <a:r>
              <a:rPr lang="en-US" dirty="0"/>
              <a:t>Use DDL statements</a:t>
            </a:r>
          </a:p>
        </p:txBody>
      </p:sp>
      <p:graphicFrame>
        <p:nvGraphicFramePr>
          <p:cNvPr id="2" name="Table 6">
            <a:extLst>
              <a:ext uri="{FF2B5EF4-FFF2-40B4-BE49-F238E27FC236}">
                <a16:creationId xmlns:a16="http://schemas.microsoft.com/office/drawing/2014/main" id="{171C5FD8-C38C-473C-80C3-B78D8B98B903}"/>
              </a:ext>
            </a:extLst>
          </p:cNvPr>
          <p:cNvGraphicFramePr>
            <a:graphicFrameLocks noGrp="1"/>
          </p:cNvGraphicFramePr>
          <p:nvPr>
            <p:extLst>
              <p:ext uri="{D42A27DB-BD31-4B8C-83A1-F6EECF244321}">
                <p14:modId xmlns:p14="http://schemas.microsoft.com/office/powerpoint/2010/main" val="807412745"/>
              </p:ext>
            </p:extLst>
          </p:nvPr>
        </p:nvGraphicFramePr>
        <p:xfrm>
          <a:off x="418644" y="1457325"/>
          <a:ext cx="11354715" cy="2832737"/>
        </p:xfrm>
        <a:graphic>
          <a:graphicData uri="http://schemas.openxmlformats.org/drawingml/2006/table">
            <a:tbl>
              <a:tblPr firstRow="1" bandRow="1">
                <a:tableStyleId>{2D5ABB26-0587-4C30-8999-92F81FD0307C}</a:tableStyleId>
              </a:tblPr>
              <a:tblGrid>
                <a:gridCol w="2177254">
                  <a:extLst>
                    <a:ext uri="{9D8B030D-6E8A-4147-A177-3AD203B41FA5}">
                      <a16:colId xmlns:a16="http://schemas.microsoft.com/office/drawing/2014/main" val="1952609090"/>
                    </a:ext>
                  </a:extLst>
                </a:gridCol>
                <a:gridCol w="9177461">
                  <a:extLst>
                    <a:ext uri="{9D8B030D-6E8A-4147-A177-3AD203B41FA5}">
                      <a16:colId xmlns:a16="http://schemas.microsoft.com/office/drawing/2014/main" val="2776130916"/>
                    </a:ext>
                  </a:extLst>
                </a:gridCol>
              </a:tblGrid>
              <a:tr h="449997">
                <a:tc>
                  <a:txBody>
                    <a:bodyPr/>
                    <a:lstStyle/>
                    <a:p>
                      <a:r>
                        <a:rPr lang="en-US" sz="2400" dirty="0">
                          <a:solidFill>
                            <a:schemeClr val="bg1"/>
                          </a:solidFill>
                          <a:latin typeface="+mj-lt"/>
                        </a:rPr>
                        <a:t>Statement</a:t>
                      </a:r>
                    </a:p>
                  </a:txBody>
                  <a:tcPr marL="91427" marR="91427" marT="45713" marB="45713" anchor="ctr">
                    <a:lnL w="6350" cap="flat" cmpd="sng" algn="ctr">
                      <a:solidFill>
                        <a:srgbClr val="243A5E"/>
                      </a:solidFill>
                      <a:prstDash val="solid"/>
                      <a:round/>
                      <a:headEnd type="none" w="med" len="med"/>
                      <a:tailEnd type="none" w="med" len="med"/>
                    </a:lnL>
                    <a:lnR w="12700" cap="flat" cmpd="sng" algn="ctr">
                      <a:solidFill>
                        <a:schemeClr val="bg1"/>
                      </a:solidFill>
                      <a:prstDash val="solid"/>
                      <a:round/>
                      <a:headEnd type="none" w="med" len="med"/>
                      <a:tailEnd type="none" w="med" len="med"/>
                    </a:lnR>
                    <a:lnB w="6350" cap="flat" cmpd="sng" algn="ctr">
                      <a:noFill/>
                      <a:prstDash val="solid"/>
                      <a:round/>
                      <a:headEnd type="none" w="med" len="med"/>
                      <a:tailEnd type="none" w="med" len="med"/>
                    </a:lnB>
                    <a:solidFill>
                      <a:srgbClr val="243A5E"/>
                    </a:solidFill>
                  </a:tcPr>
                </a:tc>
                <a:tc>
                  <a:txBody>
                    <a:bodyPr/>
                    <a:lstStyle/>
                    <a:p>
                      <a:r>
                        <a:rPr lang="en-US" sz="2400" dirty="0">
                          <a:solidFill>
                            <a:schemeClr val="bg1"/>
                          </a:solidFill>
                          <a:latin typeface="+mj-lt"/>
                        </a:rPr>
                        <a:t>Description</a:t>
                      </a:r>
                    </a:p>
                  </a:txBody>
                  <a:tcPr marL="91427" marR="91427" marT="45713" marB="45713" anchor="ctr">
                    <a:lnL w="1270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08836511"/>
                  </a:ext>
                </a:extLst>
              </a:tr>
              <a:tr h="537855">
                <a:tc>
                  <a:txBody>
                    <a:bodyPr/>
                    <a:lstStyle/>
                    <a:p>
                      <a:r>
                        <a:rPr lang="en-US" sz="2200" kern="1200" dirty="0">
                          <a:solidFill>
                            <a:schemeClr val="tx1"/>
                          </a:solidFill>
                          <a:latin typeface="+mn-lt"/>
                          <a:ea typeface="+mn-ea"/>
                          <a:cs typeface="+mn-cs"/>
                        </a:rPr>
                        <a:t>CREATE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kern="1200" dirty="0">
                          <a:solidFill>
                            <a:schemeClr val="tx1"/>
                          </a:solidFill>
                          <a:latin typeface="+mn-lt"/>
                          <a:ea typeface="+mn-ea"/>
                          <a:cs typeface="+mn-cs"/>
                        </a:rPr>
                        <a:t>Create a new object in the database, such as a table or a view</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6695702"/>
                  </a:ext>
                </a:extLst>
              </a:tr>
              <a:tr h="748805">
                <a:tc>
                  <a:txBody>
                    <a:bodyPr/>
                    <a:lstStyle/>
                    <a:p>
                      <a:r>
                        <a:rPr lang="en-US" sz="2200" kern="1200" dirty="0">
                          <a:solidFill>
                            <a:schemeClr val="tx1"/>
                          </a:solidFill>
                          <a:latin typeface="+mn-lt"/>
                          <a:ea typeface="+mn-ea"/>
                          <a:cs typeface="+mn-cs"/>
                        </a:rPr>
                        <a:t>ALTER</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kern="1200" dirty="0">
                          <a:solidFill>
                            <a:schemeClr val="tx1"/>
                          </a:solidFill>
                          <a:latin typeface="+mn-lt"/>
                          <a:ea typeface="+mn-ea"/>
                          <a:cs typeface="+mn-cs"/>
                        </a:rPr>
                        <a:t>Modify the structure of an object. For instance, altering a table to add a new column.</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2028643"/>
                  </a:ext>
                </a:extLst>
              </a:tr>
              <a:tr h="537855">
                <a:tc>
                  <a:txBody>
                    <a:bodyPr/>
                    <a:lstStyle/>
                    <a:p>
                      <a:r>
                        <a:rPr lang="en-US" sz="2200" kern="1200" dirty="0">
                          <a:solidFill>
                            <a:schemeClr val="tx1"/>
                          </a:solidFill>
                          <a:latin typeface="+mn-lt"/>
                          <a:ea typeface="+mn-ea"/>
                          <a:cs typeface="+mn-cs"/>
                        </a:rPr>
                        <a:t>DROP</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kern="1200" dirty="0">
                          <a:solidFill>
                            <a:schemeClr val="tx1"/>
                          </a:solidFill>
                          <a:latin typeface="+mn-lt"/>
                          <a:ea typeface="+mn-ea"/>
                          <a:cs typeface="+mn-cs"/>
                        </a:rPr>
                        <a:t>Remove an object from the database.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0825599"/>
                  </a:ext>
                </a:extLst>
              </a:tr>
              <a:tr h="537855">
                <a:tc>
                  <a:txBody>
                    <a:bodyPr/>
                    <a:lstStyle/>
                    <a:p>
                      <a:r>
                        <a:rPr lang="en-US" sz="2200" kern="1200" dirty="0">
                          <a:solidFill>
                            <a:schemeClr val="tx1"/>
                          </a:solidFill>
                          <a:latin typeface="+mn-lt"/>
                          <a:ea typeface="+mn-ea"/>
                          <a:cs typeface="+mn-cs"/>
                        </a:rPr>
                        <a:t>RENAME</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kern="1200" dirty="0">
                          <a:solidFill>
                            <a:schemeClr val="tx1"/>
                          </a:solidFill>
                          <a:latin typeface="+mn-lt"/>
                          <a:ea typeface="+mn-ea"/>
                          <a:cs typeface="+mn-cs"/>
                        </a:rPr>
                        <a:t>Rename an existing object.</a:t>
                      </a:r>
                    </a:p>
                  </a:txBody>
                  <a:tcPr marL="91427" marR="91427" marT="45713" marB="4571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299240"/>
                  </a:ext>
                </a:extLst>
              </a:tr>
            </a:tbl>
          </a:graphicData>
        </a:graphic>
      </p:graphicFrame>
    </p:spTree>
    <p:extLst>
      <p:ext uri="{BB962C8B-B14F-4D97-AF65-F5344CB8AC3E}">
        <p14:creationId xmlns:p14="http://schemas.microsoft.com/office/powerpoint/2010/main" val="18970673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9EBF3-7A37-409A-90D1-CF7417737F98}"/>
              </a:ext>
            </a:extLst>
          </p:cNvPr>
          <p:cNvSpPr>
            <a:spLocks noGrp="1"/>
          </p:cNvSpPr>
          <p:nvPr>
            <p:ph type="title"/>
          </p:nvPr>
        </p:nvSpPr>
        <p:spPr/>
        <p:txBody>
          <a:bodyPr/>
          <a:lstStyle/>
          <a:p>
            <a:r>
              <a:rPr lang="en-US" dirty="0"/>
              <a:t>Example of CREATE statement</a:t>
            </a:r>
          </a:p>
        </p:txBody>
      </p:sp>
      <p:sp>
        <p:nvSpPr>
          <p:cNvPr id="4" name="Rectangle 3">
            <a:extLst>
              <a:ext uri="{FF2B5EF4-FFF2-40B4-BE49-F238E27FC236}">
                <a16:creationId xmlns:a16="http://schemas.microsoft.com/office/drawing/2014/main" id="{E18F2535-55ED-4C72-A2E0-FC8B29C1A419}"/>
              </a:ext>
            </a:extLst>
          </p:cNvPr>
          <p:cNvSpPr/>
          <p:nvPr/>
        </p:nvSpPr>
        <p:spPr>
          <a:xfrm>
            <a:off x="418643" y="1457324"/>
            <a:ext cx="11343820" cy="4084345"/>
          </a:xfrm>
          <a:prstGeom prst="rect">
            <a:avLst/>
          </a:prstGeom>
          <a:solidFill>
            <a:schemeClr val="bg1">
              <a:lumMod val="95000"/>
            </a:schemeClr>
          </a:solidFill>
        </p:spPr>
        <p:txBody>
          <a:bodyPr wrap="square" lIns="134464" tIns="89642" rIns="134464" bIns="89642">
            <a:noAutofit/>
          </a:bodyPr>
          <a:lstStyle/>
          <a:p>
            <a:pPr>
              <a:spcAft>
                <a:spcPts val="588"/>
              </a:spcAft>
              <a:defRPr/>
            </a:pPr>
            <a:r>
              <a:rPr lang="en-US" sz="2353" dirty="0">
                <a:solidFill>
                  <a:srgbClr val="0000FF"/>
                </a:solidFill>
                <a:latin typeface="Consolas" panose="020B0609020204030204" pitchFamily="49" charset="0"/>
              </a:rPr>
              <a:t>CREATE</a:t>
            </a:r>
            <a:r>
              <a:rPr lang="en-US" sz="2353" dirty="0">
                <a:solidFill>
                  <a:prstClr val="black"/>
                </a:solidFill>
                <a:latin typeface="Consolas" panose="020B0609020204030204" pitchFamily="49" charset="0"/>
              </a:rPr>
              <a:t> </a:t>
            </a:r>
            <a:r>
              <a:rPr lang="en-US" sz="2353" dirty="0">
                <a:solidFill>
                  <a:srgbClr val="0000FF"/>
                </a:solidFill>
                <a:latin typeface="Consolas" panose="020B0609020204030204" pitchFamily="49" charset="0"/>
              </a:rPr>
              <a:t>TABLE</a:t>
            </a:r>
            <a:r>
              <a:rPr lang="en-US" sz="2353" dirty="0">
                <a:solidFill>
                  <a:prstClr val="black"/>
                </a:solidFill>
                <a:latin typeface="Consolas" panose="020B0609020204030204" pitchFamily="49" charset="0"/>
              </a:rPr>
              <a:t> Mytable</a:t>
            </a:r>
          </a:p>
          <a:p>
            <a:pPr>
              <a:spcAft>
                <a:spcPts val="588"/>
              </a:spcAft>
              <a:defRPr/>
            </a:pP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Mycolumn1 </a:t>
            </a:r>
            <a:r>
              <a:rPr lang="en-US" sz="2353" dirty="0">
                <a:solidFill>
                  <a:srgbClr val="0000FF"/>
                </a:solidFill>
                <a:latin typeface="Consolas" panose="020B0609020204030204" pitchFamily="49" charset="0"/>
              </a:rPr>
              <a:t>int</a:t>
            </a:r>
            <a:r>
              <a:rPr lang="en-US" sz="2353" dirty="0">
                <a:solidFill>
                  <a:prstClr val="black"/>
                </a:solidFill>
                <a:latin typeface="Consolas" panose="020B0609020204030204" pitchFamily="49" charset="0"/>
              </a:rPr>
              <a:t> </a:t>
            </a:r>
            <a:r>
              <a:rPr lang="en-US" sz="2353" dirty="0">
                <a:solidFill>
                  <a:srgbClr val="808080"/>
                </a:solidFill>
                <a:latin typeface="Consolas" panose="020B0609020204030204" pitchFamily="49" charset="0"/>
              </a:rPr>
              <a:t>NOT</a:t>
            </a:r>
            <a:r>
              <a:rPr lang="en-US" sz="2353" dirty="0">
                <a:solidFill>
                  <a:prstClr val="black"/>
                </a:solidFill>
                <a:latin typeface="Consolas" panose="020B0609020204030204" pitchFamily="49" charset="0"/>
              </a:rPr>
              <a:t> </a:t>
            </a:r>
            <a:r>
              <a:rPr lang="en-US" sz="2353" dirty="0">
                <a:solidFill>
                  <a:srgbClr val="808080"/>
                </a:solidFill>
                <a:latin typeface="Consolas" panose="020B0609020204030204" pitchFamily="49" charset="0"/>
              </a:rPr>
              <a:t>NULL PRIMARY KEY, </a:t>
            </a:r>
            <a:r>
              <a:rPr lang="en-US" sz="2353" dirty="0">
                <a:solidFill>
                  <a:prstClr val="black"/>
                </a:solidFill>
                <a:latin typeface="Consolas" panose="020B0609020204030204" pitchFamily="49" charset="0"/>
              </a:rPr>
              <a:t>Mycolumn2 </a:t>
            </a:r>
            <a:r>
              <a:rPr lang="en-US" sz="2353" dirty="0">
                <a:solidFill>
                  <a:srgbClr val="0000FF"/>
                </a:solidFill>
                <a:latin typeface="Consolas" panose="020B0609020204030204" pitchFamily="49" charset="0"/>
              </a:rPr>
              <a:t>VARCHAR</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50</a:t>
            </a:r>
            <a:r>
              <a:rPr lang="en-US" sz="2353" dirty="0">
                <a:solidFill>
                  <a:srgbClr val="808080"/>
                </a:solidFill>
                <a:latin typeface="Consolas" panose="020B0609020204030204" pitchFamily="49" charset="0"/>
              </a:rPr>
              <a:t>) NOT</a:t>
            </a:r>
            <a:r>
              <a:rPr lang="en-US" sz="2353" dirty="0">
                <a:solidFill>
                  <a:prstClr val="black"/>
                </a:solidFill>
                <a:latin typeface="Consolas" panose="020B0609020204030204" pitchFamily="49" charset="0"/>
              </a:rPr>
              <a:t> </a:t>
            </a:r>
            <a:br>
              <a:rPr lang="en-US" sz="2353" dirty="0">
                <a:solidFill>
                  <a:prstClr val="black"/>
                </a:solidFill>
                <a:latin typeface="Consolas" panose="020B0609020204030204" pitchFamily="49" charset="0"/>
              </a:rPr>
            </a:br>
            <a:r>
              <a:rPr lang="en-US" sz="2353" dirty="0">
                <a:solidFill>
                  <a:srgbClr val="808080"/>
                </a:solidFill>
                <a:latin typeface="Consolas" panose="020B0609020204030204" pitchFamily="49" charset="0"/>
              </a:rPr>
              <a:t>NULL ,</a:t>
            </a:r>
            <a:r>
              <a:rPr lang="en-US" sz="2353" dirty="0">
                <a:solidFill>
                  <a:prstClr val="black"/>
                </a:solidFill>
                <a:latin typeface="Consolas" panose="020B0609020204030204" pitchFamily="49" charset="0"/>
              </a:rPr>
              <a:t> Mycolumn3 </a:t>
            </a:r>
            <a:r>
              <a:rPr lang="en-US" sz="2353" dirty="0">
                <a:solidFill>
                  <a:srgbClr val="0000FF"/>
                </a:solidFill>
                <a:latin typeface="Consolas" panose="020B0609020204030204" pitchFamily="49" charset="0"/>
              </a:rPr>
              <a:t>VARCHAR</a:t>
            </a:r>
            <a:r>
              <a:rPr lang="en-US" sz="2353" dirty="0">
                <a:solidFill>
                  <a:srgbClr val="808080"/>
                </a:solidFill>
                <a:latin typeface="Consolas" panose="020B0609020204030204" pitchFamily="49" charset="0"/>
              </a:rPr>
              <a:t>(</a:t>
            </a:r>
            <a:r>
              <a:rPr lang="en-US" sz="2353" dirty="0">
                <a:solidFill>
                  <a:prstClr val="black"/>
                </a:solidFill>
                <a:latin typeface="Consolas" panose="020B0609020204030204" pitchFamily="49" charset="0"/>
              </a:rPr>
              <a:t>10</a:t>
            </a:r>
            <a:r>
              <a:rPr lang="en-US" sz="2353" dirty="0">
                <a:solidFill>
                  <a:srgbClr val="808080"/>
                </a:solidFill>
                <a:latin typeface="Consolas" panose="020B0609020204030204" pitchFamily="49" charset="0"/>
              </a:rPr>
              <a:t>) NOT</a:t>
            </a:r>
            <a:r>
              <a:rPr lang="en-US" sz="2353" dirty="0">
                <a:solidFill>
                  <a:prstClr val="black"/>
                </a:solidFill>
                <a:latin typeface="Consolas" panose="020B0609020204030204" pitchFamily="49" charset="0"/>
              </a:rPr>
              <a:t> </a:t>
            </a:r>
            <a:r>
              <a:rPr lang="en-US" sz="2353" dirty="0">
                <a:solidFill>
                  <a:srgbClr val="808080"/>
                </a:solidFill>
                <a:latin typeface="Consolas" panose="020B0609020204030204" pitchFamily="49" charset="0"/>
              </a:rPr>
              <a:t>NULL </a:t>
            </a:r>
            <a:endParaRPr lang="en-US" sz="2353"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5528608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0201-7752-46CD-A10E-48E44ADFC6AA}"/>
              </a:ext>
            </a:extLst>
          </p:cNvPr>
          <p:cNvSpPr>
            <a:spLocks noGrp="1"/>
          </p:cNvSpPr>
          <p:nvPr>
            <p:ph type="title"/>
          </p:nvPr>
        </p:nvSpPr>
        <p:spPr/>
        <p:txBody>
          <a:bodyPr/>
          <a:lstStyle/>
          <a:p>
            <a:r>
              <a:rPr lang="en-US" dirty="0"/>
              <a:t>Query tools</a:t>
            </a:r>
          </a:p>
        </p:txBody>
      </p:sp>
      <p:sp>
        <p:nvSpPr>
          <p:cNvPr id="3" name="Rectangle 2">
            <a:extLst>
              <a:ext uri="{FF2B5EF4-FFF2-40B4-BE49-F238E27FC236}">
                <a16:creationId xmlns:a16="http://schemas.microsoft.com/office/drawing/2014/main" id="{F21D2969-68C7-47DF-9072-14926CEAE045}"/>
              </a:ext>
            </a:extLst>
          </p:cNvPr>
          <p:cNvSpPr/>
          <p:nvPr/>
        </p:nvSpPr>
        <p:spPr bwMode="auto">
          <a:xfrm>
            <a:off x="418644" y="1169264"/>
            <a:ext cx="3709717" cy="21078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ctr">
              <a:lnSpc>
                <a:spcPct val="90000"/>
              </a:lnSpc>
              <a:spcAft>
                <a:spcPts val="588"/>
              </a:spcAft>
            </a:pPr>
            <a:r>
              <a:rPr lang="en-US" sz="1800" dirty="0">
                <a:solidFill>
                  <a:schemeClr val="tx1"/>
                </a:solidFill>
                <a:latin typeface="+mj-lt"/>
              </a:rPr>
              <a:t>Azure portal</a:t>
            </a:r>
          </a:p>
        </p:txBody>
      </p:sp>
      <p:pic>
        <p:nvPicPr>
          <p:cNvPr id="12" name="Picture 11" descr="Azure Portal screenshot">
            <a:extLst>
              <a:ext uri="{FF2B5EF4-FFF2-40B4-BE49-F238E27FC236}">
                <a16:creationId xmlns:a16="http://schemas.microsoft.com/office/drawing/2014/main" id="{9E045EC8-2A58-4343-A02C-6891C6CD8989}"/>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9656" y="1249617"/>
            <a:ext cx="2467693" cy="1612349"/>
          </a:xfrm>
          <a:prstGeom prst="rect">
            <a:avLst/>
          </a:prstGeom>
        </p:spPr>
      </p:pic>
      <p:sp>
        <p:nvSpPr>
          <p:cNvPr id="19" name="Rectangle 18">
            <a:extLst>
              <a:ext uri="{FF2B5EF4-FFF2-40B4-BE49-F238E27FC236}">
                <a16:creationId xmlns:a16="http://schemas.microsoft.com/office/drawing/2014/main" id="{F94C8026-4C74-4196-8E92-0998AD7FB1BF}"/>
              </a:ext>
            </a:extLst>
          </p:cNvPr>
          <p:cNvSpPr/>
          <p:nvPr/>
        </p:nvSpPr>
        <p:spPr bwMode="auto">
          <a:xfrm>
            <a:off x="4245676" y="1169264"/>
            <a:ext cx="3709717" cy="21078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ctr">
              <a:lnSpc>
                <a:spcPct val="90000"/>
              </a:lnSpc>
              <a:spcAft>
                <a:spcPts val="588"/>
              </a:spcAft>
            </a:pPr>
            <a:r>
              <a:rPr lang="en-US" sz="1800" dirty="0">
                <a:solidFill>
                  <a:schemeClr val="tx1"/>
                </a:solidFill>
                <a:latin typeface="+mj-lt"/>
              </a:rPr>
              <a:t>SQL Management Studio</a:t>
            </a:r>
          </a:p>
        </p:txBody>
      </p:sp>
      <p:pic>
        <p:nvPicPr>
          <p:cNvPr id="13" name="Picture 12" descr="SQL Management Studio screenshot">
            <a:extLst>
              <a:ext uri="{FF2B5EF4-FFF2-40B4-BE49-F238E27FC236}">
                <a16:creationId xmlns:a16="http://schemas.microsoft.com/office/drawing/2014/main" id="{20A74D4C-44B7-43E0-A2DB-3C6A5981543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611319" y="1249617"/>
            <a:ext cx="2978431" cy="1612349"/>
          </a:xfrm>
          <a:prstGeom prst="rect">
            <a:avLst/>
          </a:prstGeom>
        </p:spPr>
      </p:pic>
      <p:sp>
        <p:nvSpPr>
          <p:cNvPr id="21" name="Rectangle 20">
            <a:extLst>
              <a:ext uri="{FF2B5EF4-FFF2-40B4-BE49-F238E27FC236}">
                <a16:creationId xmlns:a16="http://schemas.microsoft.com/office/drawing/2014/main" id="{121E5927-D233-4252-84B3-6F391AB6B84A}"/>
              </a:ext>
            </a:extLst>
          </p:cNvPr>
          <p:cNvSpPr/>
          <p:nvPr/>
        </p:nvSpPr>
        <p:spPr bwMode="auto">
          <a:xfrm>
            <a:off x="8072708" y="1169264"/>
            <a:ext cx="3709717" cy="21078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ctr">
              <a:lnSpc>
                <a:spcPct val="90000"/>
              </a:lnSpc>
              <a:spcAft>
                <a:spcPts val="588"/>
              </a:spcAft>
            </a:pPr>
            <a:r>
              <a:rPr lang="en-US" sz="1800" dirty="0">
                <a:solidFill>
                  <a:schemeClr val="tx1"/>
                </a:solidFill>
                <a:latin typeface="+mj-lt"/>
              </a:rPr>
              <a:t>SQL Server Data Tools</a:t>
            </a:r>
          </a:p>
        </p:txBody>
      </p:sp>
      <p:pic>
        <p:nvPicPr>
          <p:cNvPr id="14" name="Picture 2" descr="SQL Server Data Tools screenshot">
            <a:extLst>
              <a:ext uri="{FF2B5EF4-FFF2-40B4-BE49-F238E27FC236}">
                <a16:creationId xmlns:a16="http://schemas.microsoft.com/office/drawing/2014/main" id="{3647F118-C381-420A-8DB3-3DBBF6E3F560}"/>
              </a:ext>
              <a:ext uri="{C183D7F6-B498-43B3-948B-1728B52AA6E4}">
                <adec:decorative xmlns:adec="http://schemas.microsoft.com/office/drawing/2017/decorative" val="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727306" y="1249617"/>
            <a:ext cx="2400520" cy="1612349"/>
          </a:xfrm>
          <a:prstGeom prst="rect">
            <a:avLst/>
          </a:prstGeom>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70861E53-8708-4E8A-B042-802A8F6A32C7}"/>
              </a:ext>
            </a:extLst>
          </p:cNvPr>
          <p:cNvSpPr/>
          <p:nvPr/>
        </p:nvSpPr>
        <p:spPr bwMode="auto">
          <a:xfrm>
            <a:off x="418644" y="3426196"/>
            <a:ext cx="3709717" cy="21078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ctr">
              <a:lnSpc>
                <a:spcPct val="90000"/>
              </a:lnSpc>
              <a:spcAft>
                <a:spcPts val="588"/>
              </a:spcAft>
            </a:pPr>
            <a:r>
              <a:rPr lang="en-US" sz="1800" dirty="0">
                <a:solidFill>
                  <a:schemeClr val="tx1"/>
                </a:solidFill>
                <a:latin typeface="+mj-lt"/>
              </a:rPr>
              <a:t>Azure Data Studio</a:t>
            </a:r>
          </a:p>
        </p:txBody>
      </p:sp>
      <p:pic>
        <p:nvPicPr>
          <p:cNvPr id="31" name="Picture 30" descr="Azure Data Studio screenshot">
            <a:extLst>
              <a:ext uri="{FF2B5EF4-FFF2-40B4-BE49-F238E27FC236}">
                <a16:creationId xmlns:a16="http://schemas.microsoft.com/office/drawing/2014/main" id="{90E51344-FF0E-43D2-AC19-35F8CEA81A6F}"/>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1197909" y="3515243"/>
            <a:ext cx="2151186" cy="1612349"/>
          </a:xfrm>
          <a:prstGeom prst="rect">
            <a:avLst/>
          </a:prstGeom>
        </p:spPr>
      </p:pic>
      <p:sp>
        <p:nvSpPr>
          <p:cNvPr id="26" name="Rectangle 25">
            <a:extLst>
              <a:ext uri="{FF2B5EF4-FFF2-40B4-BE49-F238E27FC236}">
                <a16:creationId xmlns:a16="http://schemas.microsoft.com/office/drawing/2014/main" id="{4C49A5B3-E1E5-42C6-9203-DAC743C6DD29}"/>
              </a:ext>
            </a:extLst>
          </p:cNvPr>
          <p:cNvSpPr/>
          <p:nvPr/>
        </p:nvSpPr>
        <p:spPr bwMode="auto">
          <a:xfrm>
            <a:off x="4245676" y="3426196"/>
            <a:ext cx="3709717" cy="21078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ctr">
              <a:lnSpc>
                <a:spcPct val="90000"/>
              </a:lnSpc>
              <a:spcAft>
                <a:spcPts val="588"/>
              </a:spcAft>
            </a:pPr>
            <a:r>
              <a:rPr lang="en-US" sz="1800" dirty="0">
                <a:solidFill>
                  <a:schemeClr val="tx1"/>
                </a:solidFill>
                <a:latin typeface="+mj-lt"/>
              </a:rPr>
              <a:t>SQLCMD</a:t>
            </a:r>
          </a:p>
        </p:txBody>
      </p:sp>
      <p:pic>
        <p:nvPicPr>
          <p:cNvPr id="35" name="Picture 34" descr="SQLCMD screenshot">
            <a:extLst>
              <a:ext uri="{FF2B5EF4-FFF2-40B4-BE49-F238E27FC236}">
                <a16:creationId xmlns:a16="http://schemas.microsoft.com/office/drawing/2014/main" id="{E6B8B889-D2AC-49C4-B3FD-A185B8FF6360}"/>
              </a:ext>
              <a:ext uri="{C183D7F6-B498-43B3-948B-1728B52AA6E4}">
                <adec:decorative xmlns:adec="http://schemas.microsoft.com/office/drawing/2017/decorative" val="0"/>
              </a:ext>
            </a:extLst>
          </p:cNvPr>
          <p:cNvPicPr>
            <a:picLocks noChangeAspect="1"/>
          </p:cNvPicPr>
          <p:nvPr/>
        </p:nvPicPr>
        <p:blipFill>
          <a:blip r:embed="rId7"/>
          <a:stretch>
            <a:fillRect/>
          </a:stretch>
        </p:blipFill>
        <p:spPr>
          <a:xfrm>
            <a:off x="5064979" y="3515243"/>
            <a:ext cx="2071111" cy="1612349"/>
          </a:xfrm>
          <a:prstGeom prst="rect">
            <a:avLst/>
          </a:prstGeom>
        </p:spPr>
      </p:pic>
      <p:sp>
        <p:nvSpPr>
          <p:cNvPr id="27" name="Rectangle 26">
            <a:extLst>
              <a:ext uri="{FF2B5EF4-FFF2-40B4-BE49-F238E27FC236}">
                <a16:creationId xmlns:a16="http://schemas.microsoft.com/office/drawing/2014/main" id="{3B2D1798-1779-4526-AB6E-B3F21ADA7DD2}"/>
              </a:ext>
            </a:extLst>
          </p:cNvPr>
          <p:cNvSpPr/>
          <p:nvPr/>
        </p:nvSpPr>
        <p:spPr bwMode="auto">
          <a:xfrm>
            <a:off x="8072708" y="3426196"/>
            <a:ext cx="3709717" cy="21078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ctr">
              <a:lnSpc>
                <a:spcPct val="90000"/>
              </a:lnSpc>
              <a:spcAft>
                <a:spcPts val="588"/>
              </a:spcAft>
            </a:pPr>
            <a:r>
              <a:rPr lang="en-US" sz="1800" dirty="0">
                <a:solidFill>
                  <a:schemeClr val="tx1"/>
                </a:solidFill>
                <a:latin typeface="+mj-lt"/>
              </a:rPr>
              <a:t>Azure CLI/Cloud Shell</a:t>
            </a:r>
          </a:p>
        </p:txBody>
      </p:sp>
      <p:pic>
        <p:nvPicPr>
          <p:cNvPr id="33" name="Picture 32" descr="Azure CLI/Cloud Shell screenshot">
            <a:extLst>
              <a:ext uri="{FF2B5EF4-FFF2-40B4-BE49-F238E27FC236}">
                <a16:creationId xmlns:a16="http://schemas.microsoft.com/office/drawing/2014/main" id="{1590198B-0AAE-4BBC-B339-3F31DE14B6C8}"/>
              </a:ext>
              <a:ext uri="{C183D7F6-B498-43B3-948B-1728B52AA6E4}">
                <adec:decorative xmlns:adec="http://schemas.microsoft.com/office/drawing/2017/decorative" val="0"/>
              </a:ext>
            </a:extLst>
          </p:cNvPr>
          <p:cNvPicPr>
            <a:picLocks noChangeAspect="1"/>
          </p:cNvPicPr>
          <p:nvPr/>
        </p:nvPicPr>
        <p:blipFill>
          <a:blip r:embed="rId8"/>
          <a:stretch>
            <a:fillRect/>
          </a:stretch>
        </p:blipFill>
        <p:spPr>
          <a:xfrm>
            <a:off x="8572440" y="3515243"/>
            <a:ext cx="2710252" cy="1612349"/>
          </a:xfrm>
          <a:prstGeom prst="rect">
            <a:avLst/>
          </a:prstGeom>
        </p:spPr>
      </p:pic>
    </p:spTree>
    <p:extLst>
      <p:ext uri="{BB962C8B-B14F-4D97-AF65-F5344CB8AC3E}">
        <p14:creationId xmlns:p14="http://schemas.microsoft.com/office/powerpoint/2010/main" val="34853676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83327E-6591-4B58-9790-B9778D233038}"/>
              </a:ext>
            </a:extLst>
          </p:cNvPr>
          <p:cNvSpPr>
            <a:spLocks noGrp="1"/>
          </p:cNvSpPr>
          <p:nvPr>
            <p:ph type="title"/>
          </p:nvPr>
        </p:nvSpPr>
        <p:spPr/>
        <p:txBody>
          <a:bodyPr/>
          <a:lstStyle/>
          <a:p>
            <a:r>
              <a:rPr lang="en-US" dirty="0"/>
              <a:t>Query relational data in Azure Database for PostgreSQL</a:t>
            </a:r>
          </a:p>
        </p:txBody>
      </p:sp>
      <p:sp>
        <p:nvSpPr>
          <p:cNvPr id="3" name="Text Placeholder 2">
            <a:extLst>
              <a:ext uri="{FF2B5EF4-FFF2-40B4-BE49-F238E27FC236}">
                <a16:creationId xmlns:a16="http://schemas.microsoft.com/office/drawing/2014/main" id="{CD8863F0-9A0F-48D4-BAC5-FB219C373A1E}"/>
              </a:ext>
            </a:extLst>
          </p:cNvPr>
          <p:cNvSpPr>
            <a:spLocks noGrp="1"/>
          </p:cNvSpPr>
          <p:nvPr>
            <p:ph type="body" sz="quarter" idx="10"/>
          </p:nvPr>
        </p:nvSpPr>
        <p:spPr/>
        <p:txBody>
          <a:bodyPr/>
          <a:lstStyle/>
          <a:p>
            <a:r>
              <a:rPr lang="en-US" dirty="0"/>
              <a:t>Use PSQL to query a database</a:t>
            </a:r>
          </a:p>
        </p:txBody>
      </p:sp>
      <p:sp>
        <p:nvSpPr>
          <p:cNvPr id="9" name="TextBox 8">
            <a:extLst>
              <a:ext uri="{FF2B5EF4-FFF2-40B4-BE49-F238E27FC236}">
                <a16:creationId xmlns:a16="http://schemas.microsoft.com/office/drawing/2014/main" id="{AA23B7B9-ED8D-479B-A258-44ADDD86CC83}"/>
              </a:ext>
            </a:extLst>
          </p:cNvPr>
          <p:cNvSpPr txBox="1"/>
          <p:nvPr/>
        </p:nvSpPr>
        <p:spPr>
          <a:xfrm>
            <a:off x="921999" y="1741186"/>
            <a:ext cx="3835400"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mn-cs"/>
              </a:rPr>
              <a:t>Azure Cloud Shell</a:t>
            </a:r>
          </a:p>
        </p:txBody>
      </p:sp>
      <p:sp>
        <p:nvSpPr>
          <p:cNvPr id="7" name="AutoShape 3">
            <a:extLst>
              <a:ext uri="{FF2B5EF4-FFF2-40B4-BE49-F238E27FC236}">
                <a16:creationId xmlns:a16="http://schemas.microsoft.com/office/drawing/2014/main" id="{48452646-580F-41AA-A26A-97D3F073893C}"/>
              </a:ext>
            </a:extLst>
          </p:cNvPr>
          <p:cNvSpPr>
            <a:spLocks noChangeArrowheads="1"/>
          </p:cNvSpPr>
          <p:nvPr/>
        </p:nvSpPr>
        <p:spPr bwMode="auto">
          <a:xfrm>
            <a:off x="418643" y="2281027"/>
            <a:ext cx="4842124" cy="806922"/>
          </a:xfrm>
          <a:prstGeom prst="rect">
            <a:avLst/>
          </a:prstGeom>
          <a:solidFill>
            <a:schemeClr val="bg1">
              <a:lumMod val="95000"/>
            </a:schemeClr>
          </a:solidFill>
          <a:ln w="9525" algn="ctr">
            <a:noFill/>
            <a:round/>
            <a:headEnd/>
            <a:tailEnd/>
          </a:ln>
          <a:effectLst/>
        </p:spPr>
        <p:txBody>
          <a:bodyPr wrap="square" lIns="134464" tIns="89642" rIns="134464" bIns="89642" anchor="t">
            <a:no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psql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--host=&lt;server-name&gt;.postgres.database.azure.com --username=&lt;admin-user&gt;@&lt;server-name&gt;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dbname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postgres</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0" name="AutoShape 3">
            <a:extLst>
              <a:ext uri="{FF2B5EF4-FFF2-40B4-BE49-F238E27FC236}">
                <a16:creationId xmlns:a16="http://schemas.microsoft.com/office/drawing/2014/main" id="{A23D5E53-C24C-4B8E-8656-FCA06F3F7474}"/>
              </a:ext>
            </a:extLst>
          </p:cNvPr>
          <p:cNvSpPr>
            <a:spLocks noChangeArrowheads="1"/>
          </p:cNvSpPr>
          <p:nvPr/>
        </p:nvSpPr>
        <p:spPr bwMode="auto">
          <a:xfrm>
            <a:off x="418641" y="3183633"/>
            <a:ext cx="4842125" cy="400110"/>
          </a:xfrm>
          <a:prstGeom prst="rect">
            <a:avLst/>
          </a:prstGeom>
          <a:solidFill>
            <a:schemeClr val="bg1">
              <a:lumMod val="95000"/>
            </a:schemeClr>
          </a:solidFill>
          <a:ln w="9525" algn="ctr">
            <a:noFill/>
            <a:round/>
            <a:headEnd/>
            <a:tailEnd/>
          </a:ln>
          <a:effectLst/>
        </p:spPr>
        <p:txBody>
          <a:bodyPr wrap="square" lIns="134464" tIns="89642" rIns="134464" bIns="89642"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CREATE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DATABASE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a:t>
            </a:r>
            <a:r>
              <a:rPr kumimoji="0" lang="en-US" sz="1200" b="0" i="0" u="none" strike="noStrike" kern="1200" cap="none" spc="0" normalizeH="0" baseline="0" noProof="0" dirty="0" err="1">
                <a:ln>
                  <a:noFill/>
                </a:ln>
                <a:solidFill>
                  <a:srgbClr val="A31515"/>
                </a:solidFill>
                <a:effectLst/>
                <a:uLnTx/>
                <a:uFillTx/>
                <a:latin typeface="SFMono-Regular"/>
                <a:ea typeface="+mn-ea"/>
                <a:cs typeface="+mn-cs"/>
              </a:rPr>
              <a:t>Adventureworks</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a:t>
            </a:r>
          </a:p>
        </p:txBody>
      </p:sp>
      <p:sp>
        <p:nvSpPr>
          <p:cNvPr id="11" name="AutoShape 3">
            <a:extLst>
              <a:ext uri="{FF2B5EF4-FFF2-40B4-BE49-F238E27FC236}">
                <a16:creationId xmlns:a16="http://schemas.microsoft.com/office/drawing/2014/main" id="{962B446D-523B-4903-8732-A1AC79235AE5}"/>
              </a:ext>
            </a:extLst>
          </p:cNvPr>
          <p:cNvSpPr>
            <a:spLocks noChangeArrowheads="1"/>
          </p:cNvSpPr>
          <p:nvPr/>
        </p:nvSpPr>
        <p:spPr bwMode="auto">
          <a:xfrm>
            <a:off x="418640" y="3679426"/>
            <a:ext cx="4842125" cy="1253299"/>
          </a:xfrm>
          <a:prstGeom prst="rect">
            <a:avLst/>
          </a:prstGeom>
          <a:solidFill>
            <a:schemeClr val="bg1">
              <a:lumMod val="95000"/>
            </a:schemeClr>
          </a:solidFill>
          <a:ln w="9525" algn="ctr">
            <a:noFill/>
            <a:round/>
            <a:headEnd/>
            <a:tailEnd/>
          </a:ln>
          <a:effectLst/>
        </p:spPr>
        <p:txBody>
          <a:bodyPr wrap="square" lIns="134464" tIns="89642" rIns="134464" bIns="89642"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CREATE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TABLE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PEOPLE(</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NAME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TEXT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NOT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7704A"/>
                </a:solidFill>
                <a:effectLst/>
                <a:uLnTx/>
                <a:uFillTx/>
                <a:latin typeface="SFMono-Regular"/>
                <a:ea typeface="+mn-ea"/>
                <a:cs typeface="+mn-cs"/>
              </a:rPr>
              <a:t>NULL</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AGE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INT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NOT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7704A"/>
                </a:solidFill>
                <a:effectLst/>
                <a:uLnTx/>
                <a:uFillTx/>
                <a:latin typeface="SFMono-Regular"/>
                <a:ea typeface="+mn-ea"/>
                <a:cs typeface="+mn-cs"/>
              </a:rPr>
              <a:t>NULL</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INSERT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INTO</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PEOPLE(</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NAME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AGE)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VALUES</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'Bob'</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35);</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INSERT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INTO</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PEOPLE(</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NAME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AGE)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VALUES</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'Sarah'</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28);</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CREATE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TABLE</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LOCATIONS(CITY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TEXT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NOT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7704A"/>
                </a:solidFill>
                <a:effectLst/>
                <a:uLnTx/>
                <a:uFillTx/>
                <a:latin typeface="SFMono-Regular"/>
                <a:ea typeface="+mn-ea"/>
                <a:cs typeface="+mn-cs"/>
              </a:rPr>
              <a:t>NULL</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STATE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TEXT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NOT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7704A"/>
                </a:solidFill>
                <a:effectLst/>
                <a:uLnTx/>
                <a:uFillTx/>
                <a:latin typeface="SFMono-Regular"/>
                <a:ea typeface="+mn-ea"/>
                <a:cs typeface="+mn-cs"/>
              </a:rPr>
              <a:t>NULL</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INSERT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INTO</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LOCATIONS(CITY, STATE)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VALUES</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'New York'</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'NY’</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INSERT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INTO</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LOCATIONS(CITY, STATE)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VALUES</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'Flint'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a:t>
            </a:r>
            <a:r>
              <a:rPr kumimoji="0" lang="en-US" sz="1200" b="0" i="0" u="none" strike="noStrike" kern="1200" cap="none" spc="0" normalizeH="0" baseline="0" noProof="0" dirty="0">
                <a:ln>
                  <a:noFill/>
                </a:ln>
                <a:solidFill>
                  <a:srgbClr val="A31515"/>
                </a:solidFill>
                <a:effectLst/>
                <a:uLnTx/>
                <a:uFillTx/>
                <a:latin typeface="SFMono-Regular"/>
                <a:ea typeface="+mn-ea"/>
                <a:cs typeface="+mn-cs"/>
              </a:rPr>
              <a:t>'MI'</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a:t>
            </a:r>
          </a:p>
        </p:txBody>
      </p:sp>
      <p:sp>
        <p:nvSpPr>
          <p:cNvPr id="12" name="AutoShape 3">
            <a:extLst>
              <a:ext uri="{FF2B5EF4-FFF2-40B4-BE49-F238E27FC236}">
                <a16:creationId xmlns:a16="http://schemas.microsoft.com/office/drawing/2014/main" id="{F2E4E9E2-1C9D-4CDA-A45D-89C607596BD0}"/>
              </a:ext>
            </a:extLst>
          </p:cNvPr>
          <p:cNvSpPr>
            <a:spLocks noChangeArrowheads="1"/>
          </p:cNvSpPr>
          <p:nvPr/>
        </p:nvSpPr>
        <p:spPr bwMode="auto">
          <a:xfrm>
            <a:off x="418637" y="5026190"/>
            <a:ext cx="4842125" cy="495794"/>
          </a:xfrm>
          <a:prstGeom prst="rect">
            <a:avLst/>
          </a:prstGeom>
          <a:solidFill>
            <a:schemeClr val="bg1">
              <a:lumMod val="95000"/>
            </a:schemeClr>
          </a:solidFill>
          <a:ln w="9525" algn="ctr">
            <a:noFill/>
            <a:round/>
            <a:headEnd/>
            <a:tailEnd/>
          </a:ln>
          <a:effectLst/>
        </p:spPr>
        <p:txBody>
          <a:bodyPr wrap="square" lIns="134464" tIns="89642" rIns="134464" bIns="89642"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SELECT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FROM</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PEOPLE;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1FD"/>
                </a:solidFill>
                <a:effectLst/>
                <a:uLnTx/>
                <a:uFillTx/>
                <a:latin typeface="SFMono-Regular"/>
                <a:ea typeface="+mn-ea"/>
                <a:cs typeface="+mn-cs"/>
              </a:rPr>
              <a:t>SELECT</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 </a:t>
            </a:r>
            <a:r>
              <a:rPr kumimoji="0" lang="en-US" sz="1200" b="0" i="0" u="none" strike="noStrike" kern="1200" cap="none" spc="0" normalizeH="0" baseline="0" noProof="0" dirty="0">
                <a:ln>
                  <a:noFill/>
                </a:ln>
                <a:solidFill>
                  <a:srgbClr val="0101FD"/>
                </a:solidFill>
                <a:effectLst/>
                <a:uLnTx/>
                <a:uFillTx/>
                <a:latin typeface="SFMono-Regular"/>
                <a:ea typeface="+mn-ea"/>
                <a:cs typeface="+mn-cs"/>
              </a:rPr>
              <a:t>FROM</a:t>
            </a:r>
            <a:r>
              <a:rPr kumimoji="0" lang="en-US" sz="1200" b="0" i="0" u="none" strike="noStrike" kern="1200" cap="none" spc="0" normalizeH="0" baseline="0" noProof="0" dirty="0">
                <a:ln>
                  <a:noFill/>
                </a:ln>
                <a:solidFill>
                  <a:srgbClr val="171717"/>
                </a:solidFill>
                <a:effectLst/>
                <a:uLnTx/>
                <a:uFillTx/>
                <a:latin typeface="SFMono-Regular"/>
                <a:ea typeface="+mn-ea"/>
                <a:cs typeface="+mn-cs"/>
              </a:rPr>
              <a:t> LOCATIONS;</a:t>
            </a:r>
          </a:p>
        </p:txBody>
      </p:sp>
      <p:sp>
        <p:nvSpPr>
          <p:cNvPr id="8" name="TextBox 7">
            <a:extLst>
              <a:ext uri="{FF2B5EF4-FFF2-40B4-BE49-F238E27FC236}">
                <a16:creationId xmlns:a16="http://schemas.microsoft.com/office/drawing/2014/main" id="{7FD21AFB-190F-44DF-BADC-CB364E587770}"/>
              </a:ext>
            </a:extLst>
          </p:cNvPr>
          <p:cNvSpPr txBox="1"/>
          <p:nvPr/>
        </p:nvSpPr>
        <p:spPr>
          <a:xfrm>
            <a:off x="6642079" y="1741185"/>
            <a:ext cx="3835400"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mn-cs"/>
              </a:rPr>
              <a:t>Azure Data Studio</a:t>
            </a:r>
          </a:p>
        </p:txBody>
      </p:sp>
      <p:pic>
        <p:nvPicPr>
          <p:cNvPr id="1028" name="Picture 4" descr="New PostgreSQL query in Azure Data Studio">
            <a:extLst>
              <a:ext uri="{FF2B5EF4-FFF2-40B4-BE49-F238E27FC236}">
                <a16:creationId xmlns:a16="http://schemas.microsoft.com/office/drawing/2014/main" id="{0543CEBC-62D8-41D3-A1DF-2C3F8C590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168" y="2281027"/>
            <a:ext cx="4991223" cy="324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6988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83327E-6591-4B58-9790-B9778D233038}"/>
              </a:ext>
            </a:extLst>
          </p:cNvPr>
          <p:cNvSpPr>
            <a:spLocks noGrp="1"/>
          </p:cNvSpPr>
          <p:nvPr>
            <p:ph type="title"/>
          </p:nvPr>
        </p:nvSpPr>
        <p:spPr/>
        <p:txBody>
          <a:bodyPr/>
          <a:lstStyle/>
          <a:p>
            <a:r>
              <a:rPr lang="en-US" dirty="0"/>
              <a:t>Query relational data in Azure Database for MySQL</a:t>
            </a:r>
          </a:p>
        </p:txBody>
      </p:sp>
      <p:sp>
        <p:nvSpPr>
          <p:cNvPr id="3" name="Text Placeholder 2">
            <a:extLst>
              <a:ext uri="{FF2B5EF4-FFF2-40B4-BE49-F238E27FC236}">
                <a16:creationId xmlns:a16="http://schemas.microsoft.com/office/drawing/2014/main" id="{CD8863F0-9A0F-48D4-BAC5-FB219C373A1E}"/>
              </a:ext>
            </a:extLst>
          </p:cNvPr>
          <p:cNvSpPr>
            <a:spLocks noGrp="1"/>
          </p:cNvSpPr>
          <p:nvPr>
            <p:ph type="body" sz="quarter" idx="10"/>
          </p:nvPr>
        </p:nvSpPr>
        <p:spPr/>
        <p:txBody>
          <a:bodyPr/>
          <a:lstStyle/>
          <a:p>
            <a:r>
              <a:rPr lang="en-US"/>
              <a:t>Use MySQL Workbench to query a database</a:t>
            </a:r>
          </a:p>
        </p:txBody>
      </p:sp>
      <p:pic>
        <p:nvPicPr>
          <p:cNvPr id="2050" name="Picture 2" descr="The MySQL Workbench connection page">
            <a:extLst>
              <a:ext uri="{FF2B5EF4-FFF2-40B4-BE49-F238E27FC236}">
                <a16:creationId xmlns:a16="http://schemas.microsoft.com/office/drawing/2014/main" id="{294CDF51-D5E7-4794-84ED-570E71EB0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9" y="1896407"/>
            <a:ext cx="4929308" cy="3542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workbench executing a query">
            <a:extLst>
              <a:ext uri="{FF2B5EF4-FFF2-40B4-BE49-F238E27FC236}">
                <a16:creationId xmlns:a16="http://schemas.microsoft.com/office/drawing/2014/main" id="{73950F01-E35A-4A9A-B2D0-4D88DB62D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077" y="1896406"/>
            <a:ext cx="5882834" cy="354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759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1 objectives</a:t>
            </a:r>
          </a:p>
        </p:txBody>
      </p:sp>
      <p:sp>
        <p:nvSpPr>
          <p:cNvPr id="2" name="Text Placeholder 1">
            <a:extLst>
              <a:ext uri="{FF2B5EF4-FFF2-40B4-BE49-F238E27FC236}">
                <a16:creationId xmlns:a16="http://schemas.microsoft.com/office/drawing/2014/main" id="{4174722F-7C4B-4FA1-BD20-BB5EE755DECD}"/>
              </a:ext>
            </a:extLst>
          </p:cNvPr>
          <p:cNvSpPr>
            <a:spLocks noGrp="1"/>
          </p:cNvSpPr>
          <p:nvPr>
            <p:ph type="body" sz="quarter" idx="21"/>
          </p:nvPr>
        </p:nvSpPr>
        <p:spPr>
          <a:xfrm>
            <a:off x="6366626" y="279799"/>
            <a:ext cx="5204387" cy="666000"/>
          </a:xfrm>
        </p:spPr>
        <p:txBody>
          <a:bodyPr/>
          <a:lstStyle/>
          <a:p>
            <a:r>
              <a:rPr lang="en-US" sz="2400" dirty="0"/>
              <a:t>What are Azure Data Services?</a:t>
            </a:r>
          </a:p>
        </p:txBody>
      </p:sp>
      <p:sp>
        <p:nvSpPr>
          <p:cNvPr id="3" name="Text Placeholder 2">
            <a:extLst>
              <a:ext uri="{FF2B5EF4-FFF2-40B4-BE49-F238E27FC236}">
                <a16:creationId xmlns:a16="http://schemas.microsoft.com/office/drawing/2014/main" id="{01B445F9-6AF4-46EC-8581-CA3BC588510F}"/>
              </a:ext>
            </a:extLst>
          </p:cNvPr>
          <p:cNvSpPr>
            <a:spLocks noGrp="1"/>
          </p:cNvSpPr>
          <p:nvPr>
            <p:ph type="body" sz="quarter" idx="22"/>
          </p:nvPr>
        </p:nvSpPr>
        <p:spPr>
          <a:xfrm>
            <a:off x="6366626" y="1605251"/>
            <a:ext cx="5204387" cy="666000"/>
          </a:xfrm>
        </p:spPr>
        <p:txBody>
          <a:bodyPr/>
          <a:lstStyle/>
          <a:p>
            <a:r>
              <a:rPr lang="en-US" sz="2400" dirty="0"/>
              <a:t>IaaS vs PaaS</a:t>
            </a:r>
          </a:p>
        </p:txBody>
      </p:sp>
      <p:sp>
        <p:nvSpPr>
          <p:cNvPr id="4" name="Text Placeholder 3">
            <a:extLst>
              <a:ext uri="{FF2B5EF4-FFF2-40B4-BE49-F238E27FC236}">
                <a16:creationId xmlns:a16="http://schemas.microsoft.com/office/drawing/2014/main" id="{428D3E8C-7285-482A-976B-6CD14F567ED8}"/>
              </a:ext>
            </a:extLst>
          </p:cNvPr>
          <p:cNvSpPr>
            <a:spLocks noGrp="1"/>
          </p:cNvSpPr>
          <p:nvPr>
            <p:ph type="body" sz="quarter" idx="23"/>
          </p:nvPr>
        </p:nvSpPr>
        <p:spPr>
          <a:xfrm>
            <a:off x="6366626" y="2930703"/>
            <a:ext cx="5204387" cy="666000"/>
          </a:xfrm>
        </p:spPr>
        <p:txBody>
          <a:bodyPr/>
          <a:lstStyle/>
          <a:p>
            <a:r>
              <a:rPr lang="en-US" sz="2400" dirty="0"/>
              <a:t>SQL Server on Azure virtual machines</a:t>
            </a:r>
          </a:p>
        </p:txBody>
      </p:sp>
      <p:sp>
        <p:nvSpPr>
          <p:cNvPr id="5" name="TextBox 4">
            <a:extLst>
              <a:ext uri="{FF2B5EF4-FFF2-40B4-BE49-F238E27FC236}">
                <a16:creationId xmlns:a16="http://schemas.microsoft.com/office/drawing/2014/main" id="{5E2188E2-C4C1-4FBD-88EA-803A0C3A08E0}"/>
              </a:ext>
            </a:extLst>
          </p:cNvPr>
          <p:cNvSpPr txBox="1"/>
          <p:nvPr/>
        </p:nvSpPr>
        <p:spPr>
          <a:xfrm>
            <a:off x="6366626" y="4256155"/>
            <a:ext cx="2248821" cy="664797"/>
          </a:xfrm>
          <a:prstGeom prst="rect">
            <a:avLst/>
          </a:prstGeom>
        </p:spPr>
        <p:txBody>
          <a:bodyPr vert="horz" wrap="square" lIns="0" tIns="0" rIns="0" bIns="0" rtlCol="0" anchor="ctr">
            <a:noAutofit/>
          </a:bodyPr>
          <a:lstStyle>
            <a:lvl1pPr marR="0" indent="0" fontAlgn="auto">
              <a:lnSpc>
                <a:spcPct val="100000"/>
              </a:lnSpc>
              <a:spcBef>
                <a:spcPts val="200"/>
              </a:spcBef>
              <a:spcAft>
                <a:spcPts val="400"/>
              </a:spcAft>
              <a:buClrTx/>
              <a:buSzPct val="90000"/>
              <a:buFont typeface="Wingdings" panose="05000000000000000000" pitchFamily="2" charset="2"/>
              <a:buNone/>
              <a:tabLst/>
              <a:defRPr lang="en-US" sz="2400" b="0" spc="0" baseline="0" dirty="0"/>
            </a:lvl1pPr>
            <a:lvl2pPr marL="0" marR="0" indent="0" fontAlgn="auto">
              <a:lnSpc>
                <a:spcPct val="100000"/>
              </a:lnSpc>
              <a:spcBef>
                <a:spcPts val="200"/>
              </a:spcBef>
              <a:spcAft>
                <a:spcPts val="400"/>
              </a:spcAft>
              <a:buClrTx/>
              <a:buSzPct val="90000"/>
              <a:buFontTx/>
              <a:buNone/>
              <a:tabLst/>
              <a:defRPr sz="2000" spc="0" baseline="0"/>
            </a:lvl2pPr>
            <a:lvl3pPr marL="342900" marR="0" indent="-228600" fontAlgn="auto">
              <a:lnSpc>
                <a:spcPct val="100000"/>
              </a:lnSpc>
              <a:spcBef>
                <a:spcPts val="200"/>
              </a:spcBef>
              <a:spcAft>
                <a:spcPts val="400"/>
              </a:spcAft>
              <a:buClrTx/>
              <a:buSzPct val="100000"/>
              <a:buFont typeface="Arial" panose="020B0604020202020204" pitchFamily="34" charset="0"/>
              <a:buChar char="•"/>
              <a:tabLst/>
              <a:defRPr sz="1800" spc="0" baseline="0"/>
            </a:lvl3pPr>
            <a:lvl4pPr marL="685800" marR="0" indent="-228600" fontAlgn="auto">
              <a:lnSpc>
                <a:spcPct val="100000"/>
              </a:lnSpc>
              <a:spcBef>
                <a:spcPts val="200"/>
              </a:spcBef>
              <a:spcAft>
                <a:spcPts val="400"/>
              </a:spcAft>
              <a:buClrTx/>
              <a:buSzPct val="100000"/>
              <a:buFont typeface="Arial" panose="020B0604020202020204" pitchFamily="34" charset="0"/>
              <a:buChar char="‒"/>
              <a:tabLst/>
              <a:defRPr sz="1800" spc="0" baseline="0"/>
            </a:lvl4pPr>
            <a:lvl5pPr marL="685800" marR="0" indent="0" fontAlgn="auto">
              <a:lnSpc>
                <a:spcPct val="100000"/>
              </a:lnSpc>
              <a:spcBef>
                <a:spcPts val="200"/>
              </a:spcBef>
              <a:spcAft>
                <a:spcPts val="400"/>
              </a:spcAft>
              <a:buClrTx/>
              <a:buSzPct val="100000"/>
              <a:buFont typeface="Arial" panose="020B0604020202020204" pitchFamily="34" charset="0"/>
              <a:buNone/>
              <a:tabLst/>
              <a:defRPr sz="1200" b="1" spc="0" baseline="0"/>
            </a:lvl5pPr>
            <a:lvl6pPr marL="2285916" indent="0">
              <a:spcBef>
                <a:spcPct val="20000"/>
              </a:spcBef>
              <a:buFont typeface="Arial" pitchFamily="34" charset="0"/>
              <a:buNone/>
              <a:defRPr sz="1961"/>
            </a:lvl6pPr>
            <a:lvl7pPr marL="0" indent="0">
              <a:lnSpc>
                <a:spcPct val="100000"/>
              </a:lnSpc>
              <a:spcBef>
                <a:spcPts val="392"/>
              </a:spcBef>
              <a:spcAft>
                <a:spcPts val="588"/>
              </a:spcAft>
              <a:buFont typeface="Arial" pitchFamily="34" charset="0"/>
              <a:buNone/>
              <a:defRPr sz="1200"/>
            </a:lvl7pPr>
            <a:lvl8pPr marL="3428877" indent="-228592">
              <a:spcBef>
                <a:spcPct val="20000"/>
              </a:spcBef>
              <a:buFont typeface="Arial" pitchFamily="34" charset="0"/>
              <a:buChar char="•"/>
              <a:defRPr sz="1961"/>
            </a:lvl8pPr>
            <a:lvl9pPr marL="3886061" indent="-228592">
              <a:spcBef>
                <a:spcPct val="20000"/>
              </a:spcBef>
              <a:buFont typeface="Arial" pitchFamily="34" charset="0"/>
              <a:buChar char="•"/>
              <a:defRPr sz="1961"/>
            </a:lvl9pPr>
          </a:lstStyle>
          <a:p>
            <a:r>
              <a:rPr lang="en-US" dirty="0"/>
              <a:t>Azure SQL DB</a:t>
            </a:r>
            <a:endParaRPr lang="en-GB" dirty="0"/>
          </a:p>
        </p:txBody>
      </p:sp>
      <p:sp>
        <p:nvSpPr>
          <p:cNvPr id="6" name="TextBox 5">
            <a:extLst>
              <a:ext uri="{FF2B5EF4-FFF2-40B4-BE49-F238E27FC236}">
                <a16:creationId xmlns:a16="http://schemas.microsoft.com/office/drawing/2014/main" id="{2524549E-F2E8-481C-BEFF-E30D2E902F71}"/>
              </a:ext>
            </a:extLst>
          </p:cNvPr>
          <p:cNvSpPr txBox="1"/>
          <p:nvPr/>
        </p:nvSpPr>
        <p:spPr>
          <a:xfrm>
            <a:off x="6366626" y="5580404"/>
            <a:ext cx="4363759" cy="627864"/>
          </a:xfrm>
          <a:prstGeom prst="rect">
            <a:avLst/>
          </a:prstGeom>
        </p:spPr>
        <p:txBody>
          <a:bodyPr vert="horz" wrap="square" lIns="0" tIns="0" rIns="0" bIns="0" rtlCol="0" anchor="ctr">
            <a:noAutofit/>
          </a:bodyPr>
          <a:lstStyle>
            <a:lvl1pPr marR="0" indent="0" fontAlgn="auto">
              <a:lnSpc>
                <a:spcPct val="100000"/>
              </a:lnSpc>
              <a:spcBef>
                <a:spcPts val="200"/>
              </a:spcBef>
              <a:spcAft>
                <a:spcPts val="400"/>
              </a:spcAft>
              <a:buClrTx/>
              <a:buSzPct val="90000"/>
              <a:buFont typeface="Wingdings" panose="05000000000000000000" pitchFamily="2" charset="2"/>
              <a:buNone/>
              <a:tabLst/>
              <a:defRPr lang="en-US" sz="2400" b="0" spc="0" baseline="0" dirty="0"/>
            </a:lvl1pPr>
            <a:lvl2pPr marL="0" marR="0" indent="0" fontAlgn="auto">
              <a:lnSpc>
                <a:spcPct val="100000"/>
              </a:lnSpc>
              <a:spcBef>
                <a:spcPts val="200"/>
              </a:spcBef>
              <a:spcAft>
                <a:spcPts val="400"/>
              </a:spcAft>
              <a:buClrTx/>
              <a:buSzPct val="90000"/>
              <a:buFontTx/>
              <a:buNone/>
              <a:tabLst/>
              <a:defRPr sz="2000" spc="0" baseline="0"/>
            </a:lvl2pPr>
            <a:lvl3pPr marL="342900" marR="0" indent="-228600" fontAlgn="auto">
              <a:lnSpc>
                <a:spcPct val="100000"/>
              </a:lnSpc>
              <a:spcBef>
                <a:spcPts val="200"/>
              </a:spcBef>
              <a:spcAft>
                <a:spcPts val="400"/>
              </a:spcAft>
              <a:buClrTx/>
              <a:buSzPct val="100000"/>
              <a:buFont typeface="Arial" panose="020B0604020202020204" pitchFamily="34" charset="0"/>
              <a:buChar char="•"/>
              <a:tabLst/>
              <a:defRPr sz="1800" spc="0" baseline="0"/>
            </a:lvl3pPr>
            <a:lvl4pPr marL="685800" marR="0" indent="-228600" fontAlgn="auto">
              <a:lnSpc>
                <a:spcPct val="100000"/>
              </a:lnSpc>
              <a:spcBef>
                <a:spcPts val="200"/>
              </a:spcBef>
              <a:spcAft>
                <a:spcPts val="400"/>
              </a:spcAft>
              <a:buClrTx/>
              <a:buSzPct val="100000"/>
              <a:buFont typeface="Arial" panose="020B0604020202020204" pitchFamily="34" charset="0"/>
              <a:buChar char="‒"/>
              <a:tabLst/>
              <a:defRPr sz="1800" spc="0" baseline="0"/>
            </a:lvl4pPr>
            <a:lvl5pPr marL="685800" marR="0" indent="0" fontAlgn="auto">
              <a:lnSpc>
                <a:spcPct val="100000"/>
              </a:lnSpc>
              <a:spcBef>
                <a:spcPts val="200"/>
              </a:spcBef>
              <a:spcAft>
                <a:spcPts val="400"/>
              </a:spcAft>
              <a:buClrTx/>
              <a:buSzPct val="100000"/>
              <a:buFont typeface="Arial" panose="020B0604020202020204" pitchFamily="34" charset="0"/>
              <a:buNone/>
              <a:tabLst/>
              <a:defRPr sz="1200" b="1" spc="0" baseline="0"/>
            </a:lvl5pPr>
            <a:lvl6pPr marL="2285916" indent="0">
              <a:spcBef>
                <a:spcPct val="20000"/>
              </a:spcBef>
              <a:buFont typeface="Arial" pitchFamily="34" charset="0"/>
              <a:buNone/>
              <a:defRPr sz="1961"/>
            </a:lvl6pPr>
            <a:lvl7pPr marL="0" indent="0">
              <a:lnSpc>
                <a:spcPct val="100000"/>
              </a:lnSpc>
              <a:spcBef>
                <a:spcPts val="392"/>
              </a:spcBef>
              <a:spcAft>
                <a:spcPts val="588"/>
              </a:spcAft>
              <a:buFont typeface="Arial" pitchFamily="34" charset="0"/>
              <a:buNone/>
              <a:defRPr sz="1200"/>
            </a:lvl7pPr>
            <a:lvl8pPr marL="3428877" indent="-228592">
              <a:spcBef>
                <a:spcPct val="20000"/>
              </a:spcBef>
              <a:buFont typeface="Arial" pitchFamily="34" charset="0"/>
              <a:buChar char="•"/>
              <a:defRPr sz="1961"/>
            </a:lvl8pPr>
            <a:lvl9pPr marL="3886061" indent="-228592">
              <a:spcBef>
                <a:spcPct val="20000"/>
              </a:spcBef>
              <a:buFont typeface="Arial" pitchFamily="34" charset="0"/>
              <a:buChar char="•"/>
              <a:defRPr sz="1961"/>
            </a:lvl9pPr>
          </a:lstStyle>
          <a:p>
            <a:r>
              <a:rPr lang="en-US" dirty="0"/>
              <a:t>PostgreSQL, MySQL, MariaDB</a:t>
            </a:r>
            <a:endParaRPr lang="en-GB" dirty="0"/>
          </a:p>
        </p:txBody>
      </p:sp>
      <p:pic>
        <p:nvPicPr>
          <p:cNvPr id="11" name="Picture 10">
            <a:extLst>
              <a:ext uri="{FF2B5EF4-FFF2-40B4-BE49-F238E27FC236}">
                <a16:creationId xmlns:a16="http://schemas.microsoft.com/office/drawing/2014/main" id="{CBB0329F-E54A-4038-86C6-6E8B354463E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34341" y="170781"/>
            <a:ext cx="934377" cy="934377"/>
          </a:xfrm>
          <a:prstGeom prst="rect">
            <a:avLst/>
          </a:prstGeom>
        </p:spPr>
      </p:pic>
      <p:pic>
        <p:nvPicPr>
          <p:cNvPr id="12" name="Picture 11">
            <a:extLst>
              <a:ext uri="{FF2B5EF4-FFF2-40B4-BE49-F238E27FC236}">
                <a16:creationId xmlns:a16="http://schemas.microsoft.com/office/drawing/2014/main" id="{1C06B6FA-C098-4903-BA2D-F29F0173791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00581" y="170782"/>
            <a:ext cx="934377" cy="934377"/>
          </a:xfrm>
          <a:prstGeom prst="rect">
            <a:avLst/>
          </a:prstGeom>
        </p:spPr>
      </p:pic>
      <p:pic>
        <p:nvPicPr>
          <p:cNvPr id="13" name="Picture 12">
            <a:extLst>
              <a:ext uri="{FF2B5EF4-FFF2-40B4-BE49-F238E27FC236}">
                <a16:creationId xmlns:a16="http://schemas.microsoft.com/office/drawing/2014/main" id="{F82B45D6-E356-4986-A392-B1AA0E34AD0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166821" y="170783"/>
            <a:ext cx="933104" cy="934377"/>
          </a:xfrm>
          <a:prstGeom prst="rect">
            <a:avLst/>
          </a:prstGeom>
        </p:spPr>
      </p:pic>
      <p:grpSp>
        <p:nvGrpSpPr>
          <p:cNvPr id="15" name="Group 14">
            <a:extLst>
              <a:ext uri="{FF2B5EF4-FFF2-40B4-BE49-F238E27FC236}">
                <a16:creationId xmlns:a16="http://schemas.microsoft.com/office/drawing/2014/main" id="{AD9C41AB-354D-4146-833B-52838600B69B}"/>
              </a:ext>
              <a:ext uri="{C183D7F6-B498-43B3-948B-1728B52AA6E4}">
                <adec:decorative xmlns:adec="http://schemas.microsoft.com/office/drawing/2017/decorative" val="1"/>
              </a:ext>
            </a:extLst>
          </p:cNvPr>
          <p:cNvGrpSpPr/>
          <p:nvPr/>
        </p:nvGrpSpPr>
        <p:grpSpPr>
          <a:xfrm>
            <a:off x="3996568" y="1507885"/>
            <a:ext cx="884892" cy="884889"/>
            <a:chOff x="3045530" y="24071"/>
            <a:chExt cx="3944930" cy="3944920"/>
          </a:xfrm>
        </p:grpSpPr>
        <p:pic>
          <p:nvPicPr>
            <p:cNvPr id="18" name="Picture 17" descr="Icon of a server with cloud in the middle">
              <a:extLst>
                <a:ext uri="{FF2B5EF4-FFF2-40B4-BE49-F238E27FC236}">
                  <a16:creationId xmlns:a16="http://schemas.microsoft.com/office/drawing/2014/main" id="{E5A3F622-4E43-4B3A-A21C-C3F742DC8925}"/>
                </a:ext>
              </a:extLst>
            </p:cNvPr>
            <p:cNvPicPr>
              <a:picLocks noChangeAspect="1"/>
            </p:cNvPicPr>
            <p:nvPr/>
          </p:nvPicPr>
          <p:blipFill>
            <a:blip r:embed="rId6"/>
            <a:stretch>
              <a:fillRect/>
            </a:stretch>
          </p:blipFill>
          <p:spPr>
            <a:xfrm>
              <a:off x="3045530" y="24071"/>
              <a:ext cx="3944930" cy="3944920"/>
            </a:xfrm>
            <a:prstGeom prst="rect">
              <a:avLst/>
            </a:prstGeom>
          </p:spPr>
        </p:pic>
        <p:sp>
          <p:nvSpPr>
            <p:cNvPr id="19" name="Rectangle 18">
              <a:extLst>
                <a:ext uri="{FF2B5EF4-FFF2-40B4-BE49-F238E27FC236}">
                  <a16:creationId xmlns:a16="http://schemas.microsoft.com/office/drawing/2014/main" id="{FFE34749-F230-4979-92CB-4D8C3D0EEAF9}"/>
                </a:ext>
              </a:extLst>
            </p:cNvPr>
            <p:cNvSpPr/>
            <p:nvPr/>
          </p:nvSpPr>
          <p:spPr bwMode="auto">
            <a:xfrm>
              <a:off x="4443813" y="888763"/>
              <a:ext cx="1145137" cy="220481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19">
            <a:extLst>
              <a:ext uri="{FF2B5EF4-FFF2-40B4-BE49-F238E27FC236}">
                <a16:creationId xmlns:a16="http://schemas.microsoft.com/office/drawing/2014/main" id="{A91D45CE-B47B-45F7-9078-02E9EE59753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996568" y="2795501"/>
            <a:ext cx="934377" cy="934377"/>
          </a:xfrm>
          <a:prstGeom prst="rect">
            <a:avLst/>
          </a:prstGeom>
        </p:spPr>
      </p:pic>
      <p:pic>
        <p:nvPicPr>
          <p:cNvPr id="21" name="Picture 20">
            <a:extLst>
              <a:ext uri="{FF2B5EF4-FFF2-40B4-BE49-F238E27FC236}">
                <a16:creationId xmlns:a16="http://schemas.microsoft.com/office/drawing/2014/main" id="{84E6C20E-69B0-40FF-B25B-50ABAC34CF8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996568" y="4132605"/>
            <a:ext cx="933104" cy="934377"/>
          </a:xfrm>
          <a:prstGeom prst="rect">
            <a:avLst/>
          </a:prstGeom>
        </p:spPr>
      </p:pic>
      <p:pic>
        <p:nvPicPr>
          <p:cNvPr id="22" name="Picture 21">
            <a:extLst>
              <a:ext uri="{FF2B5EF4-FFF2-40B4-BE49-F238E27FC236}">
                <a16:creationId xmlns:a16="http://schemas.microsoft.com/office/drawing/2014/main" id="{3D69B87E-613E-4901-8C19-DF4BAE0D292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834341" y="5469711"/>
            <a:ext cx="934377" cy="934377"/>
          </a:xfrm>
          <a:prstGeom prst="rect">
            <a:avLst/>
          </a:prstGeom>
        </p:spPr>
      </p:pic>
      <p:pic>
        <p:nvPicPr>
          <p:cNvPr id="23" name="Picture 22">
            <a:extLst>
              <a:ext uri="{FF2B5EF4-FFF2-40B4-BE49-F238E27FC236}">
                <a16:creationId xmlns:a16="http://schemas.microsoft.com/office/drawing/2014/main" id="{C0009374-E7D2-451E-980D-99D43BB552C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991015" y="5469711"/>
            <a:ext cx="943943" cy="943943"/>
          </a:xfrm>
          <a:prstGeom prst="rect">
            <a:avLst/>
          </a:prstGeom>
        </p:spPr>
      </p:pic>
      <p:pic>
        <p:nvPicPr>
          <p:cNvPr id="24" name="Picture 23">
            <a:extLst>
              <a:ext uri="{FF2B5EF4-FFF2-40B4-BE49-F238E27FC236}">
                <a16:creationId xmlns:a16="http://schemas.microsoft.com/office/drawing/2014/main" id="{96B5D32C-1CEB-4BB1-BB6C-54C6B5FC666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5166821" y="5469711"/>
            <a:ext cx="942798" cy="943943"/>
          </a:xfrm>
          <a:prstGeom prst="rect">
            <a:avLst/>
          </a:prstGeom>
        </p:spPr>
      </p:pic>
      <p:pic>
        <p:nvPicPr>
          <p:cNvPr id="8" name="Graphic 7">
            <a:extLst>
              <a:ext uri="{FF2B5EF4-FFF2-40B4-BE49-F238E27FC236}">
                <a16:creationId xmlns:a16="http://schemas.microsoft.com/office/drawing/2014/main" id="{6AC13E41-5F9D-49D1-95C9-A20A99646A4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95734" y="1547690"/>
            <a:ext cx="689910" cy="689910"/>
          </a:xfrm>
          <a:prstGeom prst="rect">
            <a:avLst/>
          </a:prstGeom>
        </p:spPr>
      </p:pic>
    </p:spTree>
    <p:extLst>
      <p:ext uri="{BB962C8B-B14F-4D97-AF65-F5344CB8AC3E}">
        <p14:creationId xmlns:p14="http://schemas.microsoft.com/office/powerpoint/2010/main" val="11925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C5E0F6-75B0-4FEF-A4B1-627D5365B0FF}"/>
              </a:ext>
            </a:extLst>
          </p:cNvPr>
          <p:cNvSpPr>
            <a:spLocks noGrp="1"/>
          </p:cNvSpPr>
          <p:nvPr>
            <p:ph type="title"/>
          </p:nvPr>
        </p:nvSpPr>
        <p:spPr>
          <a:xfrm>
            <a:off x="418643" y="440494"/>
            <a:ext cx="11341268" cy="680196"/>
          </a:xfrm>
        </p:spPr>
        <p:txBody>
          <a:bodyPr/>
          <a:lstStyle/>
          <a:p>
            <a:r>
              <a:rPr lang="en-US" dirty="0"/>
              <a:t>Lab: Use SQL to query Azure SQL Database</a:t>
            </a:r>
          </a:p>
        </p:txBody>
      </p:sp>
      <p:pic>
        <p:nvPicPr>
          <p:cNvPr id="2" name="Picture 1" descr="Icon of a gear and a arrow going across it">
            <a:extLst>
              <a:ext uri="{FF2B5EF4-FFF2-40B4-BE49-F238E27FC236}">
                <a16:creationId xmlns:a16="http://schemas.microsoft.com/office/drawing/2014/main" id="{FEDEA915-17AD-4CBE-B7E0-27C8AA9DF464}"/>
              </a:ext>
            </a:extLst>
          </p:cNvPr>
          <p:cNvPicPr>
            <a:picLocks noChangeAspect="1"/>
          </p:cNvPicPr>
          <p:nvPr/>
        </p:nvPicPr>
        <p:blipFill>
          <a:blip r:embed="rId3"/>
          <a:stretch>
            <a:fillRect/>
          </a:stretch>
        </p:blipFill>
        <p:spPr>
          <a:xfrm>
            <a:off x="418643" y="1456896"/>
            <a:ext cx="741563" cy="741563"/>
          </a:xfrm>
          <a:prstGeom prst="rect">
            <a:avLst/>
          </a:prstGeom>
        </p:spPr>
      </p:pic>
      <p:sp>
        <p:nvSpPr>
          <p:cNvPr id="5" name="Text Placeholder 4">
            <a:extLst>
              <a:ext uri="{FF2B5EF4-FFF2-40B4-BE49-F238E27FC236}">
                <a16:creationId xmlns:a16="http://schemas.microsoft.com/office/drawing/2014/main" id="{44AA9898-F752-4820-AC17-B3EBEC471DEB}"/>
              </a:ext>
            </a:extLst>
          </p:cNvPr>
          <p:cNvSpPr>
            <a:spLocks noGrp="1"/>
          </p:cNvSpPr>
          <p:nvPr>
            <p:ph type="body" sz="quarter" idx="11"/>
          </p:nvPr>
        </p:nvSpPr>
        <p:spPr>
          <a:xfrm>
            <a:off x="1389459" y="1456896"/>
            <a:ext cx="10383899" cy="2236510"/>
          </a:xfrm>
        </p:spPr>
        <p:txBody>
          <a:bodyPr anchor="t">
            <a:noAutofit/>
          </a:bodyPr>
          <a:lstStyle/>
          <a:p>
            <a:pPr>
              <a:lnSpc>
                <a:spcPct val="100000"/>
              </a:lnSpc>
              <a:spcBef>
                <a:spcPts val="1176"/>
              </a:spcBef>
            </a:pPr>
            <a:r>
              <a:rPr lang="en-US" sz="2200" dirty="0"/>
              <a:t>Contoso has provisioned the SQL database and has imported all the inventory data into the data store.</a:t>
            </a:r>
            <a:br>
              <a:rPr lang="en-US" sz="2200" dirty="0"/>
            </a:br>
            <a:r>
              <a:rPr lang="en-US" sz="2200" dirty="0"/>
              <a:t>As lead developer, you’ve been asked to run some queries over the data</a:t>
            </a:r>
          </a:p>
          <a:p>
            <a:pPr>
              <a:lnSpc>
                <a:spcPct val="100000"/>
              </a:lnSpc>
              <a:spcBef>
                <a:spcPts val="1176"/>
              </a:spcBef>
            </a:pPr>
            <a:r>
              <a:rPr lang="en-US" sz="2200" dirty="0"/>
              <a:t>Go to the exercise </a:t>
            </a:r>
            <a:r>
              <a:rPr lang="en-US" sz="2200" dirty="0">
                <a:latin typeface="+mj-lt"/>
              </a:rPr>
              <a:t>Use SQL to query Azure SQL Database </a:t>
            </a:r>
            <a:r>
              <a:rPr lang="en-US" sz="2200" dirty="0"/>
              <a:t>module on Microsoft Learn, and follow the instructions to query the database to find how many products are in the database, and the number of items in stock for a particular product </a:t>
            </a:r>
          </a:p>
        </p:txBody>
      </p:sp>
    </p:spTree>
    <p:extLst>
      <p:ext uri="{BB962C8B-B14F-4D97-AF65-F5344CB8AC3E}">
        <p14:creationId xmlns:p14="http://schemas.microsoft.com/office/powerpoint/2010/main" val="314111158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48C55-432D-4917-9553-C2E5899045EB}"/>
              </a:ext>
            </a:extLst>
          </p:cNvPr>
          <p:cNvSpPr>
            <a:spLocks noGrp="1"/>
          </p:cNvSpPr>
          <p:nvPr>
            <p:ph type="title" idx="4294967295"/>
          </p:nvPr>
        </p:nvSpPr>
        <p:spPr>
          <a:xfrm>
            <a:off x="0" y="-663575"/>
            <a:ext cx="7454900" cy="384175"/>
          </a:xfrm>
        </p:spPr>
        <p:txBody>
          <a:bodyPr/>
          <a:lstStyle/>
          <a:p>
            <a:r>
              <a:rPr lang="en-US" sz="2800" dirty="0">
                <a:solidFill>
                  <a:schemeClr val="bg1"/>
                </a:solidFill>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What are Azure Data Services?</a:t>
            </a:r>
          </a:p>
        </p:txBody>
      </p:sp>
      <p:pic>
        <p:nvPicPr>
          <p:cNvPr id="8" name="Graphic 7" descr="SQL on Azure logo">
            <a:extLst>
              <a:ext uri="{FF2B5EF4-FFF2-40B4-BE49-F238E27FC236}">
                <a16:creationId xmlns:a16="http://schemas.microsoft.com/office/drawing/2014/main" id="{DA4BFAAC-33C8-4D1F-A972-E7FEB6336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443688"/>
            <a:ext cx="1970624" cy="1970624"/>
          </a:xfrm>
          <a:prstGeom prst="rect">
            <a:avLst/>
          </a:prstGeom>
        </p:spPr>
      </p:pic>
      <p:pic>
        <p:nvPicPr>
          <p:cNvPr id="10" name="Graphic 9" descr="Azure database for MySQL logo">
            <a:extLst>
              <a:ext uri="{FF2B5EF4-FFF2-40B4-BE49-F238E27FC236}">
                <a16:creationId xmlns:a16="http://schemas.microsoft.com/office/drawing/2014/main" id="{CEF829E1-628E-435F-8DB8-3B10D7804F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6601" y="2443688"/>
            <a:ext cx="1970624" cy="1970624"/>
          </a:xfrm>
          <a:prstGeom prst="rect">
            <a:avLst/>
          </a:prstGeom>
        </p:spPr>
      </p:pic>
      <p:pic>
        <p:nvPicPr>
          <p:cNvPr id="12" name="Graphic 11" descr="Azure database for MariaDB">
            <a:extLst>
              <a:ext uri="{FF2B5EF4-FFF2-40B4-BE49-F238E27FC236}">
                <a16:creationId xmlns:a16="http://schemas.microsoft.com/office/drawing/2014/main" id="{60EB98DD-A6BF-4423-93BF-A7EE0BC95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4775" y="2443688"/>
            <a:ext cx="1970624" cy="1970624"/>
          </a:xfrm>
          <a:prstGeom prst="rect">
            <a:avLst/>
          </a:prstGeom>
        </p:spPr>
      </p:pic>
      <p:pic>
        <p:nvPicPr>
          <p:cNvPr id="14" name="Graphic 13" descr="Azure Database for PostgreSQL icon">
            <a:extLst>
              <a:ext uri="{FF2B5EF4-FFF2-40B4-BE49-F238E27FC236}">
                <a16:creationId xmlns:a16="http://schemas.microsoft.com/office/drawing/2014/main" id="{2E9B888D-AEFD-4091-A798-1039F7183A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02733" y="2443688"/>
            <a:ext cx="1970624" cy="1970624"/>
          </a:xfrm>
          <a:prstGeom prst="rect">
            <a:avLst/>
          </a:prstGeom>
        </p:spPr>
      </p:pic>
    </p:spTree>
    <p:extLst>
      <p:ext uri="{BB962C8B-B14F-4D97-AF65-F5344CB8AC3E}">
        <p14:creationId xmlns:p14="http://schemas.microsoft.com/office/powerpoint/2010/main" val="24027570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87CDCD-1F37-4E22-980B-16A413DAB7C3}"/>
              </a:ext>
            </a:extLst>
          </p:cNvPr>
          <p:cNvSpPr>
            <a:spLocks noGrp="1"/>
          </p:cNvSpPr>
          <p:nvPr>
            <p:ph type="title"/>
          </p:nvPr>
        </p:nvSpPr>
        <p:spPr/>
        <p:txBody>
          <a:bodyPr/>
          <a:lstStyle/>
          <a:p>
            <a:r>
              <a:rPr lang="en-US" dirty="0"/>
              <a:t>IaaS vs PaaS</a:t>
            </a:r>
          </a:p>
        </p:txBody>
      </p:sp>
      <p:pic>
        <p:nvPicPr>
          <p:cNvPr id="7" name="Picture 6" descr="Graph of the advantages of Physical, IaaS and PaaS">
            <a:extLst>
              <a:ext uri="{FF2B5EF4-FFF2-40B4-BE49-F238E27FC236}">
                <a16:creationId xmlns:a16="http://schemas.microsoft.com/office/drawing/2014/main" id="{04AE13D8-0B9C-4E40-8721-7DBA1F194D25}"/>
              </a:ext>
            </a:extLst>
          </p:cNvPr>
          <p:cNvPicPr>
            <a:picLocks noChangeAspect="1"/>
          </p:cNvPicPr>
          <p:nvPr/>
        </p:nvPicPr>
        <p:blipFill>
          <a:blip r:embed="rId3"/>
          <a:stretch>
            <a:fillRect/>
          </a:stretch>
        </p:blipFill>
        <p:spPr>
          <a:xfrm>
            <a:off x="3166113" y="1034041"/>
            <a:ext cx="6861655" cy="4921992"/>
          </a:xfrm>
          <a:prstGeom prst="rect">
            <a:avLst/>
          </a:prstGeom>
          <a:ln w="19050">
            <a:solidFill>
              <a:schemeClr val="tx2"/>
            </a:solidFill>
          </a:ln>
        </p:spPr>
      </p:pic>
    </p:spTree>
    <p:extLst>
      <p:ext uri="{BB962C8B-B14F-4D97-AF65-F5344CB8AC3E}">
        <p14:creationId xmlns:p14="http://schemas.microsoft.com/office/powerpoint/2010/main" val="28565497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E054CE-97D6-4160-9282-07430108F062}"/>
              </a:ext>
            </a:extLst>
          </p:cNvPr>
          <p:cNvSpPr>
            <a:spLocks noGrp="1"/>
          </p:cNvSpPr>
          <p:nvPr>
            <p:ph type="title"/>
          </p:nvPr>
        </p:nvSpPr>
        <p:spPr/>
        <p:txBody>
          <a:bodyPr/>
          <a:lstStyle/>
          <a:p>
            <a:r>
              <a:rPr lang="en-US" dirty="0"/>
              <a:t>SQL Server on Azure</a:t>
            </a:r>
          </a:p>
        </p:txBody>
      </p:sp>
      <p:sp>
        <p:nvSpPr>
          <p:cNvPr id="14" name="Rectangle 13">
            <a:extLst>
              <a:ext uri="{FF2B5EF4-FFF2-40B4-BE49-F238E27FC236}">
                <a16:creationId xmlns:a16="http://schemas.microsoft.com/office/drawing/2014/main" id="{62ED00FB-59DE-4D63-8FD7-7A2125089F57}"/>
              </a:ext>
            </a:extLst>
          </p:cNvPr>
          <p:cNvSpPr/>
          <p:nvPr/>
        </p:nvSpPr>
        <p:spPr bwMode="auto">
          <a:xfrm>
            <a:off x="418643" y="3616938"/>
            <a:ext cx="3872555" cy="553998"/>
          </a:xfrm>
          <a:prstGeom prst="rect">
            <a:avLst/>
          </a:prstGeom>
          <a:noFill/>
          <a:ln w="10795"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lvl="0" indent="0" algn="ctr" defTabSz="609351" rtl="0" eaLnBrk="1" fontAlgn="auto" latinLnBrk="0" hangingPunct="1">
              <a:lnSpc>
                <a:spcPct val="10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SQL Server on Azure Virtual Machines</a:t>
            </a:r>
          </a:p>
        </p:txBody>
      </p:sp>
      <p:grpSp>
        <p:nvGrpSpPr>
          <p:cNvPr id="2" name="Group 1">
            <a:extLst>
              <a:ext uri="{FF2B5EF4-FFF2-40B4-BE49-F238E27FC236}">
                <a16:creationId xmlns:a16="http://schemas.microsoft.com/office/drawing/2014/main" id="{63DB2982-C404-4516-95A0-B32C789DC585}"/>
              </a:ext>
              <a:ext uri="{C183D7F6-B498-43B3-948B-1728B52AA6E4}">
                <adec:decorative xmlns:adec="http://schemas.microsoft.com/office/drawing/2017/decorative" val="1"/>
              </a:ext>
            </a:extLst>
          </p:cNvPr>
          <p:cNvGrpSpPr/>
          <p:nvPr/>
        </p:nvGrpSpPr>
        <p:grpSpPr>
          <a:xfrm>
            <a:off x="429537" y="4924837"/>
            <a:ext cx="3884508" cy="369332"/>
            <a:chOff x="429537" y="4734832"/>
            <a:chExt cx="3884508" cy="369332"/>
          </a:xfrm>
        </p:grpSpPr>
        <p:pic>
          <p:nvPicPr>
            <p:cNvPr id="59" name="Picture 58">
              <a:extLst>
                <a:ext uri="{FF2B5EF4-FFF2-40B4-BE49-F238E27FC236}">
                  <a16:creationId xmlns:a16="http://schemas.microsoft.com/office/drawing/2014/main" id="{1FA2F1AC-1318-46E9-B808-93C40B8B8CEB}"/>
                </a:ext>
                <a:ext uri="{C183D7F6-B498-43B3-948B-1728B52AA6E4}">
                  <adec:decorative xmlns:adec="http://schemas.microsoft.com/office/drawing/2017/decorative" val="1"/>
                </a:ext>
              </a:extLst>
            </p:cNvPr>
            <p:cNvPicPr>
              <a:picLocks noChangeAspect="1"/>
            </p:cNvPicPr>
            <p:nvPr/>
          </p:nvPicPr>
          <p:blipFill>
            <a:blip r:embed="rId3">
              <a:duotone>
                <a:prstClr val="black"/>
                <a:schemeClr val="accent2">
                  <a:tint val="45000"/>
                  <a:satMod val="400000"/>
                </a:schemeClr>
              </a:duotone>
            </a:blip>
            <a:stretch>
              <a:fillRect/>
            </a:stretch>
          </p:blipFill>
          <p:spPr>
            <a:xfrm>
              <a:off x="429537" y="4796344"/>
              <a:ext cx="3884508" cy="239047"/>
            </a:xfrm>
            <a:prstGeom prst="rect">
              <a:avLst/>
            </a:prstGeom>
          </p:spPr>
        </p:pic>
        <p:sp>
          <p:nvSpPr>
            <p:cNvPr id="51" name="TextBox 50">
              <a:extLst>
                <a:ext uri="{FF2B5EF4-FFF2-40B4-BE49-F238E27FC236}">
                  <a16:creationId xmlns:a16="http://schemas.microsoft.com/office/drawing/2014/main" id="{340C2110-8612-44A3-B0B3-9D4BF1AFD6C6}"/>
                </a:ext>
              </a:extLst>
            </p:cNvPr>
            <p:cNvSpPr txBox="1"/>
            <p:nvPr/>
          </p:nvSpPr>
          <p:spPr>
            <a:xfrm>
              <a:off x="891911" y="4734832"/>
              <a:ext cx="2959761" cy="369332"/>
            </a:xfrm>
            <a:prstGeom prst="rect">
              <a:avLst/>
            </a:prstGeom>
            <a:solidFill>
              <a:schemeClr val="bg1"/>
            </a:solidFill>
          </p:spPr>
          <p:txBody>
            <a:bodyPr wrap="square">
              <a:spAutoFit/>
            </a:bodyPr>
            <a:lstStyle/>
            <a:p>
              <a:pPr marL="0" marR="0" lvl="0" indent="0" algn="ctr" defTabSz="597461" rtl="0" eaLnBrk="1" fontAlgn="auto" latinLnBrk="0" hangingPunct="1">
                <a:lnSpc>
                  <a:spcPct val="100000"/>
                </a:lnSpc>
                <a:spcBef>
                  <a:spcPts val="0"/>
                </a:spcBef>
                <a:spcAft>
                  <a:spcPts val="588"/>
                </a:spcAft>
                <a:buClrTx/>
                <a:buSzTx/>
                <a:buFontTx/>
                <a:buNone/>
                <a:tabLst/>
                <a:defRPr/>
              </a:pPr>
              <a:r>
                <a:rPr kumimoji="0" lang="en-US" sz="1800" b="1"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Infrastructure as a Service</a:t>
              </a:r>
            </a:p>
          </p:txBody>
        </p:sp>
      </p:grpSp>
      <p:sp>
        <p:nvSpPr>
          <p:cNvPr id="15" name="Rectangle 20" descr="Azure SQL Managed Instance icon">
            <a:extLst>
              <a:ext uri="{FF2B5EF4-FFF2-40B4-BE49-F238E27FC236}">
                <a16:creationId xmlns:a16="http://schemas.microsoft.com/office/drawing/2014/main" id="{147D4E69-E17C-4111-9E8A-8AA4638D1C05}"/>
              </a:ext>
            </a:extLst>
          </p:cNvPr>
          <p:cNvSpPr>
            <a:spLocks/>
          </p:cNvSpPr>
          <p:nvPr/>
        </p:nvSpPr>
        <p:spPr bwMode="auto">
          <a:xfrm>
            <a:off x="4517856" y="3616938"/>
            <a:ext cx="3507730" cy="276999"/>
          </a:xfrm>
          <a:prstGeom prst="rect">
            <a:avLst/>
          </a:prstGeom>
          <a:noFill/>
          <a:ln w="10795"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lvl="0" indent="0" algn="ctr" defTabSz="609351" rtl="0" eaLnBrk="1" fontAlgn="auto" latinLnBrk="0" hangingPunct="1">
              <a:lnSpc>
                <a:spcPct val="10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Azure SQL Managed Instance</a:t>
            </a:r>
          </a:p>
        </p:txBody>
      </p:sp>
      <p:sp>
        <p:nvSpPr>
          <p:cNvPr id="16" name="Rectangle 15">
            <a:extLst>
              <a:ext uri="{FF2B5EF4-FFF2-40B4-BE49-F238E27FC236}">
                <a16:creationId xmlns:a16="http://schemas.microsoft.com/office/drawing/2014/main" id="{237D1CC6-B5BE-4BAB-A33A-7E58A1CA3C14}"/>
              </a:ext>
            </a:extLst>
          </p:cNvPr>
          <p:cNvSpPr>
            <a:spLocks/>
          </p:cNvSpPr>
          <p:nvPr/>
        </p:nvSpPr>
        <p:spPr bwMode="auto">
          <a:xfrm>
            <a:off x="8252181" y="3616938"/>
            <a:ext cx="3507730" cy="276999"/>
          </a:xfrm>
          <a:prstGeom prst="rect">
            <a:avLst/>
          </a:prstGeom>
          <a:noFill/>
          <a:ln w="10795"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lvl="0" indent="0" algn="ctr" defTabSz="609351" rtl="0" eaLnBrk="1" fontAlgn="auto" latinLnBrk="0" hangingPunct="1">
              <a:lnSpc>
                <a:spcPct val="10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Azure SQL Database</a:t>
            </a:r>
          </a:p>
        </p:txBody>
      </p:sp>
      <p:grpSp>
        <p:nvGrpSpPr>
          <p:cNvPr id="5" name="Group 4">
            <a:extLst>
              <a:ext uri="{FF2B5EF4-FFF2-40B4-BE49-F238E27FC236}">
                <a16:creationId xmlns:a16="http://schemas.microsoft.com/office/drawing/2014/main" id="{58244992-84BC-4474-9237-38E813A29FF3}"/>
              </a:ext>
              <a:ext uri="{C183D7F6-B498-43B3-948B-1728B52AA6E4}">
                <adec:decorative xmlns:adec="http://schemas.microsoft.com/office/drawing/2017/decorative" val="1"/>
              </a:ext>
            </a:extLst>
          </p:cNvPr>
          <p:cNvGrpSpPr/>
          <p:nvPr/>
        </p:nvGrpSpPr>
        <p:grpSpPr>
          <a:xfrm>
            <a:off x="4517856" y="4924831"/>
            <a:ext cx="7252077" cy="369332"/>
            <a:chOff x="4517856" y="4734826"/>
            <a:chExt cx="7252077" cy="369332"/>
          </a:xfrm>
        </p:grpSpPr>
        <p:pic>
          <p:nvPicPr>
            <p:cNvPr id="61" name="Picture 60" descr="Line covering Azure SQL Managed Instance and Azure SQL Database">
              <a:extLst>
                <a:ext uri="{FF2B5EF4-FFF2-40B4-BE49-F238E27FC236}">
                  <a16:creationId xmlns:a16="http://schemas.microsoft.com/office/drawing/2014/main" id="{BC0FF201-129E-4F18-831F-B16BEF01F0E5}"/>
                </a:ext>
                <a:ext uri="{C183D7F6-B498-43B3-948B-1728B52AA6E4}">
                  <adec:decorative xmlns:adec="http://schemas.microsoft.com/office/drawing/2017/decorative" val="0"/>
                </a:ext>
              </a:extLst>
            </p:cNvPr>
            <p:cNvPicPr>
              <a:picLocks noChangeAspect="1"/>
            </p:cNvPicPr>
            <p:nvPr/>
          </p:nvPicPr>
          <p:blipFill>
            <a:blip r:embed="rId4">
              <a:duotone>
                <a:prstClr val="black"/>
                <a:schemeClr val="accent2">
                  <a:tint val="45000"/>
                  <a:satMod val="400000"/>
                </a:schemeClr>
              </a:duotone>
            </a:blip>
            <a:stretch>
              <a:fillRect/>
            </a:stretch>
          </p:blipFill>
          <p:spPr>
            <a:xfrm>
              <a:off x="4517856" y="4797078"/>
              <a:ext cx="7252077" cy="239047"/>
            </a:xfrm>
            <a:prstGeom prst="rect">
              <a:avLst/>
            </a:prstGeom>
          </p:spPr>
        </p:pic>
        <p:sp>
          <p:nvSpPr>
            <p:cNvPr id="62" name="TextBox 61">
              <a:extLst>
                <a:ext uri="{FF2B5EF4-FFF2-40B4-BE49-F238E27FC236}">
                  <a16:creationId xmlns:a16="http://schemas.microsoft.com/office/drawing/2014/main" id="{8B2F6E7A-A05A-475D-9459-7463FF16F46E}"/>
                </a:ext>
              </a:extLst>
            </p:cNvPr>
            <p:cNvSpPr txBox="1"/>
            <p:nvPr/>
          </p:nvSpPr>
          <p:spPr>
            <a:xfrm>
              <a:off x="6819440" y="4734826"/>
              <a:ext cx="2648910" cy="369332"/>
            </a:xfrm>
            <a:prstGeom prst="rect">
              <a:avLst/>
            </a:prstGeom>
            <a:solidFill>
              <a:schemeClr val="bg1"/>
            </a:solidFill>
          </p:spPr>
          <p:txBody>
            <a:bodyPr wrap="square">
              <a:spAutoFit/>
            </a:bodyPr>
            <a:lstStyle/>
            <a:p>
              <a:pPr marL="0" marR="0" lvl="0" indent="0" algn="ctr" defTabSz="597461" rtl="0" eaLnBrk="1" fontAlgn="auto" latinLnBrk="0" hangingPunct="1">
                <a:lnSpc>
                  <a:spcPct val="100000"/>
                </a:lnSpc>
                <a:spcBef>
                  <a:spcPts val="0"/>
                </a:spcBef>
                <a:spcAft>
                  <a:spcPts val="588"/>
                </a:spcAft>
                <a:buClrTx/>
                <a:buSzTx/>
                <a:buFontTx/>
                <a:buNone/>
                <a:tabLst/>
                <a:defRPr/>
              </a:pPr>
              <a:r>
                <a:rPr kumimoji="0" lang="en-US" sz="1800" b="1"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Platform as a Service</a:t>
              </a:r>
            </a:p>
          </p:txBody>
        </p:sp>
      </p:grpSp>
      <p:pic>
        <p:nvPicPr>
          <p:cNvPr id="8" name="Picture 7">
            <a:extLst>
              <a:ext uri="{FF2B5EF4-FFF2-40B4-BE49-F238E27FC236}">
                <a16:creationId xmlns:a16="http://schemas.microsoft.com/office/drawing/2014/main" id="{B7B51660-EDD2-4631-A458-1D779001266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527758" y="2064585"/>
            <a:ext cx="1122697" cy="1446551"/>
          </a:xfrm>
          <a:prstGeom prst="rect">
            <a:avLst/>
          </a:prstGeom>
        </p:spPr>
      </p:pic>
      <p:pic>
        <p:nvPicPr>
          <p:cNvPr id="20" name="Graphic 19">
            <a:extLst>
              <a:ext uri="{FF2B5EF4-FFF2-40B4-BE49-F238E27FC236}">
                <a16:creationId xmlns:a16="http://schemas.microsoft.com/office/drawing/2014/main" id="{B7532A98-DD07-4137-9DB2-C4E191B8279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75" y="2067809"/>
            <a:ext cx="1443327" cy="1443327"/>
          </a:xfrm>
          <a:prstGeom prst="rect">
            <a:avLst/>
          </a:prstGeom>
        </p:spPr>
      </p:pic>
      <p:pic>
        <p:nvPicPr>
          <p:cNvPr id="11" name="Graphic 10">
            <a:extLst>
              <a:ext uri="{FF2B5EF4-FFF2-40B4-BE49-F238E27FC236}">
                <a16:creationId xmlns:a16="http://schemas.microsoft.com/office/drawing/2014/main" id="{559B0F33-DB7B-46A7-973E-BBADE44A2F4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64792" y="2067809"/>
            <a:ext cx="1443327" cy="1443327"/>
          </a:xfrm>
          <a:prstGeom prst="rect">
            <a:avLst/>
          </a:prstGeom>
        </p:spPr>
      </p:pic>
    </p:spTree>
    <p:extLst>
      <p:ext uri="{BB962C8B-B14F-4D97-AF65-F5344CB8AC3E}">
        <p14:creationId xmlns:p14="http://schemas.microsoft.com/office/powerpoint/2010/main" val="4277574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55FC9-E436-47FD-A798-535EB895E044}"/>
              </a:ext>
            </a:extLst>
          </p:cNvPr>
          <p:cNvSpPr>
            <a:spLocks noGrp="1"/>
          </p:cNvSpPr>
          <p:nvPr>
            <p:ph type="title"/>
          </p:nvPr>
        </p:nvSpPr>
        <p:spPr/>
        <p:txBody>
          <a:bodyPr/>
          <a:lstStyle/>
          <a:p>
            <a:r>
              <a:rPr lang="en-US" dirty="0"/>
              <a:t>SQL Server on Azure Virtual Machines</a:t>
            </a:r>
          </a:p>
        </p:txBody>
      </p:sp>
      <p:sp>
        <p:nvSpPr>
          <p:cNvPr id="4" name="Text Placeholder 3">
            <a:extLst>
              <a:ext uri="{FF2B5EF4-FFF2-40B4-BE49-F238E27FC236}">
                <a16:creationId xmlns:a16="http://schemas.microsoft.com/office/drawing/2014/main" id="{4075DE60-EF01-4A11-9483-7E97E60C82D0}"/>
              </a:ext>
            </a:extLst>
          </p:cNvPr>
          <p:cNvSpPr>
            <a:spLocks noGrp="1"/>
          </p:cNvSpPr>
          <p:nvPr>
            <p:ph type="body" sz="quarter" idx="10"/>
          </p:nvPr>
        </p:nvSpPr>
        <p:spPr>
          <a:xfrm>
            <a:off x="418643" y="1384754"/>
            <a:ext cx="11341100" cy="1200329"/>
          </a:xfrm>
        </p:spPr>
        <p:txBody>
          <a:bodyPr/>
          <a:lstStyle/>
          <a:p>
            <a:r>
              <a:rPr lang="en-US" sz="2400" b="1" i="0" dirty="0">
                <a:solidFill>
                  <a:srgbClr val="171717"/>
                </a:solidFill>
                <a:effectLst/>
                <a:latin typeface="Segoe UI" panose="020B0502040204020203" pitchFamily="34" charset="0"/>
              </a:rPr>
              <a:t>SQL Server on Virtual Machines</a:t>
            </a:r>
            <a:r>
              <a:rPr lang="en-US" sz="2400" b="0" i="0" dirty="0">
                <a:solidFill>
                  <a:srgbClr val="171717"/>
                </a:solidFill>
                <a:effectLst/>
                <a:latin typeface="Segoe UI" panose="020B0502040204020203" pitchFamily="34" charset="0"/>
              </a:rPr>
              <a:t> is an IaaS solution that enables users to use full versions of SQL Server in the Cloud without having to manage any on-premises hardware.</a:t>
            </a:r>
            <a:endParaRPr lang="en-US" sz="2800" dirty="0">
              <a:latin typeface="+mn-lt"/>
            </a:endParaRPr>
          </a:p>
        </p:txBody>
      </p:sp>
      <p:grpSp>
        <p:nvGrpSpPr>
          <p:cNvPr id="12" name="Group 11">
            <a:extLst>
              <a:ext uri="{FF2B5EF4-FFF2-40B4-BE49-F238E27FC236}">
                <a16:creationId xmlns:a16="http://schemas.microsoft.com/office/drawing/2014/main" id="{40F9EE66-D830-4309-9B69-BA850FF3E66F}"/>
              </a:ext>
              <a:ext uri="{C183D7F6-B498-43B3-948B-1728B52AA6E4}">
                <adec:decorative xmlns:adec="http://schemas.microsoft.com/office/drawing/2017/decorative" val="1"/>
              </a:ext>
            </a:extLst>
          </p:cNvPr>
          <p:cNvGrpSpPr/>
          <p:nvPr/>
        </p:nvGrpSpPr>
        <p:grpSpPr>
          <a:xfrm>
            <a:off x="7711205" y="2791656"/>
            <a:ext cx="3500130" cy="2030599"/>
            <a:chOff x="6426674" y="2154335"/>
            <a:chExt cx="5488924" cy="3184397"/>
          </a:xfrm>
        </p:grpSpPr>
        <p:pic>
          <p:nvPicPr>
            <p:cNvPr id="11" name="Graphic 10" descr="Cloud">
              <a:extLst>
                <a:ext uri="{FF2B5EF4-FFF2-40B4-BE49-F238E27FC236}">
                  <a16:creationId xmlns:a16="http://schemas.microsoft.com/office/drawing/2014/main" id="{3039A9B8-DE05-4568-B5E5-31817A77493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695" t="24749" r="4803" b="22747"/>
            <a:stretch/>
          </p:blipFill>
          <p:spPr>
            <a:xfrm>
              <a:off x="6426674" y="2154335"/>
              <a:ext cx="5488924" cy="3184397"/>
            </a:xfrm>
            <a:prstGeom prst="rect">
              <a:avLst/>
            </a:prstGeom>
          </p:spPr>
        </p:pic>
        <p:pic>
          <p:nvPicPr>
            <p:cNvPr id="6" name="Graphic 5">
              <a:extLst>
                <a:ext uri="{FF2B5EF4-FFF2-40B4-BE49-F238E27FC236}">
                  <a16:creationId xmlns:a16="http://schemas.microsoft.com/office/drawing/2014/main" id="{5A4BE1F7-6A04-43C6-8617-E99C7F220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1645" y="3183617"/>
              <a:ext cx="1776639" cy="1776639"/>
            </a:xfrm>
            <a:prstGeom prst="rect">
              <a:avLst/>
            </a:prstGeom>
          </p:spPr>
        </p:pic>
        <p:pic>
          <p:nvPicPr>
            <p:cNvPr id="8" name="Graphic 7">
              <a:extLst>
                <a:ext uri="{FF2B5EF4-FFF2-40B4-BE49-F238E27FC236}">
                  <a16:creationId xmlns:a16="http://schemas.microsoft.com/office/drawing/2014/main" id="{E12E5ECA-5E9E-4100-A680-4B04412215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63818" y="3183617"/>
              <a:ext cx="789668" cy="789668"/>
            </a:xfrm>
            <a:prstGeom prst="rect">
              <a:avLst/>
            </a:prstGeom>
          </p:spPr>
        </p:pic>
        <p:pic>
          <p:nvPicPr>
            <p:cNvPr id="9" name="Graphic 8">
              <a:extLst>
                <a:ext uri="{FF2B5EF4-FFF2-40B4-BE49-F238E27FC236}">
                  <a16:creationId xmlns:a16="http://schemas.microsoft.com/office/drawing/2014/main" id="{907EE968-22DA-4391-8F24-334F893876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63818" y="4111850"/>
              <a:ext cx="789668" cy="789668"/>
            </a:xfrm>
            <a:prstGeom prst="rect">
              <a:avLst/>
            </a:prstGeom>
          </p:spPr>
        </p:pic>
      </p:grpSp>
      <p:sp>
        <p:nvSpPr>
          <p:cNvPr id="13" name="TextBox 12">
            <a:extLst>
              <a:ext uri="{FF2B5EF4-FFF2-40B4-BE49-F238E27FC236}">
                <a16:creationId xmlns:a16="http://schemas.microsoft.com/office/drawing/2014/main" id="{886CE7EA-D962-4075-BA3E-CE1D9B9922D4}"/>
              </a:ext>
            </a:extLst>
          </p:cNvPr>
          <p:cNvSpPr txBox="1"/>
          <p:nvPr/>
        </p:nvSpPr>
        <p:spPr>
          <a:xfrm>
            <a:off x="459971" y="2585083"/>
            <a:ext cx="7209906" cy="2443746"/>
          </a:xfrm>
          <a:prstGeom prst="rect">
            <a:avLst/>
          </a:prstGeom>
          <a:noFill/>
        </p:spPr>
        <p:txBody>
          <a:bodyPr wrap="square" lIns="182880" tIns="146304" rIns="182880" bIns="146304" rtlCol="0">
            <a:spAutoFit/>
          </a:bodyPr>
          <a:lstStyle/>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Guaranteed compatibility to SQL Server on premises</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Customer manages everything – OS upgrades, software upgrades, backups, replication</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Pay for the server and licensing, not per database</a:t>
            </a:r>
          </a:p>
        </p:txBody>
      </p:sp>
    </p:spTree>
    <p:extLst>
      <p:ext uri="{BB962C8B-B14F-4D97-AF65-F5344CB8AC3E}">
        <p14:creationId xmlns:p14="http://schemas.microsoft.com/office/powerpoint/2010/main" val="40427392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8ACE-FE46-40DC-8CB8-4AD3115D180C}"/>
              </a:ext>
            </a:extLst>
          </p:cNvPr>
          <p:cNvSpPr>
            <a:spLocks noGrp="1"/>
          </p:cNvSpPr>
          <p:nvPr>
            <p:ph type="title"/>
          </p:nvPr>
        </p:nvSpPr>
        <p:spPr/>
        <p:txBody>
          <a:bodyPr/>
          <a:lstStyle/>
          <a:p>
            <a:r>
              <a:rPr lang="en-US" dirty="0"/>
              <a:t>Azure SQL Database</a:t>
            </a:r>
          </a:p>
        </p:txBody>
      </p:sp>
      <p:sp>
        <p:nvSpPr>
          <p:cNvPr id="3" name="Text Placeholder 2">
            <a:extLst>
              <a:ext uri="{FF2B5EF4-FFF2-40B4-BE49-F238E27FC236}">
                <a16:creationId xmlns:a16="http://schemas.microsoft.com/office/drawing/2014/main" id="{2E6D0F67-B5C0-4909-A493-755C191893D1}"/>
              </a:ext>
            </a:extLst>
          </p:cNvPr>
          <p:cNvSpPr>
            <a:spLocks noGrp="1"/>
          </p:cNvSpPr>
          <p:nvPr>
            <p:ph type="body" sz="quarter" idx="10"/>
          </p:nvPr>
        </p:nvSpPr>
        <p:spPr>
          <a:xfrm>
            <a:off x="418643" y="1250610"/>
            <a:ext cx="11341100" cy="707886"/>
          </a:xfrm>
        </p:spPr>
        <p:txBody>
          <a:bodyPr/>
          <a:lstStyle/>
          <a:p>
            <a:r>
              <a:rPr lang="en-US" sz="2000" b="1" i="0" dirty="0">
                <a:solidFill>
                  <a:srgbClr val="171717"/>
                </a:solidFill>
                <a:effectLst/>
                <a:latin typeface="Segoe UI" panose="020B0502040204020203" pitchFamily="34" charset="0"/>
              </a:rPr>
              <a:t>Azure SQL Database </a:t>
            </a:r>
            <a:r>
              <a:rPr lang="en-US" sz="2000" b="0" i="0" dirty="0">
                <a:solidFill>
                  <a:srgbClr val="171717"/>
                </a:solidFill>
                <a:effectLst/>
                <a:latin typeface="Segoe UI" panose="020B0502040204020203" pitchFamily="34" charset="0"/>
              </a:rPr>
              <a:t>is a PaaS offering where users create a managed database server in the cloud, and then deploy the databases on the server.</a:t>
            </a:r>
            <a:endParaRPr lang="en-US" sz="2000" dirty="0"/>
          </a:p>
        </p:txBody>
      </p:sp>
      <p:sp>
        <p:nvSpPr>
          <p:cNvPr id="5" name="TextBox 4">
            <a:extLst>
              <a:ext uri="{FF2B5EF4-FFF2-40B4-BE49-F238E27FC236}">
                <a16:creationId xmlns:a16="http://schemas.microsoft.com/office/drawing/2014/main" id="{35E6FD2B-D79C-4740-8571-5AFDDA87709D}"/>
              </a:ext>
            </a:extLst>
          </p:cNvPr>
          <p:cNvSpPr txBox="1"/>
          <p:nvPr/>
        </p:nvSpPr>
        <p:spPr>
          <a:xfrm>
            <a:off x="418643" y="2053572"/>
            <a:ext cx="10973257" cy="1280351"/>
          </a:xfrm>
          <a:prstGeom prst="rect">
            <a:avLst/>
          </a:prstGeom>
          <a:noFill/>
        </p:spPr>
        <p:txBody>
          <a:bodyPr wrap="square" lIns="182880" tIns="146304" rIns="182880" bIns="146304" rtlCol="0">
            <a:spAutoFit/>
          </a:bodyPr>
          <a:lstStyle/>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Low-cost option with minimal administration</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Best for new cloud projects with flexible application design</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Supports systems with variable loads – scale up and down quickly without restarting</a:t>
            </a:r>
          </a:p>
        </p:txBody>
      </p:sp>
      <p:grpSp>
        <p:nvGrpSpPr>
          <p:cNvPr id="12" name="Group 11" descr="Single Database - Create and run a database server in the cloud and access the database through the server. ">
            <a:extLst>
              <a:ext uri="{FF2B5EF4-FFF2-40B4-BE49-F238E27FC236}">
                <a16:creationId xmlns:a16="http://schemas.microsoft.com/office/drawing/2014/main" id="{A5C8365C-8B04-4D5E-9199-216F056AE8C4}"/>
              </a:ext>
            </a:extLst>
          </p:cNvPr>
          <p:cNvGrpSpPr/>
          <p:nvPr/>
        </p:nvGrpSpPr>
        <p:grpSpPr>
          <a:xfrm>
            <a:off x="1828629" y="3429000"/>
            <a:ext cx="2917169" cy="2612950"/>
            <a:chOff x="1006696" y="1478882"/>
            <a:chExt cx="4926805" cy="4117601"/>
          </a:xfrm>
        </p:grpSpPr>
        <p:grpSp>
          <p:nvGrpSpPr>
            <p:cNvPr id="13" name="Group 12">
              <a:extLst>
                <a:ext uri="{FF2B5EF4-FFF2-40B4-BE49-F238E27FC236}">
                  <a16:creationId xmlns:a16="http://schemas.microsoft.com/office/drawing/2014/main" id="{DC037552-5562-4DAB-993D-9AF0E6592F80}"/>
                </a:ext>
              </a:extLst>
            </p:cNvPr>
            <p:cNvGrpSpPr/>
            <p:nvPr/>
          </p:nvGrpSpPr>
          <p:grpSpPr>
            <a:xfrm>
              <a:off x="1006696" y="1478882"/>
              <a:ext cx="4926805" cy="4117601"/>
              <a:chOff x="459683" y="1561432"/>
              <a:chExt cx="4926805" cy="4117601"/>
            </a:xfrm>
          </p:grpSpPr>
          <p:sp>
            <p:nvSpPr>
              <p:cNvPr id="15" name="TextBox 14">
                <a:extLst>
                  <a:ext uri="{FF2B5EF4-FFF2-40B4-BE49-F238E27FC236}">
                    <a16:creationId xmlns:a16="http://schemas.microsoft.com/office/drawing/2014/main" id="{B42FE557-D596-47B3-BB6A-440AA51B1321}"/>
                  </a:ext>
                </a:extLst>
              </p:cNvPr>
              <p:cNvSpPr txBox="1"/>
              <p:nvPr/>
            </p:nvSpPr>
            <p:spPr>
              <a:xfrm>
                <a:off x="1006700" y="1561432"/>
                <a:ext cx="3835400"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mn-cs"/>
                  </a:rPr>
                  <a:t>Single Database</a:t>
                </a:r>
              </a:p>
            </p:txBody>
          </p:sp>
          <p:sp>
            <p:nvSpPr>
              <p:cNvPr id="16" name="TextBox 15">
                <a:extLst>
                  <a:ext uri="{FF2B5EF4-FFF2-40B4-BE49-F238E27FC236}">
                    <a16:creationId xmlns:a16="http://schemas.microsoft.com/office/drawing/2014/main" id="{5DB9B3F8-5DB0-45D7-BEA0-469F84415544}"/>
                  </a:ext>
                </a:extLst>
              </p:cNvPr>
              <p:cNvSpPr txBox="1"/>
              <p:nvPr/>
            </p:nvSpPr>
            <p:spPr>
              <a:xfrm>
                <a:off x="503351" y="4660516"/>
                <a:ext cx="4842098" cy="1018517"/>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Create and run a database server in the cloud and  access the database through the server.</a:t>
                </a: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Rectangle: Rounded Corners 16">
                <a:extLst>
                  <a:ext uri="{FF2B5EF4-FFF2-40B4-BE49-F238E27FC236}">
                    <a16:creationId xmlns:a16="http://schemas.microsoft.com/office/drawing/2014/main" id="{DF0A1133-637A-45B1-A1DB-9C931F5C9B4F}"/>
                  </a:ext>
                </a:extLst>
              </p:cNvPr>
              <p:cNvSpPr/>
              <p:nvPr/>
            </p:nvSpPr>
            <p:spPr bwMode="auto">
              <a:xfrm>
                <a:off x="459683" y="1612707"/>
                <a:ext cx="4926805" cy="4026093"/>
              </a:xfrm>
              <a:prstGeom prst="roundRect">
                <a:avLst/>
              </a:prstGeom>
              <a:noFill/>
              <a:ln>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14" name="Picture 13">
              <a:extLst>
                <a:ext uri="{FF2B5EF4-FFF2-40B4-BE49-F238E27FC236}">
                  <a16:creationId xmlns:a16="http://schemas.microsoft.com/office/drawing/2014/main" id="{FDE23BE2-BCD2-4EE5-812B-DFAA48B047AA}"/>
                </a:ext>
              </a:extLst>
            </p:cNvPr>
            <p:cNvPicPr>
              <a:picLocks noChangeAspect="1"/>
            </p:cNvPicPr>
            <p:nvPr/>
          </p:nvPicPr>
          <p:blipFill>
            <a:blip r:embed="rId3"/>
            <a:stretch>
              <a:fillRect/>
            </a:stretch>
          </p:blipFill>
          <p:spPr>
            <a:xfrm>
              <a:off x="2637767" y="2228380"/>
              <a:ext cx="1664661" cy="2144853"/>
            </a:xfrm>
            <a:prstGeom prst="rect">
              <a:avLst/>
            </a:prstGeom>
          </p:spPr>
        </p:pic>
      </p:grpSp>
      <p:grpSp>
        <p:nvGrpSpPr>
          <p:cNvPr id="6" name="Group 5" descr="Elastic Pool - Multiple databases share the same resources, such as memory, storage, and processing power. ">
            <a:extLst>
              <a:ext uri="{FF2B5EF4-FFF2-40B4-BE49-F238E27FC236}">
                <a16:creationId xmlns:a16="http://schemas.microsoft.com/office/drawing/2014/main" id="{6CC50130-87DF-4A21-8EE7-17493A0FE89B}"/>
              </a:ext>
            </a:extLst>
          </p:cNvPr>
          <p:cNvGrpSpPr/>
          <p:nvPr/>
        </p:nvGrpSpPr>
        <p:grpSpPr>
          <a:xfrm>
            <a:off x="7446204" y="3429000"/>
            <a:ext cx="2917169" cy="2612950"/>
            <a:chOff x="6258499" y="1478882"/>
            <a:chExt cx="4926805" cy="4117601"/>
          </a:xfrm>
        </p:grpSpPr>
        <p:grpSp>
          <p:nvGrpSpPr>
            <p:cNvPr id="7" name="Group 6">
              <a:extLst>
                <a:ext uri="{FF2B5EF4-FFF2-40B4-BE49-F238E27FC236}">
                  <a16:creationId xmlns:a16="http://schemas.microsoft.com/office/drawing/2014/main" id="{251B55A5-FFF7-4643-A4FC-DF3D851FF004}"/>
                </a:ext>
              </a:extLst>
            </p:cNvPr>
            <p:cNvGrpSpPr/>
            <p:nvPr/>
          </p:nvGrpSpPr>
          <p:grpSpPr>
            <a:xfrm>
              <a:off x="6258499" y="1478882"/>
              <a:ext cx="4926805" cy="4117601"/>
              <a:chOff x="6830902" y="1561432"/>
              <a:chExt cx="4926805" cy="4117601"/>
            </a:xfrm>
          </p:grpSpPr>
          <p:sp>
            <p:nvSpPr>
              <p:cNvPr id="9" name="TextBox 8">
                <a:extLst>
                  <a:ext uri="{FF2B5EF4-FFF2-40B4-BE49-F238E27FC236}">
                    <a16:creationId xmlns:a16="http://schemas.microsoft.com/office/drawing/2014/main" id="{15BAF165-8D60-42E9-ABCA-B83BFFF89DF0}"/>
                  </a:ext>
                </a:extLst>
              </p:cNvPr>
              <p:cNvSpPr txBox="1"/>
              <p:nvPr/>
            </p:nvSpPr>
            <p:spPr>
              <a:xfrm>
                <a:off x="7349902" y="1561432"/>
                <a:ext cx="3835400"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mn-cs"/>
                  </a:rPr>
                  <a:t>Elastic Pool</a:t>
                </a:r>
              </a:p>
            </p:txBody>
          </p:sp>
          <p:sp>
            <p:nvSpPr>
              <p:cNvPr id="10" name="TextBox 9">
                <a:extLst>
                  <a:ext uri="{FF2B5EF4-FFF2-40B4-BE49-F238E27FC236}">
                    <a16:creationId xmlns:a16="http://schemas.microsoft.com/office/drawing/2014/main" id="{1DC2FB94-3FB1-45F4-9281-977A59F72280}"/>
                  </a:ext>
                </a:extLst>
              </p:cNvPr>
              <p:cNvSpPr txBox="1"/>
              <p:nvPr/>
            </p:nvSpPr>
            <p:spPr>
              <a:xfrm>
                <a:off x="6846553" y="4660516"/>
                <a:ext cx="4842098" cy="1018517"/>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Multiple databases share the same resources, such as memory, storage, and processing power. </a:t>
                </a: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 name="Rectangle: Rounded Corners 10">
                <a:extLst>
                  <a:ext uri="{FF2B5EF4-FFF2-40B4-BE49-F238E27FC236}">
                    <a16:creationId xmlns:a16="http://schemas.microsoft.com/office/drawing/2014/main" id="{D72EBEEE-79D2-46DC-A487-72C109DFAD46}"/>
                  </a:ext>
                </a:extLst>
              </p:cNvPr>
              <p:cNvSpPr/>
              <p:nvPr/>
            </p:nvSpPr>
            <p:spPr bwMode="auto">
              <a:xfrm>
                <a:off x="6830902" y="1612707"/>
                <a:ext cx="4926805" cy="4026093"/>
              </a:xfrm>
              <a:prstGeom prst="roundRect">
                <a:avLst/>
              </a:prstGeom>
              <a:noFill/>
              <a:ln>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8" name="Picture 7">
              <a:extLst>
                <a:ext uri="{FF2B5EF4-FFF2-40B4-BE49-F238E27FC236}">
                  <a16:creationId xmlns:a16="http://schemas.microsoft.com/office/drawing/2014/main" id="{3F69E375-2DD4-4F2F-85ED-3E2B9F89F397}"/>
                </a:ext>
              </a:extLst>
            </p:cNvPr>
            <p:cNvPicPr>
              <a:picLocks noChangeAspect="1"/>
            </p:cNvPicPr>
            <p:nvPr/>
          </p:nvPicPr>
          <p:blipFill>
            <a:blip r:embed="rId4"/>
            <a:stretch>
              <a:fillRect/>
            </a:stretch>
          </p:blipFill>
          <p:spPr>
            <a:xfrm>
              <a:off x="7657496" y="2228380"/>
              <a:ext cx="2139646" cy="2139646"/>
            </a:xfrm>
            <a:prstGeom prst="rect">
              <a:avLst/>
            </a:prstGeom>
          </p:spPr>
        </p:pic>
      </p:grpSp>
    </p:spTree>
    <p:extLst>
      <p:ext uri="{BB962C8B-B14F-4D97-AF65-F5344CB8AC3E}">
        <p14:creationId xmlns:p14="http://schemas.microsoft.com/office/powerpoint/2010/main" val="10118883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3410</Words>
  <Application>Microsoft Office PowerPoint</Application>
  <PresentationFormat>Widescreen</PresentationFormat>
  <Paragraphs>440</Paragraphs>
  <Slides>41</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Segoe UI Semibold</vt:lpstr>
      <vt:lpstr>SFMono-Regular</vt:lpstr>
      <vt:lpstr>Wingdings</vt:lpstr>
      <vt:lpstr>Microsoft Azure Template</vt:lpstr>
      <vt:lpstr>Module 2: Explore relational data in Azure</vt:lpstr>
      <vt:lpstr>Agenda</vt:lpstr>
      <vt:lpstr>Lesson 1: Explore relational data services in Azure</vt:lpstr>
      <vt:lpstr>Lesson 1 objectives</vt:lpstr>
      <vt:lpstr>What are Azure Data Services?</vt:lpstr>
      <vt:lpstr>IaaS vs PaaS</vt:lpstr>
      <vt:lpstr>SQL Server on Azure</vt:lpstr>
      <vt:lpstr>SQL Server on Azure Virtual Machines</vt:lpstr>
      <vt:lpstr>Azure SQL Database</vt:lpstr>
      <vt:lpstr>Azure SQL Managed Instance</vt:lpstr>
      <vt:lpstr>Azure SQL Managed Instance or Azure SQL Database</vt:lpstr>
      <vt:lpstr>PostgreSQL, MySQL, MariaDB</vt:lpstr>
      <vt:lpstr>Benefits of Azure Database for PostgreSQL, MySQL, MariaDB</vt:lpstr>
      <vt:lpstr>Lesson 1: Knowledge check (continued on next slide)</vt:lpstr>
      <vt:lpstr>Lesson 1: Knowledge check (continued)</vt:lpstr>
      <vt:lpstr>Lesson 2: Explore provisioning and deploying relational database services in Azure</vt:lpstr>
      <vt:lpstr>Lesson 2 objectives</vt:lpstr>
      <vt:lpstr>Demo: What is provisioning?</vt:lpstr>
      <vt:lpstr>Configure relational data services</vt:lpstr>
      <vt:lpstr>Connectivity from within Azure</vt:lpstr>
      <vt:lpstr>Connectivity from outside of Azure</vt:lpstr>
      <vt:lpstr>Authentication and Access Control</vt:lpstr>
      <vt:lpstr>Azure Role Based Access Control (RBAC)</vt:lpstr>
      <vt:lpstr>Demo: Provision an Azure SQL Database instance</vt:lpstr>
      <vt:lpstr>Azure DB – Read replicas</vt:lpstr>
      <vt:lpstr>Lab: Provision Azure relational database service</vt:lpstr>
      <vt:lpstr>Lesson 3: Query relational data in Azure</vt:lpstr>
      <vt:lpstr>Lesson 3 objectives</vt:lpstr>
      <vt:lpstr>Introduction to SQL</vt:lpstr>
      <vt:lpstr>SQL Statement types</vt:lpstr>
      <vt:lpstr>Use DML statements</vt:lpstr>
      <vt:lpstr>Elements of the SELECT Statement</vt:lpstr>
      <vt:lpstr>Example of SELECT statement</vt:lpstr>
      <vt:lpstr>Example of INSERT statement</vt:lpstr>
      <vt:lpstr>Use DDL statements</vt:lpstr>
      <vt:lpstr>Example of CREATE statement</vt:lpstr>
      <vt:lpstr>Query tools</vt:lpstr>
      <vt:lpstr>Query relational data in Azure Database for PostgreSQL</vt:lpstr>
      <vt:lpstr>Query relational data in Azure Database for MySQL</vt:lpstr>
      <vt:lpstr>Lab: Use SQL to query Azure SQL Database</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2020-11-23T20:50:10Z</dcterms:created>
  <dcterms:modified xsi:type="dcterms:W3CDTF">2021-04-05T18:32:58Z</dcterms:modified>
</cp:coreProperties>
</file>