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1"/>
  </p:notesMasterIdLst>
  <p:handoutMasterIdLst>
    <p:handoutMasterId r:id="rId32"/>
  </p:handoutMasterIdLst>
  <p:sldIdLst>
    <p:sldId id="1749" r:id="rId2"/>
    <p:sldId id="1670" r:id="rId3"/>
    <p:sldId id="3125" r:id="rId4"/>
    <p:sldId id="3483" r:id="rId5"/>
    <p:sldId id="3511" r:id="rId6"/>
    <p:sldId id="3497" r:id="rId7"/>
    <p:sldId id="2134805564" r:id="rId8"/>
    <p:sldId id="2134805546" r:id="rId9"/>
    <p:sldId id="3500" r:id="rId10"/>
    <p:sldId id="3493" r:id="rId11"/>
    <p:sldId id="3495" r:id="rId12"/>
    <p:sldId id="3126" r:id="rId13"/>
    <p:sldId id="3484" r:id="rId14"/>
    <p:sldId id="1695" r:id="rId15"/>
    <p:sldId id="3501" r:id="rId16"/>
    <p:sldId id="3488" r:id="rId17"/>
    <p:sldId id="3512" r:id="rId18"/>
    <p:sldId id="3510" r:id="rId19"/>
    <p:sldId id="3490" r:id="rId20"/>
    <p:sldId id="3503" r:id="rId21"/>
    <p:sldId id="3494" r:id="rId22"/>
    <p:sldId id="3127" r:id="rId23"/>
    <p:sldId id="3486" r:id="rId24"/>
    <p:sldId id="2134805649" r:id="rId25"/>
    <p:sldId id="3491" r:id="rId26"/>
    <p:sldId id="2134805565" r:id="rId27"/>
    <p:sldId id="2134805536" r:id="rId28"/>
    <p:sldId id="3487" r:id="rId29"/>
    <p:sldId id="1884" r:id="rId3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3C3C41"/>
    <a:srgbClr val="4BCBEE"/>
    <a:srgbClr val="1392B4"/>
    <a:srgbClr val="0B556A"/>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75901" autoAdjust="0"/>
  </p:normalViewPr>
  <p:slideViewPr>
    <p:cSldViewPr snapToGrid="0">
      <p:cViewPr varScale="1">
        <p:scale>
          <a:sx n="86" d="100"/>
          <a:sy n="86" d="100"/>
        </p:scale>
        <p:origin x="1954" y="58"/>
      </p:cViewPr>
      <p:guideLst/>
    </p:cSldViewPr>
  </p:slideViewPr>
  <p:outlineViewPr>
    <p:cViewPr>
      <p:scale>
        <a:sx n="33" d="100"/>
        <a:sy n="33" d="100"/>
      </p:scale>
      <p:origin x="0" y="-4776"/>
    </p:cViewPr>
  </p:outlineViewPr>
  <p:notesTextViewPr>
    <p:cViewPr>
      <p:scale>
        <a:sx n="1" d="1"/>
        <a:sy n="1" d="1"/>
      </p:scale>
      <p:origin x="0" y="0"/>
    </p:cViewPr>
  </p:notesTextViewPr>
  <p:sorterViewPr>
    <p:cViewPr>
      <p:scale>
        <a:sx n="50" d="100"/>
        <a:sy n="5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11/4/2021 8:45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11/4/2021 8:45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microsoft.com/videoplayer/embed/RE4zTud"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microsoft.com/videoplayer/embed/RE4AwNK"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microsoft.com/videoplayer/embed/RE4AkhH"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microsoft.com/videoplayer/embed/RE4A94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learn/modules/explore-non-relational-data-stores-azure/6-exercis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48481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11/4/2021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11/4/2021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11/4/2021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a:t>
            </a:r>
          </a:p>
          <a:p>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solidFill>
                  <a:srgbClr val="000000"/>
                </a:solidFill>
                <a:effectLst/>
                <a:latin typeface="Calibri" panose="020F0502020204030204" pitchFamily="34" charset="0"/>
              </a:rPr>
              <a:t>NOTE</a:t>
            </a:r>
            <a:r>
              <a:rPr lang="en-US" sz="900" dirty="0">
                <a:solidFill>
                  <a:srgbClr val="000000"/>
                </a:solidFill>
                <a:effectLst/>
                <a:latin typeface="Calibri" panose="020F0502020204030204" pitchFamily="34" charset="0"/>
              </a:rPr>
              <a:t>: this demo is duplicated in Module 2 Lesson 2 so can skip this demo if already used. </a:t>
            </a:r>
            <a:endParaRPr lang="en-US" dirty="0"/>
          </a:p>
          <a:p>
            <a:endParaRPr lang="en-US" dirty="0"/>
          </a:p>
          <a:p>
            <a:r>
              <a:rPr lang="en-US" dirty="0"/>
              <a:t>Link: </a:t>
            </a:r>
            <a:r>
              <a:rPr lang="en-US" sz="1800" dirty="0">
                <a:solidFill>
                  <a:srgbClr val="000000"/>
                </a:solidFill>
                <a:effectLst/>
                <a:latin typeface="Calibri" panose="020F0502020204030204" pitchFamily="34" charset="0"/>
                <a:hlinkClick r:id="rId3"/>
              </a:rPr>
              <a:t>https://www.microsoft.com/</a:t>
            </a:r>
            <a:r>
              <a:rPr lang="en-US" sz="1800" dirty="0">
                <a:solidFill>
                  <a:srgbClr val="000000"/>
                </a:solidFill>
                <a:effectLst/>
                <a:latin typeface="Calibri" panose="020F0502020204030204" pitchFamily="34" charset="0"/>
                <a:hlinkClick r:id="rId4"/>
              </a:rPr>
              <a:t>videoplayer/embed/RE4zTud</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You can provision a Cosmos DB account interactively using the Azure portal, or you can perform this task programmatically through the Azure CLI, Azure PowerShell, or an Azure Resource Manager template.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826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a:t>
            </a:r>
            <a:r>
              <a:rPr lang="en-US" sz="1800" dirty="0">
                <a:solidFill>
                  <a:srgbClr val="000000"/>
                </a:solidFill>
                <a:effectLst/>
                <a:latin typeface="Segoe UI" panose="020B0502040204020203" pitchFamily="34" charset="0"/>
                <a:hlinkClick r:id="rId3"/>
              </a:rPr>
              <a:t>https://www.microsoft.com/videoplayer/embed/RE4AwNK</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a:t>
            </a:r>
            <a:r>
              <a:rPr lang="en-US" sz="1800" dirty="0">
                <a:solidFill>
                  <a:srgbClr val="000000"/>
                </a:solidFill>
                <a:effectLst/>
                <a:latin typeface="Segoe UI" panose="020B0502040204020203" pitchFamily="34" charset="0"/>
                <a:hlinkClick r:id="rId3"/>
              </a:rPr>
              <a:t>https://www.microsoft.com/videoplayer/embed/RE4AkhH</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197345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sz="882" b="1" kern="1200" dirty="0">
                <a:solidFill>
                  <a:schemeClr val="tx1"/>
                </a:solidFill>
                <a:effectLst/>
                <a:latin typeface="Segoe UI Light" pitchFamily="34" charset="0"/>
                <a:ea typeface="+mn-ea"/>
                <a:cs typeface="+mn-cs"/>
              </a:rPr>
              <a:t>IMPORTANT</a:t>
            </a:r>
            <a:r>
              <a:rPr lang="en-US" sz="882" b="0" kern="1200" dirty="0">
                <a:solidFill>
                  <a:schemeClr val="tx1"/>
                </a:solidFill>
                <a:effectLst/>
                <a:latin typeface="Segoe UI Light" pitchFamily="34" charset="0"/>
                <a:ea typeface="+mn-ea"/>
                <a:cs typeface="+mn-cs"/>
              </a:rPr>
              <a:t>: If you're provisioning a Data Lake storage, you </a:t>
            </a:r>
            <a:r>
              <a:rPr lang="en-US" sz="882" b="1" kern="1200" dirty="0">
                <a:solidFill>
                  <a:schemeClr val="tx1"/>
                </a:solidFill>
                <a:effectLst/>
                <a:latin typeface="Segoe UI Light" pitchFamily="34" charset="0"/>
                <a:ea typeface="+mn-ea"/>
                <a:cs typeface="+mn-cs"/>
              </a:rPr>
              <a:t>must</a:t>
            </a:r>
            <a:r>
              <a:rPr lang="en-US" sz="882" b="0" kern="1200" dirty="0">
                <a:solidFill>
                  <a:schemeClr val="tx1"/>
                </a:solidFill>
                <a:effectLst/>
                <a:latin typeface="Segoe UI Light" pitchFamily="34" charset="0"/>
                <a:ea typeface="+mn-ea"/>
                <a:cs typeface="+mn-cs"/>
              </a:rPr>
              <a:t> specify the appropriate configuration settings when you create the storage account. You can't configure Data Lake storage after the storage account has been set up. </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In the Azure portal, on the </a:t>
            </a:r>
            <a:r>
              <a:rPr lang="en-US" sz="882" b="1" kern="1200" dirty="0">
                <a:solidFill>
                  <a:schemeClr val="tx1"/>
                </a:solidFill>
                <a:effectLst/>
                <a:latin typeface="Segoe UI Light" pitchFamily="34" charset="0"/>
                <a:ea typeface="+mn-ea"/>
                <a:cs typeface="+mn-cs"/>
              </a:rPr>
              <a:t>Advanced</a:t>
            </a:r>
            <a:r>
              <a:rPr lang="en-US" sz="882" b="0" kern="1200" dirty="0">
                <a:solidFill>
                  <a:schemeClr val="tx1"/>
                </a:solidFill>
                <a:effectLst/>
                <a:latin typeface="Segoe UI Light" pitchFamily="34" charset="0"/>
                <a:ea typeface="+mn-ea"/>
                <a:cs typeface="+mn-cs"/>
              </a:rPr>
              <a:t> tab of the </a:t>
            </a:r>
            <a:r>
              <a:rPr lang="en-US" sz="882" b="1" kern="1200" dirty="0">
                <a:solidFill>
                  <a:schemeClr val="tx1"/>
                </a:solidFill>
                <a:effectLst/>
                <a:latin typeface="Segoe UI Light" pitchFamily="34" charset="0"/>
                <a:ea typeface="+mn-ea"/>
                <a:cs typeface="+mn-cs"/>
              </a:rPr>
              <a:t>Create storage account</a:t>
            </a:r>
            <a:r>
              <a:rPr lang="en-US" sz="882" b="0" kern="1200" dirty="0">
                <a:solidFill>
                  <a:schemeClr val="tx1"/>
                </a:solidFill>
                <a:effectLst/>
                <a:latin typeface="Segoe UI Light" pitchFamily="34" charset="0"/>
                <a:ea typeface="+mn-ea"/>
                <a:cs typeface="+mn-cs"/>
              </a:rPr>
              <a:t> page, in the </a:t>
            </a:r>
            <a:r>
              <a:rPr lang="en-US" sz="882" b="1" kern="1200" dirty="0">
                <a:solidFill>
                  <a:schemeClr val="tx1"/>
                </a:solidFill>
                <a:effectLst/>
                <a:latin typeface="Segoe UI Light" pitchFamily="34" charset="0"/>
                <a:ea typeface="+mn-ea"/>
                <a:cs typeface="+mn-cs"/>
              </a:rPr>
              <a:t>Data Lake Storage Gen2</a:t>
            </a:r>
            <a:r>
              <a:rPr lang="en-US" sz="882" b="0" kern="1200" dirty="0">
                <a:solidFill>
                  <a:schemeClr val="tx1"/>
                </a:solidFill>
                <a:effectLst/>
                <a:latin typeface="Segoe UI Light" pitchFamily="34" charset="0"/>
                <a:ea typeface="+mn-ea"/>
                <a:cs typeface="+mn-cs"/>
              </a:rPr>
              <a:t> section, select </a:t>
            </a:r>
            <a:r>
              <a:rPr lang="en-US" sz="882" b="1" kern="1200" dirty="0">
                <a:solidFill>
                  <a:schemeClr val="tx1"/>
                </a:solidFill>
                <a:effectLst/>
                <a:latin typeface="Segoe UI Light" pitchFamily="34" charset="0"/>
                <a:ea typeface="+mn-ea"/>
                <a:cs typeface="+mn-cs"/>
              </a:rPr>
              <a:t>Enabled</a:t>
            </a:r>
            <a:r>
              <a:rPr lang="en-US" sz="882" b="0" kern="1200" dirty="0">
                <a:solidFill>
                  <a:schemeClr val="tx1"/>
                </a:solidFill>
                <a:effectLst/>
                <a:latin typeface="Segoe UI Light" pitchFamily="34" charset="0"/>
                <a:ea typeface="+mn-ea"/>
                <a:cs typeface="+mn-cs"/>
              </a:rPr>
              <a:t> for the </a:t>
            </a:r>
            <a:r>
              <a:rPr lang="en-US" sz="882" b="1" kern="1200" dirty="0">
                <a:solidFill>
                  <a:schemeClr val="tx1"/>
                </a:solidFill>
                <a:effectLst/>
                <a:latin typeface="Segoe UI Light" pitchFamily="34" charset="0"/>
                <a:ea typeface="+mn-ea"/>
                <a:cs typeface="+mn-cs"/>
              </a:rPr>
              <a:t>Hierarchical namespace</a:t>
            </a:r>
            <a:r>
              <a:rPr lang="en-US" sz="882" b="0" kern="1200" dirty="0">
                <a:solidFill>
                  <a:schemeClr val="tx1"/>
                </a:solidFill>
                <a:effectLst/>
                <a:latin typeface="Segoe UI Light" pitchFamily="34" charset="0"/>
                <a:ea typeface="+mn-ea"/>
                <a:cs typeface="+mn-cs"/>
              </a:rPr>
              <a:t> option.</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After the storage account has been created, you can add one or more Data Lake Storage containers to the account. Each container supports a directory structure for storing Data Lake files.</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25738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a:t>
            </a:r>
            <a:r>
              <a:rPr lang="en-US" sz="1800" dirty="0">
                <a:solidFill>
                  <a:srgbClr val="000000"/>
                </a:solidFill>
                <a:effectLst/>
                <a:latin typeface="Calibri" panose="020F0502020204030204" pitchFamily="34" charset="0"/>
                <a:hlinkClick r:id="rId3"/>
              </a:rPr>
              <a:t>https://www.microsoft.com/videoplayer/embed/RE4A94T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sz="882" b="0" kern="1200" dirty="0">
                <a:solidFill>
                  <a:schemeClr val="tx1"/>
                </a:solidFill>
                <a:effectLst/>
                <a:latin typeface="Segoe UI Light" pitchFamily="34" charset="0"/>
                <a:ea typeface="+mn-ea"/>
                <a:cs typeface="+mn-cs"/>
              </a:rPr>
              <a:t>The </a:t>
            </a:r>
            <a:r>
              <a:rPr lang="en-US" sz="882" b="1" kern="1200" dirty="0">
                <a:solidFill>
                  <a:schemeClr val="tx1"/>
                </a:solidFill>
                <a:effectLst/>
                <a:latin typeface="Segoe UI Light" pitchFamily="34" charset="0"/>
                <a:ea typeface="+mn-ea"/>
                <a:cs typeface="+mn-cs"/>
              </a:rPr>
              <a:t>Configuration</a:t>
            </a:r>
            <a:r>
              <a:rPr lang="en-US" sz="882" b="0" kern="1200" dirty="0">
                <a:solidFill>
                  <a:schemeClr val="tx1"/>
                </a:solidFill>
                <a:effectLst/>
                <a:latin typeface="Segoe UI Light" pitchFamily="34" charset="0"/>
                <a:ea typeface="+mn-ea"/>
                <a:cs typeface="+mn-cs"/>
              </a:rPr>
              <a:t> page for a storage account enables you to modify some general settings of the account. You can:</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Enable or disable secure communications with the service. By default, all requests and responses are encrypted by using the HTTPS protocol as they traverse the Internet. You can disable encryption if required, although this isn't recommended.</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Switch the default access tier between Cool and Hot.</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Change the way in which the account is replicated.</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 Enable or disable integration with Azure AD for requests that access file shares.</a:t>
            </a:r>
          </a:p>
          <a:p>
            <a:br>
              <a:rPr lang="en-US" sz="882" b="0" kern="1200" dirty="0">
                <a:solidFill>
                  <a:schemeClr val="tx1"/>
                </a:solidFill>
                <a:effectLst/>
                <a:latin typeface="Segoe UI Light" pitchFamily="34" charset="0"/>
                <a:ea typeface="+mn-ea"/>
                <a:cs typeface="+mn-cs"/>
              </a:rPr>
            </a:br>
            <a:r>
              <a:rPr lang="en-US" sz="882" b="0" kern="1200" dirty="0">
                <a:solidFill>
                  <a:schemeClr val="tx1"/>
                </a:solidFill>
                <a:effectLst/>
                <a:latin typeface="Segoe UI Light" pitchFamily="34" charset="0"/>
                <a:ea typeface="+mn-ea"/>
                <a:cs typeface="+mn-cs"/>
              </a:rPr>
              <a:t>Other options, such as the account kind and performance tier, are displayed on this page for information only; you can't change them.</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87167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11/4/2021 8:45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11/4/2021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Ensure that all of your students fully understand the components and processes involved. This will be the focus of the module.</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Cosmos DB also provides other APIs that enable you to access these documents using the command sets of other NoSQL database management systems. </a:t>
            </a:r>
          </a:p>
          <a:p>
            <a:endParaRPr lang="en-GB" dirty="0"/>
          </a:p>
          <a:p>
            <a:r>
              <a:rPr lang="en-GB" u="sng" dirty="0"/>
              <a:t>These APIs are:</a:t>
            </a:r>
          </a:p>
          <a:p>
            <a:pPr>
              <a:buFont typeface="Arial" panose="020B0604020202020204" pitchFamily="34" charset="0"/>
              <a:buChar char="•"/>
            </a:pPr>
            <a:r>
              <a:rPr lang="en-GB" b="1" i="1" dirty="0"/>
              <a:t>Table API</a:t>
            </a:r>
            <a:r>
              <a:rPr lang="en-GB" b="1" dirty="0"/>
              <a:t>. </a:t>
            </a:r>
            <a:r>
              <a:rPr lang="en-GB" dirty="0"/>
              <a:t>This interface enables you to use the Azure Table Storage API to store and retrieve documents. The purpose of this interface is to enable you to switch from Table Storage to Cosmos DB without requiring that you modify your existing applications.</a:t>
            </a:r>
          </a:p>
          <a:p>
            <a:pPr>
              <a:buFont typeface="Arial" panose="020B0604020202020204" pitchFamily="34" charset="0"/>
              <a:buNone/>
            </a:pPr>
            <a:endParaRPr lang="en-GB" dirty="0"/>
          </a:p>
          <a:p>
            <a:pPr>
              <a:buFont typeface="Arial" panose="020B0604020202020204" pitchFamily="34" charset="0"/>
              <a:buChar char="•"/>
            </a:pPr>
            <a:r>
              <a:rPr lang="en-GB" b="1" i="1" dirty="0"/>
              <a:t>MongoDB API</a:t>
            </a:r>
            <a:r>
              <a:rPr lang="en-GB" dirty="0"/>
              <a:t>. MongoDB is another well-known document database, with its own programmatic interface. Many organizations use on-premises. You can use the MongoDB API for Cosmos DB to enable a MongoDB application to run unchanged against a Cosmos DB database. You can migrate the data in the MongoDB database to Cosmos DB running in the cloud, but continue to run your existing applications to access this data.</a:t>
            </a:r>
          </a:p>
          <a:p>
            <a:pPr>
              <a:buFont typeface="Arial" panose="020B0604020202020204" pitchFamily="34" charset="0"/>
              <a:buNone/>
            </a:pPr>
            <a:endParaRPr lang="en-GB" dirty="0"/>
          </a:p>
          <a:p>
            <a:pPr>
              <a:buFont typeface="Arial" panose="020B0604020202020204" pitchFamily="34" charset="0"/>
              <a:buChar char="•"/>
            </a:pPr>
            <a:r>
              <a:rPr lang="en-GB" b="1" i="1" dirty="0"/>
              <a:t>Cassandra API</a:t>
            </a:r>
            <a:r>
              <a:rPr lang="en-GB" b="1" dirty="0"/>
              <a:t>. </a:t>
            </a:r>
            <a:r>
              <a:rPr lang="en-GB" dirty="0"/>
              <a:t>Cassandra is a column family database management system. This is another database management system that many organizations run on-premises. The Cassandra API for Cosmos DB provides a Cassandra-like programmatic interface for Cosmos DB. Cassandra API requests are mapped to Cosmos DB document requests. As with the MongoDB API, the primary purpose of the Cassandra API is to enable you to quickly migrate Cassandra databases and applications to Cosmos DB.</a:t>
            </a:r>
          </a:p>
          <a:p>
            <a:pPr>
              <a:buFont typeface="Arial" panose="020B0604020202020204" pitchFamily="34" charset="0"/>
              <a:buChar char="•"/>
            </a:pPr>
            <a:endParaRPr lang="en-GB" dirty="0"/>
          </a:p>
          <a:p>
            <a:pPr>
              <a:buFont typeface="Arial" panose="020B0604020202020204" pitchFamily="34" charset="0"/>
              <a:buChar char="•"/>
            </a:pPr>
            <a:r>
              <a:rPr lang="en-GB" b="1" i="1" dirty="0"/>
              <a:t>Gremlin API</a:t>
            </a:r>
            <a:r>
              <a:rPr lang="en-GB" b="1" dirty="0"/>
              <a:t>. </a:t>
            </a:r>
            <a:r>
              <a:rPr lang="en-GB" dirty="0"/>
              <a:t>The Gremlin API implements a graph database interface to Cosmos DB. A graph is a collection of data objects and directed relationships. Data is still held as a set of documents in Cosmos DB, but the Gremlin API enables you to perform graph queries over the data. Using the Gremlin API you can walk through the objects and relationships in the graph to discover all manner of complex relationships, such as "What is the name of the pet of Sam's landlord?“</a:t>
            </a:r>
            <a:r>
              <a:rPr lang="en-AU" dirty="0"/>
              <a:t>.</a:t>
            </a:r>
          </a:p>
          <a:p>
            <a:pPr>
              <a:buFont typeface="Arial" panose="020B0604020202020204" pitchFamily="34" charset="0"/>
              <a:buChar char="•"/>
            </a:pPr>
            <a:endParaRPr lang="en-AU" dirty="0"/>
          </a:p>
          <a:p>
            <a:pPr>
              <a:buFont typeface="Arial" panose="020B0604020202020204" pitchFamily="34" charset="0"/>
              <a:buNone/>
            </a:pPr>
            <a:r>
              <a:rPr lang="en-GB" dirty="0"/>
              <a:t>The principal use of the Table, MongoDB, and Cassandra APIs is to support existing applications written using these data stores. If you're building a new application and database, you should use the SQL API or Gremlin API.</a:t>
            </a:r>
            <a:endParaRPr lang="en-AU" dirty="0"/>
          </a:p>
          <a:p>
            <a:endParaRPr lang="en-AU" dirty="0"/>
          </a:p>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3632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US" dirty="0"/>
              <a:t>Link: https://www.microsoft.com/videoplayer/embed/RE4AbG9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61112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800" b="0" i="0" dirty="0">
                <a:solidFill>
                  <a:srgbClr val="171717"/>
                </a:solidFill>
                <a:effectLst/>
                <a:latin typeface="Segoe UI" panose="020B0502040204020203" pitchFamily="34" charset="0"/>
              </a:rPr>
              <a:t>Cosmos DB enables you to specify how such inconsistencies should be handled. It provides the following options:</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Eventual</a:t>
            </a:r>
            <a:r>
              <a:rPr lang="en-US" sz="800" b="0" i="0" dirty="0">
                <a:solidFill>
                  <a:srgbClr val="171717"/>
                </a:solidFill>
                <a:effectLst/>
                <a:latin typeface="Segoe UI" panose="020B0502040204020203" pitchFamily="34" charset="0"/>
              </a:rPr>
              <a:t>. This option is the least consistent. It's based on the situation just described. Changes won't be lost, they'll appear </a:t>
            </a:r>
            <a:r>
              <a:rPr lang="en-US" sz="800" b="0" i="1" dirty="0">
                <a:solidFill>
                  <a:srgbClr val="171717"/>
                </a:solidFill>
                <a:effectLst/>
                <a:latin typeface="Segoe UI" panose="020B0502040204020203" pitchFamily="34" charset="0"/>
              </a:rPr>
              <a:t>eventually</a:t>
            </a:r>
            <a:r>
              <a:rPr lang="en-US" sz="800" b="0" i="0" dirty="0">
                <a:solidFill>
                  <a:srgbClr val="171717"/>
                </a:solidFill>
                <a:effectLst/>
                <a:latin typeface="Segoe UI" panose="020B0502040204020203" pitchFamily="34" charset="0"/>
              </a:rPr>
              <a:t>, but they might not appear immediately. Additionally, if an application makes several changes, some of those changes might be immediately visible, but others might be delayed; changes could appear out of order.</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Consistent Prefix</a:t>
            </a:r>
            <a:r>
              <a:rPr lang="en-US" sz="800" b="0" i="0" dirty="0">
                <a:solidFill>
                  <a:srgbClr val="171717"/>
                </a:solidFill>
                <a:effectLst/>
                <a:latin typeface="Segoe UI" panose="020B0502040204020203" pitchFamily="34" charset="0"/>
              </a:rPr>
              <a:t>. This option ensures that changes will appear in order, although there may be a delay before they become visible. In this period, applications may see old data.</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Session</a:t>
            </a:r>
            <a:r>
              <a:rPr lang="en-US" sz="800" b="0" i="0" dirty="0">
                <a:solidFill>
                  <a:srgbClr val="171717"/>
                </a:solidFill>
                <a:effectLst/>
                <a:latin typeface="Segoe UI" panose="020B0502040204020203" pitchFamily="34" charset="0"/>
              </a:rPr>
              <a:t>. If an application makes a number of changes, they'll all be visible to that application, and in order. Other applications may see old data, although any changes will appear in order, as they did for the </a:t>
            </a:r>
            <a:r>
              <a:rPr lang="en-US" sz="800" b="1" i="0" dirty="0">
                <a:solidFill>
                  <a:srgbClr val="171717"/>
                </a:solidFill>
                <a:effectLst/>
                <a:latin typeface="Segoe UI" panose="020B0502040204020203" pitchFamily="34" charset="0"/>
              </a:rPr>
              <a:t>Consistent Prefix</a:t>
            </a:r>
            <a:r>
              <a:rPr lang="en-US" sz="800" b="0" i="0" dirty="0">
                <a:solidFill>
                  <a:srgbClr val="171717"/>
                </a:solidFill>
                <a:effectLst/>
                <a:latin typeface="Segoe UI" panose="020B0502040204020203" pitchFamily="34" charset="0"/>
              </a:rPr>
              <a:t> option. This form of consistency is sometimes known as </a:t>
            </a:r>
            <a:r>
              <a:rPr lang="en-US" sz="800" b="0" i="1" dirty="0">
                <a:solidFill>
                  <a:srgbClr val="171717"/>
                </a:solidFill>
                <a:effectLst/>
                <a:latin typeface="Segoe UI" panose="020B0502040204020203" pitchFamily="34" charset="0"/>
              </a:rPr>
              <a:t>read your own writes</a:t>
            </a:r>
            <a:r>
              <a:rPr lang="en-US" sz="800" b="0" i="0" dirty="0">
                <a:solidFill>
                  <a:srgbClr val="171717"/>
                </a:solidFill>
                <a:effectLst/>
                <a:latin typeface="Segoe UI" panose="020B0502040204020203" pitchFamily="34" charset="0"/>
              </a:rPr>
              <a:t>.</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Bounded Staleness</a:t>
            </a:r>
            <a:r>
              <a:rPr lang="en-US" sz="800" b="0" i="0" dirty="0">
                <a:solidFill>
                  <a:srgbClr val="171717"/>
                </a:solidFill>
                <a:effectLst/>
                <a:latin typeface="Segoe UI" panose="020B0502040204020203" pitchFamily="34" charset="0"/>
              </a:rPr>
              <a:t>. There's a lag between writing and then reading the updated data. You specify this staleness either as a period of time, or number of previous versions the data will be inconsistent for.</a:t>
            </a:r>
          </a:p>
          <a:p>
            <a:pPr algn="l">
              <a:buFont typeface="Arial" panose="020B0604020202020204" pitchFamily="34" charset="0"/>
              <a:buChar char="•"/>
            </a:pPr>
            <a:r>
              <a:rPr lang="en-US" sz="800" b="1" i="0" dirty="0">
                <a:solidFill>
                  <a:srgbClr val="171717"/>
                </a:solidFill>
                <a:effectLst/>
                <a:latin typeface="Segoe UI" panose="020B0502040204020203" pitchFamily="34" charset="0"/>
              </a:rPr>
              <a:t>Strong</a:t>
            </a:r>
            <a:r>
              <a:rPr lang="en-US" sz="800" b="0" i="0" dirty="0">
                <a:solidFill>
                  <a:srgbClr val="171717"/>
                </a:solidFill>
                <a:effectLst/>
                <a:latin typeface="Segoe UI" panose="020B0502040204020203" pitchFamily="34" charset="0"/>
              </a:rPr>
              <a:t>: In this case, all writes are only visible to clients after the changes are confirmed as written successfully to all replicas. This option is unavailable if you need to distribute your data across multiple global regions.</a:t>
            </a:r>
          </a:p>
          <a:p>
            <a:endParaRPr lang="en-GB" sz="800" b="0" i="0" dirty="0">
              <a:solidFill>
                <a:srgbClr val="000000"/>
              </a:solidFill>
              <a:effectLst/>
              <a:latin typeface="Calibri" panose="020F0502020204030204" pitchFamily="34" charset="0"/>
            </a:endParaRPr>
          </a:p>
          <a:p>
            <a:pPr algn="l"/>
            <a:endParaRPr lang="en-US" sz="850" b="0" i="0" dirty="0">
              <a:solidFill>
                <a:srgbClr val="171717"/>
              </a:solidFill>
              <a:effectLst/>
              <a:latin typeface="Segoe UI"/>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23716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b="1" u="sng" dirty="0"/>
              <a:t>Understand aggregate functions</a:t>
            </a:r>
          </a:p>
          <a:p>
            <a:r>
              <a:rPr lang="en-GB" dirty="0"/>
              <a:t>You can use aggregate functions to summarize data in SELECT queries; you place aggregate functions in the SELECT clause. The SQL API query language supports the following aggregate functions:</a:t>
            </a:r>
          </a:p>
          <a:p>
            <a:pPr>
              <a:buFont typeface="Arial" panose="020B0604020202020204" pitchFamily="34" charset="0"/>
              <a:buChar char="•"/>
            </a:pPr>
            <a:r>
              <a:rPr lang="en-GB" b="1" dirty="0"/>
              <a:t>COUNT(p)</a:t>
            </a:r>
            <a:r>
              <a:rPr lang="en-GB" dirty="0"/>
              <a:t>. This function returns a count of the number of instances of field p in the result set. To count all the items in the result set, set p to a scalar value, such as 1.</a:t>
            </a:r>
          </a:p>
          <a:p>
            <a:pPr>
              <a:buFont typeface="Arial" panose="020B0604020202020204" pitchFamily="34" charset="0"/>
              <a:buChar char="•"/>
            </a:pPr>
            <a:r>
              <a:rPr lang="en-GB" b="1" dirty="0"/>
              <a:t>SUM(p)</a:t>
            </a:r>
            <a:r>
              <a:rPr lang="en-GB" dirty="0"/>
              <a:t>. This function returns the sum of all the instances of field p in the result set. The values of p must be numeric.</a:t>
            </a:r>
          </a:p>
          <a:p>
            <a:pPr>
              <a:buFont typeface="Arial" panose="020B0604020202020204" pitchFamily="34" charset="0"/>
              <a:buChar char="•"/>
            </a:pPr>
            <a:r>
              <a:rPr lang="en-GB" b="1" dirty="0"/>
              <a:t>AVG(p)</a:t>
            </a:r>
            <a:r>
              <a:rPr lang="en-GB" dirty="0"/>
              <a:t>. This function returns the mathematical mean of all the instances of field p in the result set. The values of p must be numeric.</a:t>
            </a:r>
          </a:p>
          <a:p>
            <a:pPr>
              <a:buFont typeface="Arial" panose="020B0604020202020204" pitchFamily="34" charset="0"/>
              <a:buChar char="•"/>
            </a:pPr>
            <a:r>
              <a:rPr lang="en-GB" b="1" dirty="0"/>
              <a:t>MAX(p)</a:t>
            </a:r>
            <a:r>
              <a:rPr lang="en-GB" dirty="0"/>
              <a:t>. This function returns the maximum value of field p in the result set.</a:t>
            </a:r>
          </a:p>
          <a:p>
            <a:pPr>
              <a:buFont typeface="Arial" panose="020B0604020202020204" pitchFamily="34" charset="0"/>
              <a:buChar char="•"/>
            </a:pPr>
            <a:r>
              <a:rPr lang="en-GB" b="1" dirty="0"/>
              <a:t>MIN(p)</a:t>
            </a:r>
            <a:r>
              <a:rPr lang="en-GB" dirty="0"/>
              <a:t>. This function returns the minimum value of field p in the result set.</a:t>
            </a:r>
          </a:p>
          <a:p>
            <a:r>
              <a:rPr lang="en-GB" dirty="0"/>
              <a:t>Although the syntax of aggregate functions is similar to ANSI SQL, unlike ANSI SQL the SQL API query language doesn't support the GROUP BY clause; you can't generate subtotals for different values of the same field in a single query. You're able to include more than one aggregate function in the SELECT clause of your queries.</a:t>
            </a:r>
          </a:p>
          <a:p>
            <a:pPr>
              <a:buFont typeface="Arial" panose="020B0604020202020204" pitchFamily="34" charset="0"/>
              <a:buNone/>
            </a:pPr>
            <a:endParaRPr lang="en-GB" dirty="0"/>
          </a:p>
          <a:p>
            <a:r>
              <a:rPr lang="en-GB" b="1" i="1" dirty="0"/>
              <a:t>[Demo with the Volcanoes Data]</a:t>
            </a:r>
          </a:p>
          <a:p>
            <a:r>
              <a:rPr lang="en-GB" b="1" i="1" dirty="0"/>
              <a:t>// Find the total number of volcanoes in Japan</a:t>
            </a:r>
          </a:p>
          <a:p>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FF00FF"/>
                </a:solidFill>
                <a:effectLst/>
                <a:latin typeface="Consolas" panose="020B0609020204030204" pitchFamily="49" charset="0"/>
              </a:rPr>
              <a:t>COUNT</a:t>
            </a:r>
            <a:r>
              <a:rPr lang="en-GB" b="0" dirty="0">
                <a:solidFill>
                  <a:srgbClr val="000000"/>
                </a:solidFill>
                <a:effectLst/>
                <a:latin typeface="Consolas" panose="020B0609020204030204" pitchFamily="49" charset="0"/>
              </a:rPr>
              <a:t>(v) </a:t>
            </a:r>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totalVolcanoesJapan</a:t>
            </a:r>
          </a:p>
          <a:p>
            <a:r>
              <a:rPr lang="en-GB" b="0" dirty="0">
                <a:solidFill>
                  <a:srgbClr val="0000FF"/>
                </a:solidFill>
                <a:effectLst/>
                <a:latin typeface="Consolas" panose="020B0609020204030204" pitchFamily="49" charset="0"/>
              </a:rPr>
              <a:t>FROM</a:t>
            </a:r>
            <a:r>
              <a:rPr lang="en-GB" b="0" dirty="0">
                <a:solidFill>
                  <a:srgbClr val="000000"/>
                </a:solidFill>
                <a:effectLst/>
                <a:latin typeface="Consolas" panose="020B0609020204030204" pitchFamily="49" charset="0"/>
              </a:rPr>
              <a:t> v</a:t>
            </a:r>
          </a:p>
          <a:p>
            <a:r>
              <a:rPr lang="en-GB" b="0" dirty="0">
                <a:solidFill>
                  <a:srgbClr val="0000FF"/>
                </a:solidFill>
                <a:effectLst/>
                <a:latin typeface="Consolas" panose="020B0609020204030204" pitchFamily="49" charset="0"/>
              </a:rPr>
              <a:t>WHERE</a:t>
            </a:r>
            <a:r>
              <a:rPr lang="en-GB" b="0" dirty="0">
                <a:solidFill>
                  <a:srgbClr val="000000"/>
                </a:solidFill>
                <a:effectLst/>
                <a:latin typeface="Consolas" panose="020B0609020204030204" pitchFamily="49" charset="0"/>
              </a:rPr>
              <a:t> v.Region </a:t>
            </a:r>
            <a:r>
              <a:rPr lang="en-GB" b="0" dirty="0">
                <a:solidFill>
                  <a:srgbClr val="778899"/>
                </a:solidFill>
                <a:effectLst/>
                <a:latin typeface="Consolas" panose="020B0609020204030204" pitchFamily="49" charset="0"/>
              </a:rPr>
              <a:t>=</a:t>
            </a:r>
            <a:r>
              <a:rPr lang="en-GB" b="0" dirty="0">
                <a:solidFill>
                  <a:srgbClr val="000000"/>
                </a:solidFill>
                <a:effectLst/>
                <a:latin typeface="Consolas" panose="020B0609020204030204" pitchFamily="49" charset="0"/>
              </a:rPr>
              <a:t> "Japan“</a:t>
            </a:r>
          </a:p>
          <a:p>
            <a:endParaRPr lang="en-GB" b="0" dirty="0">
              <a:solidFill>
                <a:srgbClr val="000000"/>
              </a:solidFill>
              <a:effectLst/>
              <a:latin typeface="Consolas" panose="020B0609020204030204" pitchFamily="49" charset="0"/>
            </a:endParaRPr>
          </a:p>
          <a:p>
            <a:r>
              <a:rPr lang="en-GB" b="1" i="1" dirty="0">
                <a:solidFill>
                  <a:srgbClr val="000000"/>
                </a:solidFill>
                <a:effectLst/>
                <a:latin typeface="Consolas" panose="020B0609020204030204" pitchFamily="49" charset="0"/>
              </a:rPr>
              <a:t>// Find the deepest volcano in Japan</a:t>
            </a:r>
          </a:p>
          <a:p>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FF00FF"/>
                </a:solidFill>
                <a:effectLst/>
                <a:latin typeface="Consolas" panose="020B0609020204030204" pitchFamily="49" charset="0"/>
              </a:rPr>
              <a:t>MAX</a:t>
            </a:r>
            <a:r>
              <a:rPr lang="en-GB" b="0" dirty="0">
                <a:solidFill>
                  <a:srgbClr val="000000"/>
                </a:solidFill>
                <a:effectLst/>
                <a:latin typeface="Consolas" panose="020B0609020204030204" pitchFamily="49" charset="0"/>
              </a:rPr>
              <a:t>(v.Elevation) </a:t>
            </a:r>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deepestVolcanoJapan</a:t>
            </a:r>
          </a:p>
          <a:p>
            <a:r>
              <a:rPr lang="en-GB" b="0" dirty="0">
                <a:solidFill>
                  <a:srgbClr val="0000FF"/>
                </a:solidFill>
                <a:effectLst/>
                <a:latin typeface="Consolas" panose="020B0609020204030204" pitchFamily="49" charset="0"/>
              </a:rPr>
              <a:t>FROM</a:t>
            </a:r>
            <a:r>
              <a:rPr lang="en-GB" b="0" dirty="0">
                <a:solidFill>
                  <a:srgbClr val="000000"/>
                </a:solidFill>
                <a:effectLst/>
                <a:latin typeface="Consolas" panose="020B0609020204030204" pitchFamily="49" charset="0"/>
              </a:rPr>
              <a:t> v</a:t>
            </a:r>
          </a:p>
          <a:p>
            <a:r>
              <a:rPr lang="en-GB" b="0" dirty="0">
                <a:solidFill>
                  <a:srgbClr val="0000FF"/>
                </a:solidFill>
                <a:effectLst/>
                <a:latin typeface="Consolas" panose="020B0609020204030204" pitchFamily="49" charset="0"/>
              </a:rPr>
              <a:t>WHERE</a:t>
            </a:r>
            <a:r>
              <a:rPr lang="en-GB" b="0" dirty="0">
                <a:solidFill>
                  <a:srgbClr val="000000"/>
                </a:solidFill>
                <a:effectLst/>
                <a:latin typeface="Consolas" panose="020B0609020204030204" pitchFamily="49" charset="0"/>
              </a:rPr>
              <a:t> v.Region </a:t>
            </a:r>
            <a:r>
              <a:rPr lang="en-GB" b="0" dirty="0">
                <a:solidFill>
                  <a:srgbClr val="778899"/>
                </a:solidFill>
                <a:effectLst/>
                <a:latin typeface="Consolas" panose="020B0609020204030204" pitchFamily="49" charset="0"/>
              </a:rPr>
              <a:t>=</a:t>
            </a:r>
            <a:r>
              <a:rPr lang="en-GB" b="0" dirty="0">
                <a:solidFill>
                  <a:srgbClr val="000000"/>
                </a:solidFill>
                <a:effectLst/>
                <a:latin typeface="Consolas" panose="020B0609020204030204" pitchFamily="49" charset="0"/>
              </a:rPr>
              <a:t> "Japan"</a:t>
            </a:r>
          </a:p>
          <a:p>
            <a:endParaRPr lang="en-GB" b="0" dirty="0">
              <a:solidFill>
                <a:srgbClr val="000000"/>
              </a:solidFill>
              <a:effectLst/>
              <a:latin typeface="Consolas" panose="020B0609020204030204" pitchFamily="49" charset="0"/>
            </a:endParaRPr>
          </a:p>
          <a:p>
            <a:endParaRPr lang="en-GB" dirty="0"/>
          </a:p>
          <a:p>
            <a:endParaRPr lang="en-GB" dirty="0"/>
          </a:p>
          <a:p>
            <a:endParaRPr lang="en-GB" dirty="0"/>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7221851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a:t>
            </a:r>
            <a:r>
              <a:rPr lang="en-US" dirty="0">
                <a:hlinkClick r:id="rId3"/>
              </a:rPr>
              <a:t>https://docs.microsoft.com/en-us/learn/modules/explore-non-relational-data-stores-azure/6-exercise</a:t>
            </a:r>
            <a:r>
              <a:rPr lang="en-US" dirty="0"/>
              <a:t> </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Instructor notes</a:t>
            </a:r>
          </a:p>
          <a:p>
            <a:endParaRPr lang="en-US" sz="900" dirty="0"/>
          </a:p>
          <a:p>
            <a:r>
              <a:rPr lang="en-US" sz="900" dirty="0">
                <a:solidFill>
                  <a:srgbClr val="000000"/>
                </a:solidFill>
                <a:latin typeface="Segoe UI" panose="020B0502040204020203" pitchFamily="34" charset="0"/>
              </a:rPr>
              <a:t>In the sample scenario, suppose that you've created the following data stores:</a:t>
            </a:r>
          </a:p>
          <a:p>
            <a:endParaRPr lang="en-US" sz="900" dirty="0">
              <a:solidFill>
                <a:srgbClr val="000000"/>
              </a:solidFill>
              <a:latin typeface="Segoe UI" panose="020B0502040204020203" pitchFamily="34" charset="0"/>
            </a:endParaRPr>
          </a:p>
          <a:p>
            <a:pPr marL="285750" indent="-285750">
              <a:buFont typeface="Arial" panose="020B0604020202020204" pitchFamily="34" charset="0"/>
              <a:buChar char="•"/>
            </a:pPr>
            <a:r>
              <a:rPr lang="en-US" sz="900" dirty="0">
                <a:solidFill>
                  <a:srgbClr val="000000"/>
                </a:solidFill>
                <a:latin typeface="Segoe UI" panose="020B0502040204020203" pitchFamily="34" charset="0"/>
              </a:rPr>
              <a:t>A Cosmos DB for holding information about the products that Contoso manufactures.</a:t>
            </a:r>
          </a:p>
          <a:p>
            <a:pPr marL="285750" indent="-285750">
              <a:buFont typeface="Arial" panose="020B0604020202020204" pitchFamily="34" charset="0"/>
              <a:buChar char="•"/>
            </a:pPr>
            <a:r>
              <a:rPr lang="en-US" sz="900" dirty="0">
                <a:solidFill>
                  <a:srgbClr val="000000"/>
                </a:solidFill>
                <a:latin typeface="Segoe UI" panose="020B0502040204020203" pitchFamily="34" charset="0"/>
              </a:rPr>
              <a:t>A blob container in Azure Storage for holding the images of products.</a:t>
            </a:r>
          </a:p>
          <a:p>
            <a:pPr marL="285750" indent="-285750">
              <a:buFont typeface="Arial" panose="020B0604020202020204" pitchFamily="34" charset="0"/>
              <a:buChar char="•"/>
            </a:pPr>
            <a:r>
              <a:rPr lang="en-US" sz="900" dirty="0">
                <a:solidFill>
                  <a:srgbClr val="000000"/>
                </a:solidFill>
                <a:latin typeface="Segoe UI" panose="020B0502040204020203" pitchFamily="34" charset="0"/>
              </a:rPr>
              <a:t>A file share, in the same Azure Storage account, for holding product documentation.</a:t>
            </a:r>
          </a:p>
          <a:p>
            <a:endParaRPr lang="en-US" sz="900" dirty="0">
              <a:solidFill>
                <a:srgbClr val="000000"/>
              </a:solidFill>
              <a:latin typeface="Segoe UI" panose="020B0502040204020203" pitchFamily="34" charset="0"/>
            </a:endParaRPr>
          </a:p>
          <a:p>
            <a:r>
              <a:rPr lang="en-US" sz="900" dirty="0">
                <a:solidFill>
                  <a:srgbClr val="000000"/>
                </a:solidFill>
                <a:latin typeface="Segoe UI" panose="020B0502040204020203" pitchFamily="34" charset="0"/>
              </a:rPr>
              <a:t>In this exercise, you'll upload data to these data stores. You'll run queries against the data in the Cosmos DB database. Finally, you'll download and view the images and documents held in Azure Storage.</a:t>
            </a:r>
          </a:p>
          <a:p>
            <a:endParaRPr lang="en-US" sz="900" dirty="0">
              <a:solidFill>
                <a:srgbClr val="000000"/>
              </a:solidFill>
              <a:latin typeface="Segoe UI" panose="020B0502040204020203" pitchFamily="34" charset="0"/>
            </a:endParaRPr>
          </a:p>
          <a:p>
            <a:r>
              <a:rPr lang="en-US" sz="900" dirty="0">
                <a:solidFill>
                  <a:srgbClr val="000000"/>
                </a:solidFill>
                <a:latin typeface="Segoe UI" panose="020B0502040204020203" pitchFamily="34" charset="0"/>
              </a:rPr>
              <a:t>You'll perform this exercise using the Azure portal and the command line.</a:t>
            </a:r>
            <a:endParaRPr lang="en-US" sz="900" u="none" strike="noStrike" baseline="0" dirty="0">
              <a:solidFill>
                <a:srgbClr val="171717"/>
              </a:solidFill>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2010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7974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11/4/2021 8:45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947922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All rows in a table must have a key, but apart from that the columns in each row can vary. Unlike traditional relational databases, Azure Table Storage tables have no concept of relationships, stored procedures, secondary indexes, or foreign keys. Data will usually be denormalized, with each row holding the entire data for a logical entity.</a:t>
            </a: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47763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Azure Blob storage is a service that enables you to store massive amounts of unstructured data, or </a:t>
            </a:r>
            <a:r>
              <a:rPr lang="en-GB" sz="882" b="0" i="1" kern="1200" dirty="0">
                <a:solidFill>
                  <a:schemeClr val="tx1"/>
                </a:solidFill>
                <a:effectLst/>
                <a:latin typeface="Segoe UI Light" pitchFamily="34" charset="0"/>
                <a:ea typeface="+mn-ea"/>
                <a:cs typeface="+mn-cs"/>
              </a:rPr>
              <a:t>Binary Large OBject</a:t>
            </a:r>
            <a:r>
              <a:rPr lang="en-US" sz="882" b="0" i="1" kern="1200" dirty="0">
                <a:solidFill>
                  <a:schemeClr val="tx1"/>
                </a:solidFill>
                <a:effectLst/>
                <a:latin typeface="Segoe UI Light" pitchFamily="34" charset="0"/>
                <a:ea typeface="+mn-ea"/>
                <a:cs typeface="+mn-cs"/>
              </a:rPr>
              <a:t>s</a:t>
            </a:r>
            <a:r>
              <a:rPr lang="en-US" sz="882" b="0" kern="1200" dirty="0">
                <a:solidFill>
                  <a:schemeClr val="tx1"/>
                </a:solidFill>
                <a:effectLst/>
                <a:latin typeface="Segoe UI Light" pitchFamily="34" charset="0"/>
                <a:ea typeface="+mn-ea"/>
                <a:cs typeface="+mn-cs"/>
              </a:rPr>
              <a:t>, in the 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Azure currently supports three different types of blob:</a:t>
            </a:r>
          </a:p>
          <a:p>
            <a:br>
              <a:rPr lang="en-US" sz="882" b="0" kern="1200" dirty="0">
                <a:solidFill>
                  <a:schemeClr val="tx1"/>
                </a:solidFill>
                <a:effectLst/>
                <a:latin typeface="Segoe UI Light" pitchFamily="34" charset="0"/>
                <a:ea typeface="+mn-ea"/>
                <a:cs typeface="+mn-cs"/>
              </a:rPr>
            </a:br>
            <a:r>
              <a:rPr lang="en-US" sz="882" b="0" i="1" kern="1200" dirty="0">
                <a:solidFill>
                  <a:schemeClr val="tx1"/>
                </a:solidFill>
                <a:effectLst/>
                <a:latin typeface="Segoe UI Light" pitchFamily="34" charset="0"/>
                <a:ea typeface="+mn-ea"/>
                <a:cs typeface="+mn-cs"/>
              </a:rPr>
              <a:t>Block blobs</a:t>
            </a:r>
            <a:r>
              <a:rPr lang="en-US" sz="882" b="0" kern="1200" dirty="0">
                <a:solidFill>
                  <a:schemeClr val="tx1"/>
                </a:solidFill>
                <a:effectLst/>
                <a:latin typeface="Segoe UI Light" pitchFamily="34" charset="0"/>
                <a:ea typeface="+mn-ea"/>
                <a:cs typeface="+mn-cs"/>
              </a:rPr>
              <a:t>. A block blob is handled as a set of blocks. Each block can vary in size, up to 100 MB. A block blob can contain up to 50,000 blocks, giving a maximum size of over 4.7 TB. The block is the smallest amount of data that can be read or written as an individual unit. Block blobs are best used to store discrete, large, binary objects that change infrequently.</a:t>
            </a:r>
          </a:p>
          <a:p>
            <a:br>
              <a:rPr lang="en-US" sz="882" b="0" kern="1200" dirty="0">
                <a:solidFill>
                  <a:schemeClr val="tx1"/>
                </a:solidFill>
                <a:effectLst/>
                <a:latin typeface="Segoe UI Light" pitchFamily="34" charset="0"/>
                <a:ea typeface="+mn-ea"/>
                <a:cs typeface="+mn-cs"/>
              </a:rPr>
            </a:br>
            <a:r>
              <a:rPr lang="en-US" sz="882" b="0" i="1" kern="1200" dirty="0">
                <a:solidFill>
                  <a:schemeClr val="tx1"/>
                </a:solidFill>
                <a:effectLst/>
                <a:latin typeface="Segoe UI Light" pitchFamily="34" charset="0"/>
                <a:ea typeface="+mn-ea"/>
                <a:cs typeface="+mn-cs"/>
              </a:rPr>
              <a:t>Page blobs</a:t>
            </a:r>
            <a:r>
              <a:rPr lang="en-US" sz="882" b="0" kern="1200" dirty="0">
                <a:solidFill>
                  <a:schemeClr val="tx1"/>
                </a:solidFill>
                <a:effectLst/>
                <a:latin typeface="Segoe UI Light" pitchFamily="34" charset="0"/>
                <a:ea typeface="+mn-ea"/>
                <a:cs typeface="+mn-cs"/>
              </a:rPr>
              <a:t>. A page blob is organized as a collection of fixed size 512-byte pages. A page blob is optimized to support random read and write operations; you can fetch and store data for a single page if necessary. A page blob can hold up to 8 TB of data. Azure uses page blobs to implement virtual disk storage for virtual machines.</a:t>
            </a:r>
          </a:p>
          <a:p>
            <a:br>
              <a:rPr lang="en-US" sz="882" b="0" kern="1200" dirty="0">
                <a:solidFill>
                  <a:schemeClr val="tx1"/>
                </a:solidFill>
                <a:effectLst/>
                <a:latin typeface="Segoe UI Light" pitchFamily="34" charset="0"/>
                <a:ea typeface="+mn-ea"/>
                <a:cs typeface="+mn-cs"/>
              </a:rPr>
            </a:br>
            <a:r>
              <a:rPr lang="en-US" sz="882" b="0" i="1" kern="1200" dirty="0">
                <a:solidFill>
                  <a:schemeClr val="tx1"/>
                </a:solidFill>
                <a:effectLst/>
                <a:latin typeface="Segoe UI Light" pitchFamily="34" charset="0"/>
                <a:ea typeface="+mn-ea"/>
                <a:cs typeface="+mn-cs"/>
              </a:rPr>
              <a:t>Append blobs</a:t>
            </a:r>
            <a:r>
              <a:rPr lang="en-US" sz="882" b="0" kern="1200" dirty="0">
                <a:solidFill>
                  <a:schemeClr val="tx1"/>
                </a:solidFill>
                <a:effectLst/>
                <a:latin typeface="Segoe UI Light" pitchFamily="34" charset="0"/>
                <a:ea typeface="+mn-ea"/>
                <a:cs typeface="+mn-cs"/>
              </a:rPr>
              <a:t>. An append blob is a block blob optimized to support append operations. You can only add blocks to the end of an append blob; updating or deleting existing blocks isn't supported. Each block can vary in size, up to 4 MB. The maximum size of an append blob is just over 195 GB.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938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850" b="1" dirty="0">
              <a:solidFill>
                <a:srgbClr val="171717"/>
              </a:solidFill>
              <a:latin typeface="Segoe UI"/>
              <a:cs typeface="Segoe UI"/>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289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Relational databases store data in relational tables, but sometimes the structure imposed by this model can be too rigid, and often leads to poor performance unless you spend time implementing detailed tuning. Other models, collectively known as </a:t>
            </a:r>
            <a:r>
              <a:rPr lang="en-GB" sz="800" i="1" dirty="0"/>
              <a:t>NoSQL</a:t>
            </a:r>
            <a:r>
              <a:rPr lang="en-GB" sz="800" dirty="0"/>
              <a:t> databases exist. These models store data in other structures, such as documents, graphs, key-value stores, and column family stores.</a:t>
            </a:r>
          </a:p>
          <a:p>
            <a:endParaRPr lang="en-GB" sz="800" dirty="0"/>
          </a:p>
          <a:p>
            <a:r>
              <a:rPr lang="en-GB" sz="800" dirty="0"/>
              <a:t>Azure Cosmos DB is a multi-model NoSQL database management system. </a:t>
            </a:r>
          </a:p>
          <a:p>
            <a:endParaRPr lang="en-GB" sz="800" dirty="0"/>
          </a:p>
          <a:p>
            <a:r>
              <a:rPr lang="en-GB" sz="800" dirty="0"/>
              <a:t>Cosmos DB manages data as a partitioned set of documents. A document is a collection of fields, identified by a key. </a:t>
            </a:r>
          </a:p>
          <a:p>
            <a:endParaRPr lang="en-GB" sz="800" dirty="0"/>
          </a:p>
          <a:p>
            <a:r>
              <a:rPr lang="en-GB" sz="800" dirty="0"/>
              <a:t>The fields in each document can vary, and a field can contain child documents. </a:t>
            </a:r>
          </a:p>
          <a:p>
            <a:endParaRPr lang="en-GB" sz="800" dirty="0"/>
          </a:p>
          <a:p>
            <a:r>
              <a:rPr lang="en-GB" sz="800" dirty="0"/>
              <a:t>Many document databases use JSON (JavaScript Object Notation) to represent the document structure. </a:t>
            </a:r>
          </a:p>
          <a:p>
            <a:endParaRPr lang="en-GB" sz="800" dirty="0"/>
          </a:p>
          <a:p>
            <a:r>
              <a:rPr lang="en-GB" sz="800" dirty="0"/>
              <a:t>In this format, the fields in a document are enclosed between braces, { and }, and each field is prefixed with its name. </a:t>
            </a:r>
          </a:p>
          <a:p>
            <a:endParaRPr lang="en-GB" sz="800" dirty="0"/>
          </a:p>
          <a:p>
            <a:r>
              <a:rPr lang="en-GB" sz="800" dirty="0"/>
              <a:t>A document can hold up to 2 MB of data, including small binary objects. </a:t>
            </a:r>
          </a:p>
          <a:p>
            <a:endParaRPr lang="en-GB" sz="800" dirty="0"/>
          </a:p>
          <a:p>
            <a:r>
              <a:rPr lang="en-GB" sz="800" dirty="0"/>
              <a:t>If you need to store larger blobs as part of a document, use Azure Blob storage, and add a reference to the blob in the document.</a:t>
            </a:r>
          </a:p>
          <a:p>
            <a:pPr>
              <a:buFont typeface="Arial" panose="020B0604020202020204" pitchFamily="34" charset="0"/>
              <a:buNone/>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Documents in a Cosmos DB database are organized into containers.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The documents in a container are grouped together into partitions. A partition holds a set of documents that share a common partition key.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You designate one of the fields in your documents as the partition key.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You should select a partition key that collects all related documents together.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This approach helps to reduce the amount of I/O (disk reads) that queries might need to perform when retrieving a set of documents for a given entity.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For example, in a document database for an ecommerce system recording the details of customers and the orders they've placed, you could partition the data by customer ID, and store the customer and order details for each customer in the same partition.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To find all the information and orders for a customer, you simply need to query that single partition.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There's a superficial similarity between a Cosmos DB container and a table in Azure Table storage: in both cases, data is partitioned and documents (rows in a table) are identified by a unique ID within a partition.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However, the similarity ends there. Unlike Azure Table storage, documents in a Cosmos DB partition aren't sorted by ID.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Instead, Cosmos DB maintains a separate index. This index contains not only the document IDs, but also tracks the value of every other field in each document.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This index is created and maintained automatically.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GB" sz="80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GB" sz="800" dirty="0"/>
              <a:t>This index enables you to perform queries that specify criteria referencing any fields in a container, without incurring the need to scan the entire partition to find that data.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009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Instructor notes</a:t>
            </a:r>
          </a:p>
          <a:p>
            <a:endParaRPr lang="en-US" dirty="0"/>
          </a:p>
          <a:p>
            <a:r>
              <a:rPr lang="en-GB" sz="882" b="1" kern="1200" dirty="0">
                <a:solidFill>
                  <a:schemeClr val="tx1"/>
                </a:solidFill>
                <a:effectLst/>
                <a:latin typeface="Segoe UI Light" pitchFamily="34" charset="0"/>
                <a:ea typeface="+mn-ea"/>
                <a:cs typeface="+mn-cs"/>
              </a:rPr>
              <a:t>Use cases and management benefits of using Azure Cosmos DB</a:t>
            </a:r>
            <a:endParaRPr lang="en-GB"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Cosmos DB is a highly scalable database management system. Each partition can grow up to 10 GB in size. </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Indexes are created and maintained automatically.</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All databases are replicated within a single region  (or across regions at additional cost)</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Cosmos DB guarantees 99.99% high availability. </a:t>
            </a:r>
          </a:p>
          <a:p>
            <a:pPr marL="171450" indent="-171450">
              <a:buFont typeface="Arial" panose="020B0604020202020204" pitchFamily="34" charset="0"/>
              <a:buChar char="•"/>
            </a:pPr>
            <a:r>
              <a:rPr lang="en-GB" sz="882" b="0" kern="1200" dirty="0">
                <a:solidFill>
                  <a:schemeClr val="tx1"/>
                </a:solidFill>
                <a:effectLst/>
                <a:latin typeface="Segoe UI Light" pitchFamily="34" charset="0"/>
                <a:ea typeface="+mn-ea"/>
                <a:cs typeface="+mn-cs"/>
              </a:rPr>
              <a:t>Cosmos DB guarantees less than 10-ms latencies for both reads (indexed) and writes at the 99th percentile, all around the world.</a:t>
            </a:r>
          </a:p>
          <a:p>
            <a:endParaRPr lang="en-GB" sz="882" b="0" kern="1200" dirty="0">
              <a:solidFill>
                <a:schemeClr val="tx1"/>
              </a:solidFill>
              <a:effectLst/>
              <a:latin typeface="Segoe UI Light" pitchFamily="34" charset="0"/>
              <a:ea typeface="+mn-ea"/>
              <a:cs typeface="+mn-cs"/>
            </a:endParaRPr>
          </a:p>
          <a:p>
            <a:r>
              <a:rPr lang="en-GB" sz="882" b="0" kern="1200" dirty="0">
                <a:solidFill>
                  <a:schemeClr val="tx1"/>
                </a:solidFill>
                <a:effectLst/>
                <a:latin typeface="Segoe UI Light" pitchFamily="34" charset="0"/>
                <a:ea typeface="+mn-ea"/>
                <a:cs typeface="+mn-cs"/>
              </a:rPr>
              <a:t>Cosmos DB is highly suitable for the following scenarios:</a:t>
            </a:r>
          </a:p>
          <a:p>
            <a:br>
              <a:rPr lang="en-GB" sz="882" b="0" kern="1200" dirty="0">
                <a:solidFill>
                  <a:schemeClr val="tx1"/>
                </a:solidFill>
                <a:effectLst/>
                <a:latin typeface="Segoe UI Light" pitchFamily="34" charset="0"/>
                <a:ea typeface="+mn-ea"/>
                <a:cs typeface="+mn-cs"/>
              </a:rPr>
            </a:br>
            <a:r>
              <a:rPr lang="en-GB" sz="882" b="0" kern="1200" dirty="0">
                <a:solidFill>
                  <a:schemeClr val="tx1"/>
                </a:solidFill>
                <a:effectLst/>
                <a:latin typeface="Segoe UI Light" pitchFamily="34" charset="0"/>
                <a:ea typeface="+mn-ea"/>
                <a:cs typeface="+mn-cs"/>
              </a:rPr>
              <a:t>- </a:t>
            </a:r>
            <a:r>
              <a:rPr lang="en-GB" sz="882" b="0" i="1" kern="1200" dirty="0">
                <a:solidFill>
                  <a:schemeClr val="tx1"/>
                </a:solidFill>
                <a:effectLst/>
                <a:latin typeface="Segoe UI Light" pitchFamily="34" charset="0"/>
                <a:ea typeface="+mn-ea"/>
                <a:cs typeface="+mn-cs"/>
              </a:rPr>
              <a:t>IoT and telematics</a:t>
            </a:r>
            <a:br>
              <a:rPr lang="en-GB" sz="882" b="0" kern="1200" dirty="0">
                <a:solidFill>
                  <a:schemeClr val="tx1"/>
                </a:solidFill>
                <a:effectLst/>
                <a:latin typeface="Segoe UI Light" pitchFamily="34" charset="0"/>
                <a:ea typeface="+mn-ea"/>
                <a:cs typeface="+mn-cs"/>
              </a:rPr>
            </a:br>
            <a:r>
              <a:rPr lang="en-GB" sz="882" b="0" kern="1200" dirty="0">
                <a:solidFill>
                  <a:schemeClr val="tx1"/>
                </a:solidFill>
                <a:effectLst/>
                <a:latin typeface="Segoe UI Light" pitchFamily="34" charset="0"/>
                <a:ea typeface="+mn-ea"/>
                <a:cs typeface="+mn-cs"/>
              </a:rPr>
              <a:t>- R</a:t>
            </a:r>
            <a:r>
              <a:rPr lang="en-GB" sz="882" b="0" i="1" kern="1200" dirty="0">
                <a:solidFill>
                  <a:schemeClr val="tx1"/>
                </a:solidFill>
                <a:effectLst/>
                <a:latin typeface="Segoe UI Light" pitchFamily="34" charset="0"/>
                <a:ea typeface="+mn-ea"/>
                <a:cs typeface="+mn-cs"/>
              </a:rPr>
              <a:t>etail and marketing</a:t>
            </a:r>
          </a:p>
          <a:p>
            <a:pPr marL="171450" indent="-171450">
              <a:buFontTx/>
              <a:buChar char="-"/>
            </a:pPr>
            <a:r>
              <a:rPr lang="en-GB" sz="882" b="0" i="1" kern="1200" dirty="0">
                <a:solidFill>
                  <a:schemeClr val="tx1"/>
                </a:solidFill>
                <a:effectLst/>
                <a:latin typeface="Segoe UI Light" pitchFamily="34" charset="0"/>
                <a:ea typeface="+mn-ea"/>
                <a:cs typeface="+mn-cs"/>
              </a:rPr>
              <a:t>Gaming</a:t>
            </a:r>
          </a:p>
          <a:p>
            <a:pPr marL="171450" indent="-171450">
              <a:buFontTx/>
              <a:buChar char="-"/>
            </a:pPr>
            <a:r>
              <a:rPr lang="en-GB" sz="882" b="0" i="1" kern="1200" dirty="0">
                <a:solidFill>
                  <a:schemeClr val="tx1"/>
                </a:solidFill>
                <a:effectLst/>
                <a:latin typeface="Segoe UI Light" pitchFamily="34" charset="0"/>
                <a:ea typeface="+mn-ea"/>
                <a:cs typeface="+mn-cs"/>
              </a:rPr>
              <a:t>Web and mobile applications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46272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Agenda 2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2082233"/>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3552816"/>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42592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735" r:id="rId16"/>
    <p:sldLayoutId id="2147484691" r:id="rId17"/>
    <p:sldLayoutId id="2147484692" r:id="rId18"/>
    <p:sldLayoutId id="2147484693" r:id="rId19"/>
    <p:sldLayoutId id="2147484694" r:id="rId20"/>
    <p:sldLayoutId id="2147484695" r:id="rId21"/>
    <p:sldLayoutId id="2147484560" r:id="rId22"/>
    <p:sldLayoutId id="2147484580" r:id="rId23"/>
    <p:sldLayoutId id="2147484566" r:id="rId24"/>
    <p:sldLayoutId id="2147484696" r:id="rId25"/>
    <p:sldLayoutId id="2147484697" r:id="rId26"/>
    <p:sldLayoutId id="2147484675" r:id="rId27"/>
    <p:sldLayoutId id="2147484676" r:id="rId28"/>
    <p:sldLayoutId id="2147484711" r:id="rId29"/>
    <p:sldLayoutId id="2147484721" r:id="rId30"/>
    <p:sldLayoutId id="2147484720" r:id="rId31"/>
    <p:sldLayoutId id="2147484726" r:id="rId32"/>
    <p:sldLayoutId id="2147484570" r:id="rId33"/>
    <p:sldLayoutId id="2147484571" r:id="rId34"/>
    <p:sldLayoutId id="2147484572" r:id="rId35"/>
    <p:sldLayoutId id="2147484688" r:id="rId36"/>
    <p:sldLayoutId id="2147484689" r:id="rId37"/>
    <p:sldLayoutId id="2147484690" r:id="rId38"/>
    <p:sldLayoutId id="2147484724" r:id="rId39"/>
    <p:sldLayoutId id="2147484725" r:id="rId40"/>
    <p:sldLayoutId id="2147484722" r:id="rId41"/>
    <p:sldLayoutId id="2147484683" r:id="rId42"/>
    <p:sldLayoutId id="214748468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7.wmf"/><Relationship Id="rId4" Type="http://schemas.openxmlformats.org/officeDocument/2006/relationships/image" Target="../media/image36.wmf"/></Relationships>
</file>

<file path=ppt/slides/_rels/slide1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14.xml.rels><?xml version="1.0" encoding="UTF-8" standalone="yes"?>
<Relationships xmlns="http://schemas.openxmlformats.org/package/2006/relationships"><Relationship Id="rId3" Type="http://schemas.openxmlformats.org/officeDocument/2006/relationships/hyperlink" Target="https://www.microsoft.com/videoplayer/embed/RE4zTud" TargetMode="External"/><Relationship Id="rId2" Type="http://schemas.openxmlformats.org/officeDocument/2006/relationships/notesSlide" Target="../notesSlides/notesSlide14.xml"/><Relationship Id="rId1" Type="http://schemas.openxmlformats.org/officeDocument/2006/relationships/slideLayout" Target="../slideLayouts/slideLayout3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microsoft.com/videoplayer/embed/RE4AwNK" TargetMode="External"/><Relationship Id="rId2" Type="http://schemas.openxmlformats.org/officeDocument/2006/relationships/notesSlide" Target="../notesSlides/notesSlide16.xml"/><Relationship Id="rId1" Type="http://schemas.openxmlformats.org/officeDocument/2006/relationships/slideLayout" Target="../slideLayouts/slideLayout3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videoplayer/embed/RE4AkhH" TargetMode="External"/><Relationship Id="rId2" Type="http://schemas.openxmlformats.org/officeDocument/2006/relationships/notesSlide" Target="../notesSlides/notesSlide17.xml"/><Relationship Id="rId1" Type="http://schemas.openxmlformats.org/officeDocument/2006/relationships/slideLayout" Target="../slideLayouts/slideLayout3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soft.com/videoplayer/embed/RE4A94T" TargetMode="External"/><Relationship Id="rId2" Type="http://schemas.openxmlformats.org/officeDocument/2006/relationships/notesSlide" Target="../notesSlides/notesSlide19.xml"/><Relationship Id="rId1" Type="http://schemas.openxmlformats.org/officeDocument/2006/relationships/slideLayout" Target="../slideLayouts/slideLayout32.xml"/><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6.wmf"/><Relationship Id="rId4" Type="http://schemas.openxmlformats.org/officeDocument/2006/relationships/image" Target="../media/image42.wmf"/></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54.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www.microsoft.com/videoplayer/embed/RE4AbG9" TargetMode="External"/><Relationship Id="rId2" Type="http://schemas.openxmlformats.org/officeDocument/2006/relationships/notesSlide" Target="../notesSlides/notesSlide25.xml"/><Relationship Id="rId1" Type="http://schemas.openxmlformats.org/officeDocument/2006/relationships/slideLayout" Target="../slideLayouts/slideLayout32.xml"/><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28.xml"/><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vert="horz" wrap="square" lIns="0" tIns="0" rIns="0" bIns="0" rtlCol="0" anchor="b" anchorCtr="0">
            <a:noAutofit/>
          </a:bodyPr>
          <a:lstStyle/>
          <a:p>
            <a:r>
              <a:rPr lang="en-US" sz="3600" dirty="0"/>
              <a:t>Module 3: Explore </a:t>
            </a:r>
            <a:br>
              <a:rPr lang="en-US" sz="3600" dirty="0"/>
            </a:br>
            <a:r>
              <a:rPr lang="en-US" sz="3600" dirty="0"/>
              <a:t>non-relational data </a:t>
            </a:r>
            <a:br>
              <a:rPr lang="en-US" sz="3600" dirty="0"/>
            </a:br>
            <a:r>
              <a:rPr lang="en-US" sz="3600" dirty="0"/>
              <a:t>in Azure</a:t>
            </a:r>
          </a:p>
        </p:txBody>
      </p:sp>
    </p:spTree>
    <p:extLst>
      <p:ext uri="{BB962C8B-B14F-4D97-AF65-F5344CB8AC3E}">
        <p14:creationId xmlns:p14="http://schemas.microsoft.com/office/powerpoint/2010/main" val="21260572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a document"/>
          <p:cNvSpPr>
            <a:spLocks noGrp="1"/>
          </p:cNvSpPr>
          <p:nvPr>
            <p:ph type="title"/>
          </p:nvPr>
        </p:nvSpPr>
        <p:spPr/>
        <p:txBody>
          <a:bodyPr/>
          <a:lstStyle/>
          <a:p>
            <a:r>
              <a:rPr lang="en-US" dirty="0"/>
              <a:t>Lesson 1: Knowledge check (continued on next slide)</a:t>
            </a:r>
          </a:p>
        </p:txBody>
      </p:sp>
      <p:pic>
        <p:nvPicPr>
          <p:cNvPr id="50" name="Picture 49" descr="Icon of a  website window">
            <a:extLst>
              <a:ext uri="{FF2B5EF4-FFF2-40B4-BE49-F238E27FC236}">
                <a16:creationId xmlns:a16="http://schemas.microsoft.com/office/drawing/2014/main" id="{6B0D5A9D-C75E-48F2-8214-1ECBF7E47C1C}"/>
              </a:ext>
            </a:extLst>
          </p:cNvPr>
          <p:cNvPicPr>
            <a:picLocks noChangeAspect="1"/>
          </p:cNvPicPr>
          <p:nvPr/>
        </p:nvPicPr>
        <p:blipFill>
          <a:blip r:embed="rId3"/>
          <a:stretch>
            <a:fillRect/>
          </a:stretch>
        </p:blipFill>
        <p:spPr>
          <a:xfrm>
            <a:off x="426363" y="1187802"/>
            <a:ext cx="933776" cy="933776"/>
          </a:xfrm>
          <a:prstGeom prst="rect">
            <a:avLst/>
          </a:prstGeom>
        </p:spPr>
      </p:pic>
      <p:sp>
        <p:nvSpPr>
          <p:cNvPr id="40" name="TextBox 39">
            <a:extLst>
              <a:ext uri="{FF2B5EF4-FFF2-40B4-BE49-F238E27FC236}">
                <a16:creationId xmlns:a16="http://schemas.microsoft.com/office/drawing/2014/main" id="{3BA1F15F-4D29-4062-98DD-AB6AFB989835}"/>
              </a:ext>
            </a:extLst>
          </p:cNvPr>
          <p:cNvSpPr txBox="1"/>
          <p:nvPr/>
        </p:nvSpPr>
        <p:spPr>
          <a:xfrm>
            <a:off x="1659453" y="1187802"/>
            <a:ext cx="10113905" cy="1007968"/>
          </a:xfrm>
          <a:prstGeom prst="rect">
            <a:avLst/>
          </a:prstGeom>
          <a:noFill/>
        </p:spPr>
        <p:txBody>
          <a:bodyPr wrap="square" lIns="0" tIns="0" rIns="0" bIns="0">
            <a:spAutoFit/>
          </a:bodyPr>
          <a:lstStyle/>
          <a:p>
            <a:pPr>
              <a:spcAft>
                <a:spcPts val="294"/>
              </a:spcAft>
              <a:defRPr/>
            </a:pPr>
            <a:r>
              <a:rPr lang="en-US" sz="1600" dirty="0">
                <a:latin typeface="+mj-lt"/>
              </a:rPr>
              <a:t>What are the elements of an Azure Table storage key?</a:t>
            </a:r>
          </a:p>
          <a:p>
            <a:pPr marL="336145" indent="-336145">
              <a:spcAft>
                <a:spcPts val="294"/>
              </a:spcAft>
              <a:buFont typeface="Wingdings" panose="05000000000000000000" pitchFamily="2" charset="2"/>
              <a:buChar char="q"/>
              <a:defRPr/>
            </a:pPr>
            <a:r>
              <a:rPr lang="en-US" sz="1400" dirty="0"/>
              <a:t>Table name and column name</a:t>
            </a:r>
          </a:p>
          <a:p>
            <a:pPr marL="336145" indent="-336145">
              <a:spcAft>
                <a:spcPts val="294"/>
              </a:spcAft>
              <a:buFont typeface="Wingdings" panose="05000000000000000000" pitchFamily="2" charset="2"/>
              <a:buChar char="q"/>
              <a:defRPr/>
            </a:pPr>
            <a:r>
              <a:rPr lang="en-US" sz="1400" dirty="0"/>
              <a:t>Partition key and row key</a:t>
            </a:r>
          </a:p>
          <a:p>
            <a:pPr marL="336145" indent="-336145">
              <a:spcAft>
                <a:spcPts val="294"/>
              </a:spcAft>
              <a:buFont typeface="Wingdings" panose="05000000000000000000" pitchFamily="2" charset="2"/>
              <a:buChar char="q"/>
              <a:defRPr/>
            </a:pPr>
            <a:r>
              <a:rPr lang="en-US" sz="1400" dirty="0"/>
              <a:t>Row number</a:t>
            </a:r>
          </a:p>
        </p:txBody>
      </p:sp>
      <p:sp>
        <p:nvSpPr>
          <p:cNvPr id="6" name="Graphic 26" descr="Checkmark on partition key and row key">
            <a:extLst>
              <a:ext uri="{FF2B5EF4-FFF2-40B4-BE49-F238E27FC236}">
                <a16:creationId xmlns:a16="http://schemas.microsoft.com/office/drawing/2014/main" id="{7D05BC2A-9C6E-43B0-8D7F-ECDE30924359}"/>
              </a:ext>
            </a:extLst>
          </p:cNvPr>
          <p:cNvSpPr/>
          <p:nvPr/>
        </p:nvSpPr>
        <p:spPr>
          <a:xfrm>
            <a:off x="1659453" y="1691786"/>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2" name="Straight Connector 11">
            <a:extLst>
              <a:ext uri="{FF2B5EF4-FFF2-40B4-BE49-F238E27FC236}">
                <a16:creationId xmlns:a16="http://schemas.microsoft.com/office/drawing/2014/main" id="{8638AAB1-0E91-4186-AED1-38EFA34D41C8}"/>
              </a:ext>
              <a:ext uri="{C183D7F6-B498-43B3-948B-1728B52AA6E4}">
                <adec:decorative xmlns:adec="http://schemas.microsoft.com/office/drawing/2017/decorative" val="1"/>
              </a:ext>
            </a:extLst>
          </p:cNvPr>
          <p:cNvCxnSpPr>
            <a:cxnSpLocks/>
          </p:cNvCxnSpPr>
          <p:nvPr/>
        </p:nvCxnSpPr>
        <p:spPr>
          <a:xfrm>
            <a:off x="1659453" y="2362796"/>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erver">
            <a:extLst>
              <a:ext uri="{FF2B5EF4-FFF2-40B4-BE49-F238E27FC236}">
                <a16:creationId xmlns:a16="http://schemas.microsoft.com/office/drawing/2014/main" id="{EEDD7FA2-52D5-48C3-914C-92128556E11E}"/>
              </a:ext>
            </a:extLst>
          </p:cNvPr>
          <p:cNvPicPr>
            <a:picLocks noChangeAspect="1"/>
          </p:cNvPicPr>
          <p:nvPr/>
        </p:nvPicPr>
        <p:blipFill>
          <a:blip r:embed="rId4"/>
          <a:stretch>
            <a:fillRect/>
          </a:stretch>
        </p:blipFill>
        <p:spPr>
          <a:xfrm>
            <a:off x="426363" y="2529824"/>
            <a:ext cx="933776" cy="933776"/>
          </a:xfrm>
          <a:prstGeom prst="rect">
            <a:avLst/>
          </a:prstGeom>
        </p:spPr>
      </p:pic>
      <p:sp>
        <p:nvSpPr>
          <p:cNvPr id="44" name="TextBox 43">
            <a:extLst>
              <a:ext uri="{FF2B5EF4-FFF2-40B4-BE49-F238E27FC236}">
                <a16:creationId xmlns:a16="http://schemas.microsoft.com/office/drawing/2014/main" id="{E2624CD9-542E-49EF-9252-E02C03C282FB}"/>
              </a:ext>
            </a:extLst>
          </p:cNvPr>
          <p:cNvSpPr txBox="1"/>
          <p:nvPr/>
        </p:nvSpPr>
        <p:spPr>
          <a:xfrm>
            <a:off x="1659453" y="2529822"/>
            <a:ext cx="10113905" cy="1654299"/>
          </a:xfrm>
          <a:prstGeom prst="rect">
            <a:avLst/>
          </a:prstGeom>
          <a:noFill/>
        </p:spPr>
        <p:txBody>
          <a:bodyPr wrap="square" lIns="0" tIns="0" rIns="0" bIns="0">
            <a:spAutoFit/>
          </a:bodyPr>
          <a:lstStyle/>
          <a:p>
            <a:pPr>
              <a:spcAft>
                <a:spcPts val="294"/>
              </a:spcAft>
              <a:defRPr/>
            </a:pPr>
            <a:r>
              <a:rPr lang="en-US" sz="1600" dirty="0">
                <a:latin typeface="+mj-lt"/>
              </a:rPr>
              <a:t>When should you use a block blob, and when should you use a page blob?</a:t>
            </a:r>
          </a:p>
          <a:p>
            <a:pPr marL="336145" indent="-336145">
              <a:spcAft>
                <a:spcPts val="294"/>
              </a:spcAft>
              <a:buFont typeface="Wingdings" panose="05000000000000000000" pitchFamily="2" charset="2"/>
              <a:buChar char="q"/>
              <a:defRPr/>
            </a:pPr>
            <a:r>
              <a:rPr lang="en-US" sz="1400" dirty="0"/>
              <a:t>Use a block blob for unstructured data that requires random access to perform reads and writes. Use a page blob for discrete objects that rarely change.</a:t>
            </a:r>
          </a:p>
          <a:p>
            <a:pPr marL="336145" indent="-336145">
              <a:spcAft>
                <a:spcPts val="294"/>
              </a:spcAft>
              <a:buFont typeface="Wingdings" panose="05000000000000000000" pitchFamily="2" charset="2"/>
              <a:buChar char="q"/>
              <a:defRPr/>
            </a:pPr>
            <a:r>
              <a:rPr lang="en-US" sz="1400" dirty="0"/>
              <a:t>Use a block blob for active data stored using the Hot data access tier, and a page blob for data stored using the Cool or Archive data access tiers</a:t>
            </a:r>
          </a:p>
          <a:p>
            <a:pPr marL="336145" indent="-336145">
              <a:spcAft>
                <a:spcPts val="294"/>
              </a:spcAft>
              <a:buFont typeface="Wingdings" panose="05000000000000000000" pitchFamily="2" charset="2"/>
              <a:buChar char="q"/>
              <a:defRPr/>
            </a:pPr>
            <a:r>
              <a:rPr lang="en-US" sz="1400" dirty="0"/>
              <a:t>Use a page block for blobs that require random read and write access. Use a block blob for discrete objects that change infrequently</a:t>
            </a:r>
          </a:p>
        </p:txBody>
      </p:sp>
      <p:sp>
        <p:nvSpPr>
          <p:cNvPr id="8" name="Graphic 27" descr="Checkmark on use a page block for blobs that require random read and write access. Use a block blob for discrete objects that change infrequently">
            <a:extLst>
              <a:ext uri="{FF2B5EF4-FFF2-40B4-BE49-F238E27FC236}">
                <a16:creationId xmlns:a16="http://schemas.microsoft.com/office/drawing/2014/main" id="{1B814A20-05D2-467E-A2C3-BD207A2201D0}"/>
              </a:ext>
            </a:extLst>
          </p:cNvPr>
          <p:cNvSpPr/>
          <p:nvPr/>
        </p:nvSpPr>
        <p:spPr>
          <a:xfrm>
            <a:off x="1659453" y="3707606"/>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4" name="Straight Connector 13">
            <a:extLst>
              <a:ext uri="{FF2B5EF4-FFF2-40B4-BE49-F238E27FC236}">
                <a16:creationId xmlns:a16="http://schemas.microsoft.com/office/drawing/2014/main" id="{81C52061-5571-4C82-8372-76A935F5688C}"/>
              </a:ext>
              <a:ext uri="{C183D7F6-B498-43B3-948B-1728B52AA6E4}">
                <adec:decorative xmlns:adec="http://schemas.microsoft.com/office/drawing/2017/decorative" val="1"/>
              </a:ext>
            </a:extLst>
          </p:cNvPr>
          <p:cNvCxnSpPr>
            <a:cxnSpLocks/>
          </p:cNvCxnSpPr>
          <p:nvPr/>
        </p:nvCxnSpPr>
        <p:spPr>
          <a:xfrm>
            <a:off x="1659453" y="4351147"/>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document">
            <a:extLst>
              <a:ext uri="{FF2B5EF4-FFF2-40B4-BE49-F238E27FC236}">
                <a16:creationId xmlns:a16="http://schemas.microsoft.com/office/drawing/2014/main" id="{0C77B5AC-A6F5-4AC5-BE90-0B879492D922}"/>
              </a:ext>
            </a:extLst>
          </p:cNvPr>
          <p:cNvPicPr>
            <a:picLocks noChangeAspect="1"/>
          </p:cNvPicPr>
          <p:nvPr/>
        </p:nvPicPr>
        <p:blipFill>
          <a:blip r:embed="rId5"/>
          <a:stretch>
            <a:fillRect/>
          </a:stretch>
        </p:blipFill>
        <p:spPr>
          <a:xfrm>
            <a:off x="426363" y="4500563"/>
            <a:ext cx="933776" cy="933776"/>
          </a:xfrm>
          <a:prstGeom prst="rect">
            <a:avLst/>
          </a:prstGeom>
        </p:spPr>
      </p:pic>
      <p:sp>
        <p:nvSpPr>
          <p:cNvPr id="48" name="TextBox 47">
            <a:extLst>
              <a:ext uri="{FF2B5EF4-FFF2-40B4-BE49-F238E27FC236}">
                <a16:creationId xmlns:a16="http://schemas.microsoft.com/office/drawing/2014/main" id="{B89798CE-D451-4A7C-A575-16C102C586CF}"/>
              </a:ext>
            </a:extLst>
          </p:cNvPr>
          <p:cNvSpPr txBox="1"/>
          <p:nvPr/>
        </p:nvSpPr>
        <p:spPr>
          <a:xfrm>
            <a:off x="1659453" y="4518175"/>
            <a:ext cx="10113905" cy="1007968"/>
          </a:xfrm>
          <a:prstGeom prst="rect">
            <a:avLst/>
          </a:prstGeom>
          <a:noFill/>
        </p:spPr>
        <p:txBody>
          <a:bodyPr wrap="square" lIns="0" tIns="0" rIns="0" bIns="0">
            <a:spAutoFit/>
          </a:bodyPr>
          <a:lstStyle/>
          <a:p>
            <a:pPr>
              <a:spcAft>
                <a:spcPts val="294"/>
              </a:spcAft>
              <a:defRPr/>
            </a:pPr>
            <a:r>
              <a:rPr lang="en-US" sz="1600" dirty="0">
                <a:latin typeface="+mj-lt"/>
              </a:rPr>
              <a:t>Why might you use Azure File storage?</a:t>
            </a:r>
          </a:p>
          <a:p>
            <a:pPr marL="336145" indent="-336145">
              <a:spcAft>
                <a:spcPts val="294"/>
              </a:spcAft>
              <a:buFont typeface="Wingdings" panose="05000000000000000000" pitchFamily="2" charset="2"/>
              <a:buChar char="q"/>
              <a:defRPr/>
            </a:pPr>
            <a:r>
              <a:rPr lang="en-US" sz="1400" dirty="0"/>
              <a:t>To share files that are stored on-premises with users located at other sites</a:t>
            </a:r>
          </a:p>
          <a:p>
            <a:pPr marL="336145" indent="-336145">
              <a:spcAft>
                <a:spcPts val="294"/>
              </a:spcAft>
              <a:buFont typeface="Wingdings" panose="05000000000000000000" pitchFamily="2" charset="2"/>
              <a:buChar char="q"/>
              <a:defRPr/>
            </a:pPr>
            <a:r>
              <a:rPr lang="en-US" sz="1400" dirty="0"/>
              <a:t>To enable users at different sites to share files</a:t>
            </a:r>
          </a:p>
          <a:p>
            <a:pPr marL="336145" indent="-336145">
              <a:spcAft>
                <a:spcPts val="294"/>
              </a:spcAft>
              <a:buFont typeface="Wingdings" panose="05000000000000000000" pitchFamily="2" charset="2"/>
              <a:buChar char="q"/>
              <a:defRPr/>
            </a:pPr>
            <a:r>
              <a:rPr lang="en-US" sz="1400" dirty="0"/>
              <a:t>To store large binary data files containing images or other unstructured data</a:t>
            </a:r>
          </a:p>
        </p:txBody>
      </p:sp>
      <p:sp>
        <p:nvSpPr>
          <p:cNvPr id="13" name="Graphic 28" descr="Check mark on to enable users at different sites to share files">
            <a:extLst>
              <a:ext uri="{FF2B5EF4-FFF2-40B4-BE49-F238E27FC236}">
                <a16:creationId xmlns:a16="http://schemas.microsoft.com/office/drawing/2014/main" id="{2CE6C891-3AA6-435F-887D-FE50B153C633}"/>
              </a:ext>
            </a:extLst>
          </p:cNvPr>
          <p:cNvSpPr/>
          <p:nvPr/>
        </p:nvSpPr>
        <p:spPr>
          <a:xfrm>
            <a:off x="1659453" y="5013978"/>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spTree>
    <p:extLst>
      <p:ext uri="{BB962C8B-B14F-4D97-AF65-F5344CB8AC3E}">
        <p14:creationId xmlns:p14="http://schemas.microsoft.com/office/powerpoint/2010/main" val="7976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1: Knowledge check (continued)</a:t>
            </a:r>
          </a:p>
        </p:txBody>
      </p:sp>
      <p:pic>
        <p:nvPicPr>
          <p:cNvPr id="5" name="Picture 4" descr="Icon of four servers">
            <a:extLst>
              <a:ext uri="{FF2B5EF4-FFF2-40B4-BE49-F238E27FC236}">
                <a16:creationId xmlns:a16="http://schemas.microsoft.com/office/drawing/2014/main" id="{38E685DD-71C0-4226-905A-1845D9ECD743}"/>
              </a:ext>
            </a:extLst>
          </p:cNvPr>
          <p:cNvPicPr>
            <a:picLocks noChangeAspect="1"/>
          </p:cNvPicPr>
          <p:nvPr/>
        </p:nvPicPr>
        <p:blipFill>
          <a:blip r:embed="rId3"/>
          <a:stretch>
            <a:fillRect/>
          </a:stretch>
        </p:blipFill>
        <p:spPr>
          <a:xfrm>
            <a:off x="426363" y="1189296"/>
            <a:ext cx="933776" cy="933776"/>
          </a:xfrm>
          <a:prstGeom prst="rect">
            <a:avLst/>
          </a:prstGeom>
        </p:spPr>
      </p:pic>
      <p:sp>
        <p:nvSpPr>
          <p:cNvPr id="8" name="TextBox 7">
            <a:extLst>
              <a:ext uri="{FF2B5EF4-FFF2-40B4-BE49-F238E27FC236}">
                <a16:creationId xmlns:a16="http://schemas.microsoft.com/office/drawing/2014/main" id="{AD3D4FF7-B2D4-4163-AF74-0B14B10ECF33}"/>
              </a:ext>
            </a:extLst>
          </p:cNvPr>
          <p:cNvSpPr txBox="1"/>
          <p:nvPr/>
        </p:nvSpPr>
        <p:spPr>
          <a:xfrm>
            <a:off x="1659453" y="1189296"/>
            <a:ext cx="10113905" cy="2851314"/>
          </a:xfrm>
          <a:prstGeom prst="rect">
            <a:avLst/>
          </a:prstGeom>
          <a:noFill/>
        </p:spPr>
        <p:txBody>
          <a:bodyPr wrap="square" lIns="0" tIns="0" rIns="0" bIns="0">
            <a:spAutoFit/>
          </a:bodyPr>
          <a:lstStyle/>
          <a:p>
            <a:pPr>
              <a:spcAft>
                <a:spcPts val="588"/>
              </a:spcAft>
              <a:defRPr/>
            </a:pPr>
            <a:r>
              <a:rPr lang="en-US" sz="1961" dirty="0">
                <a:latin typeface="+mj-lt"/>
              </a:rPr>
              <a:t>You are building a system that monitors the temperature throughout a set of office blocks, and sets the air conditioning in each room in each block to maintain a pleasant ambient temperature. Your system has to manage the air conditioning in several thousand buildings spread across the country/region, and each building typically contains at least 100 air-conditioned rooms. What type of NoSQL data store is most appropriate for capturing the temperature data to enable it to be processed quickly?</a:t>
            </a:r>
          </a:p>
          <a:p>
            <a:pPr marL="336145" indent="-336145">
              <a:spcAft>
                <a:spcPts val="588"/>
              </a:spcAft>
              <a:buFont typeface="Wingdings" panose="05000000000000000000" pitchFamily="2" charset="2"/>
              <a:buChar char="q"/>
              <a:defRPr/>
            </a:pPr>
            <a:r>
              <a:rPr lang="en-US" sz="1730" dirty="0"/>
              <a:t>Send the data to an Azure Cosmos DB database and use Azure Functions to process the data</a:t>
            </a:r>
          </a:p>
          <a:p>
            <a:pPr marL="336145" indent="-336145">
              <a:spcAft>
                <a:spcPts val="588"/>
              </a:spcAft>
              <a:buFont typeface="Wingdings" panose="05000000000000000000" pitchFamily="2" charset="2"/>
              <a:buChar char="q"/>
              <a:defRPr/>
            </a:pPr>
            <a:r>
              <a:rPr lang="en-US" sz="1730" dirty="0"/>
              <a:t>Store the data in a file stored in a share created using Azure File Storage</a:t>
            </a:r>
          </a:p>
          <a:p>
            <a:pPr marL="336145" indent="-336145">
              <a:spcAft>
                <a:spcPts val="588"/>
              </a:spcAft>
              <a:buFont typeface="Wingdings" panose="05000000000000000000" pitchFamily="2" charset="2"/>
              <a:buChar char="q"/>
              <a:defRPr/>
            </a:pPr>
            <a:r>
              <a:rPr lang="en-US" sz="1730" dirty="0"/>
              <a:t>Write the temperatures to a blob in Azure Blob storage</a:t>
            </a:r>
          </a:p>
        </p:txBody>
      </p:sp>
      <p:sp>
        <p:nvSpPr>
          <p:cNvPr id="9" name="Graphic 26" descr="Checkmark on Send the data to an Azure Cosmos DB database and use Azure Functions to process the data">
            <a:extLst>
              <a:ext uri="{FF2B5EF4-FFF2-40B4-BE49-F238E27FC236}">
                <a16:creationId xmlns:a16="http://schemas.microsoft.com/office/drawing/2014/main" id="{CD4442D6-EF85-4D5C-B5A2-B1BCC8366284}"/>
              </a:ext>
            </a:extLst>
          </p:cNvPr>
          <p:cNvSpPr/>
          <p:nvPr/>
        </p:nvSpPr>
        <p:spPr>
          <a:xfrm>
            <a:off x="1670338" y="308904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spTree>
    <p:extLst>
      <p:ext uri="{BB962C8B-B14F-4D97-AF65-F5344CB8AC3E}">
        <p14:creationId xmlns:p14="http://schemas.microsoft.com/office/powerpoint/2010/main" val="258782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Lesson 2: Explore provisioning and deploying non-relational data services in Azure</a:t>
            </a:r>
            <a:endParaRPr lang="en-IN" sz="2000" dirty="0"/>
          </a:p>
        </p:txBody>
      </p:sp>
      <p:pic>
        <p:nvPicPr>
          <p:cNvPr id="3" name="Picture Placeholder 2" descr="Icon of four servers">
            <a:extLst>
              <a:ext uri="{FF2B5EF4-FFF2-40B4-BE49-F238E27FC236}">
                <a16:creationId xmlns:a16="http://schemas.microsoft.com/office/drawing/2014/main" id="{01000B4D-933C-4F3B-8D45-83439AB57B0F}"/>
              </a:ext>
            </a:extLst>
          </p:cNvPr>
          <p:cNvPicPr>
            <a:picLocks noGrp="1" noChangeAspect="1"/>
          </p:cNvPicPr>
          <p:nvPr>
            <p:ph type="pic" sz="quarter" idx="10"/>
          </p:nvPr>
        </p:nvPicPr>
        <p:blipFill rotWithShape="1">
          <a:blip r:embed="rId3"/>
          <a:srcRect l="3075" r="3075"/>
          <a:stretch/>
        </p:blipFill>
        <p:spPr>
          <a:prstGeom prst="rect">
            <a:avLst/>
          </a:prstGeom>
        </p:spPr>
      </p:pic>
    </p:spTree>
    <p:extLst>
      <p:ext uri="{BB962C8B-B14F-4D97-AF65-F5344CB8AC3E}">
        <p14:creationId xmlns:p14="http://schemas.microsoft.com/office/powerpoint/2010/main" val="24388181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Lesson 2 objectives</a:t>
            </a:r>
          </a:p>
        </p:txBody>
      </p:sp>
      <p:pic>
        <p:nvPicPr>
          <p:cNvPr id="60" name="Picture 59" descr="Icon of wrench and screw driver">
            <a:extLst>
              <a:ext uri="{FF2B5EF4-FFF2-40B4-BE49-F238E27FC236}">
                <a16:creationId xmlns:a16="http://schemas.microsoft.com/office/drawing/2014/main" id="{F588185E-70C2-454A-B46E-05445B7AD1D6}"/>
              </a:ext>
            </a:extLst>
          </p:cNvPr>
          <p:cNvPicPr>
            <a:picLocks noChangeAspect="1"/>
          </p:cNvPicPr>
          <p:nvPr/>
        </p:nvPicPr>
        <p:blipFill>
          <a:blip r:embed="rId3"/>
          <a:stretch>
            <a:fillRect/>
          </a:stretch>
        </p:blipFill>
        <p:spPr>
          <a:xfrm>
            <a:off x="2947625" y="953002"/>
            <a:ext cx="887774" cy="887774"/>
          </a:xfrm>
          <a:prstGeom prst="rect">
            <a:avLst/>
          </a:prstGeom>
        </p:spPr>
      </p:pic>
      <p:sp>
        <p:nvSpPr>
          <p:cNvPr id="10" name="Text Placeholder 9">
            <a:extLst>
              <a:ext uri="{FF2B5EF4-FFF2-40B4-BE49-F238E27FC236}">
                <a16:creationId xmlns:a16="http://schemas.microsoft.com/office/drawing/2014/main" id="{669606EC-947A-434A-B209-AD1D4C60CB8C}"/>
              </a:ext>
            </a:extLst>
          </p:cNvPr>
          <p:cNvSpPr txBox="1">
            <a:spLocks noGrp="1"/>
          </p:cNvSpPr>
          <p:nvPr>
            <p:ph type="body" sz="quarter" idx="11"/>
          </p:nvPr>
        </p:nvSpPr>
        <p:spPr>
          <a:prstGeom prst="rect">
            <a:avLst/>
          </a:prstGeom>
          <a:noFill/>
        </p:spPr>
        <p:txBody>
          <a:bodyPr wrap="square" lIns="0" tIns="0" rIns="0" bIns="0" rtlCol="0">
            <a:spAutoFit/>
          </a:bodyPr>
          <a:lstStyle/>
          <a:p>
            <a:r>
              <a:rPr lang="en-US" sz="2353" dirty="0"/>
              <a:t>Provision non-relational data services</a:t>
            </a:r>
          </a:p>
        </p:txBody>
      </p:sp>
      <p:pic>
        <p:nvPicPr>
          <p:cNvPr id="64" name="Picture 63" descr="Icon of a gear inside a circle">
            <a:extLst>
              <a:ext uri="{FF2B5EF4-FFF2-40B4-BE49-F238E27FC236}">
                <a16:creationId xmlns:a16="http://schemas.microsoft.com/office/drawing/2014/main" id="{3C168B07-6B91-4FE4-9D1B-C2EEBEED7F86}"/>
              </a:ext>
            </a:extLst>
          </p:cNvPr>
          <p:cNvPicPr>
            <a:picLocks noChangeAspect="1"/>
          </p:cNvPicPr>
          <p:nvPr/>
        </p:nvPicPr>
        <p:blipFill>
          <a:blip r:embed="rId4"/>
          <a:stretch>
            <a:fillRect/>
          </a:stretch>
        </p:blipFill>
        <p:spPr>
          <a:xfrm>
            <a:off x="2947625" y="2180339"/>
            <a:ext cx="887774" cy="887774"/>
          </a:xfrm>
          <a:prstGeom prst="rect">
            <a:avLst/>
          </a:prstGeom>
        </p:spPr>
      </p:pic>
      <p:sp>
        <p:nvSpPr>
          <p:cNvPr id="9" name="Text Placeholder 8">
            <a:extLst>
              <a:ext uri="{FF2B5EF4-FFF2-40B4-BE49-F238E27FC236}">
                <a16:creationId xmlns:a16="http://schemas.microsoft.com/office/drawing/2014/main" id="{F88B258D-C957-4713-827B-FA9DFB71FA10}"/>
              </a:ext>
            </a:extLst>
          </p:cNvPr>
          <p:cNvSpPr txBox="1">
            <a:spLocks noGrp="1"/>
          </p:cNvSpPr>
          <p:nvPr>
            <p:ph type="body" sz="quarter" idx="15"/>
          </p:nvPr>
        </p:nvSpPr>
        <p:spPr>
          <a:prstGeom prst="rect">
            <a:avLst/>
          </a:prstGeom>
          <a:noFill/>
        </p:spPr>
        <p:txBody>
          <a:bodyPr wrap="square" lIns="0" tIns="0" rIns="0" bIns="0" rtlCol="0">
            <a:spAutoFit/>
          </a:bodyPr>
          <a:lstStyle/>
          <a:p>
            <a:r>
              <a:rPr lang="en-US" sz="2353" dirty="0"/>
              <a:t>Configure non-relational data services</a:t>
            </a:r>
          </a:p>
        </p:txBody>
      </p:sp>
      <p:pic>
        <p:nvPicPr>
          <p:cNvPr id="68" name="Picture 67" descr="Icon of a key">
            <a:extLst>
              <a:ext uri="{FF2B5EF4-FFF2-40B4-BE49-F238E27FC236}">
                <a16:creationId xmlns:a16="http://schemas.microsoft.com/office/drawing/2014/main" id="{8D7E8DB9-FCB1-460A-9115-FB69EBD8B7FA}"/>
              </a:ext>
            </a:extLst>
          </p:cNvPr>
          <p:cNvPicPr>
            <a:picLocks noChangeAspect="1"/>
          </p:cNvPicPr>
          <p:nvPr/>
        </p:nvPicPr>
        <p:blipFill>
          <a:blip r:embed="rId5"/>
          <a:stretch>
            <a:fillRect/>
          </a:stretch>
        </p:blipFill>
        <p:spPr>
          <a:xfrm>
            <a:off x="2947625" y="3406286"/>
            <a:ext cx="887774" cy="887774"/>
          </a:xfrm>
          <a:prstGeom prst="rect">
            <a:avLst/>
          </a:prstGeom>
        </p:spPr>
      </p:pic>
      <p:sp>
        <p:nvSpPr>
          <p:cNvPr id="8" name="Text Placeholder 7">
            <a:extLst>
              <a:ext uri="{FF2B5EF4-FFF2-40B4-BE49-F238E27FC236}">
                <a16:creationId xmlns:a16="http://schemas.microsoft.com/office/drawing/2014/main" id="{42CF132F-B946-49F6-8C0F-F7813AE7D51A}"/>
              </a:ext>
            </a:extLst>
          </p:cNvPr>
          <p:cNvSpPr txBox="1">
            <a:spLocks noGrp="1"/>
          </p:cNvSpPr>
          <p:nvPr>
            <p:ph type="body" sz="quarter" idx="17"/>
          </p:nvPr>
        </p:nvSpPr>
        <p:spPr>
          <a:prstGeom prst="rect">
            <a:avLst/>
          </a:prstGeom>
          <a:noFill/>
        </p:spPr>
        <p:txBody>
          <a:bodyPr wrap="square" lIns="0" tIns="0" rIns="0" bIns="0" rtlCol="0">
            <a:spAutoFit/>
          </a:bodyPr>
          <a:lstStyle/>
          <a:p>
            <a:pPr algn="l"/>
            <a:r>
              <a:rPr lang="en-US" sz="2353" dirty="0"/>
              <a:t>Explore basic connectivity issues</a:t>
            </a:r>
          </a:p>
        </p:txBody>
      </p:sp>
      <p:pic>
        <p:nvPicPr>
          <p:cNvPr id="72" name="Picture 71" descr="Icon of a security lock">
            <a:extLst>
              <a:ext uri="{FF2B5EF4-FFF2-40B4-BE49-F238E27FC236}">
                <a16:creationId xmlns:a16="http://schemas.microsoft.com/office/drawing/2014/main" id="{0AEDB37E-F23B-485E-BC33-892DB8B4F46B}"/>
              </a:ext>
            </a:extLst>
          </p:cNvPr>
          <p:cNvPicPr>
            <a:picLocks noChangeAspect="1"/>
          </p:cNvPicPr>
          <p:nvPr/>
        </p:nvPicPr>
        <p:blipFill>
          <a:blip r:embed="rId6"/>
          <a:stretch>
            <a:fillRect/>
          </a:stretch>
        </p:blipFill>
        <p:spPr>
          <a:xfrm>
            <a:off x="2947625" y="4632337"/>
            <a:ext cx="887774" cy="887774"/>
          </a:xfrm>
          <a:prstGeom prst="rect">
            <a:avLst/>
          </a:prstGeom>
        </p:spPr>
      </p:pic>
      <p:sp>
        <p:nvSpPr>
          <p:cNvPr id="7" name="Text Placeholder 6">
            <a:extLst>
              <a:ext uri="{FF2B5EF4-FFF2-40B4-BE49-F238E27FC236}">
                <a16:creationId xmlns:a16="http://schemas.microsoft.com/office/drawing/2014/main" id="{B2A98107-96EB-4962-9523-E7B4D3675D2B}"/>
              </a:ext>
            </a:extLst>
          </p:cNvPr>
          <p:cNvSpPr txBox="1">
            <a:spLocks noGrp="1"/>
          </p:cNvSpPr>
          <p:nvPr>
            <p:ph type="body" sz="quarter" idx="21"/>
          </p:nvPr>
        </p:nvSpPr>
        <p:spPr>
          <a:prstGeom prst="rect">
            <a:avLst/>
          </a:prstGeom>
          <a:noFill/>
        </p:spPr>
        <p:txBody>
          <a:bodyPr wrap="square" lIns="0" tIns="0" rIns="0" bIns="0" rtlCol="0">
            <a:spAutoFit/>
          </a:bodyPr>
          <a:lstStyle/>
          <a:p>
            <a:pPr algn="l"/>
            <a:r>
              <a:rPr lang="en-US" sz="2353" dirty="0"/>
              <a:t>Explore data security components</a:t>
            </a:r>
          </a:p>
        </p:txBody>
      </p:sp>
    </p:spTree>
    <p:extLst>
      <p:ext uri="{BB962C8B-B14F-4D97-AF65-F5344CB8AC3E}">
        <p14:creationId xmlns:p14="http://schemas.microsoft.com/office/powerpoint/2010/main" val="411584733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What is provisioning?</a:t>
            </a:r>
            <a:br>
              <a:rPr lang="en-US" dirty="0"/>
            </a:br>
            <a:endParaRPr lang="en-US" dirty="0"/>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0"/>
          </p:nvPr>
        </p:nvSpPr>
        <p:spPr/>
        <p:txBody>
          <a:bodyPr/>
          <a:lstStyle/>
          <a:p>
            <a:r>
              <a:rPr lang="en-US" dirty="0"/>
              <a:t>This video summarizes the process that Azure performs when you provision a service</a:t>
            </a:r>
          </a:p>
        </p:txBody>
      </p:sp>
      <p:pic>
        <p:nvPicPr>
          <p:cNvPr id="13" name="Picture Placeholder 12" descr="Video explaining process of provision service">
            <a:hlinkClick r:id="rId3"/>
            <a:extLst>
              <a:ext uri="{FF2B5EF4-FFF2-40B4-BE49-F238E27FC236}">
                <a16:creationId xmlns:a16="http://schemas.microsoft.com/office/drawing/2014/main" id="{25385CB1-33E1-4C18-920C-6F9A35FB5449}"/>
              </a:ext>
            </a:extLst>
          </p:cNvPr>
          <p:cNvPicPr>
            <a:picLocks noGrp="1" noChangeAspect="1"/>
          </p:cNvPicPr>
          <p:nvPr>
            <p:ph type="pic" sz="quarter" idx="12"/>
          </p:nvPr>
        </p:nvPicPr>
        <p:blipFill rotWithShape="1">
          <a:blip r:embed="rId4"/>
          <a:srcRect l="11835" r="11835"/>
          <a:stretch/>
        </p:blipFill>
        <p:spPr/>
      </p:pic>
    </p:spTree>
    <p:extLst>
      <p:ext uri="{BB962C8B-B14F-4D97-AF65-F5344CB8AC3E}">
        <p14:creationId xmlns:p14="http://schemas.microsoft.com/office/powerpoint/2010/main" val="20325363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8E5D-CF6E-4CDF-9616-0C3B5B4CECEA}"/>
              </a:ext>
            </a:extLst>
          </p:cNvPr>
          <p:cNvSpPr>
            <a:spLocks noGrp="1"/>
          </p:cNvSpPr>
          <p:nvPr>
            <p:ph type="title"/>
          </p:nvPr>
        </p:nvSpPr>
        <p:spPr/>
        <p:txBody>
          <a:bodyPr/>
          <a:lstStyle/>
          <a:p>
            <a:r>
              <a:rPr lang="en-US" dirty="0"/>
              <a:t>Provisioning Cosmos DB</a:t>
            </a:r>
          </a:p>
        </p:txBody>
      </p:sp>
      <p:pic>
        <p:nvPicPr>
          <p:cNvPr id="7" name="Picture 6" descr="Screenshot of the Basics tab of Create Azure Cosmos DB">
            <a:extLst>
              <a:ext uri="{FF2B5EF4-FFF2-40B4-BE49-F238E27FC236}">
                <a16:creationId xmlns:a16="http://schemas.microsoft.com/office/drawing/2014/main" id="{79D9C801-B2B4-4B2F-90B7-D61407A90074}"/>
              </a:ext>
            </a:extLst>
          </p:cNvPr>
          <p:cNvPicPr>
            <a:picLocks noChangeAspect="1"/>
          </p:cNvPicPr>
          <p:nvPr/>
        </p:nvPicPr>
        <p:blipFill>
          <a:blip r:embed="rId3"/>
          <a:srcRect l="-105607" t="-5885" r="-105607" b="-5885"/>
          <a:stretch>
            <a:fillRect/>
          </a:stretch>
        </p:blipFill>
        <p:spPr>
          <a:xfrm>
            <a:off x="422796" y="1475938"/>
            <a:ext cx="11346408" cy="4048562"/>
          </a:xfrm>
          <a:prstGeom prst="rect">
            <a:avLst/>
          </a:pr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290785913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How to provision a Cosmos DB account</a:t>
            </a:r>
          </a:p>
        </p:txBody>
      </p:sp>
      <p:sp>
        <p:nvSpPr>
          <p:cNvPr id="4" name="Text Placeholder 3">
            <a:extLst>
              <a:ext uri="{FF2B5EF4-FFF2-40B4-BE49-F238E27FC236}">
                <a16:creationId xmlns:a16="http://schemas.microsoft.com/office/drawing/2014/main" id="{D9547DA2-4BC1-DD4E-9E43-AD9E09306F1E}"/>
              </a:ext>
            </a:extLst>
          </p:cNvPr>
          <p:cNvSpPr>
            <a:spLocks noGrp="1"/>
          </p:cNvSpPr>
          <p:nvPr>
            <p:ph type="body" sz="quarter" idx="10"/>
          </p:nvPr>
        </p:nvSpPr>
        <p:spPr/>
        <p:txBody>
          <a:bodyPr/>
          <a:lstStyle/>
          <a:p>
            <a:r>
              <a:rPr lang="en-US" dirty="0"/>
              <a:t>You can provision a Cosmos DB account interactively using the Azure portal, or you can perform this task programmatically through the Azure CLI, Azure PowerShell, or an Azure Resource Manager template. This video describes how to use the Azure portal</a:t>
            </a:r>
          </a:p>
        </p:txBody>
      </p:sp>
      <p:pic>
        <p:nvPicPr>
          <p:cNvPr id="10" name="Picture Placeholder 9" descr="Video explaining how to provision a Cosmos DB account">
            <a:hlinkClick r:id="rId3"/>
            <a:extLst>
              <a:ext uri="{FF2B5EF4-FFF2-40B4-BE49-F238E27FC236}">
                <a16:creationId xmlns:a16="http://schemas.microsoft.com/office/drawing/2014/main" id="{935A59A5-44C5-4687-ABDD-5B41C03D1626}"/>
              </a:ext>
            </a:extLst>
          </p:cNvPr>
          <p:cNvPicPr>
            <a:picLocks noGrp="1" noChangeAspect="1"/>
          </p:cNvPicPr>
          <p:nvPr>
            <p:ph type="pic" sz="quarter" idx="12"/>
          </p:nvPr>
        </p:nvPicPr>
        <p:blipFill rotWithShape="1">
          <a:blip r:embed="rId4"/>
          <a:srcRect l="11471" t="1057" r="11471"/>
          <a:stretch/>
        </p:blipFill>
        <p:spPr>
          <a:xfrm>
            <a:off x="7277100" y="1664970"/>
            <a:ext cx="4914900" cy="3609975"/>
          </a:xfrm>
        </p:spPr>
      </p:pic>
    </p:spTree>
    <p:extLst>
      <p:ext uri="{BB962C8B-B14F-4D97-AF65-F5344CB8AC3E}">
        <p14:creationId xmlns:p14="http://schemas.microsoft.com/office/powerpoint/2010/main" val="10145510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31145C95-5584-45BE-AFB0-1F6DD61FAE26}"/>
              </a:ext>
            </a:extLst>
          </p:cNvPr>
          <p:cNvSpPr>
            <a:spLocks noGrp="1"/>
          </p:cNvSpPr>
          <p:nvPr>
            <p:ph type="body" sz="quarter" idx="10"/>
          </p:nvPr>
        </p:nvSpPr>
        <p:spPr/>
        <p:txBody>
          <a:bodyPr/>
          <a:lstStyle/>
          <a:p>
            <a:r>
              <a:rPr lang="en-US" dirty="0"/>
              <a:t>Use the Azure portal to create a database and container</a:t>
            </a:r>
          </a:p>
        </p:txBody>
      </p:sp>
      <p:pic>
        <p:nvPicPr>
          <p:cNvPr id="11" name="Picture Placeholder 10" descr="Video explaining how to create database and container">
            <a:hlinkClick r:id="rId3"/>
            <a:extLst>
              <a:ext uri="{FF2B5EF4-FFF2-40B4-BE49-F238E27FC236}">
                <a16:creationId xmlns:a16="http://schemas.microsoft.com/office/drawing/2014/main" id="{A56F09B2-299D-4176-873E-BAA89A5F1906}"/>
              </a:ext>
            </a:extLst>
          </p:cNvPr>
          <p:cNvPicPr>
            <a:picLocks noGrp="1" noChangeAspect="1"/>
          </p:cNvPicPr>
          <p:nvPr>
            <p:ph type="pic" sz="quarter" idx="12"/>
          </p:nvPr>
        </p:nvPicPr>
        <p:blipFill rotWithShape="1">
          <a:blip r:embed="rId4"/>
          <a:srcRect l="11656" r="11656"/>
          <a:stretch/>
        </p:blipFill>
        <p:spPr/>
      </p:pic>
    </p:spTree>
    <p:extLst>
      <p:ext uri="{BB962C8B-B14F-4D97-AF65-F5344CB8AC3E}">
        <p14:creationId xmlns:p14="http://schemas.microsoft.com/office/powerpoint/2010/main" val="21830645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696EC6-236B-47E6-9121-1430D3134AD2}"/>
              </a:ext>
            </a:extLst>
          </p:cNvPr>
          <p:cNvSpPr>
            <a:spLocks noGrp="1"/>
          </p:cNvSpPr>
          <p:nvPr>
            <p:ph type="title"/>
          </p:nvPr>
        </p:nvSpPr>
        <p:spPr/>
        <p:txBody>
          <a:bodyPr/>
          <a:lstStyle/>
          <a:p>
            <a:r>
              <a:rPr lang="en-US" dirty="0"/>
              <a:t>Provisioning Data Lake storage</a:t>
            </a:r>
          </a:p>
        </p:txBody>
      </p:sp>
      <p:sp>
        <p:nvSpPr>
          <p:cNvPr id="4" name="Rectangle 3">
            <a:extLst>
              <a:ext uri="{FF2B5EF4-FFF2-40B4-BE49-F238E27FC236}">
                <a16:creationId xmlns:a16="http://schemas.microsoft.com/office/drawing/2014/main" id="{64796606-7FA9-430E-AB91-21BECEEBFF4B}"/>
              </a:ext>
              <a:ext uri="{C183D7F6-B498-43B3-948B-1728B52AA6E4}">
                <adec:decorative xmlns:adec="http://schemas.microsoft.com/office/drawing/2017/decorative" val="1"/>
              </a:ext>
            </a:extLst>
          </p:cNvPr>
          <p:cNvSpPr/>
          <p:nvPr/>
        </p:nvSpPr>
        <p:spPr bwMode="auto">
          <a:xfrm>
            <a:off x="427038" y="1457325"/>
            <a:ext cx="11345862" cy="406717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2" name="Picture 11" descr="Screenshot of Create storage account Basic settings">
            <a:extLst>
              <a:ext uri="{FF2B5EF4-FFF2-40B4-BE49-F238E27FC236}">
                <a16:creationId xmlns:a16="http://schemas.microsoft.com/office/drawing/2014/main" id="{08AE8325-4C5F-4A60-81DA-AED41C11F307}"/>
              </a:ext>
            </a:extLst>
          </p:cNvPr>
          <p:cNvPicPr>
            <a:picLocks noChangeAspect="1"/>
          </p:cNvPicPr>
          <p:nvPr/>
        </p:nvPicPr>
        <p:blipFill rotWithShape="1">
          <a:blip r:embed="rId3"/>
          <a:srcRect l="986" t="827" r="986" b="827"/>
          <a:stretch/>
        </p:blipFill>
        <p:spPr>
          <a:xfrm>
            <a:off x="584163" y="1618613"/>
            <a:ext cx="4297306" cy="3620774"/>
          </a:xfrm>
          <a:prstGeom prst="rect">
            <a:avLst/>
          </a:prstGeom>
          <a:ln>
            <a:solidFill>
              <a:schemeClr val="bg2">
                <a:lumMod val="95000"/>
              </a:schemeClr>
            </a:solidFill>
          </a:ln>
        </p:spPr>
      </p:pic>
      <p:pic>
        <p:nvPicPr>
          <p:cNvPr id="10" name="Picture 9" descr="Screenshot of Create storage account Advanced settings with Data lake Storage GEN2 highlighted">
            <a:extLst>
              <a:ext uri="{FF2B5EF4-FFF2-40B4-BE49-F238E27FC236}">
                <a16:creationId xmlns:a16="http://schemas.microsoft.com/office/drawing/2014/main" id="{264C751E-BC41-4E5B-98E2-AED074B7B92D}"/>
              </a:ext>
            </a:extLst>
          </p:cNvPr>
          <p:cNvPicPr>
            <a:picLocks noChangeAspect="1"/>
          </p:cNvPicPr>
          <p:nvPr/>
        </p:nvPicPr>
        <p:blipFill rotWithShape="1">
          <a:blip r:embed="rId4"/>
          <a:srcRect l="642" t="1108" r="642" b="1108"/>
          <a:stretch/>
        </p:blipFill>
        <p:spPr>
          <a:xfrm>
            <a:off x="5059617" y="1618613"/>
            <a:ext cx="6534683" cy="3620774"/>
          </a:xfrm>
          <a:prstGeom prst="rect">
            <a:avLst/>
          </a:prstGeom>
          <a:ln>
            <a:solidFill>
              <a:schemeClr val="bg2">
                <a:lumMod val="95000"/>
              </a:schemeClr>
            </a:solidFill>
          </a:ln>
        </p:spPr>
      </p:pic>
    </p:spTree>
    <p:extLst>
      <p:ext uri="{BB962C8B-B14F-4D97-AF65-F5344CB8AC3E}">
        <p14:creationId xmlns:p14="http://schemas.microsoft.com/office/powerpoint/2010/main" val="314536199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Azure authentication</a:t>
            </a:r>
            <a:br>
              <a:rPr lang="en-US" dirty="0"/>
            </a:br>
            <a:endParaRPr lang="en-US" dirty="0"/>
          </a:p>
        </p:txBody>
      </p:sp>
      <p:sp>
        <p:nvSpPr>
          <p:cNvPr id="5" name="Text Placeholder 3">
            <a:extLst>
              <a:ext uri="{FF2B5EF4-FFF2-40B4-BE49-F238E27FC236}">
                <a16:creationId xmlns:a16="http://schemas.microsoft.com/office/drawing/2014/main" id="{C13E881D-3295-40F7-93F4-1B4599A73BEA}"/>
              </a:ext>
            </a:extLst>
          </p:cNvPr>
          <p:cNvSpPr>
            <a:spLocks noGrp="1"/>
          </p:cNvSpPr>
          <p:nvPr>
            <p:ph type="body" sz="quarter" idx="10"/>
          </p:nvPr>
        </p:nvSpPr>
        <p:spPr>
          <a:xfrm>
            <a:off x="418644" y="1456898"/>
            <a:ext cx="6328997" cy="307777"/>
          </a:xfrm>
        </p:spPr>
        <p:txBody>
          <a:bodyPr/>
          <a:lstStyle/>
          <a:p>
            <a:r>
              <a:rPr lang="en-US" dirty="0"/>
              <a:t>Azure AD is a separate Azure service. You add users and other security principals (such as an application) to a security domain managed by Azure AD. This video describes how authentication works with Azure</a:t>
            </a:r>
          </a:p>
        </p:txBody>
      </p:sp>
      <p:pic>
        <p:nvPicPr>
          <p:cNvPr id="13" name="Picture Placeholder 12" descr="Video explaining Azure authentication">
            <a:hlinkClick r:id="rId3"/>
            <a:extLst>
              <a:ext uri="{FF2B5EF4-FFF2-40B4-BE49-F238E27FC236}">
                <a16:creationId xmlns:a16="http://schemas.microsoft.com/office/drawing/2014/main" id="{0B0B7AAB-9889-41ED-87CE-466F069A2596}"/>
              </a:ext>
            </a:extLst>
          </p:cNvPr>
          <p:cNvPicPr>
            <a:picLocks noGrp="1" noChangeAspect="1"/>
          </p:cNvPicPr>
          <p:nvPr>
            <p:ph type="pic" sz="quarter" idx="12"/>
          </p:nvPr>
        </p:nvPicPr>
        <p:blipFill rotWithShape="1">
          <a:blip r:embed="rId4"/>
          <a:srcRect l="11730" r="11730"/>
          <a:stretch/>
        </p:blipFill>
        <p:spPr>
          <a:xfrm>
            <a:off x="7277100" y="1663700"/>
            <a:ext cx="4914900" cy="3612493"/>
          </a:xfrm>
        </p:spPr>
      </p:pic>
    </p:spTree>
    <p:extLst>
      <p:ext uri="{BB962C8B-B14F-4D97-AF65-F5344CB8AC3E}">
        <p14:creationId xmlns:p14="http://schemas.microsoft.com/office/powerpoint/2010/main" val="38030275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5" name="Text Placeholder 4">
            <a:extLst>
              <a:ext uri="{FF2B5EF4-FFF2-40B4-BE49-F238E27FC236}">
                <a16:creationId xmlns:a16="http://schemas.microsoft.com/office/drawing/2014/main" id="{1BA750A6-6441-4C9E-BDA9-C4130E7E520C}"/>
              </a:ext>
            </a:extLst>
          </p:cNvPr>
          <p:cNvSpPr txBox="1">
            <a:spLocks noGrp="1"/>
          </p:cNvSpPr>
          <p:nvPr>
            <p:ph type="body" sz="quarter" idx="21"/>
          </p:nvPr>
        </p:nvSpPr>
        <p:spPr>
          <a:xfrm>
            <a:off x="4078287" y="1801840"/>
            <a:ext cx="7695069" cy="338554"/>
          </a:xfrm>
          <a:prstGeom prst="rect">
            <a:avLst/>
          </a:prstGeom>
          <a:noFill/>
        </p:spPr>
        <p:txBody>
          <a:bodyPr wrap="square" lIns="0" tIns="0" rIns="0" bIns="0" rtlCol="0" anchor="ctr">
            <a:spAutoFit/>
          </a:bodyPr>
          <a:lstStyle/>
          <a:p>
            <a:pPr>
              <a:spcAft>
                <a:spcPts val="400"/>
              </a:spcAft>
            </a:pPr>
            <a:r>
              <a:rPr lang="en-US" sz="2200" dirty="0"/>
              <a:t>Explore non-relational data </a:t>
            </a:r>
            <a:r>
              <a:rPr lang="en-US" sz="2000" dirty="0"/>
              <a:t>services</a:t>
            </a:r>
            <a:r>
              <a:rPr lang="en-US" sz="2200" dirty="0"/>
              <a:t> in Azure </a:t>
            </a:r>
          </a:p>
        </p:txBody>
      </p:sp>
      <p:sp>
        <p:nvSpPr>
          <p:cNvPr id="6" name="Text Placeholder 5">
            <a:extLst>
              <a:ext uri="{FF2B5EF4-FFF2-40B4-BE49-F238E27FC236}">
                <a16:creationId xmlns:a16="http://schemas.microsoft.com/office/drawing/2014/main" id="{1F794EDE-F266-436B-A21A-3850AA5F74FC}"/>
              </a:ext>
            </a:extLst>
          </p:cNvPr>
          <p:cNvSpPr txBox="1">
            <a:spLocks noGrp="1"/>
          </p:cNvSpPr>
          <p:nvPr>
            <p:ph type="body" sz="quarter" idx="22"/>
          </p:nvPr>
        </p:nvSpPr>
        <p:spPr>
          <a:xfrm>
            <a:off x="4078287" y="3103146"/>
            <a:ext cx="7695069" cy="677108"/>
          </a:xfrm>
          <a:prstGeom prst="rect">
            <a:avLst/>
          </a:prstGeom>
          <a:noFill/>
        </p:spPr>
        <p:txBody>
          <a:bodyPr wrap="square" lIns="0" tIns="0" rIns="0" bIns="0" rtlCol="0" anchor="ctr">
            <a:spAutoFit/>
          </a:bodyPr>
          <a:lstStyle/>
          <a:p>
            <a:pPr>
              <a:spcAft>
                <a:spcPts val="400"/>
              </a:spcAft>
            </a:pPr>
            <a:r>
              <a:rPr lang="en-US" sz="2200" dirty="0"/>
              <a:t>Explore provisioning and deploying non-relational data services in Azure</a:t>
            </a:r>
          </a:p>
        </p:txBody>
      </p:sp>
      <p:sp>
        <p:nvSpPr>
          <p:cNvPr id="7" name="Text Placeholder 6">
            <a:extLst>
              <a:ext uri="{FF2B5EF4-FFF2-40B4-BE49-F238E27FC236}">
                <a16:creationId xmlns:a16="http://schemas.microsoft.com/office/drawing/2014/main" id="{28F705C1-1665-4334-A1C9-E57C1B4B2BAD}"/>
              </a:ext>
            </a:extLst>
          </p:cNvPr>
          <p:cNvSpPr txBox="1">
            <a:spLocks noGrp="1"/>
          </p:cNvSpPr>
          <p:nvPr>
            <p:ph type="body" sz="quarter" idx="23"/>
          </p:nvPr>
        </p:nvSpPr>
        <p:spPr>
          <a:xfrm>
            <a:off x="4078287" y="4743005"/>
            <a:ext cx="7695069" cy="338554"/>
          </a:xfrm>
          <a:prstGeom prst="rect">
            <a:avLst/>
          </a:prstGeom>
          <a:noFill/>
        </p:spPr>
        <p:txBody>
          <a:bodyPr wrap="square" lIns="0" tIns="0" rIns="0" bIns="0" rtlCol="0" anchor="ctr">
            <a:spAutoFit/>
          </a:bodyPr>
          <a:lstStyle/>
          <a:p>
            <a:pPr>
              <a:spcAft>
                <a:spcPts val="400"/>
              </a:spcAft>
            </a:pPr>
            <a:r>
              <a:rPr lang="en-US" sz="2200" dirty="0"/>
              <a:t>Manage non-relational data stores in Azure</a:t>
            </a:r>
          </a:p>
        </p:txBody>
      </p:sp>
      <p:pic>
        <p:nvPicPr>
          <p:cNvPr id="15" name="Picture 14">
            <a:extLst>
              <a:ext uri="{FF2B5EF4-FFF2-40B4-BE49-F238E27FC236}">
                <a16:creationId xmlns:a16="http://schemas.microsoft.com/office/drawing/2014/main" id="{24442948-0997-4B5F-955B-586821D01F16}"/>
              </a:ext>
              <a:ext uri="{C183D7F6-B498-43B3-948B-1728B52AA6E4}">
                <adec:decorative xmlns:adec="http://schemas.microsoft.com/office/drawing/2017/decorative" val="1"/>
              </a:ext>
            </a:extLst>
          </p:cNvPr>
          <p:cNvPicPr>
            <a:picLocks noChangeAspect="1"/>
          </p:cNvPicPr>
          <p:nvPr/>
        </p:nvPicPr>
        <p:blipFill rotWithShape="1">
          <a:blip r:embed="rId3"/>
          <a:srcRect l="1660" t="6763" r="7747" b="8259"/>
          <a:stretch/>
        </p:blipFill>
        <p:spPr>
          <a:xfrm>
            <a:off x="2995194" y="1657795"/>
            <a:ext cx="827437" cy="797135"/>
          </a:xfrm>
          <a:prstGeom prst="rect">
            <a:avLst/>
          </a:prstGeom>
        </p:spPr>
      </p:pic>
      <p:pic>
        <p:nvPicPr>
          <p:cNvPr id="16" name="Picture 15">
            <a:extLst>
              <a:ext uri="{FF2B5EF4-FFF2-40B4-BE49-F238E27FC236}">
                <a16:creationId xmlns:a16="http://schemas.microsoft.com/office/drawing/2014/main" id="{8757E91F-AC53-4D1E-A483-1C7EFDE822BF}"/>
              </a:ext>
              <a:ext uri="{C183D7F6-B498-43B3-948B-1728B52AA6E4}">
                <adec:decorative xmlns:adec="http://schemas.microsoft.com/office/drawing/2017/decorative" val="1"/>
              </a:ext>
            </a:extLst>
          </p:cNvPr>
          <p:cNvPicPr>
            <a:picLocks noChangeAspect="1"/>
          </p:cNvPicPr>
          <p:nvPr/>
        </p:nvPicPr>
        <p:blipFill rotWithShape="1">
          <a:blip r:embed="rId4"/>
          <a:srcRect l="7450" t="6579" r="4214" b="2671"/>
          <a:stretch/>
        </p:blipFill>
        <p:spPr>
          <a:xfrm>
            <a:off x="2981896" y="3054668"/>
            <a:ext cx="827436" cy="845618"/>
          </a:xfrm>
          <a:prstGeom prst="rect">
            <a:avLst/>
          </a:prstGeom>
        </p:spPr>
      </p:pic>
      <p:pic>
        <p:nvPicPr>
          <p:cNvPr id="18" name="Picture 17">
            <a:extLst>
              <a:ext uri="{FF2B5EF4-FFF2-40B4-BE49-F238E27FC236}">
                <a16:creationId xmlns:a16="http://schemas.microsoft.com/office/drawing/2014/main" id="{3FB36128-9C3C-4EDC-B3BB-DB670E8F5C70}"/>
              </a:ext>
              <a:ext uri="{C183D7F6-B498-43B3-948B-1728B52AA6E4}">
                <adec:decorative xmlns:adec="http://schemas.microsoft.com/office/drawing/2017/decorative" val="1"/>
              </a:ext>
            </a:extLst>
          </p:cNvPr>
          <p:cNvPicPr>
            <a:picLocks noChangeAspect="1"/>
          </p:cNvPicPr>
          <p:nvPr/>
        </p:nvPicPr>
        <p:blipFill rotWithShape="1">
          <a:blip r:embed="rId5"/>
          <a:srcRect l="6698" t="6778" r="4158" b="29"/>
          <a:stretch/>
        </p:blipFill>
        <p:spPr>
          <a:xfrm>
            <a:off x="2995195" y="4500025"/>
            <a:ext cx="827436" cy="851283"/>
          </a:xfrm>
          <a:prstGeom prst="rect">
            <a:avLst/>
          </a:prstGeom>
        </p:spPr>
      </p:pic>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674F4-67ED-47CC-81DD-6F2D96A6927C}"/>
              </a:ext>
            </a:extLst>
          </p:cNvPr>
          <p:cNvSpPr>
            <a:spLocks noGrp="1"/>
          </p:cNvSpPr>
          <p:nvPr>
            <p:ph type="title"/>
          </p:nvPr>
        </p:nvSpPr>
        <p:spPr/>
        <p:txBody>
          <a:bodyPr/>
          <a:lstStyle/>
          <a:p>
            <a:r>
              <a:rPr lang="en-US" dirty="0"/>
              <a:t>Configure storage accounts</a:t>
            </a:r>
          </a:p>
        </p:txBody>
      </p:sp>
      <p:pic>
        <p:nvPicPr>
          <p:cNvPr id="6" name="Picture 5" descr="Screenshot of the Basics tab of the Create storage account screen">
            <a:extLst>
              <a:ext uri="{FF2B5EF4-FFF2-40B4-BE49-F238E27FC236}">
                <a16:creationId xmlns:a16="http://schemas.microsoft.com/office/drawing/2014/main" id="{2F4FBEB0-D07F-46DD-B281-3055B5CB2243}"/>
              </a:ext>
            </a:extLst>
          </p:cNvPr>
          <p:cNvPicPr>
            <a:picLocks noChangeAspect="1"/>
          </p:cNvPicPr>
          <p:nvPr/>
        </p:nvPicPr>
        <p:blipFill rotWithShape="1">
          <a:blip r:embed="rId3"/>
          <a:srcRect l="-76993" t="-3167" r="-76993" b="-3167"/>
          <a:stretch/>
        </p:blipFill>
        <p:spPr>
          <a:xfrm>
            <a:off x="427038" y="1457325"/>
            <a:ext cx="11345862" cy="4067175"/>
          </a:xfrm>
          <a:custGeom>
            <a:avLst/>
            <a:gdLst>
              <a:gd name="connsiteX0" fmla="*/ 0 w 11345862"/>
              <a:gd name="connsiteY0" fmla="*/ 0 h 4067175"/>
              <a:gd name="connsiteX1" fmla="*/ 11345862 w 11345862"/>
              <a:gd name="connsiteY1" fmla="*/ 0 h 4067175"/>
              <a:gd name="connsiteX2" fmla="*/ 11345862 w 11345862"/>
              <a:gd name="connsiteY2" fmla="*/ 4067175 h 4067175"/>
              <a:gd name="connsiteX3" fmla="*/ 0 w 11345862"/>
              <a:gd name="connsiteY3" fmla="*/ 4067175 h 4067175"/>
            </a:gdLst>
            <a:ahLst/>
            <a:cxnLst>
              <a:cxn ang="0">
                <a:pos x="connsiteX0" y="connsiteY0"/>
              </a:cxn>
              <a:cxn ang="0">
                <a:pos x="connsiteX1" y="connsiteY1"/>
              </a:cxn>
              <a:cxn ang="0">
                <a:pos x="connsiteX2" y="connsiteY2"/>
              </a:cxn>
              <a:cxn ang="0">
                <a:pos x="connsiteX3" y="connsiteY3"/>
              </a:cxn>
            </a:cxnLst>
            <a:rect l="l" t="t" r="r" b="b"/>
            <a:pathLst>
              <a:path w="11345862" h="4067175">
                <a:moveTo>
                  <a:pt x="0" y="0"/>
                </a:moveTo>
                <a:lnTo>
                  <a:pt x="11345862" y="0"/>
                </a:lnTo>
                <a:lnTo>
                  <a:pt x="11345862" y="4067175"/>
                </a:lnTo>
                <a:lnTo>
                  <a:pt x="0" y="4067175"/>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17792441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Lesson 2: Knowledge check</a:t>
            </a:r>
          </a:p>
        </p:txBody>
      </p:sp>
      <p:pic>
        <p:nvPicPr>
          <p:cNvPr id="32" name="Picture 31" descr="Icon of wrench and screw driver">
            <a:extLst>
              <a:ext uri="{FF2B5EF4-FFF2-40B4-BE49-F238E27FC236}">
                <a16:creationId xmlns:a16="http://schemas.microsoft.com/office/drawing/2014/main" id="{1D3E3372-F33B-4131-A8B5-44D19F77E3A4}"/>
              </a:ext>
            </a:extLst>
          </p:cNvPr>
          <p:cNvPicPr>
            <a:picLocks noChangeAspect="1"/>
          </p:cNvPicPr>
          <p:nvPr/>
        </p:nvPicPr>
        <p:blipFill>
          <a:blip r:embed="rId3"/>
          <a:stretch>
            <a:fillRect/>
          </a:stretch>
        </p:blipFill>
        <p:spPr>
          <a:xfrm>
            <a:off x="426363" y="1189296"/>
            <a:ext cx="933776" cy="933776"/>
          </a:xfrm>
          <a:prstGeom prst="rect">
            <a:avLst/>
          </a:prstGeom>
        </p:spPr>
      </p:pic>
      <p:sp>
        <p:nvSpPr>
          <p:cNvPr id="8" name="TextBox 7">
            <a:extLst>
              <a:ext uri="{FF2B5EF4-FFF2-40B4-BE49-F238E27FC236}">
                <a16:creationId xmlns:a16="http://schemas.microsoft.com/office/drawing/2014/main" id="{03DEE5D1-E3E1-4D48-92D9-DFA5E1283D19}"/>
              </a:ext>
            </a:extLst>
          </p:cNvPr>
          <p:cNvSpPr txBox="1"/>
          <p:nvPr/>
        </p:nvSpPr>
        <p:spPr>
          <a:xfrm>
            <a:off x="1659453" y="1189296"/>
            <a:ext cx="10113905" cy="1007968"/>
          </a:xfrm>
          <a:prstGeom prst="rect">
            <a:avLst/>
          </a:prstGeom>
          <a:noFill/>
        </p:spPr>
        <p:txBody>
          <a:bodyPr wrap="square" lIns="0" tIns="0" rIns="0" bIns="0">
            <a:spAutoFit/>
          </a:bodyPr>
          <a:lstStyle/>
          <a:p>
            <a:pPr>
              <a:spcAft>
                <a:spcPts val="294"/>
              </a:spcAft>
              <a:defRPr/>
            </a:pPr>
            <a:r>
              <a:rPr lang="en-US" sz="1600" dirty="0">
                <a:latin typeface="+mj-lt"/>
              </a:rPr>
              <a:t>What is provisioning?</a:t>
            </a:r>
          </a:p>
          <a:p>
            <a:pPr marL="336145" indent="-336145">
              <a:spcAft>
                <a:spcPts val="294"/>
              </a:spcAft>
              <a:buFont typeface="Wingdings" panose="05000000000000000000" pitchFamily="2" charset="2"/>
              <a:buChar char="q"/>
              <a:defRPr/>
            </a:pPr>
            <a:r>
              <a:rPr lang="en-US" sz="1400" dirty="0"/>
              <a:t>The act of running series of tasks that a service provider performs to create and configure a service</a:t>
            </a:r>
          </a:p>
          <a:p>
            <a:pPr marL="336145" indent="-336145">
              <a:spcAft>
                <a:spcPts val="294"/>
              </a:spcAft>
              <a:buFont typeface="Wingdings" panose="05000000000000000000" pitchFamily="2" charset="2"/>
              <a:buChar char="q"/>
              <a:defRPr/>
            </a:pPr>
            <a:r>
              <a:rPr lang="en-US" sz="1400" dirty="0"/>
              <a:t>Providing other users access to an existing service</a:t>
            </a:r>
          </a:p>
          <a:p>
            <a:pPr marL="336145" indent="-336145">
              <a:spcAft>
                <a:spcPts val="294"/>
              </a:spcAft>
              <a:buFont typeface="Wingdings" panose="05000000000000000000" pitchFamily="2" charset="2"/>
              <a:buChar char="q"/>
              <a:defRPr/>
            </a:pPr>
            <a:r>
              <a:rPr lang="en-US" sz="1400" dirty="0"/>
              <a:t>Tuning a service to improve performance</a:t>
            </a:r>
          </a:p>
        </p:txBody>
      </p:sp>
      <p:sp>
        <p:nvSpPr>
          <p:cNvPr id="9" name="Graphic 26" descr="Checkmark on The act of running series of tasks that a service provider performs to create and configure a service">
            <a:extLst>
              <a:ext uri="{FF2B5EF4-FFF2-40B4-BE49-F238E27FC236}">
                <a16:creationId xmlns:a16="http://schemas.microsoft.com/office/drawing/2014/main" id="{2397ACED-C6DA-4909-B76D-5C489B22093B}"/>
              </a:ext>
            </a:extLst>
          </p:cNvPr>
          <p:cNvSpPr/>
          <p:nvPr/>
        </p:nvSpPr>
        <p:spPr>
          <a:xfrm>
            <a:off x="1645592" y="1435316"/>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5" name="Straight Connector 14">
            <a:extLst>
              <a:ext uri="{FF2B5EF4-FFF2-40B4-BE49-F238E27FC236}">
                <a16:creationId xmlns:a16="http://schemas.microsoft.com/office/drawing/2014/main" id="{C3570890-F475-4375-8600-CCAB5CBF43F5}"/>
              </a:ext>
              <a:ext uri="{C183D7F6-B498-43B3-948B-1728B52AA6E4}">
                <adec:decorative xmlns:adec="http://schemas.microsoft.com/office/drawing/2017/decorative" val="1"/>
              </a:ext>
            </a:extLst>
          </p:cNvPr>
          <p:cNvCxnSpPr>
            <a:cxnSpLocks/>
          </p:cNvCxnSpPr>
          <p:nvPr/>
        </p:nvCxnSpPr>
        <p:spPr>
          <a:xfrm>
            <a:off x="1659454" y="2410585"/>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ecurity lock">
            <a:extLst>
              <a:ext uri="{FF2B5EF4-FFF2-40B4-BE49-F238E27FC236}">
                <a16:creationId xmlns:a16="http://schemas.microsoft.com/office/drawing/2014/main" id="{FFD6AB2A-EE6A-4BCD-B968-C677CFA61ADF}"/>
              </a:ext>
            </a:extLst>
          </p:cNvPr>
          <p:cNvPicPr>
            <a:picLocks noChangeAspect="1"/>
          </p:cNvPicPr>
          <p:nvPr/>
        </p:nvPicPr>
        <p:blipFill>
          <a:blip r:embed="rId4"/>
          <a:stretch>
            <a:fillRect/>
          </a:stretch>
        </p:blipFill>
        <p:spPr>
          <a:xfrm>
            <a:off x="426363" y="2623906"/>
            <a:ext cx="933776" cy="933776"/>
          </a:xfrm>
          <a:prstGeom prst="rect">
            <a:avLst/>
          </a:prstGeom>
        </p:spPr>
      </p:pic>
      <p:sp>
        <p:nvSpPr>
          <p:cNvPr id="11" name="TextBox 10">
            <a:extLst>
              <a:ext uri="{FF2B5EF4-FFF2-40B4-BE49-F238E27FC236}">
                <a16:creationId xmlns:a16="http://schemas.microsoft.com/office/drawing/2014/main" id="{72097052-CA5A-458E-9E9F-2FDCBD876FCE}"/>
              </a:ext>
            </a:extLst>
          </p:cNvPr>
          <p:cNvSpPr txBox="1"/>
          <p:nvPr/>
        </p:nvSpPr>
        <p:spPr>
          <a:xfrm>
            <a:off x="1659453" y="2623906"/>
            <a:ext cx="10113905" cy="1223412"/>
          </a:xfrm>
          <a:prstGeom prst="rect">
            <a:avLst/>
          </a:prstGeom>
          <a:noFill/>
        </p:spPr>
        <p:txBody>
          <a:bodyPr wrap="square" lIns="0" tIns="0" rIns="0" bIns="0">
            <a:spAutoFit/>
          </a:bodyPr>
          <a:lstStyle/>
          <a:p>
            <a:pPr>
              <a:spcAft>
                <a:spcPts val="294"/>
              </a:spcAft>
              <a:defRPr/>
            </a:pPr>
            <a:r>
              <a:rPr lang="en-US" sz="1600" dirty="0">
                <a:latin typeface="+mj-lt"/>
              </a:rPr>
              <a:t>What is a security principal? </a:t>
            </a:r>
          </a:p>
          <a:p>
            <a:pPr marL="336145" indent="-336145">
              <a:spcAft>
                <a:spcPts val="294"/>
              </a:spcAft>
              <a:buFont typeface="Wingdings" panose="05000000000000000000" pitchFamily="2" charset="2"/>
              <a:buChar char="q"/>
              <a:defRPr/>
            </a:pPr>
            <a:r>
              <a:rPr lang="en-US" sz="1400" dirty="0"/>
              <a:t>A named collection of permissions that can be granted to a service, such as the ability to use the service to read, write, and delete data. In Azure, examples include </a:t>
            </a:r>
            <a:r>
              <a:rPr lang="en-US" sz="1400" dirty="0">
                <a:solidFill>
                  <a:schemeClr val="tx2"/>
                </a:solidFill>
                <a:latin typeface="+mj-lt"/>
              </a:rPr>
              <a:t>Owner</a:t>
            </a:r>
            <a:r>
              <a:rPr lang="en-US" sz="1400" dirty="0"/>
              <a:t> and </a:t>
            </a:r>
            <a:r>
              <a:rPr lang="en-US" sz="1400" dirty="0">
                <a:solidFill>
                  <a:schemeClr val="tx2"/>
                </a:solidFill>
                <a:latin typeface="+mj-lt"/>
              </a:rPr>
              <a:t>Contributor.</a:t>
            </a:r>
          </a:p>
          <a:p>
            <a:pPr marL="336145" indent="-336145">
              <a:spcAft>
                <a:spcPts val="294"/>
              </a:spcAft>
              <a:buFont typeface="Wingdings" panose="05000000000000000000" pitchFamily="2" charset="2"/>
              <a:buChar char="q"/>
              <a:defRPr/>
            </a:pPr>
            <a:r>
              <a:rPr lang="en-US" sz="1400" dirty="0"/>
              <a:t>A set of resources managed by a service to which you can grant access</a:t>
            </a:r>
          </a:p>
          <a:p>
            <a:pPr marL="336145" indent="-336145">
              <a:spcAft>
                <a:spcPts val="294"/>
              </a:spcAft>
              <a:buFont typeface="Wingdings" panose="05000000000000000000" pitchFamily="2" charset="2"/>
              <a:buChar char="q"/>
              <a:defRPr/>
            </a:pPr>
            <a:r>
              <a:rPr lang="en-US" sz="1400" dirty="0"/>
              <a:t>An object that represents a user, group, service, or managed identity that is requesting access to Azure resources</a:t>
            </a:r>
          </a:p>
        </p:txBody>
      </p:sp>
      <p:sp>
        <p:nvSpPr>
          <p:cNvPr id="12" name="Graphic 27" descr="Checkmark on An object that represents a user, group, service, or managed identity that is requesting access to Azure resources">
            <a:extLst>
              <a:ext uri="{FF2B5EF4-FFF2-40B4-BE49-F238E27FC236}">
                <a16:creationId xmlns:a16="http://schemas.microsoft.com/office/drawing/2014/main" id="{45BD804F-6C8F-4FC7-9DF0-4680130538AA}"/>
              </a:ext>
            </a:extLst>
          </p:cNvPr>
          <p:cNvSpPr/>
          <p:nvPr/>
        </p:nvSpPr>
        <p:spPr>
          <a:xfrm>
            <a:off x="1645592" y="3587749"/>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6" name="Straight Connector 15">
            <a:extLst>
              <a:ext uri="{FF2B5EF4-FFF2-40B4-BE49-F238E27FC236}">
                <a16:creationId xmlns:a16="http://schemas.microsoft.com/office/drawing/2014/main" id="{345E2844-D7AD-46F4-8B9A-4050D6C1ACB2}"/>
              </a:ext>
              <a:ext uri="{C183D7F6-B498-43B3-948B-1728B52AA6E4}">
                <adec:decorative xmlns:adec="http://schemas.microsoft.com/office/drawing/2017/decorative" val="1"/>
              </a:ext>
            </a:extLst>
          </p:cNvPr>
          <p:cNvCxnSpPr>
            <a:cxnSpLocks/>
          </p:cNvCxnSpPr>
          <p:nvPr/>
        </p:nvCxnSpPr>
        <p:spPr>
          <a:xfrm>
            <a:off x="1659453" y="4060639"/>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four servers">
            <a:extLst>
              <a:ext uri="{FF2B5EF4-FFF2-40B4-BE49-F238E27FC236}">
                <a16:creationId xmlns:a16="http://schemas.microsoft.com/office/drawing/2014/main" id="{A372A1DF-AC3F-4703-B2AD-5D61ED7A410C}"/>
              </a:ext>
            </a:extLst>
          </p:cNvPr>
          <p:cNvPicPr>
            <a:picLocks noChangeAspect="1"/>
          </p:cNvPicPr>
          <p:nvPr/>
        </p:nvPicPr>
        <p:blipFill>
          <a:blip r:embed="rId5"/>
          <a:stretch>
            <a:fillRect/>
          </a:stretch>
        </p:blipFill>
        <p:spPr>
          <a:xfrm>
            <a:off x="426363" y="4273961"/>
            <a:ext cx="933776" cy="933776"/>
          </a:xfrm>
          <a:prstGeom prst="rect">
            <a:avLst/>
          </a:prstGeom>
        </p:spPr>
      </p:pic>
      <p:sp>
        <p:nvSpPr>
          <p:cNvPr id="13" name="TextBox 12">
            <a:extLst>
              <a:ext uri="{FF2B5EF4-FFF2-40B4-BE49-F238E27FC236}">
                <a16:creationId xmlns:a16="http://schemas.microsoft.com/office/drawing/2014/main" id="{C93D14A3-7D17-499E-9AC1-1DA9D369275D}"/>
              </a:ext>
            </a:extLst>
          </p:cNvPr>
          <p:cNvSpPr txBox="1"/>
          <p:nvPr/>
        </p:nvSpPr>
        <p:spPr>
          <a:xfrm>
            <a:off x="1659453" y="4273961"/>
            <a:ext cx="10113905" cy="1254189"/>
          </a:xfrm>
          <a:prstGeom prst="rect">
            <a:avLst/>
          </a:prstGeom>
          <a:noFill/>
        </p:spPr>
        <p:txBody>
          <a:bodyPr wrap="square" lIns="0" tIns="0" rIns="0" bIns="0">
            <a:spAutoFit/>
          </a:bodyPr>
          <a:lstStyle/>
          <a:p>
            <a:pPr>
              <a:spcAft>
                <a:spcPts val="294"/>
              </a:spcAft>
              <a:defRPr/>
            </a:pPr>
            <a:r>
              <a:rPr lang="en-US" sz="1600" dirty="0">
                <a:latin typeface="+mj-lt"/>
              </a:rPr>
              <a:t>Which of the following is an advantage of using multi-region replication with </a:t>
            </a:r>
            <a:br>
              <a:rPr lang="en-US" sz="1600" dirty="0">
                <a:latin typeface="+mj-lt"/>
              </a:rPr>
            </a:br>
            <a:r>
              <a:rPr lang="en-US" sz="1600" dirty="0">
                <a:latin typeface="+mj-lt"/>
              </a:rPr>
              <a:t>Cosmos DB?</a:t>
            </a:r>
          </a:p>
          <a:p>
            <a:pPr marL="336145" indent="-336145">
              <a:spcAft>
                <a:spcPts val="294"/>
              </a:spcAft>
              <a:buFont typeface="Wingdings" panose="05000000000000000000" pitchFamily="2" charset="2"/>
              <a:buChar char="q"/>
              <a:defRPr/>
            </a:pPr>
            <a:r>
              <a:rPr lang="en-US" sz="1400" dirty="0"/>
              <a:t>Data will always be consistent in every region</a:t>
            </a:r>
          </a:p>
          <a:p>
            <a:pPr marL="336145" indent="-336145">
              <a:spcAft>
                <a:spcPts val="294"/>
              </a:spcAft>
              <a:buFont typeface="Wingdings" panose="05000000000000000000" pitchFamily="2" charset="2"/>
              <a:buChar char="q"/>
              <a:defRPr/>
            </a:pPr>
            <a:r>
              <a:rPr lang="en-US" sz="1400" dirty="0"/>
              <a:t>Availability is increased</a:t>
            </a:r>
          </a:p>
          <a:p>
            <a:pPr marL="336145" indent="-336145">
              <a:spcAft>
                <a:spcPts val="294"/>
              </a:spcAft>
              <a:buFont typeface="Wingdings" panose="05000000000000000000" pitchFamily="2" charset="2"/>
              <a:buChar char="q"/>
              <a:defRPr/>
            </a:pPr>
            <a:r>
              <a:rPr lang="en-US" sz="1400" dirty="0"/>
              <a:t>Increased security for your data</a:t>
            </a:r>
          </a:p>
        </p:txBody>
      </p:sp>
      <p:sp>
        <p:nvSpPr>
          <p:cNvPr id="14" name="Graphic 28" descr="Checkmark on Availability is increased">
            <a:extLst>
              <a:ext uri="{FF2B5EF4-FFF2-40B4-BE49-F238E27FC236}">
                <a16:creationId xmlns:a16="http://schemas.microsoft.com/office/drawing/2014/main" id="{2B26E666-31FC-4716-BF62-24C664CD9676}"/>
              </a:ext>
            </a:extLst>
          </p:cNvPr>
          <p:cNvSpPr/>
          <p:nvPr/>
        </p:nvSpPr>
        <p:spPr>
          <a:xfrm>
            <a:off x="1645592" y="5012501"/>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spTree>
    <p:extLst>
      <p:ext uri="{BB962C8B-B14F-4D97-AF65-F5344CB8AC3E}">
        <p14:creationId xmlns:p14="http://schemas.microsoft.com/office/powerpoint/2010/main" val="404601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pPr lvl="0"/>
            <a:r>
              <a:rPr lang="en-US" sz="2000" dirty="0"/>
              <a:t>Lesson 3: </a:t>
            </a:r>
            <a:r>
              <a:rPr lang="it-IT" sz="2000" dirty="0"/>
              <a:t>Manage non-relational data stores in Azure</a:t>
            </a:r>
            <a:endParaRPr lang="en-IN" sz="2000" dirty="0"/>
          </a:p>
        </p:txBody>
      </p:sp>
      <p:pic>
        <p:nvPicPr>
          <p:cNvPr id="3" name="Picture Placeholder 2" descr="Icon of two gears with different sizes">
            <a:extLst>
              <a:ext uri="{FF2B5EF4-FFF2-40B4-BE49-F238E27FC236}">
                <a16:creationId xmlns:a16="http://schemas.microsoft.com/office/drawing/2014/main" id="{3D997BF7-685D-41FD-BE47-BB4840CD9020}"/>
              </a:ext>
            </a:extLst>
          </p:cNvPr>
          <p:cNvPicPr>
            <a:picLocks noGrp="1" noChangeAspect="1"/>
          </p:cNvPicPr>
          <p:nvPr>
            <p:ph type="pic" sz="quarter" idx="10"/>
          </p:nvPr>
        </p:nvPicPr>
        <p:blipFill rotWithShape="1">
          <a:blip r:embed="rId3">
            <a:clrChange>
              <a:clrFrom>
                <a:srgbClr val="FFFFFF"/>
              </a:clrFrom>
              <a:clrTo>
                <a:srgbClr val="FFFFFF">
                  <a:alpha val="0"/>
                </a:srgbClr>
              </a:clrTo>
            </a:clrChange>
          </a:blip>
          <a:srcRect/>
          <a:stretch/>
        </p:blipFill>
        <p:spPr>
          <a:prstGeom prst="rect">
            <a:avLst/>
          </a:prstGeom>
        </p:spPr>
      </p:pic>
    </p:spTree>
    <p:extLst>
      <p:ext uri="{BB962C8B-B14F-4D97-AF65-F5344CB8AC3E}">
        <p14:creationId xmlns:p14="http://schemas.microsoft.com/office/powerpoint/2010/main" val="299632039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spAutoFit/>
          </a:bodyPr>
          <a:lstStyle/>
          <a:p>
            <a:r>
              <a:rPr lang="en-US" dirty="0"/>
              <a:t>Lesson 3 objectives</a:t>
            </a:r>
          </a:p>
        </p:txBody>
      </p:sp>
      <p:pic>
        <p:nvPicPr>
          <p:cNvPr id="41" name="Picture 40" descr="Icon of a cloud with multiples lines extending from it">
            <a:extLst>
              <a:ext uri="{FF2B5EF4-FFF2-40B4-BE49-F238E27FC236}">
                <a16:creationId xmlns:a16="http://schemas.microsoft.com/office/drawing/2014/main" id="{2D0B7106-B637-4E6C-8CF9-E8C2C6D155E7}"/>
              </a:ext>
            </a:extLst>
          </p:cNvPr>
          <p:cNvPicPr>
            <a:picLocks noChangeAspect="1"/>
          </p:cNvPicPr>
          <p:nvPr/>
        </p:nvPicPr>
        <p:blipFill>
          <a:blip r:embed="rId3"/>
          <a:stretch>
            <a:fillRect/>
          </a:stretch>
        </p:blipFill>
        <p:spPr>
          <a:xfrm>
            <a:off x="2973420" y="2263461"/>
            <a:ext cx="861980" cy="861980"/>
          </a:xfrm>
          <a:prstGeom prst="rect">
            <a:avLst/>
          </a:prstGeom>
        </p:spPr>
      </p:pic>
      <p:sp>
        <p:nvSpPr>
          <p:cNvPr id="6" name="Text Placeholder 5">
            <a:extLst>
              <a:ext uri="{FF2B5EF4-FFF2-40B4-BE49-F238E27FC236}">
                <a16:creationId xmlns:a16="http://schemas.microsoft.com/office/drawing/2014/main" id="{197A747E-0CF7-48BE-9FAE-82E3455EE72C}"/>
              </a:ext>
            </a:extLst>
          </p:cNvPr>
          <p:cNvSpPr txBox="1">
            <a:spLocks noGrp="1"/>
          </p:cNvSpPr>
          <p:nvPr>
            <p:ph type="body" sz="quarter" idx="21"/>
          </p:nvPr>
        </p:nvSpPr>
        <p:spPr>
          <a:prstGeom prst="rect">
            <a:avLst/>
          </a:prstGeom>
          <a:noFill/>
        </p:spPr>
        <p:txBody>
          <a:bodyPr wrap="square" lIns="0" tIns="0" rIns="0" bIns="0" rtlCol="0">
            <a:spAutoFit/>
          </a:bodyPr>
          <a:lstStyle/>
          <a:p>
            <a:pPr algn="l"/>
            <a:r>
              <a:rPr lang="en-US" sz="2200" dirty="0"/>
              <a:t>Upload data to a Cosmos DB database, and learn how to query this data</a:t>
            </a:r>
          </a:p>
        </p:txBody>
      </p:sp>
      <p:pic>
        <p:nvPicPr>
          <p:cNvPr id="45" name="Picture 44" descr="Icon of an arrow pointing down to a rectangular shape">
            <a:extLst>
              <a:ext uri="{FF2B5EF4-FFF2-40B4-BE49-F238E27FC236}">
                <a16:creationId xmlns:a16="http://schemas.microsoft.com/office/drawing/2014/main" id="{E9E6BD4D-3BF7-4F0C-89C4-1F77EDDD58B5}"/>
              </a:ext>
            </a:extLst>
          </p:cNvPr>
          <p:cNvPicPr>
            <a:picLocks noChangeAspect="1"/>
          </p:cNvPicPr>
          <p:nvPr/>
        </p:nvPicPr>
        <p:blipFill>
          <a:blip r:embed="rId4"/>
          <a:stretch>
            <a:fillRect/>
          </a:stretch>
        </p:blipFill>
        <p:spPr>
          <a:xfrm>
            <a:off x="2927506" y="3733390"/>
            <a:ext cx="863288" cy="863288"/>
          </a:xfrm>
          <a:prstGeom prst="rect">
            <a:avLst/>
          </a:prstGeom>
        </p:spPr>
      </p:pic>
      <p:sp>
        <p:nvSpPr>
          <p:cNvPr id="7" name="Text Placeholder 6">
            <a:extLst>
              <a:ext uri="{FF2B5EF4-FFF2-40B4-BE49-F238E27FC236}">
                <a16:creationId xmlns:a16="http://schemas.microsoft.com/office/drawing/2014/main" id="{4016229E-F0C0-4B9E-9A9E-77B6FDF23F41}"/>
              </a:ext>
            </a:extLst>
          </p:cNvPr>
          <p:cNvSpPr txBox="1">
            <a:spLocks noGrp="1"/>
          </p:cNvSpPr>
          <p:nvPr>
            <p:ph type="body" sz="quarter" idx="22"/>
          </p:nvPr>
        </p:nvSpPr>
        <p:spPr>
          <a:prstGeom prst="rect">
            <a:avLst/>
          </a:prstGeom>
          <a:noFill/>
        </p:spPr>
        <p:txBody>
          <a:bodyPr wrap="square" lIns="0" tIns="0" rIns="0" bIns="0" rtlCol="0">
            <a:spAutoFit/>
          </a:bodyPr>
          <a:lstStyle/>
          <a:p>
            <a:pPr algn="l"/>
            <a:r>
              <a:rPr lang="en-US" sz="2200" dirty="0"/>
              <a:t>Upload and download data in an Azure Storage account</a:t>
            </a:r>
          </a:p>
        </p:txBody>
      </p:sp>
    </p:spTree>
    <p:extLst>
      <p:ext uri="{BB962C8B-B14F-4D97-AF65-F5344CB8AC3E}">
        <p14:creationId xmlns:p14="http://schemas.microsoft.com/office/powerpoint/2010/main" val="1168063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21A-9D54-4997-8294-7BAF0239F975}"/>
              </a:ext>
            </a:extLst>
          </p:cNvPr>
          <p:cNvSpPr>
            <a:spLocks noGrp="1"/>
          </p:cNvSpPr>
          <p:nvPr>
            <p:ph type="title"/>
          </p:nvPr>
        </p:nvSpPr>
        <p:spPr/>
        <p:txBody>
          <a:bodyPr/>
          <a:lstStyle/>
          <a:p>
            <a:r>
              <a:rPr lang="en-US" dirty="0"/>
              <a:t>Cosmos DB APIs</a:t>
            </a:r>
          </a:p>
        </p:txBody>
      </p:sp>
      <p:grpSp>
        <p:nvGrpSpPr>
          <p:cNvPr id="9" name="Group 8" descr="Graphic of Working with documents programmatically">
            <a:extLst>
              <a:ext uri="{FF2B5EF4-FFF2-40B4-BE49-F238E27FC236}">
                <a16:creationId xmlns:a16="http://schemas.microsoft.com/office/drawing/2014/main" id="{9552DD2F-CDCD-4A38-806D-283A3931C18A}"/>
              </a:ext>
              <a:ext uri="{C183D7F6-B498-43B3-948B-1728B52AA6E4}">
                <adec:decorative xmlns:adec="http://schemas.microsoft.com/office/drawing/2017/decorative" val="0"/>
              </a:ext>
            </a:extLst>
          </p:cNvPr>
          <p:cNvGrpSpPr/>
          <p:nvPr/>
        </p:nvGrpSpPr>
        <p:grpSpPr>
          <a:xfrm>
            <a:off x="749381" y="1363260"/>
            <a:ext cx="10231623" cy="4131481"/>
            <a:chOff x="764407" y="1390100"/>
            <a:chExt cx="10436786" cy="4214323"/>
          </a:xfrm>
        </p:grpSpPr>
        <p:sp>
          <p:nvSpPr>
            <p:cNvPr id="21" name="TextBox 20">
              <a:extLst>
                <a:ext uri="{FF2B5EF4-FFF2-40B4-BE49-F238E27FC236}">
                  <a16:creationId xmlns:a16="http://schemas.microsoft.com/office/drawing/2014/main" id="{A2DDE49D-ECAD-4F5D-8B45-225B34EADBCD}"/>
                </a:ext>
              </a:extLst>
            </p:cNvPr>
            <p:cNvSpPr txBox="1">
              <a:spLocks noChangeAspect="1"/>
            </p:cNvSpPr>
            <p:nvPr/>
          </p:nvSpPr>
          <p:spPr>
            <a:xfrm>
              <a:off x="764407" y="1390100"/>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SQL API</a:t>
              </a:r>
            </a:p>
          </p:txBody>
        </p:sp>
        <p:sp>
          <p:nvSpPr>
            <p:cNvPr id="23" name="TextBox 22">
              <a:extLst>
                <a:ext uri="{FF2B5EF4-FFF2-40B4-BE49-F238E27FC236}">
                  <a16:creationId xmlns:a16="http://schemas.microsoft.com/office/drawing/2014/main" id="{BD79DD89-352F-46F0-8425-234AB83FF225}"/>
                </a:ext>
              </a:extLst>
            </p:cNvPr>
            <p:cNvSpPr txBox="1">
              <a:spLocks noChangeAspect="1"/>
            </p:cNvSpPr>
            <p:nvPr/>
          </p:nvSpPr>
          <p:spPr>
            <a:xfrm>
              <a:off x="2790644" y="3272584"/>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Gremlin API</a:t>
              </a:r>
            </a:p>
          </p:txBody>
        </p:sp>
        <p:sp>
          <p:nvSpPr>
            <p:cNvPr id="24" name="TextBox 23">
              <a:extLst>
                <a:ext uri="{FF2B5EF4-FFF2-40B4-BE49-F238E27FC236}">
                  <a16:creationId xmlns:a16="http://schemas.microsoft.com/office/drawing/2014/main" id="{595F771B-1934-46F2-A12E-D9FB2D1D0A6B}"/>
                </a:ext>
              </a:extLst>
            </p:cNvPr>
            <p:cNvSpPr txBox="1">
              <a:spLocks noChangeAspect="1"/>
            </p:cNvSpPr>
            <p:nvPr/>
          </p:nvSpPr>
          <p:spPr>
            <a:xfrm>
              <a:off x="4816881" y="1390100"/>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MongoDB API</a:t>
              </a:r>
            </a:p>
          </p:txBody>
        </p:sp>
        <p:sp>
          <p:nvSpPr>
            <p:cNvPr id="25" name="TextBox 24">
              <a:extLst>
                <a:ext uri="{FF2B5EF4-FFF2-40B4-BE49-F238E27FC236}">
                  <a16:creationId xmlns:a16="http://schemas.microsoft.com/office/drawing/2014/main" id="{A6336B16-1D9F-4A14-8A12-C01B176E566F}"/>
                </a:ext>
              </a:extLst>
            </p:cNvPr>
            <p:cNvSpPr txBox="1">
              <a:spLocks noChangeAspect="1"/>
            </p:cNvSpPr>
            <p:nvPr/>
          </p:nvSpPr>
          <p:spPr>
            <a:xfrm>
              <a:off x="6843118" y="3272584"/>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Table API</a:t>
              </a:r>
            </a:p>
          </p:txBody>
        </p:sp>
        <p:sp>
          <p:nvSpPr>
            <p:cNvPr id="26" name="TextBox 25">
              <a:extLst>
                <a:ext uri="{FF2B5EF4-FFF2-40B4-BE49-F238E27FC236}">
                  <a16:creationId xmlns:a16="http://schemas.microsoft.com/office/drawing/2014/main" id="{6B2A4915-25E8-4871-B9EC-73DF76CB3F41}"/>
                </a:ext>
              </a:extLst>
            </p:cNvPr>
            <p:cNvSpPr txBox="1">
              <a:spLocks noChangeAspect="1"/>
            </p:cNvSpPr>
            <p:nvPr/>
          </p:nvSpPr>
          <p:spPr>
            <a:xfrm>
              <a:off x="8869354" y="1390100"/>
              <a:ext cx="2331839" cy="2331839"/>
            </a:xfrm>
            <a:prstGeom prst="ellipse">
              <a:avLst/>
            </a:prstGeom>
            <a:solidFill>
              <a:srgbClr val="243A5E"/>
            </a:solidFill>
            <a:ln w="19050">
              <a:solidFill>
                <a:schemeClr val="bg1"/>
              </a:solidFill>
            </a:ln>
          </p:spPr>
          <p:txBody>
            <a:bodyPr wrap="none" lIns="0" tIns="0" rIns="0" bIns="0" rtlCol="0" anchor="ctr" anchorCtr="0">
              <a:noAutofit/>
            </a:bodyPr>
            <a:lstStyle/>
            <a:p>
              <a:pPr marL="0" marR="0" lvl="0" indent="0" algn="ctr" defTabSz="896042" rtl="0" eaLnBrk="1" fontAlgn="auto" latinLnBrk="0" hangingPunct="1">
                <a:lnSpc>
                  <a:spcPct val="100000"/>
                </a:lnSpc>
                <a:spcBef>
                  <a:spcPts val="0"/>
                </a:spcBef>
                <a:spcAft>
                  <a:spcPts val="0"/>
                </a:spcAft>
                <a:buClrTx/>
                <a:buSzTx/>
                <a:buFontTx/>
                <a:buNone/>
                <a:tabLst/>
                <a:defRPr/>
              </a:pPr>
              <a:r>
                <a:rPr kumimoji="0" lang="en-US" sz="2353" b="0" i="0" u="none" strike="noStrike" kern="0" cap="none" spc="0" normalizeH="0" baseline="0" noProof="0">
                  <a:ln>
                    <a:noFill/>
                  </a:ln>
                  <a:solidFill>
                    <a:srgbClr val="FFFFFF"/>
                  </a:solidFill>
                  <a:effectLst/>
                  <a:uLnTx/>
                  <a:uFillTx/>
                  <a:latin typeface="Segoe UI Semibold"/>
                  <a:ea typeface="Segoe UI" panose="020B0502040204020203" pitchFamily="34" charset="0"/>
                  <a:cs typeface="Segoe UI Semibold" panose="020B0702040204020203" pitchFamily="34" charset="0"/>
                </a:rPr>
                <a:t>Cassandra API</a:t>
              </a:r>
            </a:p>
          </p:txBody>
        </p:sp>
      </p:grpSp>
    </p:spTree>
    <p:extLst>
      <p:ext uri="{BB962C8B-B14F-4D97-AF65-F5344CB8AC3E}">
        <p14:creationId xmlns:p14="http://schemas.microsoft.com/office/powerpoint/2010/main" val="139214801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42B8-CBE8-5648-8325-4FED9959D89B}"/>
              </a:ext>
            </a:extLst>
          </p:cNvPr>
          <p:cNvSpPr>
            <a:spLocks noGrp="1"/>
          </p:cNvSpPr>
          <p:nvPr>
            <p:ph type="title"/>
          </p:nvPr>
        </p:nvSpPr>
        <p:spPr/>
        <p:txBody>
          <a:bodyPr/>
          <a:lstStyle/>
          <a:p>
            <a:r>
              <a:rPr lang="en-US" dirty="0"/>
              <a:t>Demo: Configure consistency</a:t>
            </a:r>
          </a:p>
        </p:txBody>
      </p:sp>
      <p:sp>
        <p:nvSpPr>
          <p:cNvPr id="5" name="Text Placeholder 3">
            <a:extLst>
              <a:ext uri="{FF2B5EF4-FFF2-40B4-BE49-F238E27FC236}">
                <a16:creationId xmlns:a16="http://schemas.microsoft.com/office/drawing/2014/main" id="{C13E881D-3295-40F7-93F4-1B4599A73BEA}"/>
              </a:ext>
            </a:extLst>
          </p:cNvPr>
          <p:cNvSpPr>
            <a:spLocks noGrp="1"/>
          </p:cNvSpPr>
          <p:nvPr>
            <p:ph type="body" sz="quarter" idx="10"/>
          </p:nvPr>
        </p:nvSpPr>
        <p:spPr>
          <a:xfrm>
            <a:off x="418644" y="1456898"/>
            <a:ext cx="6410781" cy="1538883"/>
          </a:xfrm>
        </p:spPr>
        <p:txBody>
          <a:bodyPr/>
          <a:lstStyle/>
          <a:p>
            <a:pPr>
              <a:lnSpc>
                <a:spcPct val="100000"/>
              </a:lnSpc>
              <a:spcBef>
                <a:spcPts val="600"/>
              </a:spcBef>
              <a:spcAft>
                <a:spcPts val="600"/>
              </a:spcAft>
            </a:pPr>
            <a:r>
              <a:rPr lang="en-US" dirty="0"/>
              <a:t>Within a single region, Cosmos DB uses a cluster of servers. This approach helps to improve scalability and availability. A copy of all data is held in each server in the cluster. This video explains how this works, and the effects it can have on consistency</a:t>
            </a:r>
          </a:p>
        </p:txBody>
      </p:sp>
      <p:pic>
        <p:nvPicPr>
          <p:cNvPr id="8" name="Picture Placeholder 7" descr="Video explaining how data is written to multiple servers asynchronously">
            <a:hlinkClick r:id="rId3"/>
            <a:extLst>
              <a:ext uri="{FF2B5EF4-FFF2-40B4-BE49-F238E27FC236}">
                <a16:creationId xmlns:a16="http://schemas.microsoft.com/office/drawing/2014/main" id="{76C6E50D-3516-45C6-8E4E-1AB9346635E7}"/>
              </a:ext>
            </a:extLst>
          </p:cNvPr>
          <p:cNvPicPr>
            <a:picLocks noGrp="1" noChangeAspect="1"/>
          </p:cNvPicPr>
          <p:nvPr>
            <p:ph type="pic" sz="quarter" idx="12"/>
          </p:nvPr>
        </p:nvPicPr>
        <p:blipFill rotWithShape="1">
          <a:blip r:embed="rId4"/>
          <a:srcRect l="11663" r="11663"/>
          <a:stretch/>
        </p:blipFill>
        <p:spPr>
          <a:xfrm>
            <a:off x="7277100" y="1674210"/>
            <a:ext cx="4914900" cy="3613150"/>
          </a:xfrm>
        </p:spPr>
      </p:pic>
    </p:spTree>
    <p:extLst>
      <p:ext uri="{BB962C8B-B14F-4D97-AF65-F5344CB8AC3E}">
        <p14:creationId xmlns:p14="http://schemas.microsoft.com/office/powerpoint/2010/main" val="100806396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CD02C-3296-4DF7-A15E-CC78B1DA2E61}"/>
              </a:ext>
            </a:extLst>
          </p:cNvPr>
          <p:cNvSpPr>
            <a:spLocks noGrp="1"/>
          </p:cNvSpPr>
          <p:nvPr>
            <p:ph type="title"/>
          </p:nvPr>
        </p:nvSpPr>
        <p:spPr/>
        <p:txBody>
          <a:bodyPr/>
          <a:lstStyle/>
          <a:p>
            <a:r>
              <a:rPr lang="en-US" dirty="0"/>
              <a:t>Consistency in Azure Cosmos DB</a:t>
            </a:r>
          </a:p>
        </p:txBody>
      </p:sp>
      <p:pic>
        <p:nvPicPr>
          <p:cNvPr id="4098" name="Picture 2" descr="Image of the Default consistency page for a Cosmos DB account in the Azure portal">
            <a:extLst>
              <a:ext uri="{FF2B5EF4-FFF2-40B4-BE49-F238E27FC236}">
                <a16:creationId xmlns:a16="http://schemas.microsoft.com/office/drawing/2014/main" id="{7DE18BA4-FB59-4985-B1B6-3FEBB1A07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774" y="1204006"/>
            <a:ext cx="8314451" cy="444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6135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1821A-9D54-4997-8294-7BAF0239F975}"/>
              </a:ext>
            </a:extLst>
          </p:cNvPr>
          <p:cNvSpPr>
            <a:spLocks noGrp="1"/>
          </p:cNvSpPr>
          <p:nvPr>
            <p:ph type="title"/>
          </p:nvPr>
        </p:nvSpPr>
        <p:spPr/>
        <p:txBody>
          <a:bodyPr/>
          <a:lstStyle/>
          <a:p>
            <a:r>
              <a:rPr lang="en-US" dirty="0">
                <a:cs typeface="Segoe UI"/>
              </a:rPr>
              <a:t>Query Azure Cosmos DB</a:t>
            </a:r>
            <a:endParaRPr lang="en-US" dirty="0"/>
          </a:p>
        </p:txBody>
      </p:sp>
      <p:sp>
        <p:nvSpPr>
          <p:cNvPr id="4" name="Rectangle 3">
            <a:extLst>
              <a:ext uri="{FF2B5EF4-FFF2-40B4-BE49-F238E27FC236}">
                <a16:creationId xmlns:a16="http://schemas.microsoft.com/office/drawing/2014/main" id="{2FE8FC84-FB72-46CE-857A-18AABC1EAEB8}"/>
              </a:ext>
            </a:extLst>
          </p:cNvPr>
          <p:cNvSpPr/>
          <p:nvPr/>
        </p:nvSpPr>
        <p:spPr>
          <a:xfrm>
            <a:off x="429537" y="1457325"/>
            <a:ext cx="5602655" cy="5566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ajor"/>
        </p:style>
        <p:txBody>
          <a:bodyPr wrap="square" lIns="137141" tIns="91427" rIns="137141" bIns="91427" anchor="ctr">
            <a:noAutofit/>
          </a:bodyPr>
          <a:lstStyle/>
          <a:p>
            <a:pPr defTabSz="932563">
              <a:spcAft>
                <a:spcPts val="1200"/>
              </a:spcAft>
              <a:defRPr/>
            </a:pPr>
            <a:r>
              <a:rPr lang="en-US" sz="2353" kern="0" dirty="0"/>
              <a:t>Aggregation Function Basics</a:t>
            </a:r>
          </a:p>
        </p:txBody>
      </p:sp>
      <p:sp>
        <p:nvSpPr>
          <p:cNvPr id="6" name="Rectangle 5">
            <a:extLst>
              <a:ext uri="{FF2B5EF4-FFF2-40B4-BE49-F238E27FC236}">
                <a16:creationId xmlns:a16="http://schemas.microsoft.com/office/drawing/2014/main" id="{74CA6D76-C3A3-4420-91E3-D14D910CEDD0}"/>
              </a:ext>
            </a:extLst>
          </p:cNvPr>
          <p:cNvSpPr/>
          <p:nvPr/>
        </p:nvSpPr>
        <p:spPr>
          <a:xfrm>
            <a:off x="427843" y="1457325"/>
            <a:ext cx="5604350" cy="3943350"/>
          </a:xfrm>
          <a:prstGeom prst="rect">
            <a:avLst/>
          </a:prstGeom>
          <a:noFill/>
          <a:ln w="19050">
            <a:solidFill>
              <a:schemeClr val="tx2"/>
            </a:solidFill>
          </a:ln>
        </p:spPr>
        <p:style>
          <a:lnRef idx="0">
            <a:scrgbClr r="0" g="0" b="0"/>
          </a:lnRef>
          <a:fillRef idx="0">
            <a:scrgbClr r="0" g="0" b="0"/>
          </a:fillRef>
          <a:effectRef idx="0">
            <a:scrgbClr r="0" g="0" b="0"/>
          </a:effectRef>
          <a:fontRef idx="major"/>
        </p:style>
        <p:txBody>
          <a:bodyPr wrap="square" lIns="137141" tIns="627497" rIns="137141" bIns="91427">
            <a:noAutofit/>
          </a:bodyPr>
          <a:lstStyle/>
          <a:p>
            <a:pPr defTabSz="932563">
              <a:spcAft>
                <a:spcPts val="600"/>
              </a:spcAft>
              <a:defRPr/>
            </a:pPr>
            <a:r>
              <a:rPr lang="en-US" sz="1730" kern="0" dirty="0">
                <a:latin typeface="Consolas" panose="020B0609020204030204" pitchFamily="49" charset="0"/>
              </a:rPr>
              <a:t>COUNT( &lt;fields_to_count&gt; )</a:t>
            </a:r>
          </a:p>
          <a:p>
            <a:pPr defTabSz="932563">
              <a:spcAft>
                <a:spcPts val="600"/>
              </a:spcAft>
              <a:defRPr/>
            </a:pPr>
            <a:r>
              <a:rPr lang="en-US" sz="1730" kern="0" dirty="0">
                <a:latin typeface="Consolas" panose="020B0609020204030204" pitchFamily="49" charset="0"/>
              </a:rPr>
              <a:t>SUM( &lt;numeric_fields&gt; )</a:t>
            </a:r>
          </a:p>
          <a:p>
            <a:pPr defTabSz="932563">
              <a:spcAft>
                <a:spcPts val="600"/>
              </a:spcAft>
              <a:defRPr/>
            </a:pPr>
            <a:r>
              <a:rPr lang="en-US" sz="1730" kern="0" dirty="0">
                <a:latin typeface="Consolas" panose="020B0609020204030204" pitchFamily="49" charset="0"/>
              </a:rPr>
              <a:t>AVG( &lt;numeric_fields&gt; )</a:t>
            </a:r>
          </a:p>
          <a:p>
            <a:pPr defTabSz="932563">
              <a:spcAft>
                <a:spcPts val="600"/>
              </a:spcAft>
              <a:defRPr/>
            </a:pPr>
            <a:r>
              <a:rPr lang="en-US" sz="1730" kern="0" dirty="0">
                <a:latin typeface="Consolas" panose="020B0609020204030204" pitchFamily="49" charset="0"/>
              </a:rPr>
              <a:t>MAX( &lt;numeric_fields&gt; )</a:t>
            </a:r>
          </a:p>
          <a:p>
            <a:pPr defTabSz="932563">
              <a:spcAft>
                <a:spcPts val="600"/>
              </a:spcAft>
              <a:defRPr/>
            </a:pPr>
            <a:r>
              <a:rPr lang="en-US" sz="1730" kern="0" dirty="0">
                <a:latin typeface="Consolas" panose="020B0609020204030204" pitchFamily="49" charset="0"/>
              </a:rPr>
              <a:t>MIN( &lt;numeric_fields&gt; )</a:t>
            </a:r>
          </a:p>
          <a:p>
            <a:pPr defTabSz="932563">
              <a:spcAft>
                <a:spcPts val="600"/>
              </a:spcAft>
              <a:defRPr/>
            </a:pPr>
            <a:endParaRPr lang="en-US" sz="1730" kern="0" dirty="0">
              <a:latin typeface="Consolas" panose="020B0609020204030204" pitchFamily="49" charset="0"/>
            </a:endParaRPr>
          </a:p>
        </p:txBody>
      </p:sp>
      <p:sp>
        <p:nvSpPr>
          <p:cNvPr id="8" name="Rectangle 7">
            <a:extLst>
              <a:ext uri="{FF2B5EF4-FFF2-40B4-BE49-F238E27FC236}">
                <a16:creationId xmlns:a16="http://schemas.microsoft.com/office/drawing/2014/main" id="{5B3ECD4A-000B-4660-B6AA-BAF536D0767B}"/>
              </a:ext>
            </a:extLst>
          </p:cNvPr>
          <p:cNvSpPr/>
          <p:nvPr/>
        </p:nvSpPr>
        <p:spPr>
          <a:xfrm>
            <a:off x="6171601" y="1457325"/>
            <a:ext cx="5602655" cy="55666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ajor"/>
        </p:style>
        <p:txBody>
          <a:bodyPr wrap="square" lIns="137141" tIns="91427" rIns="137141" bIns="91427" anchor="ctr">
            <a:noAutofit/>
          </a:bodyPr>
          <a:lstStyle/>
          <a:p>
            <a:pPr defTabSz="932563">
              <a:spcAft>
                <a:spcPts val="1200"/>
              </a:spcAft>
              <a:defRPr/>
            </a:pPr>
            <a:r>
              <a:rPr lang="en-US" sz="2353" kern="0" dirty="0"/>
              <a:t>SQL API examples</a:t>
            </a:r>
          </a:p>
        </p:txBody>
      </p:sp>
      <p:sp>
        <p:nvSpPr>
          <p:cNvPr id="10" name="Rectangle 9">
            <a:extLst>
              <a:ext uri="{FF2B5EF4-FFF2-40B4-BE49-F238E27FC236}">
                <a16:creationId xmlns:a16="http://schemas.microsoft.com/office/drawing/2014/main" id="{A1AAFF72-D355-4A74-9260-8B0F8F57BF92}"/>
              </a:ext>
            </a:extLst>
          </p:cNvPr>
          <p:cNvSpPr/>
          <p:nvPr/>
        </p:nvSpPr>
        <p:spPr>
          <a:xfrm>
            <a:off x="6171602" y="1457325"/>
            <a:ext cx="5604350" cy="3943350"/>
          </a:xfrm>
          <a:prstGeom prst="rect">
            <a:avLst/>
          </a:prstGeom>
          <a:noFill/>
          <a:ln w="19050">
            <a:solidFill>
              <a:schemeClr val="tx2"/>
            </a:solidFill>
          </a:ln>
        </p:spPr>
        <p:style>
          <a:lnRef idx="0">
            <a:scrgbClr r="0" g="0" b="0"/>
          </a:lnRef>
          <a:fillRef idx="0">
            <a:scrgbClr r="0" g="0" b="0"/>
          </a:fillRef>
          <a:effectRef idx="0">
            <a:scrgbClr r="0" g="0" b="0"/>
          </a:effectRef>
          <a:fontRef idx="major"/>
        </p:style>
        <p:txBody>
          <a:bodyPr wrap="square" lIns="137141" tIns="627497" rIns="137141" bIns="91427" anchor="t">
            <a:noAutofit/>
          </a:bodyPr>
          <a:lstStyle/>
          <a:p>
            <a:pPr defTabSz="932563">
              <a:defRPr/>
            </a:pPr>
            <a:r>
              <a:rPr lang="en-US" sz="1730" kern="0" dirty="0">
                <a:latin typeface="Consolas" panose="020B0609020204030204" pitchFamily="49" charset="0"/>
              </a:rPr>
              <a:t>SELECT COUNT(*) </a:t>
            </a:r>
            <a:r>
              <a:rPr lang="en-US" sz="1700" kern="0" dirty="0">
                <a:latin typeface="Consolas"/>
              </a:rPr>
              <a:t>FROM Products p </a:t>
            </a:r>
          </a:p>
          <a:p>
            <a:pPr defTabSz="932563">
              <a:defRPr/>
            </a:pPr>
            <a:endParaRPr lang="en-US" sz="1700" kern="0" dirty="0">
              <a:latin typeface="Consolas"/>
            </a:endParaRPr>
          </a:p>
          <a:p>
            <a:pPr defTabSz="932563">
              <a:spcAft>
                <a:spcPts val="1200"/>
              </a:spcAft>
              <a:defRPr/>
            </a:pPr>
            <a:r>
              <a:rPr lang="en-US" sz="1730" kern="0" dirty="0">
                <a:latin typeface="Consolas" panose="020B0609020204030204" pitchFamily="49" charset="0"/>
              </a:rPr>
              <a:t>SELECT SUM(p.quantity) FROM Products p </a:t>
            </a:r>
          </a:p>
          <a:p>
            <a:pPr defTabSz="932563">
              <a:spcAft>
                <a:spcPts val="1200"/>
              </a:spcAft>
              <a:defRPr/>
            </a:pPr>
            <a:r>
              <a:rPr lang="en-US" sz="1730" kern="0" dirty="0">
                <a:latin typeface="Consolas" panose="020B0609020204030204" pitchFamily="49" charset="0"/>
              </a:rPr>
              <a:t>WHERE p.expired = 0</a:t>
            </a:r>
          </a:p>
          <a:p>
            <a:pPr defTabSz="932563">
              <a:defRPr/>
            </a:pPr>
            <a:r>
              <a:rPr lang="en-US" altLang="en-US" sz="1730" kern="0" dirty="0">
                <a:latin typeface="Consolas" panose="020B0609020204030204" pitchFamily="49" charset="0"/>
              </a:rPr>
              <a:t>SELECT AVG(p.price) AS ‘Average Price’ </a:t>
            </a:r>
          </a:p>
          <a:p>
            <a:pPr defTabSz="932563">
              <a:defRPr/>
            </a:pPr>
            <a:r>
              <a:rPr lang="en-US" altLang="en-US" sz="1730" kern="0" dirty="0">
                <a:latin typeface="Consolas" panose="020B0609020204030204" pitchFamily="49" charset="0"/>
              </a:rPr>
              <a:t>FROM Products p </a:t>
            </a:r>
          </a:p>
          <a:p>
            <a:pPr defTabSz="932563">
              <a:defRPr/>
            </a:pPr>
            <a:endParaRPr lang="en-US" altLang="en-US" sz="1730" kern="0" dirty="0">
              <a:latin typeface="Consolas" panose="020B0609020204030204" pitchFamily="49" charset="0"/>
            </a:endParaRPr>
          </a:p>
          <a:p>
            <a:pPr defTabSz="932563">
              <a:defRPr/>
            </a:pPr>
            <a:r>
              <a:rPr lang="en-US" altLang="en-US" sz="1730" kern="0" dirty="0">
                <a:latin typeface="Consolas" panose="020B0609020204030204" pitchFamily="49" charset="0"/>
              </a:rPr>
              <a:t>SELECT p1.ID, p.Name, p1.Description, p1.Price FROM Products p1 </a:t>
            </a:r>
          </a:p>
          <a:p>
            <a:pPr defTabSz="932563">
              <a:defRPr/>
            </a:pPr>
            <a:r>
              <a:rPr lang="en-US" altLang="en-US" sz="1730" kern="0" dirty="0">
                <a:latin typeface="Consolas" panose="020B0609020204030204" pitchFamily="49" charset="0"/>
              </a:rPr>
              <a:t>WHERE p1.Price = (SELECT MIN(p2.Price) FROM Product p2)</a:t>
            </a:r>
          </a:p>
        </p:txBody>
      </p:sp>
    </p:spTree>
    <p:extLst>
      <p:ext uri="{BB962C8B-B14F-4D97-AF65-F5344CB8AC3E}">
        <p14:creationId xmlns:p14="http://schemas.microsoft.com/office/powerpoint/2010/main" val="37583023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C5E0F6-75B0-4FEF-A4B1-627D5365B0FF}"/>
              </a:ext>
            </a:extLst>
          </p:cNvPr>
          <p:cNvSpPr>
            <a:spLocks noGrp="1"/>
          </p:cNvSpPr>
          <p:nvPr>
            <p:ph type="title"/>
          </p:nvPr>
        </p:nvSpPr>
        <p:spPr/>
        <p:txBody>
          <a:bodyPr/>
          <a:lstStyle/>
          <a:p>
            <a:r>
              <a:rPr lang="en-US" dirty="0"/>
              <a:t>Lab: Upload, download, and query data in a non-relational data store</a:t>
            </a:r>
          </a:p>
        </p:txBody>
      </p:sp>
      <p:pic>
        <p:nvPicPr>
          <p:cNvPr id="2" name="Picture 1" descr="Icon of an arrow pointing down to a rectangular shape">
            <a:extLst>
              <a:ext uri="{FF2B5EF4-FFF2-40B4-BE49-F238E27FC236}">
                <a16:creationId xmlns:a16="http://schemas.microsoft.com/office/drawing/2014/main" id="{AC2F458A-183B-4FA9-A585-CAA7FF1D486F}"/>
              </a:ext>
            </a:extLst>
          </p:cNvPr>
          <p:cNvPicPr>
            <a:picLocks noChangeAspect="1"/>
          </p:cNvPicPr>
          <p:nvPr/>
        </p:nvPicPr>
        <p:blipFill>
          <a:blip r:embed="rId3"/>
          <a:stretch>
            <a:fillRect/>
          </a:stretch>
        </p:blipFill>
        <p:spPr>
          <a:xfrm>
            <a:off x="419101" y="1597276"/>
            <a:ext cx="888007" cy="888007"/>
          </a:xfrm>
          <a:prstGeom prst="rect">
            <a:avLst/>
          </a:prstGeom>
        </p:spPr>
      </p:pic>
      <p:sp>
        <p:nvSpPr>
          <p:cNvPr id="11" name="Text Placeholder 10">
            <a:extLst>
              <a:ext uri="{FF2B5EF4-FFF2-40B4-BE49-F238E27FC236}">
                <a16:creationId xmlns:a16="http://schemas.microsoft.com/office/drawing/2014/main" id="{652A13B3-6A28-441B-9734-5053EC6304FC}"/>
              </a:ext>
            </a:extLst>
          </p:cNvPr>
          <p:cNvSpPr txBox="1">
            <a:spLocks noGrp="1"/>
          </p:cNvSpPr>
          <p:nvPr>
            <p:ph type="body" sz="quarter" idx="11"/>
          </p:nvPr>
        </p:nvSpPr>
        <p:spPr>
          <a:xfrm>
            <a:off x="1602658" y="1702726"/>
            <a:ext cx="10170700" cy="677108"/>
          </a:xfrm>
          <a:prstGeom prst="rect">
            <a:avLst/>
          </a:prstGeom>
          <a:noFill/>
        </p:spPr>
        <p:txBody>
          <a:bodyPr wrap="square" lIns="0" tIns="0" rIns="0" bIns="0" rtlCol="0">
            <a:spAutoFit/>
          </a:bodyPr>
          <a:lstStyle/>
          <a:p>
            <a:pPr>
              <a:lnSpc>
                <a:spcPct val="100000"/>
              </a:lnSpc>
            </a:pPr>
            <a:r>
              <a:rPr lang="en-US" sz="2200" dirty="0"/>
              <a:t>Go to the exercise</a:t>
            </a:r>
            <a:r>
              <a:rPr lang="en-US" sz="2200" b="1" dirty="0"/>
              <a:t> </a:t>
            </a:r>
            <a:r>
              <a:rPr lang="en-US" sz="2200" b="1" dirty="0">
                <a:latin typeface="+mj-lt"/>
              </a:rPr>
              <a:t>Upload, download, and query data in a non-relational data store </a:t>
            </a:r>
            <a:r>
              <a:rPr lang="en-US" sz="2200" dirty="0"/>
              <a:t>module on Microsoft Learn, and follow the instructions in the module</a:t>
            </a:r>
          </a:p>
        </p:txBody>
      </p:sp>
    </p:spTree>
    <p:extLst>
      <p:ext uri="{BB962C8B-B14F-4D97-AF65-F5344CB8AC3E}">
        <p14:creationId xmlns:p14="http://schemas.microsoft.com/office/powerpoint/2010/main" val="28105868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C82212-6B6D-44D9-B0BC-778408D499E1}"/>
              </a:ext>
            </a:extLst>
          </p:cNvPr>
          <p:cNvSpPr txBox="1">
            <a:spLocks noGrp="1"/>
          </p:cNvSpPr>
          <p:nvPr>
            <p:ph type="title" idx="4294967295"/>
          </p:nvPr>
        </p:nvSpPr>
        <p:spPr>
          <a:xfrm>
            <a:off x="0" y="-461665"/>
            <a:ext cx="6572250" cy="46166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chemeClr val="bg1"/>
                </a:solidFill>
                <a:effectLst/>
                <a:uLnTx/>
                <a:uFillTx/>
                <a:latin typeface="+mj-lt"/>
                <a:ea typeface="+mn-ea"/>
                <a:cs typeface="+mn-cs"/>
              </a:rPr>
              <a:t>Closing slide</a:t>
            </a:r>
          </a:p>
        </p:txBody>
      </p:sp>
    </p:spTree>
    <p:extLst>
      <p:ext uri="{BB962C8B-B14F-4D97-AF65-F5344CB8AC3E}">
        <p14:creationId xmlns:p14="http://schemas.microsoft.com/office/powerpoint/2010/main" val="42926613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Lesson 1: Explore non-relational data services in Azure</a:t>
            </a:r>
            <a:endParaRPr lang="en-IN" sz="2000" dirty="0"/>
          </a:p>
        </p:txBody>
      </p:sp>
      <p:pic>
        <p:nvPicPr>
          <p:cNvPr id="4" name="Picture Placeholder 3" descr="Icon of a magnifying glass showing a chart">
            <a:extLst>
              <a:ext uri="{FF2B5EF4-FFF2-40B4-BE49-F238E27FC236}">
                <a16:creationId xmlns:a16="http://schemas.microsoft.com/office/drawing/2014/main" id="{81772B41-6184-4767-8CFD-85008AC6FA05}"/>
              </a:ext>
              <a:ext uri="{C183D7F6-B498-43B3-948B-1728B52AA6E4}">
                <adec:decorative xmlns:adec="http://schemas.microsoft.com/office/drawing/2017/decorative" val="0"/>
              </a:ext>
            </a:extLst>
          </p:cNvPr>
          <p:cNvPicPr>
            <a:picLocks noGrp="1" noChangeAspect="1"/>
          </p:cNvPicPr>
          <p:nvPr>
            <p:ph type="pic" sz="quarter" idx="10"/>
          </p:nvPr>
        </p:nvPicPr>
        <p:blipFill rotWithShape="1">
          <a:blip r:embed="rId3"/>
          <a:srcRect/>
          <a:stretch/>
        </p:blipFill>
        <p:spPr>
          <a:prstGeom prst="rect">
            <a:avLst/>
          </a:prstGeom>
        </p:spPr>
      </p:pic>
    </p:spTree>
    <p:extLst>
      <p:ext uri="{BB962C8B-B14F-4D97-AF65-F5344CB8AC3E}">
        <p14:creationId xmlns:p14="http://schemas.microsoft.com/office/powerpoint/2010/main" val="23477616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Lesson 1 objectives</a:t>
            </a:r>
          </a:p>
        </p:txBody>
      </p:sp>
      <p:pic>
        <p:nvPicPr>
          <p:cNvPr id="22" name="Picture 21" descr="Azure Table storage icon">
            <a:extLst>
              <a:ext uri="{FF2B5EF4-FFF2-40B4-BE49-F238E27FC236}">
                <a16:creationId xmlns:a16="http://schemas.microsoft.com/office/drawing/2014/main" id="{F7BA8AF2-1DCA-438A-A786-852BFCF710BB}"/>
              </a:ext>
            </a:extLst>
          </p:cNvPr>
          <p:cNvPicPr>
            <a:picLocks noChangeAspect="1"/>
          </p:cNvPicPr>
          <p:nvPr/>
        </p:nvPicPr>
        <p:blipFill>
          <a:blip r:embed="rId3"/>
          <a:stretch>
            <a:fillRect/>
          </a:stretch>
        </p:blipFill>
        <p:spPr>
          <a:xfrm>
            <a:off x="2947625" y="953002"/>
            <a:ext cx="887776" cy="887774"/>
          </a:xfrm>
          <a:prstGeom prst="rect">
            <a:avLst/>
          </a:prstGeom>
        </p:spPr>
      </p:pic>
      <p:sp>
        <p:nvSpPr>
          <p:cNvPr id="16" name="Text Placeholder 15">
            <a:extLst>
              <a:ext uri="{FF2B5EF4-FFF2-40B4-BE49-F238E27FC236}">
                <a16:creationId xmlns:a16="http://schemas.microsoft.com/office/drawing/2014/main" id="{B08DBD50-20CC-4CD4-90CA-F1932B043CC8}"/>
              </a:ext>
            </a:extLst>
          </p:cNvPr>
          <p:cNvSpPr txBox="1">
            <a:spLocks noGrp="1"/>
          </p:cNvSpPr>
          <p:nvPr>
            <p:ph type="body" sz="quarter" idx="11"/>
          </p:nvPr>
        </p:nvSpPr>
        <p:spPr>
          <a:xfrm>
            <a:off x="4078288" y="1058335"/>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Table storage</a:t>
            </a:r>
          </a:p>
        </p:txBody>
      </p:sp>
      <p:pic>
        <p:nvPicPr>
          <p:cNvPr id="25" name="Picture 24" descr="Azure Blob storage icon">
            <a:extLst>
              <a:ext uri="{FF2B5EF4-FFF2-40B4-BE49-F238E27FC236}">
                <a16:creationId xmlns:a16="http://schemas.microsoft.com/office/drawing/2014/main" id="{73D284B5-A82F-4EC6-97C6-8157F1D5F23E}"/>
              </a:ext>
            </a:extLst>
          </p:cNvPr>
          <p:cNvPicPr>
            <a:picLocks noChangeAspect="1"/>
          </p:cNvPicPr>
          <p:nvPr/>
        </p:nvPicPr>
        <p:blipFill>
          <a:blip r:embed="rId4"/>
          <a:stretch>
            <a:fillRect/>
          </a:stretch>
        </p:blipFill>
        <p:spPr>
          <a:xfrm>
            <a:off x="2947625" y="2180339"/>
            <a:ext cx="887776" cy="886488"/>
          </a:xfrm>
          <a:prstGeom prst="rect">
            <a:avLst/>
          </a:prstGeom>
        </p:spPr>
      </p:pic>
      <p:sp>
        <p:nvSpPr>
          <p:cNvPr id="18" name="Text Placeholder 17">
            <a:extLst>
              <a:ext uri="{FF2B5EF4-FFF2-40B4-BE49-F238E27FC236}">
                <a16:creationId xmlns:a16="http://schemas.microsoft.com/office/drawing/2014/main" id="{7501C041-B6DE-48C7-BB01-567A4DDB339E}"/>
              </a:ext>
            </a:extLst>
          </p:cNvPr>
          <p:cNvSpPr txBox="1">
            <a:spLocks noGrp="1"/>
          </p:cNvSpPr>
          <p:nvPr>
            <p:ph type="body" sz="quarter" idx="15"/>
          </p:nvPr>
        </p:nvSpPr>
        <p:spPr>
          <a:xfrm>
            <a:off x="4078288" y="2284780"/>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Blob storage</a:t>
            </a:r>
          </a:p>
        </p:txBody>
      </p:sp>
      <p:pic>
        <p:nvPicPr>
          <p:cNvPr id="27" name="Picture 26" descr="Azure File storage icon">
            <a:extLst>
              <a:ext uri="{FF2B5EF4-FFF2-40B4-BE49-F238E27FC236}">
                <a16:creationId xmlns:a16="http://schemas.microsoft.com/office/drawing/2014/main" id="{EEAB62AF-BB34-43B8-BC5E-169B11A18081}"/>
              </a:ext>
            </a:extLst>
          </p:cNvPr>
          <p:cNvPicPr>
            <a:picLocks noChangeAspect="1"/>
          </p:cNvPicPr>
          <p:nvPr/>
        </p:nvPicPr>
        <p:blipFill>
          <a:blip r:embed="rId5"/>
          <a:stretch>
            <a:fillRect/>
          </a:stretch>
        </p:blipFill>
        <p:spPr>
          <a:xfrm>
            <a:off x="2947625" y="3406286"/>
            <a:ext cx="887776" cy="886488"/>
          </a:xfrm>
          <a:prstGeom prst="rect">
            <a:avLst/>
          </a:prstGeom>
        </p:spPr>
      </p:pic>
      <p:sp>
        <p:nvSpPr>
          <p:cNvPr id="20" name="Text Placeholder 19">
            <a:extLst>
              <a:ext uri="{FF2B5EF4-FFF2-40B4-BE49-F238E27FC236}">
                <a16:creationId xmlns:a16="http://schemas.microsoft.com/office/drawing/2014/main" id="{B61CF098-6EFC-4B39-BCFA-07536E069FF3}"/>
              </a:ext>
            </a:extLst>
          </p:cNvPr>
          <p:cNvSpPr txBox="1">
            <a:spLocks noGrp="1"/>
          </p:cNvSpPr>
          <p:nvPr>
            <p:ph type="body" sz="quarter" idx="17"/>
          </p:nvPr>
        </p:nvSpPr>
        <p:spPr>
          <a:xfrm>
            <a:off x="4078288" y="3511225"/>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File storage</a:t>
            </a:r>
          </a:p>
        </p:txBody>
      </p:sp>
      <p:pic>
        <p:nvPicPr>
          <p:cNvPr id="30" name="Picture 29" descr="Azure Cosmos DB icon">
            <a:extLst>
              <a:ext uri="{FF2B5EF4-FFF2-40B4-BE49-F238E27FC236}">
                <a16:creationId xmlns:a16="http://schemas.microsoft.com/office/drawing/2014/main" id="{64A90D12-DCF1-467A-9EBE-841A76E07473}"/>
              </a:ext>
            </a:extLst>
          </p:cNvPr>
          <p:cNvPicPr>
            <a:picLocks noChangeAspect="1"/>
          </p:cNvPicPr>
          <p:nvPr/>
        </p:nvPicPr>
        <p:blipFill>
          <a:blip r:embed="rId6"/>
          <a:stretch>
            <a:fillRect/>
          </a:stretch>
        </p:blipFill>
        <p:spPr>
          <a:xfrm>
            <a:off x="2947625" y="4632337"/>
            <a:ext cx="887776" cy="887774"/>
          </a:xfrm>
          <a:prstGeom prst="rect">
            <a:avLst/>
          </a:prstGeom>
        </p:spPr>
      </p:pic>
      <p:sp>
        <p:nvSpPr>
          <p:cNvPr id="24" name="Text Placeholder 23">
            <a:extLst>
              <a:ext uri="{FF2B5EF4-FFF2-40B4-BE49-F238E27FC236}">
                <a16:creationId xmlns:a16="http://schemas.microsoft.com/office/drawing/2014/main" id="{4FE7B12A-AAFB-4C13-801D-33FE5247FD52}"/>
              </a:ext>
            </a:extLst>
          </p:cNvPr>
          <p:cNvSpPr txBox="1">
            <a:spLocks noGrp="1"/>
          </p:cNvSpPr>
          <p:nvPr>
            <p:ph type="body" sz="quarter" idx="21"/>
          </p:nvPr>
        </p:nvSpPr>
        <p:spPr>
          <a:xfrm>
            <a:off x="4078288" y="4737670"/>
            <a:ext cx="7695070" cy="677108"/>
          </a:xfrm>
          <a:prstGeom prst="rect">
            <a:avLst/>
          </a:prstGeom>
          <a:noFill/>
        </p:spPr>
        <p:txBody>
          <a:bodyPr wrap="square" lIns="0" tIns="0" rIns="0" bIns="0" rtlCol="0" anchor="ctr">
            <a:spAutoFit/>
          </a:bodyPr>
          <a:lstStyle/>
          <a:p>
            <a:pPr>
              <a:lnSpc>
                <a:spcPct val="100000"/>
              </a:lnSpc>
            </a:pPr>
            <a:r>
              <a:rPr lang="en-US" sz="2200" dirty="0"/>
              <a:t>Explore use-cases and management benefits of using </a:t>
            </a:r>
            <a:br>
              <a:rPr lang="en-US" sz="2200" dirty="0"/>
            </a:br>
            <a:r>
              <a:rPr lang="en-US" sz="2200" dirty="0"/>
              <a:t>Azure Cosmos DB</a:t>
            </a:r>
          </a:p>
        </p:txBody>
      </p:sp>
    </p:spTree>
    <p:extLst>
      <p:ext uri="{BB962C8B-B14F-4D97-AF65-F5344CB8AC3E}">
        <p14:creationId xmlns:p14="http://schemas.microsoft.com/office/powerpoint/2010/main" val="9423857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87DE-55B1-4D77-AD4E-58C3345957F6}"/>
              </a:ext>
            </a:extLst>
          </p:cNvPr>
          <p:cNvSpPr>
            <a:spLocks noGrp="1"/>
          </p:cNvSpPr>
          <p:nvPr>
            <p:ph type="title"/>
          </p:nvPr>
        </p:nvSpPr>
        <p:spPr/>
        <p:txBody>
          <a:bodyPr/>
          <a:lstStyle/>
          <a:p>
            <a:r>
              <a:rPr lang="en-US" dirty="0"/>
              <a:t>Explore Azure Table storage</a:t>
            </a:r>
          </a:p>
        </p:txBody>
      </p:sp>
      <p:grpSp>
        <p:nvGrpSpPr>
          <p:cNvPr id="7" name="Group 6" descr="Graphic depiction of Key (Customer ID)and Value (Customer Data)">
            <a:extLst>
              <a:ext uri="{FF2B5EF4-FFF2-40B4-BE49-F238E27FC236}">
                <a16:creationId xmlns:a16="http://schemas.microsoft.com/office/drawing/2014/main" id="{7CBE27D4-E976-4175-9442-0A354517518A}"/>
              </a:ext>
            </a:extLst>
          </p:cNvPr>
          <p:cNvGrpSpPr/>
          <p:nvPr/>
        </p:nvGrpSpPr>
        <p:grpSpPr>
          <a:xfrm>
            <a:off x="426262" y="1488239"/>
            <a:ext cx="11347096" cy="4036262"/>
            <a:chOff x="434809" y="1517584"/>
            <a:chExt cx="11574629" cy="4573980"/>
          </a:xfrm>
        </p:grpSpPr>
        <p:sp>
          <p:nvSpPr>
            <p:cNvPr id="26" name="TextBox 25">
              <a:extLst>
                <a:ext uri="{FF2B5EF4-FFF2-40B4-BE49-F238E27FC236}">
                  <a16:creationId xmlns:a16="http://schemas.microsoft.com/office/drawing/2014/main" id="{461EA04F-4A0C-48AD-83C9-6BC43397FEFB}"/>
                </a:ext>
              </a:extLst>
            </p:cNvPr>
            <p:cNvSpPr txBox="1"/>
            <p:nvPr/>
          </p:nvSpPr>
          <p:spPr>
            <a:xfrm>
              <a:off x="444333" y="1517584"/>
              <a:ext cx="1946473" cy="820649"/>
            </a:xfrm>
            <a:prstGeom prst="rect">
              <a:avLst/>
            </a:prstGeom>
            <a:noFill/>
          </p:spPr>
          <p:txBody>
            <a:bodyPr wrap="square" lIns="0" tIns="0" rIns="0" bIns="0" rtlCol="0">
              <a:spAutoFit/>
            </a:bodyPr>
            <a:lstStyle/>
            <a:p>
              <a:pPr algn="ctr">
                <a:spcAft>
                  <a:spcPts val="588"/>
                </a:spcAft>
              </a:pPr>
              <a:r>
                <a:rPr lang="en-IN" sz="2353" dirty="0">
                  <a:latin typeface="+mj-lt"/>
                </a:rPr>
                <a:t>Key</a:t>
              </a:r>
              <a:br>
                <a:rPr lang="en-IN" sz="2353" dirty="0">
                  <a:latin typeface="+mj-lt"/>
                </a:rPr>
              </a:br>
              <a:r>
                <a:rPr lang="en-IN" sz="2353" dirty="0">
                  <a:latin typeface="+mj-lt"/>
                </a:rPr>
                <a:t>(Customer ID)</a:t>
              </a:r>
            </a:p>
          </p:txBody>
        </p:sp>
        <p:sp>
          <p:nvSpPr>
            <p:cNvPr id="27" name="Rectangle 26">
              <a:extLst>
                <a:ext uri="{FF2B5EF4-FFF2-40B4-BE49-F238E27FC236}">
                  <a16:creationId xmlns:a16="http://schemas.microsoft.com/office/drawing/2014/main" id="{AF2E3F33-1772-4208-8198-DC5C08E86EE4}"/>
                </a:ext>
              </a:extLst>
            </p:cNvPr>
            <p:cNvSpPr/>
            <p:nvPr/>
          </p:nvSpPr>
          <p:spPr bwMode="auto">
            <a:xfrm>
              <a:off x="434809" y="2386992"/>
              <a:ext cx="195599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C1</a:t>
              </a:r>
            </a:p>
          </p:txBody>
        </p:sp>
        <p:sp>
          <p:nvSpPr>
            <p:cNvPr id="42" name="Rectangle 41">
              <a:extLst>
                <a:ext uri="{FF2B5EF4-FFF2-40B4-BE49-F238E27FC236}">
                  <a16:creationId xmlns:a16="http://schemas.microsoft.com/office/drawing/2014/main" id="{9BC789C4-1AE3-46A7-9F8C-D4C7CE832CB2}"/>
                </a:ext>
              </a:extLst>
            </p:cNvPr>
            <p:cNvSpPr/>
            <p:nvPr/>
          </p:nvSpPr>
          <p:spPr bwMode="auto">
            <a:xfrm>
              <a:off x="434809" y="3661870"/>
              <a:ext cx="1955997"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C2</a:t>
              </a:r>
            </a:p>
          </p:txBody>
        </p:sp>
        <p:sp>
          <p:nvSpPr>
            <p:cNvPr id="52" name="Rectangle 51">
              <a:extLst>
                <a:ext uri="{FF2B5EF4-FFF2-40B4-BE49-F238E27FC236}">
                  <a16:creationId xmlns:a16="http://schemas.microsoft.com/office/drawing/2014/main" id="{74CBD109-D009-4756-BDD7-2B2CDF1F18AF}"/>
                </a:ext>
              </a:extLst>
            </p:cNvPr>
            <p:cNvSpPr/>
            <p:nvPr/>
          </p:nvSpPr>
          <p:spPr bwMode="auto">
            <a:xfrm>
              <a:off x="434809" y="4936749"/>
              <a:ext cx="195599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C3</a:t>
              </a:r>
            </a:p>
          </p:txBody>
        </p:sp>
        <p:sp>
          <p:nvSpPr>
            <p:cNvPr id="28" name="TextBox 27">
              <a:extLst>
                <a:ext uri="{FF2B5EF4-FFF2-40B4-BE49-F238E27FC236}">
                  <a16:creationId xmlns:a16="http://schemas.microsoft.com/office/drawing/2014/main" id="{0543205C-D36E-451C-AB4E-5A0B4DF45C31}"/>
                </a:ext>
              </a:extLst>
            </p:cNvPr>
            <p:cNvSpPr txBox="1"/>
            <p:nvPr/>
          </p:nvSpPr>
          <p:spPr>
            <a:xfrm>
              <a:off x="6026657" y="1517584"/>
              <a:ext cx="2571750" cy="738664"/>
            </a:xfrm>
            <a:prstGeom prst="rect">
              <a:avLst/>
            </a:prstGeom>
            <a:noFill/>
          </p:spPr>
          <p:txBody>
            <a:bodyPr wrap="square" lIns="0" tIns="0" rIns="0" bIns="0" rtlCol="0">
              <a:spAutoFit/>
            </a:bodyPr>
            <a:lstStyle/>
            <a:p>
              <a:pPr algn="ctr">
                <a:spcAft>
                  <a:spcPts val="588"/>
                </a:spcAft>
              </a:pPr>
              <a:r>
                <a:rPr lang="en-IN" sz="2353" dirty="0">
                  <a:latin typeface="+mj-lt"/>
                </a:rPr>
                <a:t>Value</a:t>
              </a:r>
              <a:br>
                <a:rPr lang="en-IN" sz="2353" dirty="0">
                  <a:latin typeface="+mj-lt"/>
                </a:rPr>
              </a:br>
              <a:r>
                <a:rPr lang="en-IN" sz="2353" dirty="0">
                  <a:latin typeface="+mj-lt"/>
                </a:rPr>
                <a:t>(Customer Data)</a:t>
              </a:r>
            </a:p>
          </p:txBody>
        </p:sp>
        <p:sp>
          <p:nvSpPr>
            <p:cNvPr id="30" name="Rectangle 29">
              <a:extLst>
                <a:ext uri="{FF2B5EF4-FFF2-40B4-BE49-F238E27FC236}">
                  <a16:creationId xmlns:a16="http://schemas.microsoft.com/office/drawing/2014/main" id="{01CD82C4-D3E9-4773-9AAA-6E6F6B54647C}"/>
                </a:ext>
              </a:extLst>
            </p:cNvPr>
            <p:cNvSpPr/>
            <p:nvPr/>
          </p:nvSpPr>
          <p:spPr bwMode="auto">
            <a:xfrm>
              <a:off x="2626739" y="2386992"/>
              <a:ext cx="182347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AAAAA</a:t>
              </a:r>
            </a:p>
          </p:txBody>
        </p:sp>
        <p:sp>
          <p:nvSpPr>
            <p:cNvPr id="32" name="Rectangle 31">
              <a:extLst>
                <a:ext uri="{FF2B5EF4-FFF2-40B4-BE49-F238E27FC236}">
                  <a16:creationId xmlns:a16="http://schemas.microsoft.com/office/drawing/2014/main" id="{C893E420-BFC7-408D-BF10-4218A5A5C158}"/>
                </a:ext>
              </a:extLst>
            </p:cNvPr>
            <p:cNvSpPr/>
            <p:nvPr/>
          </p:nvSpPr>
          <p:spPr bwMode="auto">
            <a:xfrm>
              <a:off x="4562539" y="2386992"/>
              <a:ext cx="1204727"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BBB</a:t>
              </a:r>
            </a:p>
          </p:txBody>
        </p:sp>
        <p:sp>
          <p:nvSpPr>
            <p:cNvPr id="34" name="Rectangle 33">
              <a:extLst>
                <a:ext uri="{FF2B5EF4-FFF2-40B4-BE49-F238E27FC236}">
                  <a16:creationId xmlns:a16="http://schemas.microsoft.com/office/drawing/2014/main" id="{A1CD9632-E328-4495-B3CD-2F72F22181E3}"/>
                </a:ext>
              </a:extLst>
            </p:cNvPr>
            <p:cNvSpPr/>
            <p:nvPr/>
          </p:nvSpPr>
          <p:spPr bwMode="auto">
            <a:xfrm>
              <a:off x="5879589" y="2386992"/>
              <a:ext cx="3259586"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101 Block Street</a:t>
              </a:r>
            </a:p>
          </p:txBody>
        </p:sp>
        <p:sp>
          <p:nvSpPr>
            <p:cNvPr id="36" name="Rectangle 35">
              <a:extLst>
                <a:ext uri="{FF2B5EF4-FFF2-40B4-BE49-F238E27FC236}">
                  <a16:creationId xmlns:a16="http://schemas.microsoft.com/office/drawing/2014/main" id="{44039459-308C-4CC1-876D-6A3FF4C82845}"/>
                </a:ext>
              </a:extLst>
            </p:cNvPr>
            <p:cNvSpPr/>
            <p:nvPr/>
          </p:nvSpPr>
          <p:spPr bwMode="auto">
            <a:xfrm>
              <a:off x="9251498" y="2386992"/>
              <a:ext cx="70996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YY</a:t>
              </a:r>
            </a:p>
          </p:txBody>
        </p:sp>
        <p:sp>
          <p:nvSpPr>
            <p:cNvPr id="38" name="Rectangle 37">
              <a:extLst>
                <a:ext uri="{FF2B5EF4-FFF2-40B4-BE49-F238E27FC236}">
                  <a16:creationId xmlns:a16="http://schemas.microsoft.com/office/drawing/2014/main" id="{F92892B0-D05B-4312-BB6E-C1729451C3BF}"/>
                </a:ext>
              </a:extLst>
            </p:cNvPr>
            <p:cNvSpPr/>
            <p:nvPr/>
          </p:nvSpPr>
          <p:spPr bwMode="auto">
            <a:xfrm>
              <a:off x="10073789" y="2386992"/>
              <a:ext cx="82291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999</a:t>
              </a:r>
            </a:p>
          </p:txBody>
        </p:sp>
        <p:sp>
          <p:nvSpPr>
            <p:cNvPr id="40" name="Rectangle 39">
              <a:extLst>
                <a:ext uri="{FF2B5EF4-FFF2-40B4-BE49-F238E27FC236}">
                  <a16:creationId xmlns:a16="http://schemas.microsoft.com/office/drawing/2014/main" id="{D853DA30-E2CC-4C66-BDF4-1D18C477EF97}"/>
                </a:ext>
              </a:extLst>
            </p:cNvPr>
            <p:cNvSpPr/>
            <p:nvPr/>
          </p:nvSpPr>
          <p:spPr bwMode="auto">
            <a:xfrm>
              <a:off x="11009029" y="2386992"/>
              <a:ext cx="1000409"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888</a:t>
              </a:r>
            </a:p>
          </p:txBody>
        </p:sp>
        <p:sp>
          <p:nvSpPr>
            <p:cNvPr id="44" name="Rectangle 43">
              <a:extLst>
                <a:ext uri="{FF2B5EF4-FFF2-40B4-BE49-F238E27FC236}">
                  <a16:creationId xmlns:a16="http://schemas.microsoft.com/office/drawing/2014/main" id="{E2E0874D-3D2B-4ADE-836B-7D4E12504BC4}"/>
                </a:ext>
              </a:extLst>
            </p:cNvPr>
            <p:cNvSpPr/>
            <p:nvPr/>
          </p:nvSpPr>
          <p:spPr bwMode="auto">
            <a:xfrm>
              <a:off x="2626739" y="3661870"/>
              <a:ext cx="1048816"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MM</a:t>
              </a:r>
            </a:p>
          </p:txBody>
        </p:sp>
        <p:sp>
          <p:nvSpPr>
            <p:cNvPr id="46" name="Rectangle 45">
              <a:extLst>
                <a:ext uri="{FF2B5EF4-FFF2-40B4-BE49-F238E27FC236}">
                  <a16:creationId xmlns:a16="http://schemas.microsoft.com/office/drawing/2014/main" id="{B4BFAD35-78DE-48A2-ADAD-58E60E1232ED}"/>
                </a:ext>
              </a:extLst>
            </p:cNvPr>
            <p:cNvSpPr/>
            <p:nvPr/>
          </p:nvSpPr>
          <p:spPr bwMode="auto">
            <a:xfrm>
              <a:off x="3788027" y="3661870"/>
              <a:ext cx="774511"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NN</a:t>
              </a:r>
            </a:p>
          </p:txBody>
        </p:sp>
        <p:sp>
          <p:nvSpPr>
            <p:cNvPr id="48" name="Rectangle 47">
              <a:extLst>
                <a:ext uri="{FF2B5EF4-FFF2-40B4-BE49-F238E27FC236}">
                  <a16:creationId xmlns:a16="http://schemas.microsoft.com/office/drawing/2014/main" id="{038A3DE9-CB16-4F2A-9A1E-3B6E3CC7D3F3}"/>
                </a:ext>
              </a:extLst>
            </p:cNvPr>
            <p:cNvSpPr/>
            <p:nvPr/>
          </p:nvSpPr>
          <p:spPr bwMode="auto">
            <a:xfrm>
              <a:off x="4675010" y="3661870"/>
              <a:ext cx="2616848"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21 A Street</a:t>
              </a:r>
            </a:p>
          </p:txBody>
        </p:sp>
        <p:sp>
          <p:nvSpPr>
            <p:cNvPr id="50" name="Rectangle 49">
              <a:extLst>
                <a:ext uri="{FF2B5EF4-FFF2-40B4-BE49-F238E27FC236}">
                  <a16:creationId xmlns:a16="http://schemas.microsoft.com/office/drawing/2014/main" id="{859D0E64-8EAA-4B0A-95DD-AF42C86A0CCC}"/>
                </a:ext>
              </a:extLst>
            </p:cNvPr>
            <p:cNvSpPr/>
            <p:nvPr/>
          </p:nvSpPr>
          <p:spPr bwMode="auto">
            <a:xfrm>
              <a:off x="7404330" y="3661871"/>
              <a:ext cx="2557136" cy="1154815"/>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5 B Avenue</a:t>
              </a:r>
            </a:p>
          </p:txBody>
        </p:sp>
        <p:sp>
          <p:nvSpPr>
            <p:cNvPr id="54" name="Rectangle 53">
              <a:extLst>
                <a:ext uri="{FF2B5EF4-FFF2-40B4-BE49-F238E27FC236}">
                  <a16:creationId xmlns:a16="http://schemas.microsoft.com/office/drawing/2014/main" id="{5B0688E3-BE79-438C-B366-0712EBD461C2}"/>
                </a:ext>
              </a:extLst>
            </p:cNvPr>
            <p:cNvSpPr/>
            <p:nvPr/>
          </p:nvSpPr>
          <p:spPr bwMode="auto">
            <a:xfrm>
              <a:off x="2626739" y="4936749"/>
              <a:ext cx="1183261"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DDD</a:t>
              </a:r>
            </a:p>
          </p:txBody>
        </p:sp>
        <p:sp>
          <p:nvSpPr>
            <p:cNvPr id="56" name="Rectangle 55">
              <a:extLst>
                <a:ext uri="{FF2B5EF4-FFF2-40B4-BE49-F238E27FC236}">
                  <a16:creationId xmlns:a16="http://schemas.microsoft.com/office/drawing/2014/main" id="{8C9CEAB4-007E-41CD-8D6A-3DA5605B8837}"/>
                </a:ext>
              </a:extLst>
            </p:cNvPr>
            <p:cNvSpPr/>
            <p:nvPr/>
          </p:nvSpPr>
          <p:spPr bwMode="auto">
            <a:xfrm>
              <a:off x="3920235"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EEE</a:t>
              </a:r>
            </a:p>
          </p:txBody>
        </p:sp>
        <p:sp>
          <p:nvSpPr>
            <p:cNvPr id="58" name="Rectangle 57">
              <a:extLst>
                <a:ext uri="{FF2B5EF4-FFF2-40B4-BE49-F238E27FC236}">
                  <a16:creationId xmlns:a16="http://schemas.microsoft.com/office/drawing/2014/main" id="{7941BC20-CCBF-4656-8651-BF576B0246ED}"/>
                </a:ext>
              </a:extLst>
            </p:cNvPr>
            <p:cNvSpPr/>
            <p:nvPr/>
          </p:nvSpPr>
          <p:spPr bwMode="auto">
            <a:xfrm>
              <a:off x="4885658"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FFF</a:t>
              </a:r>
            </a:p>
          </p:txBody>
        </p:sp>
        <p:sp>
          <p:nvSpPr>
            <p:cNvPr id="60" name="Rectangle 59">
              <a:extLst>
                <a:ext uri="{FF2B5EF4-FFF2-40B4-BE49-F238E27FC236}">
                  <a16:creationId xmlns:a16="http://schemas.microsoft.com/office/drawing/2014/main" id="{19A7BA77-5AEE-4541-9E5B-A3ED7F6356E2}"/>
                </a:ext>
              </a:extLst>
            </p:cNvPr>
            <p:cNvSpPr/>
            <p:nvPr/>
          </p:nvSpPr>
          <p:spPr bwMode="auto">
            <a:xfrm>
              <a:off x="5851081"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111</a:t>
              </a:r>
            </a:p>
          </p:txBody>
        </p:sp>
        <p:sp>
          <p:nvSpPr>
            <p:cNvPr id="62" name="Rectangle 61">
              <a:extLst>
                <a:ext uri="{FF2B5EF4-FFF2-40B4-BE49-F238E27FC236}">
                  <a16:creationId xmlns:a16="http://schemas.microsoft.com/office/drawing/2014/main" id="{4723394E-561B-4AC1-9AAE-E795A784EBEC}"/>
                </a:ext>
              </a:extLst>
            </p:cNvPr>
            <p:cNvSpPr/>
            <p:nvPr/>
          </p:nvSpPr>
          <p:spPr bwMode="auto">
            <a:xfrm>
              <a:off x="6816504" y="4936749"/>
              <a:ext cx="855188"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222</a:t>
              </a:r>
            </a:p>
          </p:txBody>
        </p:sp>
        <p:sp>
          <p:nvSpPr>
            <p:cNvPr id="64" name="Rectangle 63">
              <a:extLst>
                <a:ext uri="{FF2B5EF4-FFF2-40B4-BE49-F238E27FC236}">
                  <a16:creationId xmlns:a16="http://schemas.microsoft.com/office/drawing/2014/main" id="{CCE5CC68-CBB5-40BD-9537-96D36A779E2B}"/>
                </a:ext>
              </a:extLst>
            </p:cNvPr>
            <p:cNvSpPr/>
            <p:nvPr/>
          </p:nvSpPr>
          <p:spPr bwMode="auto">
            <a:xfrm>
              <a:off x="7781925" y="4936749"/>
              <a:ext cx="2179541" cy="1154815"/>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102" fontAlgn="base">
                <a:spcBef>
                  <a:spcPct val="0"/>
                </a:spcBef>
                <a:spcAft>
                  <a:spcPct val="0"/>
                </a:spcAft>
              </a:pPr>
              <a:r>
                <a:rPr lang="en-IN" sz="2353" dirty="0">
                  <a:solidFill>
                    <a:schemeClr val="bg1"/>
                  </a:solidFill>
                  <a:latin typeface="+mj-lt"/>
                  <a:ea typeface="Segoe UI" pitchFamily="34" charset="0"/>
                  <a:cs typeface="Segoe UI" pitchFamily="34" charset="0"/>
                </a:rPr>
                <a:t>66 C Road</a:t>
              </a:r>
            </a:p>
          </p:txBody>
        </p:sp>
      </p:grpSp>
    </p:spTree>
    <p:extLst>
      <p:ext uri="{BB962C8B-B14F-4D97-AF65-F5344CB8AC3E}">
        <p14:creationId xmlns:p14="http://schemas.microsoft.com/office/powerpoint/2010/main" val="7715814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87DE-55B1-4D77-AD4E-58C3345957F6}"/>
              </a:ext>
            </a:extLst>
          </p:cNvPr>
          <p:cNvSpPr>
            <a:spLocks noGrp="1"/>
          </p:cNvSpPr>
          <p:nvPr>
            <p:ph type="title"/>
          </p:nvPr>
        </p:nvSpPr>
        <p:spPr/>
        <p:txBody>
          <a:bodyPr/>
          <a:lstStyle/>
          <a:p>
            <a:r>
              <a:rPr lang="en-US" dirty="0"/>
              <a:t>Explore Azure Blob storage</a:t>
            </a:r>
          </a:p>
        </p:txBody>
      </p:sp>
      <p:sp>
        <p:nvSpPr>
          <p:cNvPr id="23" name="TextBox 22">
            <a:extLst>
              <a:ext uri="{FF2B5EF4-FFF2-40B4-BE49-F238E27FC236}">
                <a16:creationId xmlns:a16="http://schemas.microsoft.com/office/drawing/2014/main" id="{97CEE266-5CE1-462D-9C44-4255696C428C}"/>
              </a:ext>
            </a:extLst>
          </p:cNvPr>
          <p:cNvSpPr txBox="1">
            <a:spLocks/>
          </p:cNvSpPr>
          <p:nvPr/>
        </p:nvSpPr>
        <p:spPr>
          <a:xfrm>
            <a:off x="429537"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Block blobs</a:t>
            </a:r>
          </a:p>
        </p:txBody>
      </p:sp>
      <p:sp>
        <p:nvSpPr>
          <p:cNvPr id="25" name="TextBox 24">
            <a:extLst>
              <a:ext uri="{FF2B5EF4-FFF2-40B4-BE49-F238E27FC236}">
                <a16:creationId xmlns:a16="http://schemas.microsoft.com/office/drawing/2014/main" id="{D75CBD99-A204-4A28-A137-4036F445EF70}"/>
              </a:ext>
            </a:extLst>
          </p:cNvPr>
          <p:cNvSpPr txBox="1">
            <a:spLocks/>
          </p:cNvSpPr>
          <p:nvPr/>
        </p:nvSpPr>
        <p:spPr>
          <a:xfrm>
            <a:off x="429537"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1200"/>
              </a:spcAft>
            </a:pPr>
            <a:r>
              <a:rPr lang="en-US" sz="1961" dirty="0"/>
              <a:t>Has a maximum size of 4.7TB</a:t>
            </a:r>
          </a:p>
          <a:p>
            <a:pPr marL="0" lvl="1">
              <a:spcAft>
                <a:spcPts val="1200"/>
              </a:spcAft>
            </a:pPr>
            <a:r>
              <a:rPr lang="en-US" sz="1961" dirty="0"/>
              <a:t>Best for storing large, discrete, binary objects that changes infrequently</a:t>
            </a:r>
          </a:p>
          <a:p>
            <a:pPr marL="0" lvl="1">
              <a:spcAft>
                <a:spcPts val="1200"/>
              </a:spcAft>
            </a:pPr>
            <a:r>
              <a:rPr lang="en-US" sz="1961" dirty="0"/>
              <a:t>Each individual block can store up to 100MB of data</a:t>
            </a:r>
          </a:p>
          <a:p>
            <a:pPr marL="0" lvl="1">
              <a:spcAft>
                <a:spcPts val="1200"/>
              </a:spcAft>
            </a:pPr>
            <a:r>
              <a:rPr lang="en-US" sz="1961" dirty="0"/>
              <a:t>A block blob can contain up to 50000 blocks</a:t>
            </a:r>
          </a:p>
        </p:txBody>
      </p:sp>
      <p:sp>
        <p:nvSpPr>
          <p:cNvPr id="27" name="TextBox 26">
            <a:extLst>
              <a:ext uri="{FF2B5EF4-FFF2-40B4-BE49-F238E27FC236}">
                <a16:creationId xmlns:a16="http://schemas.microsoft.com/office/drawing/2014/main" id="{45168612-6C25-4E32-A497-89D8204356C4}"/>
              </a:ext>
            </a:extLst>
          </p:cNvPr>
          <p:cNvSpPr txBox="1">
            <a:spLocks/>
          </p:cNvSpPr>
          <p:nvPr/>
        </p:nvSpPr>
        <p:spPr>
          <a:xfrm>
            <a:off x="4271246"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Page blobs</a:t>
            </a:r>
          </a:p>
        </p:txBody>
      </p:sp>
      <p:sp>
        <p:nvSpPr>
          <p:cNvPr id="29" name="TextBox 28">
            <a:extLst>
              <a:ext uri="{FF2B5EF4-FFF2-40B4-BE49-F238E27FC236}">
                <a16:creationId xmlns:a16="http://schemas.microsoft.com/office/drawing/2014/main" id="{35269C8D-B307-4434-9DAF-8E976DADB4CD}"/>
              </a:ext>
            </a:extLst>
          </p:cNvPr>
          <p:cNvSpPr txBox="1">
            <a:spLocks/>
          </p:cNvSpPr>
          <p:nvPr/>
        </p:nvSpPr>
        <p:spPr>
          <a:xfrm>
            <a:off x="4271246"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1200"/>
              </a:spcAft>
            </a:pPr>
            <a:r>
              <a:rPr lang="en-US" sz="1961" dirty="0"/>
              <a:t>Can hold up to 8TB of data</a:t>
            </a:r>
          </a:p>
          <a:p>
            <a:pPr marL="0" lvl="1">
              <a:spcAft>
                <a:spcPts val="1200"/>
              </a:spcAft>
            </a:pPr>
            <a:r>
              <a:rPr lang="en-US" sz="1961" dirty="0"/>
              <a:t>Is organized as a collection of fixed sized-512 byte pages</a:t>
            </a:r>
          </a:p>
          <a:p>
            <a:pPr marL="0" lvl="1">
              <a:spcAft>
                <a:spcPts val="1200"/>
              </a:spcAft>
            </a:pPr>
            <a:r>
              <a:rPr lang="en-US" sz="1961" dirty="0"/>
              <a:t>Used to implement virtual disk storage for virtual machines</a:t>
            </a:r>
          </a:p>
        </p:txBody>
      </p:sp>
      <p:sp>
        <p:nvSpPr>
          <p:cNvPr id="31" name="TextBox 30">
            <a:extLst>
              <a:ext uri="{FF2B5EF4-FFF2-40B4-BE49-F238E27FC236}">
                <a16:creationId xmlns:a16="http://schemas.microsoft.com/office/drawing/2014/main" id="{084657A5-296D-4BCA-B9EB-131CD1DF5F53}"/>
              </a:ext>
            </a:extLst>
          </p:cNvPr>
          <p:cNvSpPr txBox="1">
            <a:spLocks/>
          </p:cNvSpPr>
          <p:nvPr/>
        </p:nvSpPr>
        <p:spPr>
          <a:xfrm>
            <a:off x="8112955"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Append blobs</a:t>
            </a:r>
          </a:p>
        </p:txBody>
      </p:sp>
      <p:sp>
        <p:nvSpPr>
          <p:cNvPr id="33" name="TextBox 32">
            <a:extLst>
              <a:ext uri="{FF2B5EF4-FFF2-40B4-BE49-F238E27FC236}">
                <a16:creationId xmlns:a16="http://schemas.microsoft.com/office/drawing/2014/main" id="{1CEB8269-9C8A-420B-980E-81899DB6E1DC}"/>
              </a:ext>
            </a:extLst>
          </p:cNvPr>
          <p:cNvSpPr txBox="1">
            <a:spLocks/>
          </p:cNvSpPr>
          <p:nvPr/>
        </p:nvSpPr>
        <p:spPr>
          <a:xfrm>
            <a:off x="8112955"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1200"/>
              </a:spcAft>
            </a:pPr>
            <a:r>
              <a:rPr lang="en-US" sz="1961" dirty="0"/>
              <a:t>The maximum size is just over 195GB</a:t>
            </a:r>
          </a:p>
          <a:p>
            <a:pPr marL="0" lvl="1">
              <a:spcAft>
                <a:spcPts val="1200"/>
              </a:spcAft>
            </a:pPr>
            <a:r>
              <a:rPr lang="en-US" sz="1961" dirty="0"/>
              <a:t>Is a block blob that is used to optimize append operations</a:t>
            </a:r>
          </a:p>
          <a:p>
            <a:pPr marL="0" lvl="1">
              <a:spcAft>
                <a:spcPts val="1200"/>
              </a:spcAft>
            </a:pPr>
            <a:r>
              <a:rPr lang="en-US" sz="1961" dirty="0"/>
              <a:t>Each individual block can store up to 4MB of data</a:t>
            </a:r>
          </a:p>
        </p:txBody>
      </p:sp>
    </p:spTree>
    <p:extLst>
      <p:ext uri="{BB962C8B-B14F-4D97-AF65-F5344CB8AC3E}">
        <p14:creationId xmlns:p14="http://schemas.microsoft.com/office/powerpoint/2010/main" val="1083267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87DE-55B1-4D77-AD4E-58C3345957F6}"/>
              </a:ext>
            </a:extLst>
          </p:cNvPr>
          <p:cNvSpPr>
            <a:spLocks noGrp="1"/>
          </p:cNvSpPr>
          <p:nvPr>
            <p:ph type="title"/>
          </p:nvPr>
        </p:nvSpPr>
        <p:spPr/>
        <p:txBody>
          <a:bodyPr/>
          <a:lstStyle/>
          <a:p>
            <a:r>
              <a:rPr lang="en-US" dirty="0"/>
              <a:t>Explore Azure File storage</a:t>
            </a:r>
          </a:p>
        </p:txBody>
      </p:sp>
      <p:sp>
        <p:nvSpPr>
          <p:cNvPr id="3" name="Text Placeholder 2">
            <a:extLst>
              <a:ext uri="{FF2B5EF4-FFF2-40B4-BE49-F238E27FC236}">
                <a16:creationId xmlns:a16="http://schemas.microsoft.com/office/drawing/2014/main" id="{5BF3EC26-D12C-4ADE-8D6D-CC8C2CF1A42E}"/>
              </a:ext>
            </a:extLst>
          </p:cNvPr>
          <p:cNvSpPr>
            <a:spLocks noGrp="1"/>
          </p:cNvSpPr>
          <p:nvPr>
            <p:ph type="body" sz="quarter" idx="10"/>
          </p:nvPr>
        </p:nvSpPr>
        <p:spPr>
          <a:xfrm>
            <a:off x="419100" y="1457326"/>
            <a:ext cx="11341100" cy="707886"/>
          </a:xfrm>
        </p:spPr>
        <p:txBody>
          <a:bodyPr/>
          <a:lstStyle/>
          <a:p>
            <a:r>
              <a:rPr lang="en-US" sz="2000" b="1" i="0" dirty="0">
                <a:solidFill>
                  <a:srgbClr val="171717"/>
                </a:solidFill>
                <a:effectLst/>
                <a:latin typeface="Segoe UI" panose="020B0502040204020203" pitchFamily="34" charset="0"/>
              </a:rPr>
              <a:t>Azure File Storage </a:t>
            </a:r>
            <a:r>
              <a:rPr lang="en-US" sz="2000" b="0" i="0" dirty="0">
                <a:solidFill>
                  <a:srgbClr val="171717"/>
                </a:solidFill>
                <a:effectLst/>
                <a:latin typeface="Segoe UI" panose="020B0502040204020203" pitchFamily="34" charset="0"/>
              </a:rPr>
              <a:t>creates files shares in the cloud and provides the ability to access the file shares from anywhere with an internet connection.</a:t>
            </a:r>
            <a:endParaRPr lang="en-US" sz="2000" dirty="0">
              <a:latin typeface="+mn-lt"/>
            </a:endParaRPr>
          </a:p>
        </p:txBody>
      </p:sp>
      <p:sp>
        <p:nvSpPr>
          <p:cNvPr id="5" name="Text Placeholder 2">
            <a:extLst>
              <a:ext uri="{FF2B5EF4-FFF2-40B4-BE49-F238E27FC236}">
                <a16:creationId xmlns:a16="http://schemas.microsoft.com/office/drawing/2014/main" id="{406233C1-8677-4E1B-9B29-DC88F7A19568}"/>
              </a:ext>
            </a:extLst>
          </p:cNvPr>
          <p:cNvSpPr txBox="1">
            <a:spLocks/>
          </p:cNvSpPr>
          <p:nvPr/>
        </p:nvSpPr>
        <p:spPr>
          <a:xfrm>
            <a:off x="673100" y="2273832"/>
            <a:ext cx="10871200" cy="1169551"/>
          </a:xfrm>
          <a:prstGeom prst="rect">
            <a:avLst/>
          </a:prstGeom>
        </p:spPr>
        <p:txBody>
          <a:bodyPr vert="horz" wrap="square" lIns="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Uses Server Message Block 3.0 (SMB) to share files</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Share up to 100 TB of data in a single storage account</a:t>
            </a:r>
          </a:p>
          <a:p>
            <a:pPr marL="342900" marR="0" lvl="0" indent="-342900" algn="l" defTabSz="914367" rtl="0" eaLnBrk="1" fontAlgn="auto" latinLnBrk="0" hangingPunct="1">
              <a:lnSpc>
                <a:spcPct val="100000"/>
              </a:lnSpc>
              <a:spcBef>
                <a:spcPts val="200"/>
              </a:spcBef>
              <a:spcAft>
                <a:spcPts val="400"/>
              </a:spcAft>
              <a:buClrTx/>
              <a:buSzPct val="90000"/>
              <a:buFont typeface="Arial" panose="020B0604020202020204" pitchFamily="34" charset="0"/>
              <a:buChar char="•"/>
              <a:tabLst/>
              <a:defRPr/>
            </a:pPr>
            <a:r>
              <a:rPr kumimoji="0" lang="en-US" sz="2000" b="0" i="0" u="none" strike="noStrike" kern="1200" cap="none" spc="-49" normalizeH="0" baseline="0" noProof="0" dirty="0">
                <a:ln>
                  <a:noFill/>
                </a:ln>
                <a:solidFill>
                  <a:srgbClr val="171717"/>
                </a:solidFill>
                <a:effectLst/>
                <a:uLnTx/>
                <a:uFillTx/>
                <a:latin typeface="Segoe UI" panose="020B0502040204020203" pitchFamily="34" charset="0"/>
                <a:ea typeface="+mn-ea"/>
                <a:cs typeface="+mn-cs"/>
              </a:rPr>
              <a:t>Fully managed service – data is replicated locally and is encrypted at rest</a:t>
            </a:r>
            <a:endParaRPr kumimoji="0" lang="en-US" sz="2000" b="0" i="0" u="none" strike="noStrike" kern="1200" cap="none" spc="-49" normalizeH="0" baseline="0" noProof="0" dirty="0">
              <a:ln>
                <a:noFill/>
              </a:ln>
              <a:solidFill>
                <a:srgbClr val="000000"/>
              </a:solidFill>
              <a:effectLst/>
              <a:uLnTx/>
              <a:uFillTx/>
              <a:latin typeface="Segoe UI"/>
              <a:ea typeface="+mn-ea"/>
              <a:cs typeface="+mn-cs"/>
            </a:endParaRPr>
          </a:p>
        </p:txBody>
      </p:sp>
      <p:grpSp>
        <p:nvGrpSpPr>
          <p:cNvPr id="65" name="Group 64" descr="A graphic depicting files moving from a file share to cloud apps and back, and files moving from on-premises apps and back.">
            <a:extLst>
              <a:ext uri="{FF2B5EF4-FFF2-40B4-BE49-F238E27FC236}">
                <a16:creationId xmlns:a16="http://schemas.microsoft.com/office/drawing/2014/main" id="{D1C6E716-4E18-4052-A8FC-23884DB35B1F}"/>
              </a:ext>
            </a:extLst>
          </p:cNvPr>
          <p:cNvGrpSpPr/>
          <p:nvPr/>
        </p:nvGrpSpPr>
        <p:grpSpPr>
          <a:xfrm>
            <a:off x="2098675" y="3501923"/>
            <a:ext cx="7438971" cy="2289829"/>
            <a:chOff x="2527300" y="3810772"/>
            <a:chExt cx="9035943" cy="2839753"/>
          </a:xfrm>
        </p:grpSpPr>
        <p:grpSp>
          <p:nvGrpSpPr>
            <p:cNvPr id="28" name="Group 27">
              <a:extLst>
                <a:ext uri="{FF2B5EF4-FFF2-40B4-BE49-F238E27FC236}">
                  <a16:creationId xmlns:a16="http://schemas.microsoft.com/office/drawing/2014/main" id="{61E7BCAE-FE91-4074-921F-51D6B640440A}"/>
                </a:ext>
              </a:extLst>
            </p:cNvPr>
            <p:cNvGrpSpPr/>
            <p:nvPr/>
          </p:nvGrpSpPr>
          <p:grpSpPr>
            <a:xfrm>
              <a:off x="2527300" y="4163629"/>
              <a:ext cx="1571700" cy="1255348"/>
              <a:chOff x="844550" y="3883068"/>
              <a:chExt cx="1571700" cy="1255348"/>
            </a:xfrm>
          </p:grpSpPr>
          <p:pic>
            <p:nvPicPr>
              <p:cNvPr id="13" name="Graphic 12" descr="Folder">
                <a:extLst>
                  <a:ext uri="{FF2B5EF4-FFF2-40B4-BE49-F238E27FC236}">
                    <a16:creationId xmlns:a16="http://schemas.microsoft.com/office/drawing/2014/main" id="{8CA3349B-6DA6-493E-9096-2087ABFFE62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66" t="17689" r="10647" b="20213"/>
              <a:stretch/>
            </p:blipFill>
            <p:spPr>
              <a:xfrm>
                <a:off x="844550" y="4083050"/>
                <a:ext cx="1320800" cy="1037063"/>
              </a:xfrm>
              <a:prstGeom prst="rect">
                <a:avLst/>
              </a:prstGeom>
            </p:spPr>
          </p:pic>
          <p:pic>
            <p:nvPicPr>
              <p:cNvPr id="17" name="Graphic 16" descr="Lock">
                <a:extLst>
                  <a:ext uri="{FF2B5EF4-FFF2-40B4-BE49-F238E27FC236}">
                    <a16:creationId xmlns:a16="http://schemas.microsoft.com/office/drawing/2014/main" id="{67B87A15-33CC-4BAC-80CC-00950E3D91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9868" y="3883068"/>
                <a:ext cx="606382" cy="606382"/>
              </a:xfrm>
              <a:prstGeom prst="rect">
                <a:avLst/>
              </a:prstGeom>
            </p:spPr>
          </p:pic>
          <p:sp>
            <p:nvSpPr>
              <p:cNvPr id="18" name="TextBox 17">
                <a:extLst>
                  <a:ext uri="{FF2B5EF4-FFF2-40B4-BE49-F238E27FC236}">
                    <a16:creationId xmlns:a16="http://schemas.microsoft.com/office/drawing/2014/main" id="{1C632422-AA03-4CB7-AE62-4BBF30833A89}"/>
                  </a:ext>
                </a:extLst>
              </p:cNvPr>
              <p:cNvSpPr txBox="1"/>
              <p:nvPr/>
            </p:nvSpPr>
            <p:spPr>
              <a:xfrm>
                <a:off x="991450" y="4357986"/>
                <a:ext cx="1023900" cy="780430"/>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Segoe UI"/>
                    <a:ea typeface="+mn-ea"/>
                    <a:cs typeface="+mn-cs"/>
                  </a:rPr>
                  <a:t>File Share</a:t>
                </a:r>
              </a:p>
            </p:txBody>
          </p:sp>
        </p:grpSp>
        <p:grpSp>
          <p:nvGrpSpPr>
            <p:cNvPr id="22" name="Group 21">
              <a:extLst>
                <a:ext uri="{FF2B5EF4-FFF2-40B4-BE49-F238E27FC236}">
                  <a16:creationId xmlns:a16="http://schemas.microsoft.com/office/drawing/2014/main" id="{0B82C4F3-F60F-427B-8422-333E9106AE7A}"/>
                </a:ext>
              </a:extLst>
            </p:cNvPr>
            <p:cNvGrpSpPr/>
            <p:nvPr/>
          </p:nvGrpSpPr>
          <p:grpSpPr>
            <a:xfrm>
              <a:off x="5401875" y="3839454"/>
              <a:ext cx="1320800" cy="1037063"/>
              <a:chOff x="2811075" y="3765550"/>
              <a:chExt cx="1320800" cy="1037063"/>
            </a:xfrm>
          </p:grpSpPr>
          <p:pic>
            <p:nvPicPr>
              <p:cNvPr id="19" name="Graphic 18" descr="Folder">
                <a:extLst>
                  <a:ext uri="{FF2B5EF4-FFF2-40B4-BE49-F238E27FC236}">
                    <a16:creationId xmlns:a16="http://schemas.microsoft.com/office/drawing/2014/main" id="{15E0A0C6-A768-42A6-8599-C130E2A4196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66" t="17689" r="10647" b="20213"/>
              <a:stretch/>
            </p:blipFill>
            <p:spPr>
              <a:xfrm>
                <a:off x="2811075" y="3765550"/>
                <a:ext cx="1320800" cy="1037063"/>
              </a:xfrm>
              <a:prstGeom prst="rect">
                <a:avLst/>
              </a:prstGeom>
            </p:spPr>
          </p:pic>
          <p:pic>
            <p:nvPicPr>
              <p:cNvPr id="15" name="Graphic 14" descr="Document">
                <a:extLst>
                  <a:ext uri="{FF2B5EF4-FFF2-40B4-BE49-F238E27FC236}">
                    <a16:creationId xmlns:a16="http://schemas.microsoft.com/office/drawing/2014/main" id="{0411CAEC-4780-4177-89E6-8078BA9366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16734" y="4061964"/>
                <a:ext cx="515456" cy="515456"/>
              </a:xfrm>
              <a:prstGeom prst="rect">
                <a:avLst/>
              </a:prstGeom>
            </p:spPr>
          </p:pic>
          <p:pic>
            <p:nvPicPr>
              <p:cNvPr id="21" name="Graphic 20" descr="Document">
                <a:extLst>
                  <a:ext uri="{FF2B5EF4-FFF2-40B4-BE49-F238E27FC236}">
                    <a16:creationId xmlns:a16="http://schemas.microsoft.com/office/drawing/2014/main" id="{F9883CC8-E25C-49B3-891C-A0085B50D3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7324" y="4083050"/>
                <a:ext cx="515456" cy="515456"/>
              </a:xfrm>
              <a:prstGeom prst="rect">
                <a:avLst/>
              </a:prstGeom>
            </p:spPr>
          </p:pic>
        </p:grpSp>
        <p:grpSp>
          <p:nvGrpSpPr>
            <p:cNvPr id="23" name="Group 22">
              <a:extLst>
                <a:ext uri="{FF2B5EF4-FFF2-40B4-BE49-F238E27FC236}">
                  <a16:creationId xmlns:a16="http://schemas.microsoft.com/office/drawing/2014/main" id="{30794C15-99CC-441B-9363-7993376F4094}"/>
                </a:ext>
              </a:extLst>
            </p:cNvPr>
            <p:cNvGrpSpPr/>
            <p:nvPr/>
          </p:nvGrpSpPr>
          <p:grpSpPr>
            <a:xfrm>
              <a:off x="5435600" y="5066137"/>
              <a:ext cx="1320800" cy="1037063"/>
              <a:chOff x="2811075" y="3765550"/>
              <a:chExt cx="1320800" cy="1037063"/>
            </a:xfrm>
          </p:grpSpPr>
          <p:pic>
            <p:nvPicPr>
              <p:cNvPr id="24" name="Graphic 23" descr="Folder">
                <a:extLst>
                  <a:ext uri="{FF2B5EF4-FFF2-40B4-BE49-F238E27FC236}">
                    <a16:creationId xmlns:a16="http://schemas.microsoft.com/office/drawing/2014/main" id="{A9555BED-5729-46D7-9159-D7797D0C3CE0}"/>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0266" t="17689" r="10647" b="20213"/>
              <a:stretch/>
            </p:blipFill>
            <p:spPr>
              <a:xfrm>
                <a:off x="2811075" y="3765550"/>
                <a:ext cx="1320800" cy="1037063"/>
              </a:xfrm>
              <a:prstGeom prst="rect">
                <a:avLst/>
              </a:prstGeom>
            </p:spPr>
          </p:pic>
          <p:pic>
            <p:nvPicPr>
              <p:cNvPr id="25" name="Graphic 24" descr="Document">
                <a:extLst>
                  <a:ext uri="{FF2B5EF4-FFF2-40B4-BE49-F238E27FC236}">
                    <a16:creationId xmlns:a16="http://schemas.microsoft.com/office/drawing/2014/main" id="{7E551511-C06E-4BA8-AA52-284AA908CD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16734" y="4061964"/>
                <a:ext cx="515456" cy="515456"/>
              </a:xfrm>
              <a:prstGeom prst="rect">
                <a:avLst/>
              </a:prstGeom>
            </p:spPr>
          </p:pic>
          <p:pic>
            <p:nvPicPr>
              <p:cNvPr id="26" name="Graphic 25" descr="A graphic depicting files moving from a file share to cloud apps and back, and files moving from on-premises apps and back.">
                <a:extLst>
                  <a:ext uri="{FF2B5EF4-FFF2-40B4-BE49-F238E27FC236}">
                    <a16:creationId xmlns:a16="http://schemas.microsoft.com/office/drawing/2014/main" id="{1A166600-9D8D-484F-9CC6-BD612CC140D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97324" y="4083050"/>
                <a:ext cx="515456" cy="515456"/>
              </a:xfrm>
              <a:prstGeom prst="rect">
                <a:avLst/>
              </a:prstGeom>
            </p:spPr>
          </p:pic>
        </p:grpSp>
        <p:grpSp>
          <p:nvGrpSpPr>
            <p:cNvPr id="35" name="Group 34">
              <a:extLst>
                <a:ext uri="{FF2B5EF4-FFF2-40B4-BE49-F238E27FC236}">
                  <a16:creationId xmlns:a16="http://schemas.microsoft.com/office/drawing/2014/main" id="{A7AC36ED-4B3C-4726-82DC-A4978232D9B1}"/>
                </a:ext>
              </a:extLst>
            </p:cNvPr>
            <p:cNvGrpSpPr/>
            <p:nvPr/>
          </p:nvGrpSpPr>
          <p:grpSpPr>
            <a:xfrm>
              <a:off x="9706214" y="3810772"/>
              <a:ext cx="1857029" cy="1447392"/>
              <a:chOff x="6006247" y="3778250"/>
              <a:chExt cx="1857029" cy="1447392"/>
            </a:xfrm>
          </p:grpSpPr>
          <p:grpSp>
            <p:nvGrpSpPr>
              <p:cNvPr id="27" name="Group 26">
                <a:extLst>
                  <a:ext uri="{FF2B5EF4-FFF2-40B4-BE49-F238E27FC236}">
                    <a16:creationId xmlns:a16="http://schemas.microsoft.com/office/drawing/2014/main" id="{FC78B725-5332-4EB8-981D-FBB9D180B2C9}"/>
                  </a:ext>
                </a:extLst>
              </p:cNvPr>
              <p:cNvGrpSpPr/>
              <p:nvPr/>
            </p:nvGrpSpPr>
            <p:grpSpPr>
              <a:xfrm>
                <a:off x="6006249" y="3778250"/>
                <a:ext cx="1857027" cy="1096164"/>
                <a:chOff x="5541150" y="3883067"/>
                <a:chExt cx="1456550" cy="859771"/>
              </a:xfrm>
            </p:grpSpPr>
            <p:pic>
              <p:nvPicPr>
                <p:cNvPr id="9" name="Graphic 8" descr="Cloud">
                  <a:extLst>
                    <a:ext uri="{FF2B5EF4-FFF2-40B4-BE49-F238E27FC236}">
                      <a16:creationId xmlns:a16="http://schemas.microsoft.com/office/drawing/2014/main" id="{8A636F77-0C9F-4387-A13A-E7A9DD514DFA}"/>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20373" b="20600"/>
                <a:stretch/>
              </p:blipFill>
              <p:spPr>
                <a:xfrm>
                  <a:off x="5541150" y="3883067"/>
                  <a:ext cx="1456550" cy="859771"/>
                </a:xfrm>
                <a:prstGeom prst="rect">
                  <a:avLst/>
                </a:prstGeom>
              </p:spPr>
            </p:pic>
            <p:pic>
              <p:nvPicPr>
                <p:cNvPr id="7" name="Graphic 6" descr="Gears">
                  <a:extLst>
                    <a:ext uri="{FF2B5EF4-FFF2-40B4-BE49-F238E27FC236}">
                      <a16:creationId xmlns:a16="http://schemas.microsoft.com/office/drawing/2014/main" id="{285EAE0F-6B96-4D4F-A4F4-64EAA886B7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88425" y="4065886"/>
                  <a:ext cx="618562" cy="618562"/>
                </a:xfrm>
                <a:prstGeom prst="rect">
                  <a:avLst/>
                </a:prstGeom>
              </p:spPr>
            </p:pic>
          </p:grpSp>
          <p:sp>
            <p:nvSpPr>
              <p:cNvPr id="32" name="TextBox 31">
                <a:extLst>
                  <a:ext uri="{FF2B5EF4-FFF2-40B4-BE49-F238E27FC236}">
                    <a16:creationId xmlns:a16="http://schemas.microsoft.com/office/drawing/2014/main" id="{C6648728-2581-4E03-9B78-02AB192A7E5C}"/>
                  </a:ext>
                </a:extLst>
              </p:cNvPr>
              <p:cNvSpPr txBox="1"/>
              <p:nvPr/>
            </p:nvSpPr>
            <p:spPr>
              <a:xfrm>
                <a:off x="6006247" y="4653104"/>
                <a:ext cx="1857027" cy="57253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Cloud Apps</a:t>
                </a:r>
              </a:p>
            </p:txBody>
          </p:sp>
        </p:grpSp>
        <p:grpSp>
          <p:nvGrpSpPr>
            <p:cNvPr id="34" name="Group 33">
              <a:extLst>
                <a:ext uri="{FF2B5EF4-FFF2-40B4-BE49-F238E27FC236}">
                  <a16:creationId xmlns:a16="http://schemas.microsoft.com/office/drawing/2014/main" id="{36E76001-F663-4272-A35D-2B120AEA7864}"/>
                </a:ext>
              </a:extLst>
            </p:cNvPr>
            <p:cNvGrpSpPr/>
            <p:nvPr/>
          </p:nvGrpSpPr>
          <p:grpSpPr>
            <a:xfrm>
              <a:off x="7739445" y="4687927"/>
              <a:ext cx="2105686" cy="1386244"/>
              <a:chOff x="5757588" y="5107499"/>
              <a:chExt cx="2105686" cy="1386244"/>
            </a:xfrm>
          </p:grpSpPr>
          <p:pic>
            <p:nvPicPr>
              <p:cNvPr id="11" name="Graphic 10" descr="Monitor">
                <a:extLst>
                  <a:ext uri="{FF2B5EF4-FFF2-40B4-BE49-F238E27FC236}">
                    <a16:creationId xmlns:a16="http://schemas.microsoft.com/office/drawing/2014/main" id="{4EDF2094-9D71-4230-98D1-EF07621B6C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93715" y="5107499"/>
                <a:ext cx="1082093" cy="1082093"/>
              </a:xfrm>
              <a:prstGeom prst="rect">
                <a:avLst/>
              </a:prstGeom>
            </p:spPr>
          </p:pic>
          <p:sp>
            <p:nvSpPr>
              <p:cNvPr id="33" name="TextBox 32">
                <a:extLst>
                  <a:ext uri="{FF2B5EF4-FFF2-40B4-BE49-F238E27FC236}">
                    <a16:creationId xmlns:a16="http://schemas.microsoft.com/office/drawing/2014/main" id="{6A4E9EEF-E1BB-49BD-B622-1FE9854EC768}"/>
                  </a:ext>
                </a:extLst>
              </p:cNvPr>
              <p:cNvSpPr txBox="1"/>
              <p:nvPr/>
            </p:nvSpPr>
            <p:spPr>
              <a:xfrm>
                <a:off x="5757588" y="5921205"/>
                <a:ext cx="2105686" cy="57253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On-Premises Apps</a:t>
                </a:r>
              </a:p>
            </p:txBody>
          </p:sp>
        </p:grpSp>
        <p:cxnSp>
          <p:nvCxnSpPr>
            <p:cNvPr id="37" name="Straight Connector 36">
              <a:extLst>
                <a:ext uri="{FF2B5EF4-FFF2-40B4-BE49-F238E27FC236}">
                  <a16:creationId xmlns:a16="http://schemas.microsoft.com/office/drawing/2014/main" id="{E15CB74E-44D0-4DC6-B992-550461201A35}"/>
                </a:ext>
              </a:extLst>
            </p:cNvPr>
            <p:cNvCxnSpPr>
              <a:stCxn id="13" idx="3"/>
            </p:cNvCxnSpPr>
            <p:nvPr/>
          </p:nvCxnSpPr>
          <p:spPr>
            <a:xfrm flipV="1">
              <a:off x="3848100" y="4876517"/>
              <a:ext cx="901700" cy="5626"/>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F9EA6-4F49-4273-9E38-B0EDA5DCF046}"/>
                </a:ext>
              </a:extLst>
            </p:cNvPr>
            <p:cNvCxnSpPr>
              <a:cxnSpLocks/>
            </p:cNvCxnSpPr>
            <p:nvPr/>
          </p:nvCxnSpPr>
          <p:spPr>
            <a:xfrm flipV="1">
              <a:off x="4762500" y="4357985"/>
              <a:ext cx="0" cy="518535"/>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2F26CBD-21D2-4836-A057-B56645FCB32C}"/>
                </a:ext>
              </a:extLst>
            </p:cNvPr>
            <p:cNvCxnSpPr/>
            <p:nvPr/>
          </p:nvCxnSpPr>
          <p:spPr>
            <a:xfrm flipV="1">
              <a:off x="4762500" y="4876517"/>
              <a:ext cx="0" cy="571635"/>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93E2F6-F10B-4382-A300-841E4B5730A2}"/>
                </a:ext>
              </a:extLst>
            </p:cNvPr>
            <p:cNvCxnSpPr>
              <a:stCxn id="19" idx="1"/>
            </p:cNvCxnSpPr>
            <p:nvPr/>
          </p:nvCxnSpPr>
          <p:spPr>
            <a:xfrm flipH="1" flipV="1">
              <a:off x="4762500" y="4357985"/>
              <a:ext cx="639375" cy="1"/>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3CE0155-AE23-4857-967F-9AEEF740D737}"/>
                </a:ext>
              </a:extLst>
            </p:cNvPr>
            <p:cNvCxnSpPr/>
            <p:nvPr/>
          </p:nvCxnSpPr>
          <p:spPr>
            <a:xfrm flipH="1" flipV="1">
              <a:off x="4771950" y="5448152"/>
              <a:ext cx="639375" cy="1"/>
            </a:xfrm>
            <a:prstGeom prst="line">
              <a:avLst/>
            </a:prstGeom>
            <a:ln w="28575">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4808612-A2F5-4C89-9371-E6E56B89913D}"/>
                </a:ext>
              </a:extLst>
            </p:cNvPr>
            <p:cNvCxnSpPr>
              <a:cxnSpLocks/>
              <a:stCxn id="19" idx="3"/>
              <a:endCxn id="9" idx="1"/>
            </p:cNvCxnSpPr>
            <p:nvPr/>
          </p:nvCxnSpPr>
          <p:spPr>
            <a:xfrm>
              <a:off x="6722675" y="4357986"/>
              <a:ext cx="2983541" cy="868"/>
            </a:xfrm>
            <a:prstGeom prst="straightConnector1">
              <a:avLst/>
            </a:prstGeom>
            <a:ln w="28575">
              <a:solidFill>
                <a:srgbClr val="0078D4"/>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ED58EC80-B4F0-4E65-9B86-58B543E91BF1}"/>
                </a:ext>
              </a:extLst>
            </p:cNvPr>
            <p:cNvGrpSpPr/>
            <p:nvPr/>
          </p:nvGrpSpPr>
          <p:grpSpPr>
            <a:xfrm>
              <a:off x="9687271" y="5203133"/>
              <a:ext cx="1857029" cy="1447392"/>
              <a:chOff x="6006247" y="3778250"/>
              <a:chExt cx="1857029" cy="1447392"/>
            </a:xfrm>
          </p:grpSpPr>
          <p:grpSp>
            <p:nvGrpSpPr>
              <p:cNvPr id="50" name="Group 49">
                <a:extLst>
                  <a:ext uri="{FF2B5EF4-FFF2-40B4-BE49-F238E27FC236}">
                    <a16:creationId xmlns:a16="http://schemas.microsoft.com/office/drawing/2014/main" id="{82A26124-C93F-4E37-9A41-83D988CDF3F2}"/>
                  </a:ext>
                </a:extLst>
              </p:cNvPr>
              <p:cNvGrpSpPr/>
              <p:nvPr/>
            </p:nvGrpSpPr>
            <p:grpSpPr>
              <a:xfrm>
                <a:off x="6006249" y="3778250"/>
                <a:ext cx="1857027" cy="1096164"/>
                <a:chOff x="5541150" y="3883067"/>
                <a:chExt cx="1456550" cy="859771"/>
              </a:xfrm>
            </p:grpSpPr>
            <p:pic>
              <p:nvPicPr>
                <p:cNvPr id="52" name="Graphic 51" descr="Cloud">
                  <a:extLst>
                    <a:ext uri="{FF2B5EF4-FFF2-40B4-BE49-F238E27FC236}">
                      <a16:creationId xmlns:a16="http://schemas.microsoft.com/office/drawing/2014/main" id="{04D5A07B-5952-4F1B-BD7A-E2A0BB40CDC4}"/>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t="20373" b="20600"/>
                <a:stretch/>
              </p:blipFill>
              <p:spPr>
                <a:xfrm>
                  <a:off x="5541150" y="3883067"/>
                  <a:ext cx="1456550" cy="859771"/>
                </a:xfrm>
                <a:prstGeom prst="rect">
                  <a:avLst/>
                </a:prstGeom>
              </p:spPr>
            </p:pic>
            <p:pic>
              <p:nvPicPr>
                <p:cNvPr id="53" name="Graphic 52" descr="Gears">
                  <a:extLst>
                    <a:ext uri="{FF2B5EF4-FFF2-40B4-BE49-F238E27FC236}">
                      <a16:creationId xmlns:a16="http://schemas.microsoft.com/office/drawing/2014/main" id="{0864D4AB-D760-471F-9911-D037A36B994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888425" y="4065886"/>
                  <a:ext cx="618562" cy="618562"/>
                </a:xfrm>
                <a:prstGeom prst="rect">
                  <a:avLst/>
                </a:prstGeom>
              </p:spPr>
            </p:pic>
          </p:grpSp>
          <p:sp>
            <p:nvSpPr>
              <p:cNvPr id="51" name="TextBox 50">
                <a:extLst>
                  <a:ext uri="{FF2B5EF4-FFF2-40B4-BE49-F238E27FC236}">
                    <a16:creationId xmlns:a16="http://schemas.microsoft.com/office/drawing/2014/main" id="{50DECC4F-1E9A-4F85-8E32-4746BA98B0B0}"/>
                  </a:ext>
                </a:extLst>
              </p:cNvPr>
              <p:cNvSpPr txBox="1"/>
              <p:nvPr/>
            </p:nvSpPr>
            <p:spPr>
              <a:xfrm>
                <a:off x="6006247" y="4653104"/>
                <a:ext cx="1857027" cy="572538"/>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Segoe UI"/>
                    <a:ea typeface="+mn-ea"/>
                    <a:cs typeface="+mn-cs"/>
                  </a:rPr>
                  <a:t>Cloud Apps</a:t>
                </a:r>
              </a:p>
            </p:txBody>
          </p:sp>
        </p:grpSp>
        <p:cxnSp>
          <p:nvCxnSpPr>
            <p:cNvPr id="57" name="Straight Arrow Connector 56">
              <a:extLst>
                <a:ext uri="{FF2B5EF4-FFF2-40B4-BE49-F238E27FC236}">
                  <a16:creationId xmlns:a16="http://schemas.microsoft.com/office/drawing/2014/main" id="{59A254D9-B49D-434F-9961-C7961FF69424}"/>
                </a:ext>
              </a:extLst>
            </p:cNvPr>
            <p:cNvCxnSpPr>
              <a:cxnSpLocks/>
            </p:cNvCxnSpPr>
            <p:nvPr/>
          </p:nvCxnSpPr>
          <p:spPr>
            <a:xfrm>
              <a:off x="6914260" y="6008986"/>
              <a:ext cx="2773011" cy="0"/>
            </a:xfrm>
            <a:prstGeom prst="straightConnector1">
              <a:avLst/>
            </a:prstGeom>
            <a:ln w="28575">
              <a:solidFill>
                <a:srgbClr val="0078D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C1963C6-B1CC-4B5A-876C-272AB6844CFB}"/>
                </a:ext>
              </a:extLst>
            </p:cNvPr>
            <p:cNvCxnSpPr>
              <a:cxnSpLocks/>
            </p:cNvCxnSpPr>
            <p:nvPr/>
          </p:nvCxnSpPr>
          <p:spPr>
            <a:xfrm>
              <a:off x="6914260" y="5406745"/>
              <a:ext cx="1336768" cy="0"/>
            </a:xfrm>
            <a:prstGeom prst="straightConnector1">
              <a:avLst/>
            </a:prstGeom>
            <a:ln w="28575">
              <a:solidFill>
                <a:srgbClr val="0078D4"/>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882650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58AE-AD56-43FC-A954-C39758DCD66E}"/>
              </a:ext>
            </a:extLst>
          </p:cNvPr>
          <p:cNvSpPr>
            <a:spLocks noGrp="1"/>
          </p:cNvSpPr>
          <p:nvPr>
            <p:ph type="title"/>
          </p:nvPr>
        </p:nvSpPr>
        <p:spPr/>
        <p:txBody>
          <a:bodyPr/>
          <a:lstStyle/>
          <a:p>
            <a:r>
              <a:rPr lang="en-US">
                <a:cs typeface="Segoe UI"/>
              </a:rPr>
              <a:t>What is Azure Cosmos DB?</a:t>
            </a:r>
          </a:p>
        </p:txBody>
      </p:sp>
      <p:sp>
        <p:nvSpPr>
          <p:cNvPr id="3" name="TextBox 2">
            <a:extLst>
              <a:ext uri="{FF2B5EF4-FFF2-40B4-BE49-F238E27FC236}">
                <a16:creationId xmlns:a16="http://schemas.microsoft.com/office/drawing/2014/main" id="{DF59F0BE-1C10-4224-8F73-D62287059153}"/>
              </a:ext>
            </a:extLst>
          </p:cNvPr>
          <p:cNvSpPr txBox="1"/>
          <p:nvPr/>
        </p:nvSpPr>
        <p:spPr>
          <a:xfrm>
            <a:off x="256309" y="1214582"/>
            <a:ext cx="10444018" cy="6278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Azure Cosmos DB is a multi-model NoSQL database management system.</a:t>
            </a:r>
            <a:endPar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Segoe UI"/>
            </a:endParaRPr>
          </a:p>
        </p:txBody>
      </p:sp>
      <p:sp>
        <p:nvSpPr>
          <p:cNvPr id="5" name="TextBox 4">
            <a:extLst>
              <a:ext uri="{FF2B5EF4-FFF2-40B4-BE49-F238E27FC236}">
                <a16:creationId xmlns:a16="http://schemas.microsoft.com/office/drawing/2014/main" id="{AB4E71F2-4275-421D-8EC6-25995636C4DE}"/>
              </a:ext>
            </a:extLst>
          </p:cNvPr>
          <p:cNvSpPr txBox="1"/>
          <p:nvPr/>
        </p:nvSpPr>
        <p:spPr>
          <a:xfrm>
            <a:off x="256309" y="2207127"/>
            <a:ext cx="6876472" cy="244374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Cosmos DB manages data as a partitioned set of documents.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Real time access with fast read and write latencies.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Takes advantage of Azure scaling and storage capabilities.</a:t>
            </a:r>
          </a:p>
        </p:txBody>
      </p:sp>
      <p:pic>
        <p:nvPicPr>
          <p:cNvPr id="7" name="Picture 8">
            <a:extLst>
              <a:ext uri="{FF2B5EF4-FFF2-40B4-BE49-F238E27FC236}">
                <a16:creationId xmlns:a16="http://schemas.microsoft.com/office/drawing/2014/main" id="{6B62B593-6BF7-4AAB-951D-60632B06A6A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407399" y="2278328"/>
            <a:ext cx="2292928" cy="2301343"/>
          </a:xfrm>
          <a:prstGeom prst="rect">
            <a:avLst/>
          </a:prstGeom>
        </p:spPr>
      </p:pic>
    </p:spTree>
    <p:extLst>
      <p:ext uri="{BB962C8B-B14F-4D97-AF65-F5344CB8AC3E}">
        <p14:creationId xmlns:p14="http://schemas.microsoft.com/office/powerpoint/2010/main" val="195456318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F09A-A37C-4E60-A3ED-AB5A06417912}"/>
              </a:ext>
            </a:extLst>
          </p:cNvPr>
          <p:cNvSpPr>
            <a:spLocks noGrp="1"/>
          </p:cNvSpPr>
          <p:nvPr>
            <p:ph type="title"/>
          </p:nvPr>
        </p:nvSpPr>
        <p:spPr/>
        <p:txBody>
          <a:bodyPr/>
          <a:lstStyle/>
          <a:p>
            <a:r>
              <a:rPr lang="en-US" dirty="0"/>
              <a:t>Use cases for Azure Cosmos DB</a:t>
            </a:r>
          </a:p>
        </p:txBody>
      </p:sp>
      <p:sp>
        <p:nvSpPr>
          <p:cNvPr id="3" name="TextBox 2">
            <a:extLst>
              <a:ext uri="{FF2B5EF4-FFF2-40B4-BE49-F238E27FC236}">
                <a16:creationId xmlns:a16="http://schemas.microsoft.com/office/drawing/2014/main" id="{EF708E09-918E-4D75-85B3-6E1305379813}"/>
              </a:ext>
            </a:extLst>
          </p:cNvPr>
          <p:cNvSpPr txBox="1">
            <a:spLocks/>
          </p:cNvSpPr>
          <p:nvPr/>
        </p:nvSpPr>
        <p:spPr>
          <a:xfrm>
            <a:off x="429537"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Web and retail</a:t>
            </a:r>
          </a:p>
        </p:txBody>
      </p:sp>
      <p:sp>
        <p:nvSpPr>
          <p:cNvPr id="4" name="TextBox 3">
            <a:extLst>
              <a:ext uri="{FF2B5EF4-FFF2-40B4-BE49-F238E27FC236}">
                <a16:creationId xmlns:a16="http://schemas.microsoft.com/office/drawing/2014/main" id="{A27664C8-2E3D-4500-9A9A-17948F5292A6}"/>
              </a:ext>
            </a:extLst>
          </p:cNvPr>
          <p:cNvSpPr txBox="1">
            <a:spLocks/>
          </p:cNvSpPr>
          <p:nvPr/>
        </p:nvSpPr>
        <p:spPr>
          <a:xfrm>
            <a:off x="429537"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784"/>
              </a:spcAft>
            </a:pPr>
            <a:r>
              <a:rPr lang="en-US" sz="1730" dirty="0"/>
              <a:t>Using Azure Cosmos DB’s multi-master replication model along with Microsoft’s performance commitments, Data Engineers can implement a data architecture to support web and mobile applications that achieve less than a 10-ms response time anywhere in the world</a:t>
            </a:r>
          </a:p>
        </p:txBody>
      </p:sp>
      <p:sp>
        <p:nvSpPr>
          <p:cNvPr id="5" name="TextBox 4">
            <a:extLst>
              <a:ext uri="{FF2B5EF4-FFF2-40B4-BE49-F238E27FC236}">
                <a16:creationId xmlns:a16="http://schemas.microsoft.com/office/drawing/2014/main" id="{21192609-9484-4198-A403-51759187A69B}"/>
              </a:ext>
            </a:extLst>
          </p:cNvPr>
          <p:cNvSpPr txBox="1">
            <a:spLocks/>
          </p:cNvSpPr>
          <p:nvPr/>
        </p:nvSpPr>
        <p:spPr>
          <a:xfrm>
            <a:off x="4271246"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Gaming</a:t>
            </a:r>
          </a:p>
        </p:txBody>
      </p:sp>
      <p:sp>
        <p:nvSpPr>
          <p:cNvPr id="6" name="TextBox 5">
            <a:extLst>
              <a:ext uri="{FF2B5EF4-FFF2-40B4-BE49-F238E27FC236}">
                <a16:creationId xmlns:a16="http://schemas.microsoft.com/office/drawing/2014/main" id="{95B87F44-40AE-4C0F-87E4-828A6A70C92C}"/>
              </a:ext>
            </a:extLst>
          </p:cNvPr>
          <p:cNvSpPr txBox="1">
            <a:spLocks/>
          </p:cNvSpPr>
          <p:nvPr/>
        </p:nvSpPr>
        <p:spPr>
          <a:xfrm>
            <a:off x="4271246"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784"/>
              </a:spcAft>
            </a:pPr>
            <a:r>
              <a:rPr lang="en-US" sz="1730" dirty="0"/>
              <a:t>The database tier is a crucial component of gaming applications. Modern games perform graphical processing on mobile/console clients but rely on the cloud to deliver customized and personalized content like </a:t>
            </a:r>
            <a:br>
              <a:rPr lang="en-US" sz="1730" dirty="0"/>
            </a:br>
            <a:r>
              <a:rPr lang="en-US" sz="1730" dirty="0"/>
              <a:t>in-game stats, social media integration, and high-score </a:t>
            </a:r>
            <a:br>
              <a:rPr lang="en-US" sz="1730" dirty="0"/>
            </a:br>
            <a:r>
              <a:rPr lang="en-US" sz="1730" dirty="0"/>
              <a:t>leader boards</a:t>
            </a:r>
          </a:p>
        </p:txBody>
      </p:sp>
      <p:sp>
        <p:nvSpPr>
          <p:cNvPr id="7" name="TextBox 6">
            <a:extLst>
              <a:ext uri="{FF2B5EF4-FFF2-40B4-BE49-F238E27FC236}">
                <a16:creationId xmlns:a16="http://schemas.microsoft.com/office/drawing/2014/main" id="{6ABDED48-06F3-4D94-8B42-DA1DCD69EF65}"/>
              </a:ext>
            </a:extLst>
          </p:cNvPr>
          <p:cNvSpPr txBox="1">
            <a:spLocks/>
          </p:cNvSpPr>
          <p:nvPr/>
        </p:nvSpPr>
        <p:spPr>
          <a:xfrm>
            <a:off x="8112955" y="1457325"/>
            <a:ext cx="3649509" cy="476367"/>
          </a:xfrm>
          <a:prstGeom prst="rect">
            <a:avLst/>
          </a:prstGeom>
          <a:solidFill>
            <a:srgbClr val="243A5E"/>
          </a:solidFill>
          <a:ln w="6350">
            <a:noFill/>
          </a:ln>
        </p:spPr>
        <p:txBody>
          <a:bodyPr wrap="square" lIns="134464" tIns="89642" rIns="134464" bIns="89642" anchor="ctr">
            <a:noAutofit/>
          </a:bodyPr>
          <a:lstStyle/>
          <a:p>
            <a:pPr>
              <a:spcAft>
                <a:spcPts val="588"/>
              </a:spcAft>
            </a:pPr>
            <a:r>
              <a:rPr lang="en-US" sz="2157" dirty="0">
                <a:solidFill>
                  <a:schemeClr val="bg1"/>
                </a:solidFill>
                <a:latin typeface="+mj-lt"/>
              </a:rPr>
              <a:t>IoT scenarios</a:t>
            </a:r>
          </a:p>
        </p:txBody>
      </p:sp>
      <p:sp>
        <p:nvSpPr>
          <p:cNvPr id="8" name="TextBox 7">
            <a:extLst>
              <a:ext uri="{FF2B5EF4-FFF2-40B4-BE49-F238E27FC236}">
                <a16:creationId xmlns:a16="http://schemas.microsoft.com/office/drawing/2014/main" id="{84C302DC-1C8F-46DB-A961-2565F33D151E}"/>
              </a:ext>
            </a:extLst>
          </p:cNvPr>
          <p:cNvSpPr txBox="1">
            <a:spLocks/>
          </p:cNvSpPr>
          <p:nvPr/>
        </p:nvSpPr>
        <p:spPr>
          <a:xfrm>
            <a:off x="8112955" y="1933692"/>
            <a:ext cx="3649509" cy="3221386"/>
          </a:xfrm>
          <a:prstGeom prst="rect">
            <a:avLst/>
          </a:prstGeom>
          <a:solidFill>
            <a:schemeClr val="bg1">
              <a:lumMod val="95000"/>
            </a:schemeClr>
          </a:solidFill>
          <a:ln w="6350">
            <a:noFill/>
          </a:ln>
        </p:spPr>
        <p:txBody>
          <a:bodyPr wrap="square" lIns="134464" tIns="89642" rIns="134464" bIns="89642" anchor="t">
            <a:noAutofit/>
          </a:bodyPr>
          <a:lstStyle/>
          <a:p>
            <a:pPr marL="0" lvl="1">
              <a:spcAft>
                <a:spcPts val="784"/>
              </a:spcAft>
            </a:pPr>
            <a:r>
              <a:rPr lang="en-US" sz="1730" dirty="0"/>
              <a:t>Hundreds of thousands of devices have been designed and sold to generate sensor data known as Internet of Things (IoT) devices. Using technologies like Azure IoT Hub, Data Engineers can easily design a data solution architecture that captures real-time data. Cosmos DB can accept and store this information very quickly</a:t>
            </a:r>
          </a:p>
        </p:txBody>
      </p:sp>
    </p:spTree>
    <p:extLst>
      <p:ext uri="{BB962C8B-B14F-4D97-AF65-F5344CB8AC3E}">
        <p14:creationId xmlns:p14="http://schemas.microsoft.com/office/powerpoint/2010/main" val="1801896591"/>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4101</Words>
  <Application>Microsoft Office PowerPoint</Application>
  <PresentationFormat>Widescreen</PresentationFormat>
  <Paragraphs>368</Paragraphs>
  <Slides>29</Slides>
  <Notes>29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Consolas</vt:lpstr>
      <vt:lpstr>Segoe UI</vt:lpstr>
      <vt:lpstr>Segoe UI Light</vt:lpstr>
      <vt:lpstr>Segoe UI Semibold</vt:lpstr>
      <vt:lpstr>Wingdings</vt:lpstr>
      <vt:lpstr>Microsoft Azure Template</vt:lpstr>
      <vt:lpstr>Module 3: Explore  non-relational data  in Azure</vt:lpstr>
      <vt:lpstr>Agenda</vt:lpstr>
      <vt:lpstr>Lesson 1: Explore non-relational data services in Azure</vt:lpstr>
      <vt:lpstr>Lesson 1 objectives</vt:lpstr>
      <vt:lpstr>Explore Azure Table storage</vt:lpstr>
      <vt:lpstr>Explore Azure Blob storage</vt:lpstr>
      <vt:lpstr>Explore Azure File storage</vt:lpstr>
      <vt:lpstr>What is Azure Cosmos DB?</vt:lpstr>
      <vt:lpstr>Use cases for Azure Cosmos DB</vt:lpstr>
      <vt:lpstr>Lesson 1: Knowledge check (continued on next slide)</vt:lpstr>
      <vt:lpstr>Lesson 1: Knowledge check (continued)</vt:lpstr>
      <vt:lpstr>Lesson 2: Explore provisioning and deploying non-relational data services in Azure</vt:lpstr>
      <vt:lpstr>Lesson 2 objectives</vt:lpstr>
      <vt:lpstr>Demo: What is provisioning? </vt:lpstr>
      <vt:lpstr>Provisioning Cosmos DB</vt:lpstr>
      <vt:lpstr>Demo: How to provision a Cosmos DB account</vt:lpstr>
      <vt:lpstr>Demo</vt:lpstr>
      <vt:lpstr>Provisioning Data Lake storage</vt:lpstr>
      <vt:lpstr>Demo: Azure authentication </vt:lpstr>
      <vt:lpstr>Configure storage accounts</vt:lpstr>
      <vt:lpstr>Lesson 2: Knowledge check</vt:lpstr>
      <vt:lpstr>Lesson 3: Manage non-relational data stores in Azure</vt:lpstr>
      <vt:lpstr>Lesson 3 objectives</vt:lpstr>
      <vt:lpstr>Cosmos DB APIs</vt:lpstr>
      <vt:lpstr>Demo: Configure consistency</vt:lpstr>
      <vt:lpstr>Consistency in Azure Cosmos DB</vt:lpstr>
      <vt:lpstr>Query Azure Cosmos DB</vt:lpstr>
      <vt:lpstr>Lab: Upload, download, and query data in a non-relational data store</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2020-11-23T20:51:46Z</dcterms:created>
  <dcterms:modified xsi:type="dcterms:W3CDTF">2021-11-04T15:46:06Z</dcterms:modified>
</cp:coreProperties>
</file>