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7"/>
  </p:notesMasterIdLst>
  <p:handoutMasterIdLst>
    <p:handoutMasterId r:id="rId28"/>
  </p:handoutMasterIdLst>
  <p:sldIdLst>
    <p:sldId id="1746" r:id="rId5"/>
    <p:sldId id="1627" r:id="rId6"/>
    <p:sldId id="1778" r:id="rId7"/>
    <p:sldId id="1813" r:id="rId8"/>
    <p:sldId id="1684" r:id="rId9"/>
    <p:sldId id="1798" r:id="rId10"/>
    <p:sldId id="1799" r:id="rId11"/>
    <p:sldId id="1800" r:id="rId12"/>
    <p:sldId id="1801" r:id="rId13"/>
    <p:sldId id="1802" r:id="rId14"/>
    <p:sldId id="1814" r:id="rId15"/>
    <p:sldId id="1803" r:id="rId16"/>
    <p:sldId id="1804" r:id="rId17"/>
    <p:sldId id="1815" r:id="rId18"/>
    <p:sldId id="1805" r:id="rId19"/>
    <p:sldId id="1806" r:id="rId20"/>
    <p:sldId id="1807" r:id="rId21"/>
    <p:sldId id="1808" r:id="rId22"/>
    <p:sldId id="1817" r:id="rId23"/>
    <p:sldId id="1809" r:id="rId24"/>
    <p:sldId id="1810" r:id="rId25"/>
    <p:sldId id="1811"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E155BC-86AB-4E67-A90F-31A9B32B8ED6}" v="6" dt="2022-02-23T22:30:41.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60160" autoAdjust="0"/>
  </p:normalViewPr>
  <p:slideViewPr>
    <p:cSldViewPr snapToGrid="0">
      <p:cViewPr varScale="1">
        <p:scale>
          <a:sx n="61" d="100"/>
          <a:sy n="61" d="100"/>
        </p:scale>
        <p:origin x="1398" y="3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5FE155BC-86AB-4E67-A90F-31A9B32B8ED6}"/>
    <pc:docChg chg="delSld modSld">
      <pc:chgData name="Brian Moring" userId="d63e1979-4170-492a-9b10-98f39b9268fa" providerId="ADAL" clId="{5FE155BC-86AB-4E67-A90F-31A9B32B8ED6}" dt="2022-02-24T01:37:53.955" v="30" actId="14100"/>
      <pc:docMkLst>
        <pc:docMk/>
      </pc:docMkLst>
      <pc:sldChg chg="modSp">
        <pc:chgData name="Brian Moring" userId="d63e1979-4170-492a-9b10-98f39b9268fa" providerId="ADAL" clId="{5FE155BC-86AB-4E67-A90F-31A9B32B8ED6}" dt="2022-02-23T22:30:21.199" v="9" actId="1036"/>
        <pc:sldMkLst>
          <pc:docMk/>
          <pc:sldMk cId="2281750522" sldId="1684"/>
        </pc:sldMkLst>
        <pc:spChg chg="mod">
          <ac:chgData name="Brian Moring" userId="d63e1979-4170-492a-9b10-98f39b9268fa" providerId="ADAL" clId="{5FE155BC-86AB-4E67-A90F-31A9B32B8ED6}" dt="2022-02-23T22:30:21.199" v="9" actId="1036"/>
          <ac:spMkLst>
            <pc:docMk/>
            <pc:sldMk cId="2281750522" sldId="1684"/>
            <ac:spMk id="2" creationId="{2CF46C13-E480-4CFA-A23B-68C1D8C91649}"/>
          </ac:spMkLst>
        </pc:spChg>
      </pc:sldChg>
      <pc:sldChg chg="del">
        <pc:chgData name="Brian Moring" userId="d63e1979-4170-492a-9b10-98f39b9268fa" providerId="ADAL" clId="{5FE155BC-86AB-4E67-A90F-31A9B32B8ED6}" dt="2022-02-23T04:43:09.106" v="6" actId="47"/>
        <pc:sldMkLst>
          <pc:docMk/>
          <pc:sldMk cId="577997913" sldId="1747"/>
        </pc:sldMkLst>
      </pc:sldChg>
      <pc:sldChg chg="modSp mod">
        <pc:chgData name="Brian Moring" userId="d63e1979-4170-492a-9b10-98f39b9268fa" providerId="ADAL" clId="{5FE155BC-86AB-4E67-A90F-31A9B32B8ED6}" dt="2022-02-24T01:37:53.955" v="30" actId="14100"/>
        <pc:sldMkLst>
          <pc:docMk/>
          <pc:sldMk cId="136734032" sldId="1808"/>
        </pc:sldMkLst>
        <pc:spChg chg="mod">
          <ac:chgData name="Brian Moring" userId="d63e1979-4170-492a-9b10-98f39b9268fa" providerId="ADAL" clId="{5FE155BC-86AB-4E67-A90F-31A9B32B8ED6}" dt="2022-02-24T01:37:53.955" v="30" actId="14100"/>
          <ac:spMkLst>
            <pc:docMk/>
            <pc:sldMk cId="136734032" sldId="1808"/>
            <ac:spMk id="2" creationId="{EBB00671-8877-4BBF-B370-0737A8D95DC7}"/>
          </ac:spMkLst>
        </pc:spChg>
        <pc:spChg chg="mod">
          <ac:chgData name="Brian Moring" userId="d63e1979-4170-492a-9b10-98f39b9268fa" providerId="ADAL" clId="{5FE155BC-86AB-4E67-A90F-31A9B32B8ED6}" dt="2022-02-24T01:37:29.581" v="19" actId="20577"/>
          <ac:spMkLst>
            <pc:docMk/>
            <pc:sldMk cId="136734032" sldId="1808"/>
            <ac:spMk id="3" creationId="{AA185E1C-174B-427E-8173-3D6B22758871}"/>
          </ac:spMkLst>
        </pc:spChg>
      </pc:sldChg>
      <pc:sldChg chg="modSp mod">
        <pc:chgData name="Brian Moring" userId="d63e1979-4170-492a-9b10-98f39b9268fa" providerId="ADAL" clId="{5FE155BC-86AB-4E67-A90F-31A9B32B8ED6}" dt="2022-02-23T03:44:57.018" v="5" actId="20577"/>
        <pc:sldMkLst>
          <pc:docMk/>
          <pc:sldMk cId="3418600281" sldId="1810"/>
        </pc:sldMkLst>
        <pc:spChg chg="mod">
          <ac:chgData name="Brian Moring" userId="d63e1979-4170-492a-9b10-98f39b9268fa" providerId="ADAL" clId="{5FE155BC-86AB-4E67-A90F-31A9B32B8ED6}" dt="2022-02-23T03:44:57.018" v="5" actId="20577"/>
          <ac:spMkLst>
            <pc:docMk/>
            <pc:sldMk cId="3418600281" sldId="1810"/>
            <ac:spMk id="15" creationId="{7AFD9358-0F0F-DD41-8430-DD40142A3348}"/>
          </ac:spMkLst>
        </pc:spChg>
      </pc:sldChg>
      <pc:sldChg chg="modSp">
        <pc:chgData name="Brian Moring" userId="d63e1979-4170-492a-9b10-98f39b9268fa" providerId="ADAL" clId="{5FE155BC-86AB-4E67-A90F-31A9B32B8ED6}" dt="2022-02-23T22:30:32.320" v="11" actId="1036"/>
        <pc:sldMkLst>
          <pc:docMk/>
          <pc:sldMk cId="2489081985" sldId="1814"/>
        </pc:sldMkLst>
        <pc:spChg chg="mod">
          <ac:chgData name="Brian Moring" userId="d63e1979-4170-492a-9b10-98f39b9268fa" providerId="ADAL" clId="{5FE155BC-86AB-4E67-A90F-31A9B32B8ED6}" dt="2022-02-23T22:30:32.320" v="11" actId="1036"/>
          <ac:spMkLst>
            <pc:docMk/>
            <pc:sldMk cId="2489081985" sldId="1814"/>
            <ac:spMk id="3" creationId="{571CF343-E09E-4D10-9453-83D1533D5D8A}"/>
          </ac:spMkLst>
        </pc:spChg>
      </pc:sldChg>
      <pc:sldChg chg="modSp">
        <pc:chgData name="Brian Moring" userId="d63e1979-4170-492a-9b10-98f39b9268fa" providerId="ADAL" clId="{5FE155BC-86AB-4E67-A90F-31A9B32B8ED6}" dt="2022-02-23T22:30:41.371" v="12" actId="208"/>
        <pc:sldMkLst>
          <pc:docMk/>
          <pc:sldMk cId="2911228192" sldId="1815"/>
        </pc:sldMkLst>
        <pc:spChg chg="mod">
          <ac:chgData name="Brian Moring" userId="d63e1979-4170-492a-9b10-98f39b9268fa" providerId="ADAL" clId="{5FE155BC-86AB-4E67-A90F-31A9B32B8ED6}" dt="2022-02-23T22:30:41.371" v="12" actId="208"/>
          <ac:spMkLst>
            <pc:docMk/>
            <pc:sldMk cId="2911228192" sldId="1815"/>
            <ac:spMk id="2" creationId="{5CAB7D29-4287-4653-9418-97D718246296}"/>
          </ac:spMkLst>
        </pc:spChg>
      </pc:sldChg>
      <pc:sldChg chg="modSp mod">
        <pc:chgData name="Brian Moring" userId="d63e1979-4170-492a-9b10-98f39b9268fa" providerId="ADAL" clId="{5FE155BC-86AB-4E67-A90F-31A9B32B8ED6}" dt="2022-02-23T22:30:56.623" v="14" actId="208"/>
        <pc:sldMkLst>
          <pc:docMk/>
          <pc:sldMk cId="2069228939" sldId="1817"/>
        </pc:sldMkLst>
        <pc:spChg chg="mod">
          <ac:chgData name="Brian Moring" userId="d63e1979-4170-492a-9b10-98f39b9268fa" providerId="ADAL" clId="{5FE155BC-86AB-4E67-A90F-31A9B32B8ED6}" dt="2022-02-23T22:30:48.915" v="13" actId="208"/>
          <ac:spMkLst>
            <pc:docMk/>
            <pc:sldMk cId="2069228939" sldId="1817"/>
            <ac:spMk id="16" creationId="{2723EE74-D03B-43E6-8DA4-03A69A4F70CE}"/>
          </ac:spMkLst>
        </pc:spChg>
        <pc:spChg chg="mod">
          <ac:chgData name="Brian Moring" userId="d63e1979-4170-492a-9b10-98f39b9268fa" providerId="ADAL" clId="{5FE155BC-86AB-4E67-A90F-31A9B32B8ED6}" dt="2022-02-23T22:30:56.623" v="14" actId="208"/>
          <ac:spMkLst>
            <pc:docMk/>
            <pc:sldMk cId="2069228939" sldId="1817"/>
            <ac:spMk id="45" creationId="{D0454519-8FC1-444B-9FD6-502A5DDFF9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2/23/2022 5:37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2/23/2022 4:17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3999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537662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Profiling data is about studying the nuances of the data: determining anomalies, examining and developing the underlying data structures, and querying data statistics such as row counts, value distributions, minimum and maximum values, averages, and so on. This concept is important because it allows you to shape and organize the data so that interacting with the data and identifying the distribution of the data is uncomplicated, therefore helping to make your task of working with the data on the front end to develop report elements near effortless.</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Examine data structures</a:t>
            </a:r>
          </a:p>
          <a:p>
            <a:pPr algn="l"/>
            <a:r>
              <a:rPr lang="en-US" b="0" i="0" dirty="0">
                <a:effectLst/>
                <a:latin typeface="Segoe UI Light" panose="020B0502040204020203" pitchFamily="34" charset="0"/>
                <a:cs typeface="Segoe UI Light" panose="020B0502040204020203" pitchFamily="34" charset="0"/>
              </a:rPr>
              <a:t>Before you begin examining the data in Power Query Editor, you should first learn about the underlying data structures that data is organized in. Profiling data occurs either prior to or in parallel to data shaping.</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solidFill>
                  <a:srgbClr val="D4D4D4"/>
                </a:solidFill>
                <a:effectLst/>
                <a:latin typeface="Segoe UI Light" panose="020B0502040204020203" pitchFamily="34" charset="0"/>
                <a:cs typeface="Segoe UI Light" panose="020B0502040204020203" pitchFamily="34" charset="0"/>
              </a:rPr>
              <a:t>&lt;CLICK&gt;</a:t>
            </a:r>
          </a:p>
          <a:p>
            <a:pPr algn="l"/>
            <a:r>
              <a:rPr lang="en-US" b="1" i="0" dirty="0">
                <a:effectLst/>
                <a:latin typeface="Segoe UI Light" panose="020B0502040204020203" pitchFamily="34" charset="0"/>
                <a:cs typeface="Segoe UI Light" panose="020B0502040204020203" pitchFamily="34" charset="0"/>
              </a:rPr>
              <a:t>Find data anomalies and data statistics</a:t>
            </a:r>
          </a:p>
          <a:p>
            <a:pPr algn="l"/>
            <a:r>
              <a:rPr lang="en-US" b="0" i="0" dirty="0">
                <a:effectLst/>
                <a:latin typeface="Segoe UI Light" panose="020B0502040204020203" pitchFamily="34" charset="0"/>
                <a:cs typeface="Segoe UI Light" panose="020B0502040204020203" pitchFamily="34" charset="0"/>
              </a:rPr>
              <a:t>After you have created a connection to a data source and have selected </a:t>
            </a:r>
            <a:r>
              <a:rPr lang="en-US" b="1" i="0" dirty="0">
                <a:effectLst/>
                <a:latin typeface="Segoe UI Light" panose="020B0502040204020203" pitchFamily="34" charset="0"/>
                <a:cs typeface="Segoe UI Light" panose="020B0502040204020203" pitchFamily="34" charset="0"/>
              </a:rPr>
              <a:t>Transform Data</a:t>
            </a:r>
            <a:r>
              <a:rPr lang="en-US" b="0" i="0" dirty="0">
                <a:effectLst/>
                <a:latin typeface="Segoe UI Light" panose="020B0502040204020203" pitchFamily="34" charset="0"/>
                <a:cs typeface="Segoe UI Light" panose="020B0502040204020203" pitchFamily="34" charset="0"/>
              </a:rPr>
              <a:t>, you are brought to Power Query Editor, where you can determine if anomalies exist within your data. Data anomalies are outliers within your data.</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Column distribution</a:t>
            </a:r>
            <a:r>
              <a:rPr lang="en-US" b="0" i="0" dirty="0">
                <a:effectLst/>
                <a:latin typeface="Segoe UI Light" panose="020B0502040204020203" pitchFamily="34" charset="0"/>
                <a:cs typeface="Segoe UI Light" panose="020B0502040204020203" pitchFamily="34" charset="0"/>
              </a:rPr>
              <a:t> shows you the distribution of the data within the column</a:t>
            </a:r>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Column profile</a:t>
            </a:r>
            <a:r>
              <a:rPr lang="en-US" b="0" i="0" dirty="0">
                <a:effectLst/>
                <a:latin typeface="Segoe UI Light" panose="020B0502040204020203" pitchFamily="34" charset="0"/>
                <a:cs typeface="Segoe UI Light" panose="020B0502040204020203" pitchFamily="34" charset="0"/>
              </a:rPr>
              <a:t> gives you more details about the data in the column, including basic statistics.</a:t>
            </a:r>
            <a:endParaRPr lang="en-US" b="0" i="0" dirty="0">
              <a:solidFill>
                <a:srgbClr val="D4D4D4"/>
              </a:solidFill>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The </a:t>
            </a:r>
            <a:r>
              <a:rPr lang="en-US" b="1" i="0" dirty="0">
                <a:effectLst/>
                <a:latin typeface="Segoe UI Light" panose="020B0502040204020203" pitchFamily="34" charset="0"/>
                <a:cs typeface="Segoe UI Light" panose="020B0502040204020203" pitchFamily="34" charset="0"/>
              </a:rPr>
              <a:t>Value distribution</a:t>
            </a:r>
            <a:r>
              <a:rPr lang="en-US" b="0" i="0" dirty="0">
                <a:effectLst/>
                <a:latin typeface="Segoe UI Light" panose="020B0502040204020203" pitchFamily="34" charset="0"/>
                <a:cs typeface="Segoe UI Light" panose="020B0502040204020203" pitchFamily="34" charset="0"/>
              </a:rPr>
              <a:t> graph tells you the counts for each unique value in that specific column.</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Column Statistics</a:t>
            </a:r>
            <a:r>
              <a:rPr lang="en-US" b="0" i="0" dirty="0">
                <a:effectLst/>
                <a:latin typeface="Segoe UI Light" panose="020B0502040204020203" pitchFamily="34" charset="0"/>
                <a:cs typeface="Segoe UI Light" panose="020B0502040204020203" pitchFamily="34" charset="0"/>
              </a:rPr>
              <a:t> will also include how many zeroes and null values exist, along with the average value in the column, the standard deviation of the values in the column, and how many even and odd values are in the column.</a:t>
            </a: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815022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899781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76554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When you import data from multiple sources into Power BI Desktop, the data retains its predefined table and column names. You might want to change some of these names so that they are in a consistent format, easier to work with, and more meaningful to a user. You can use Power Query Editor in Power BI Desktop to make these name changes and simplify your data structure.</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Rename a query</a:t>
            </a:r>
          </a:p>
          <a:p>
            <a:pPr algn="l"/>
            <a:r>
              <a:rPr lang="en-US" b="0" i="0" dirty="0">
                <a:effectLst/>
                <a:latin typeface="Segoe UI Light" panose="020B0502040204020203" pitchFamily="34" charset="0"/>
                <a:cs typeface="Segoe UI Light" panose="020B0502040204020203" pitchFamily="34" charset="0"/>
              </a:rPr>
              <a:t>It's good practice to change uncommon or unhelpful query names to names that are more obvious or that the user is more familiar with.</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Replace values</a:t>
            </a:r>
          </a:p>
          <a:p>
            <a:pPr algn="l"/>
            <a:r>
              <a:rPr lang="en-US" b="0" i="0" dirty="0">
                <a:effectLst/>
                <a:latin typeface="Segoe UI Light" panose="020B0502040204020203" pitchFamily="34" charset="0"/>
                <a:cs typeface="Segoe UI Light" panose="020B0502040204020203" pitchFamily="34" charset="0"/>
              </a:rPr>
              <a:t>You can use the </a:t>
            </a:r>
            <a:r>
              <a:rPr lang="en-US" b="1" i="0" dirty="0">
                <a:effectLst/>
                <a:latin typeface="Segoe UI Light" panose="020B0502040204020203" pitchFamily="34" charset="0"/>
                <a:cs typeface="Segoe UI Light" panose="020B0502040204020203" pitchFamily="34" charset="0"/>
              </a:rPr>
              <a:t>Replace Values</a:t>
            </a:r>
            <a:r>
              <a:rPr lang="en-US" b="0" i="0" dirty="0">
                <a:effectLst/>
                <a:latin typeface="Segoe UI Light" panose="020B0502040204020203" pitchFamily="34" charset="0"/>
                <a:cs typeface="Segoe UI Light" panose="020B0502040204020203" pitchFamily="34" charset="0"/>
              </a:rPr>
              <a:t> feature in Power Query Editor to replace any value with another value in a selected column.</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Replace null values</a:t>
            </a:r>
          </a:p>
          <a:p>
            <a:pPr algn="l"/>
            <a:r>
              <a:rPr lang="en-US" b="0" i="0" dirty="0">
                <a:effectLst/>
                <a:latin typeface="Segoe UI Light" panose="020B0502040204020203" pitchFamily="34" charset="0"/>
                <a:cs typeface="Segoe UI Light" panose="020B0502040204020203" pitchFamily="34" charset="0"/>
              </a:rPr>
              <a:t>Occasionally, you might find that your data sources contain null values.</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Remove duplicates</a:t>
            </a:r>
          </a:p>
          <a:p>
            <a:pPr algn="l"/>
            <a:r>
              <a:rPr lang="en-US" b="0" i="0" dirty="0">
                <a:effectLst/>
                <a:latin typeface="Segoe UI Light" panose="020B0502040204020203" pitchFamily="34" charset="0"/>
                <a:cs typeface="Segoe UI Light" panose="020B0502040204020203" pitchFamily="34" charset="0"/>
              </a:rPr>
              <a:t>You can also remove duplicates from columns to only keep unique names in a selected column</a:t>
            </a:r>
            <a:r>
              <a:rPr lang="en-US" b="0" i="0" dirty="0">
                <a:solidFill>
                  <a:srgbClr val="D4D4D4"/>
                </a:solidFill>
                <a:effectLst/>
                <a:latin typeface="Segoe UI Light" panose="020B0502040204020203" pitchFamily="34" charset="0"/>
                <a:cs typeface="Segoe UI Light" panose="020B0502040204020203" pitchFamily="34" charset="0"/>
              </a:rPr>
              <a:t>.</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Best practices for naming tables, columns, and values</a:t>
            </a:r>
          </a:p>
          <a:p>
            <a:pPr algn="l"/>
            <a:r>
              <a:rPr lang="en-US" b="0" i="0" dirty="0">
                <a:effectLst/>
                <a:latin typeface="Segoe UI Light" panose="020B0502040204020203" pitchFamily="34" charset="0"/>
                <a:cs typeface="Segoe UI Light" panose="020B0502040204020203" pitchFamily="34" charset="0"/>
              </a:rPr>
              <a:t>A best practice is to give your tables, columns, and measures descriptive business terms and replace underscores ("_") with spaces. Be consistent with abbreviations, prefaces, and words like "number" and "ID." Excessively short abbreviations can cause confusion if they are not commonly used within the organization.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073080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When you import a table from any data source, Power BI Desktop automatically starts scanning the first 1,000 rows (default setting) and tries to detect the type of data in the columns. Some situations might occur where Power BI Desktop does not detect the correct data type. Where incorrect data types occur, you will experience performance issues.</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 best practice is to evaluate the column data types in Power Query Editor before you load the data into a Power BI data model. If you determine that a data type is incorrect, you can change it. You might also want to apply a format to the values in a column and change the summarization default for a column.</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effectLst/>
                <a:latin typeface="Segoe UI Light" panose="020B0502040204020203" pitchFamily="34" charset="0"/>
                <a:cs typeface="Segoe UI Light" panose="020B0502040204020203" pitchFamily="34" charset="0"/>
              </a:rPr>
              <a:t>Implications of incorrect data types</a:t>
            </a:r>
          </a:p>
          <a:p>
            <a:r>
              <a:rPr lang="en-US" b="0" i="0" dirty="0">
                <a:effectLst/>
                <a:latin typeface="Segoe UI Light" panose="020B0502040204020203" pitchFamily="34" charset="0"/>
                <a:cs typeface="Segoe UI Light" panose="020B0502040204020203" pitchFamily="34" charset="0"/>
              </a:rPr>
              <a:t>Incorrect data types will prevent you from creating certain calculations, deriving hierarchies, or creating proper relationships with other tables.</a:t>
            </a:r>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1" i="0" dirty="0">
                <a:solidFill>
                  <a:srgbClr val="D4D4D4"/>
                </a:solidFill>
                <a:effectLst/>
                <a:latin typeface="Segoe UI Light" panose="020B0502040204020203" pitchFamily="34" charset="0"/>
                <a:cs typeface="Segoe UI Light" panose="020B0502040204020203" pitchFamily="34" charset="0"/>
              </a:rPr>
              <a:t>&lt;CLICK&gt;</a:t>
            </a:r>
          </a:p>
          <a:p>
            <a:r>
              <a:rPr lang="en-US" b="0" i="0" dirty="0">
                <a:effectLst/>
                <a:latin typeface="Segoe UI Light" panose="020B0502040204020203" pitchFamily="34" charset="0"/>
                <a:cs typeface="Segoe UI Light" panose="020B0502040204020203" pitchFamily="34" charset="0"/>
              </a:rPr>
              <a:t>For example, if you try to calculate the Quantity of Orders YTD, you will get the following error stating that the </a:t>
            </a:r>
            <a:r>
              <a:rPr lang="en-US" b="1" i="0" dirty="0" err="1">
                <a:effectLst/>
                <a:latin typeface="Segoe UI Light" panose="020B0502040204020203" pitchFamily="34" charset="0"/>
                <a:cs typeface="Segoe UI Light" panose="020B0502040204020203" pitchFamily="34" charset="0"/>
              </a:rPr>
              <a:t>OrderDate</a:t>
            </a:r>
            <a:r>
              <a:rPr lang="en-US" b="0" i="0" dirty="0">
                <a:effectLst/>
                <a:latin typeface="Segoe UI Light" panose="020B0502040204020203" pitchFamily="34" charset="0"/>
                <a:cs typeface="Segoe UI Light" panose="020B0502040204020203" pitchFamily="34" charset="0"/>
              </a:rPr>
              <a:t> column data type is not Date, which is required in time-based calculations.</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Change the column data type</a:t>
            </a:r>
          </a:p>
          <a:p>
            <a:pPr algn="l"/>
            <a:r>
              <a:rPr lang="en-US" b="0" i="0" dirty="0">
                <a:effectLst/>
                <a:latin typeface="Segoe UI Light" panose="020B0502040204020203" pitchFamily="34" charset="0"/>
                <a:cs typeface="Segoe UI Light" panose="020B0502040204020203" pitchFamily="34" charset="0"/>
              </a:rPr>
              <a:t>You can change the data type of a column in two places: in Power Query Editor and in the Power BI Desktop Report view by using the column tools. It is best to change the data type in the Power Query Editor before you load the data.</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As with any other changes that you make in Power Query Editor, the change that you make to the column data type is saved as a programmed step. This step is called </a:t>
            </a:r>
            <a:r>
              <a:rPr lang="en-US" b="1" i="0" dirty="0">
                <a:effectLst/>
                <a:latin typeface="Segoe UI Light" panose="020B0502040204020203" pitchFamily="34" charset="0"/>
                <a:cs typeface="Segoe UI Light" panose="020B0502040204020203" pitchFamily="34" charset="0"/>
              </a:rPr>
              <a:t>Changed Type</a:t>
            </a:r>
            <a:r>
              <a:rPr lang="en-US" b="0" i="0" dirty="0">
                <a:effectLst/>
                <a:latin typeface="Segoe UI Light" panose="020B0502040204020203" pitchFamily="34" charset="0"/>
                <a:cs typeface="Segoe UI Light" panose="020B0502040204020203" pitchFamily="34" charset="0"/>
              </a:rPr>
              <a:t> and it will be iterated every time the data is refreshed.</a:t>
            </a:r>
            <a:br>
              <a:rPr lang="en-US" dirty="0">
                <a:latin typeface="Segoe UI Light" panose="020B0502040204020203" pitchFamily="34" charset="0"/>
                <a:cs typeface="Segoe UI Light" panose="020B0502040204020203" pitchFamily="34" charset="0"/>
              </a:rPr>
            </a:b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767191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The ability to combine queries is powerful because it allows you to append or merge different tables or queries together. You can combine tables into a single table in the following circumstances: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Too many tables exist, making it difficult to navigate an overly-complicated data model.</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Several tables have a similar role.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 table has only a column or two that can fit into a different table.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You want to use several columns from different tables in a custom column.</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You can combine the tables in two different ways: merging and appending.</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Append queries</a:t>
            </a:r>
          </a:p>
          <a:p>
            <a:pPr algn="l"/>
            <a:r>
              <a:rPr lang="en-US" b="0" i="0" dirty="0">
                <a:effectLst/>
                <a:latin typeface="Segoe UI Light" panose="020B0502040204020203" pitchFamily="34" charset="0"/>
                <a:cs typeface="Segoe UI Light" panose="020B0502040204020203" pitchFamily="34" charset="0"/>
              </a:rPr>
              <a:t>When you append queries, you will be adding rows of data to another table or query.</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Merge queries</a:t>
            </a:r>
          </a:p>
          <a:p>
            <a:pPr algn="l"/>
            <a:r>
              <a:rPr lang="en-US" b="0" i="0" dirty="0">
                <a:effectLst/>
                <a:latin typeface="Segoe UI Light" panose="020B0502040204020203" pitchFamily="34" charset="0"/>
                <a:cs typeface="Segoe UI Light" panose="020B0502040204020203" pitchFamily="34" charset="0"/>
              </a:rPr>
              <a:t>When you merge queries, you are combining the data from multiple tables into one based on a column that is common between the tables. This process is similar to the JOIN clause in SQL.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863498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807561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2/23/2022 4:18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63262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 discussed:</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How to profile the data</a:t>
            </a:r>
          </a:p>
          <a:p>
            <a:pPr marL="171450" indent="-171450">
              <a:buFont typeface="Arial" panose="020B0604020202020204" pitchFamily="34" charset="0"/>
              <a:buChar char="•"/>
            </a:pPr>
            <a:r>
              <a:rPr lang="en-US" dirty="0"/>
              <a:t>How to shape data</a:t>
            </a:r>
          </a:p>
          <a:p>
            <a:pPr marL="171450" indent="-171450">
              <a:buFont typeface="Arial" panose="020B0604020202020204" pitchFamily="34" charset="0"/>
              <a:buChar char="•"/>
            </a:pPr>
            <a:r>
              <a:rPr lang="en-US" dirty="0"/>
              <a:t>How to enhance the structure of the data</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253850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12716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2/23/2022 4:17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By the end of this module, you’ll be able to:</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D4D4D4"/>
                </a:solidFill>
                <a:effectLst/>
                <a:latin typeface="Segoe UI Light" panose="020B0502040204020203" pitchFamily="34" charset="0"/>
                <a:cs typeface="Segoe UI Light" panose="020B0502040204020203" pitchFamily="34" charset="0"/>
              </a:rPr>
              <a:t>Profile the data</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Shape the data</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Enhance the structure of the data</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44074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345004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Power Query Editor in Power BI Desktop allows you to shape (transform) your imported data. You can accomplish actions such as renaming columns or tables, changing text to numbers, removing rows, setting the first row as headers, and much more. It is important to shape your data to ensure that it meets your needs and is suitable for use in reports.</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Get started with Power Query Editor</a:t>
            </a:r>
          </a:p>
          <a:p>
            <a:pPr algn="l"/>
            <a:r>
              <a:rPr lang="en-US" b="0" i="0" dirty="0">
                <a:effectLst/>
                <a:latin typeface="Segoe UI Light" panose="020B0502040204020203" pitchFamily="34" charset="0"/>
                <a:cs typeface="Segoe UI Light" panose="020B0502040204020203" pitchFamily="34" charset="0"/>
              </a:rPr>
              <a:t>To start shaping your data, open Power Query Editor by selecting the </a:t>
            </a:r>
            <a:r>
              <a:rPr lang="en-US" b="1" i="0" dirty="0">
                <a:effectLst/>
                <a:latin typeface="Segoe UI Light" panose="020B0502040204020203" pitchFamily="34" charset="0"/>
                <a:cs typeface="Segoe UI Light" panose="020B0502040204020203" pitchFamily="34" charset="0"/>
              </a:rPr>
              <a:t>Transform data</a:t>
            </a:r>
            <a:r>
              <a:rPr lang="en-US" b="0" i="0" dirty="0">
                <a:effectLst/>
                <a:latin typeface="Segoe UI Light" panose="020B0502040204020203" pitchFamily="34" charset="0"/>
                <a:cs typeface="Segoe UI Light" panose="020B0502040204020203" pitchFamily="34" charset="0"/>
              </a:rPr>
              <a:t> option on the </a:t>
            </a:r>
            <a:r>
              <a:rPr lang="en-US" b="1" i="0" dirty="0">
                <a:effectLst/>
                <a:latin typeface="Segoe UI Light" panose="020B0502040204020203" pitchFamily="34" charset="0"/>
                <a:cs typeface="Segoe UI Light" panose="020B0502040204020203" pitchFamily="34" charset="0"/>
              </a:rPr>
              <a:t>Home</a:t>
            </a:r>
            <a:r>
              <a:rPr lang="en-US" b="0" i="0" dirty="0">
                <a:effectLst/>
                <a:latin typeface="Segoe UI Light" panose="020B0502040204020203" pitchFamily="34" charset="0"/>
                <a:cs typeface="Segoe UI Light" panose="020B0502040204020203" pitchFamily="34" charset="0"/>
              </a:rPr>
              <a:t> tab of Power BI Desktop. When you work in Power Query Editor, all steps that you take to shape your data are recorded. Then, each time the query connects to the data source, it automatically applies your steps, so your data is always shaped the way that you specified.</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Identify column headers and names</a:t>
            </a:r>
          </a:p>
          <a:p>
            <a:pPr algn="l"/>
            <a:r>
              <a:rPr lang="en-US" b="0" i="0" dirty="0">
                <a:effectLst/>
                <a:latin typeface="Segoe UI Light" panose="020B0502040204020203" pitchFamily="34" charset="0"/>
                <a:cs typeface="Segoe UI Light" panose="020B0502040204020203" pitchFamily="34" charset="0"/>
              </a:rPr>
              <a:t>The first step in shaping your initial data is to identify the column headers and names within the data and then evaluate where they are located to ensure that they are in the right place.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573657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Segoe UI Light" panose="020B0502040204020203" pitchFamily="34" charset="0"/>
                <a:cs typeface="Segoe UI Light" panose="020B0502040204020203" pitchFamily="34" charset="0"/>
              </a:rPr>
              <a:t>With Power BI Desktop, you can connect to many different types of data sources, then </a:t>
            </a:r>
            <a:r>
              <a:rPr lang="en-US" b="1" i="0" dirty="0">
                <a:solidFill>
                  <a:srgbClr val="767676"/>
                </a:solidFill>
                <a:effectLst/>
                <a:latin typeface="Segoe UI Light" panose="020B0502040204020203" pitchFamily="34" charset="0"/>
                <a:cs typeface="Segoe UI Light" panose="020B0502040204020203" pitchFamily="34" charset="0"/>
              </a:rPr>
              <a:t>shape the data to meet your needs</a:t>
            </a:r>
            <a:r>
              <a:rPr lang="en-US" b="0" i="0" dirty="0">
                <a:solidFill>
                  <a:srgbClr val="666666"/>
                </a:solidFill>
                <a:effectLst/>
                <a:latin typeface="Segoe UI Light" panose="020B0502040204020203" pitchFamily="34" charset="0"/>
                <a:cs typeface="Segoe UI Light" panose="020B0502040204020203" pitchFamily="34" charset="0"/>
              </a:rPr>
              <a:t>, </a:t>
            </a:r>
            <a:r>
              <a:rPr lang="en-US" b="1" i="0" dirty="0">
                <a:solidFill>
                  <a:srgbClr val="767676"/>
                </a:solidFill>
                <a:effectLst/>
                <a:latin typeface="Segoe UI Light" panose="020B0502040204020203" pitchFamily="34" charset="0"/>
                <a:cs typeface="Segoe UI Light" panose="020B0502040204020203" pitchFamily="34" charset="0"/>
              </a:rPr>
              <a:t>enabling you to create visual reports to share with others</a:t>
            </a:r>
            <a:r>
              <a:rPr lang="en-US" b="0" i="0" dirty="0">
                <a:solidFill>
                  <a:srgbClr val="666666"/>
                </a:solidFill>
                <a:effectLst/>
                <a:latin typeface="Segoe UI Light" panose="020B0502040204020203" pitchFamily="34" charset="0"/>
                <a:cs typeface="Segoe UI Light" panose="020B0502040204020203" pitchFamily="34" charset="0"/>
              </a:rPr>
              <a:t>. Shaping data means transforming the data: renaming columns or tables, changing text to numbers, removing rows, setting the first row as headers, and so on.</a:t>
            </a:r>
          </a:p>
          <a:p>
            <a:endParaRPr lang="en-US" b="0" i="0" dirty="0">
              <a:solidFill>
                <a:srgbClr val="666666"/>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Promote headers</a:t>
            </a:r>
          </a:p>
          <a:p>
            <a:pPr algn="l"/>
            <a:r>
              <a:rPr lang="en-US" b="0" i="0" dirty="0">
                <a:effectLst/>
                <a:latin typeface="Segoe UI Light" panose="020B0502040204020203" pitchFamily="34" charset="0"/>
                <a:cs typeface="Segoe UI Light" panose="020B0502040204020203" pitchFamily="34" charset="0"/>
              </a:rPr>
              <a:t>When a table is created in Power BI Desktop, Power Query Editor assumes that all data belongs in table rows. However, a data source might have a first row that contains column names, which is what happened in the previous </a:t>
            </a:r>
            <a:r>
              <a:rPr lang="en-US" b="0" i="0" dirty="0" err="1">
                <a:effectLst/>
                <a:latin typeface="Segoe UI Light" panose="020B0502040204020203" pitchFamily="34" charset="0"/>
                <a:cs typeface="Segoe UI Light" panose="020B0502040204020203" pitchFamily="34" charset="0"/>
              </a:rPr>
              <a:t>SalesTarget</a:t>
            </a:r>
            <a:r>
              <a:rPr lang="en-US" b="0" i="0" dirty="0">
                <a:effectLst/>
                <a:latin typeface="Segoe UI Light" panose="020B0502040204020203" pitchFamily="34" charset="0"/>
                <a:cs typeface="Segoe UI Light" panose="020B0502040204020203" pitchFamily="34" charset="0"/>
              </a:rPr>
              <a:t> example. To correct this inaccuracy, you need to promote the first table row into column headers.</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Rename columns</a:t>
            </a:r>
          </a:p>
          <a:p>
            <a:pPr algn="l"/>
            <a:r>
              <a:rPr lang="en-US" b="0" i="0" dirty="0">
                <a:effectLst/>
                <a:latin typeface="Segoe UI Light" panose="020B0502040204020203" pitchFamily="34" charset="0"/>
                <a:cs typeface="Segoe UI Light" panose="020B0502040204020203" pitchFamily="34" charset="0"/>
              </a:rPr>
              <a:t>The next step in shaping your data is to examine the column headers. You might discover that one or more columns have the wrong headers, a header has a spelling error, or the header naming convention is not consistent or user-friendly.</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Remove top rows</a:t>
            </a:r>
          </a:p>
          <a:p>
            <a:pPr algn="l"/>
            <a:r>
              <a:rPr lang="en-US" b="0" i="0" dirty="0">
                <a:effectLst/>
                <a:latin typeface="Segoe UI Light" panose="020B0502040204020203" pitchFamily="34" charset="0"/>
                <a:cs typeface="Segoe UI Light" panose="020B0502040204020203" pitchFamily="34" charset="0"/>
              </a:rPr>
              <a:t>When shaping your data, you might need to remove some of the top rows, for example, if they are blank or if they contain data that you do not need in your reports.</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Remove columns</a:t>
            </a:r>
          </a:p>
          <a:p>
            <a:pPr algn="l"/>
            <a:r>
              <a:rPr lang="en-US" b="0" i="0" dirty="0">
                <a:effectLst/>
                <a:latin typeface="Segoe UI Light" panose="020B0502040204020203" pitchFamily="34" charset="0"/>
                <a:cs typeface="Segoe UI Light" panose="020B0502040204020203" pitchFamily="34" charset="0"/>
              </a:rPr>
              <a:t>A key step in the data shaping process is to remove unnecessary columns. It is much better to remove columns as early as possible. Removing columns at an early stage in the process rather than later is best, especially when you have established relationships between your tables.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491118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D4D4D4"/>
                </a:solidFill>
                <a:effectLst/>
                <a:latin typeface="Segoe UI Light" panose="020B0502040204020203" pitchFamily="34" charset="0"/>
                <a:cs typeface="Segoe UI Light" panose="020B0502040204020203" pitchFamily="34" charset="0"/>
              </a:rPr>
              <a:t>Unpivoting</a:t>
            </a:r>
            <a:r>
              <a:rPr lang="en-US" b="0" i="0" dirty="0">
                <a:solidFill>
                  <a:srgbClr val="D4D4D4"/>
                </a:solidFill>
                <a:effectLst/>
                <a:latin typeface="Segoe UI Light" panose="020B0502040204020203" pitchFamily="34" charset="0"/>
                <a:cs typeface="Segoe UI Light" panose="020B0502040204020203" pitchFamily="34" charset="0"/>
              </a:rPr>
              <a:t> is a useful feature of Power BI. You can use this feature with data from any data source, but you would most often use it when importing data from Excel.  Unpivoting streamlines the process of creating DAX measures on the data later. By completing this process. </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solidFill>
                  <a:srgbClr val="D4D4D4"/>
                </a:solidFill>
                <a:effectLst/>
                <a:latin typeface="Segoe UI Light" panose="020B0502040204020203" pitchFamily="34" charset="0"/>
                <a:cs typeface="Segoe UI Light" panose="020B0502040204020203" pitchFamily="34" charset="0"/>
              </a:rPr>
              <a:t>If the data that you are shaping is flat (in other words, it has lot of detail but is not organized or grouped in any way), the lack of structure can complicate your ability to identify patterns in the data. You can use the </a:t>
            </a:r>
            <a:r>
              <a:rPr lang="en-US" b="1" i="0" dirty="0">
                <a:solidFill>
                  <a:srgbClr val="D4D4D4"/>
                </a:solidFill>
                <a:effectLst/>
                <a:latin typeface="Segoe UI Light" panose="020B0502040204020203" pitchFamily="34" charset="0"/>
                <a:cs typeface="Segoe UI Light" panose="020B0502040204020203" pitchFamily="34" charset="0"/>
              </a:rPr>
              <a:t>Pivot Column</a:t>
            </a:r>
            <a:r>
              <a:rPr lang="en-US" b="0" i="0" dirty="0">
                <a:solidFill>
                  <a:srgbClr val="D4D4D4"/>
                </a:solidFill>
                <a:effectLst/>
                <a:latin typeface="Segoe UI Light" panose="020B0502040204020203" pitchFamily="34" charset="0"/>
                <a:cs typeface="Segoe UI Light" panose="020B0502040204020203" pitchFamily="34" charset="0"/>
              </a:rPr>
              <a:t> feature to convert your flat data into a table that contains an aggregate value for each unique value in a column. </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Pivot columns</a:t>
            </a:r>
          </a:p>
          <a:p>
            <a:pPr algn="l"/>
            <a:r>
              <a:rPr lang="en-US" b="0" i="0" dirty="0">
                <a:effectLst/>
                <a:latin typeface="Segoe UI Light" panose="020B0502040204020203" pitchFamily="34" charset="0"/>
                <a:cs typeface="Segoe UI Light" panose="020B0502040204020203" pitchFamily="34" charset="0"/>
              </a:rPr>
              <a:t>If the data that you are shaping is flat (in other words, it has lot of detail but is not organized or grouped in any way), the lack of structure can complicate your ability to identify patterns in the data.</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use the </a:t>
            </a:r>
            <a:r>
              <a:rPr lang="en-US" b="1" i="0" dirty="0">
                <a:effectLst/>
                <a:latin typeface="Segoe UI Light" panose="020B0502040204020203" pitchFamily="34" charset="0"/>
                <a:cs typeface="Segoe UI Light" panose="020B0502040204020203" pitchFamily="34" charset="0"/>
              </a:rPr>
              <a:t>Pivot Column</a:t>
            </a:r>
            <a:r>
              <a:rPr lang="en-US" b="0" i="0" dirty="0">
                <a:effectLst/>
                <a:latin typeface="Segoe UI Light" panose="020B0502040204020203" pitchFamily="34" charset="0"/>
                <a:cs typeface="Segoe UI Light" panose="020B0502040204020203" pitchFamily="34" charset="0"/>
              </a:rPr>
              <a:t> feature to convert your flat data into a table that contains an aggregate value for each unique value in a column. For example, you might want to use this feature to summarize data by using different math functions such as </a:t>
            </a:r>
            <a:r>
              <a:rPr lang="en-US" b="1" i="0" dirty="0">
                <a:effectLst/>
                <a:latin typeface="Segoe UI Light" panose="020B0502040204020203" pitchFamily="34" charset="0"/>
                <a:cs typeface="Segoe UI Light" panose="020B0502040204020203" pitchFamily="34" charset="0"/>
              </a:rPr>
              <a:t>Count</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Minimum</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Maximum</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Median</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Average</a:t>
            </a:r>
            <a:r>
              <a:rPr lang="en-US" b="0" i="0" dirty="0">
                <a:effectLst/>
                <a:latin typeface="Segoe UI Light" panose="020B0502040204020203" pitchFamily="34" charset="0"/>
                <a:cs typeface="Segoe UI Light" panose="020B0502040204020203" pitchFamily="34" charset="0"/>
              </a:rPr>
              <a:t>, or </a:t>
            </a:r>
            <a:r>
              <a:rPr lang="en-US" b="1" i="0" dirty="0">
                <a:effectLst/>
                <a:latin typeface="Segoe UI Light" panose="020B0502040204020203" pitchFamily="34" charset="0"/>
                <a:cs typeface="Segoe UI Light" panose="020B0502040204020203" pitchFamily="34" charset="0"/>
              </a:rPr>
              <a:t>Sum</a:t>
            </a:r>
            <a:r>
              <a:rPr lang="en-US" b="0" i="0" dirty="0">
                <a:effectLst/>
                <a:latin typeface="Segoe UI Light" panose="020B0502040204020203" pitchFamily="34" charset="0"/>
                <a:cs typeface="Segoe UI Light" panose="020B0502040204020203" pitchFamily="34" charset="0"/>
              </a:rPr>
              <a:t>.</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646739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B21B1ECE-8699-4304-8A71-E8AF2E19CFFE}"/>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a:t>Power BI</a:t>
            </a:r>
            <a:br>
              <a:rPr lang="en-US"/>
            </a:br>
            <a:r>
              <a:rPr lang="en-US"/>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29463326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11" r:id="rId50"/>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learn/modules/clean-data-power-bi/"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23.sv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dirty="0"/>
              <a:t>Online Role-based training resources:</a:t>
            </a:r>
            <a:br>
              <a:rPr lang="en-US" sz="1029" dirty="0"/>
            </a:br>
            <a:br>
              <a:rPr lang="en-US" sz="1029" dirty="0"/>
            </a:br>
            <a:r>
              <a:rPr lang="en-US" dirty="0"/>
              <a:t>Microsoft Learn</a:t>
            </a:r>
            <a:br>
              <a:rPr lang="en-US" dirty="0"/>
            </a:br>
            <a:r>
              <a:rPr lang="en-US" sz="3137"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283003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Review Questions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6"/>
            <a:ext cx="5543785" cy="3770263"/>
          </a:xfrm>
        </p:spPr>
        <p:txBody>
          <a:bodyPr/>
          <a:lstStyle/>
          <a:p>
            <a:r>
              <a:rPr lang="en-US" dirty="0"/>
              <a:t>Q01 – The primary data preparation tool in Power BI is called what?</a:t>
            </a:r>
          </a:p>
          <a:p>
            <a:pPr lvl="1"/>
            <a:r>
              <a:rPr lang="en-US" dirty="0"/>
              <a:t>A01 – Power Query Editor</a:t>
            </a:r>
          </a:p>
          <a:p>
            <a:pPr marL="0" lvl="1" indent="0">
              <a:buNone/>
            </a:pPr>
            <a:r>
              <a:rPr lang="en-US" sz="2400" dirty="0">
                <a:latin typeface="+mj-lt"/>
              </a:rPr>
              <a:t>Q02 – The process of shaping data by converting your flat data into a table that contains an aggregation value for each unique value in a column is called what?</a:t>
            </a:r>
          </a:p>
          <a:p>
            <a:pPr lvl="1"/>
            <a:r>
              <a:rPr lang="en-US" dirty="0"/>
              <a:t>A02 – Pivot (pivoting a column)</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6229350" y="1456895"/>
            <a:ext cx="5531577" cy="3770263"/>
          </a:xfrm>
        </p:spPr>
        <p:txBody>
          <a:bodyPr/>
          <a:lstStyle/>
          <a:p>
            <a:r>
              <a:rPr lang="en-US" dirty="0"/>
              <a:t>Q03 – What can be achieved by removing unnecessary rows and columns?</a:t>
            </a:r>
          </a:p>
          <a:p>
            <a:pPr lvl="1"/>
            <a:r>
              <a:rPr lang="en-US" dirty="0"/>
              <a:t>A03 – Deleting unnecessary rows and columns will reduce a dataset size and its good practice to load only necessary data into your data model.</a:t>
            </a:r>
          </a:p>
        </p:txBody>
      </p:sp>
    </p:spTree>
    <p:extLst>
      <p:ext uri="{BB962C8B-B14F-4D97-AF65-F5344CB8AC3E}">
        <p14:creationId xmlns:p14="http://schemas.microsoft.com/office/powerpoint/2010/main" val="8001970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Profiling the Data</a:t>
            </a:r>
          </a:p>
        </p:txBody>
      </p:sp>
      <p:sp>
        <p:nvSpPr>
          <p:cNvPr id="3" name="shield_3" title="Icon of a shield with an exclamation point inside">
            <a:extLst>
              <a:ext uri="{FF2B5EF4-FFF2-40B4-BE49-F238E27FC236}">
                <a16:creationId xmlns:a16="http://schemas.microsoft.com/office/drawing/2014/main" id="{571CF343-E09E-4D10-9453-83D1533D5D8A}"/>
              </a:ext>
            </a:extLst>
          </p:cNvPr>
          <p:cNvSpPr>
            <a:spLocks noChangeAspect="1" noEditPoints="1"/>
          </p:cNvSpPr>
          <p:nvPr/>
        </p:nvSpPr>
        <p:spPr bwMode="auto">
          <a:xfrm>
            <a:off x="10264772" y="2941837"/>
            <a:ext cx="950976" cy="963826"/>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890819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Profiling Data and Examining Structures</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5501351" cy="707886"/>
          </a:xfrm>
          <a:solidFill>
            <a:schemeClr val="bg1">
              <a:lumMod val="95000"/>
            </a:schemeClr>
          </a:solidFill>
        </p:spPr>
        <p:txBody>
          <a:bodyPr/>
          <a:lstStyle/>
          <a:p>
            <a:r>
              <a:rPr lang="en-US" dirty="0"/>
              <a:t>Data profiling is understanding the state and structure of the data you are working with.</a:t>
            </a:r>
          </a:p>
        </p:txBody>
      </p:sp>
      <p:sp>
        <p:nvSpPr>
          <p:cNvPr id="3" name="Rectangle 2">
            <a:extLst>
              <a:ext uri="{FF2B5EF4-FFF2-40B4-BE49-F238E27FC236}">
                <a16:creationId xmlns:a16="http://schemas.microsoft.com/office/drawing/2014/main" id="{29D92D28-46C6-44F6-93BE-1256EAB8C1D0}"/>
              </a:ext>
              <a:ext uri="{C183D7F6-B498-43B3-948B-1728B52AA6E4}">
                <adec:decorative xmlns:adec="http://schemas.microsoft.com/office/drawing/2017/decorative" val="1"/>
              </a:ext>
            </a:extLst>
          </p:cNvPr>
          <p:cNvSpPr/>
          <p:nvPr/>
        </p:nvSpPr>
        <p:spPr bwMode="auto">
          <a:xfrm>
            <a:off x="432089" y="1857124"/>
            <a:ext cx="5501351" cy="346671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BBB7233-3C21-4C31-9A24-6FC5937F2F4F}"/>
              </a:ext>
              <a:ext uri="{C183D7F6-B498-43B3-948B-1728B52AA6E4}">
                <adec:decorative xmlns:adec="http://schemas.microsoft.com/office/drawing/2017/decorative" val="1"/>
              </a:ext>
            </a:extLst>
          </p:cNvPr>
          <p:cNvSpPr/>
          <p:nvPr/>
        </p:nvSpPr>
        <p:spPr bwMode="auto">
          <a:xfrm>
            <a:off x="6350000" y="1083334"/>
            <a:ext cx="5191760" cy="424050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n image showing the data modeling tab in Power Query Editor, with tables and relationships defined.">
            <a:extLst>
              <a:ext uri="{FF2B5EF4-FFF2-40B4-BE49-F238E27FC236}">
                <a16:creationId xmlns:a16="http://schemas.microsoft.com/office/drawing/2014/main" id="{448F5D0D-CA58-435A-BEE4-365A61B475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497" y="2781161"/>
            <a:ext cx="4918864" cy="1600476"/>
          </a:xfrm>
          <a:prstGeom prst="rect">
            <a:avLst/>
          </a:prstGeom>
        </p:spPr>
      </p:pic>
      <p:pic>
        <p:nvPicPr>
          <p:cNvPr id="10" name="Picture 9" descr="An image showing Power Query Editor with some of the column statistics displayed, including Column and Value Distribution and Column Profile.">
            <a:extLst>
              <a:ext uri="{FF2B5EF4-FFF2-40B4-BE49-F238E27FC236}">
                <a16:creationId xmlns:a16="http://schemas.microsoft.com/office/drawing/2014/main" id="{46111409-BC8A-4D0D-BB17-77DC4D431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0240" y="1726174"/>
            <a:ext cx="4106035" cy="3146003"/>
          </a:xfrm>
          <a:prstGeom prst="rect">
            <a:avLst/>
          </a:prstGeom>
        </p:spPr>
      </p:pic>
    </p:spTree>
    <p:extLst>
      <p:ext uri="{BB962C8B-B14F-4D97-AF65-F5344CB8AC3E}">
        <p14:creationId xmlns:p14="http://schemas.microsoft.com/office/powerpoint/2010/main" val="7965589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6"/>
            <a:ext cx="5543785" cy="3031599"/>
          </a:xfrm>
        </p:spPr>
        <p:txBody>
          <a:bodyPr/>
          <a:lstStyle/>
          <a:p>
            <a:r>
              <a:rPr lang="en-US" dirty="0"/>
              <a:t>Q01 – How many rows does Power Query scan to detect the type of data in the columns?</a:t>
            </a:r>
          </a:p>
          <a:p>
            <a:pPr lvl="1"/>
            <a:r>
              <a:rPr lang="en-US" sz="2000" dirty="0"/>
              <a:t>A01 – 1000</a:t>
            </a:r>
          </a:p>
          <a:p>
            <a:pPr marL="0" lvl="1" indent="0">
              <a:buNone/>
            </a:pPr>
            <a:r>
              <a:rPr lang="en-US" sz="2400" dirty="0">
                <a:latin typeface="+mj-lt"/>
              </a:rPr>
              <a:t>Q02 – Data profiling is defined as what?</a:t>
            </a:r>
          </a:p>
          <a:p>
            <a:pPr lvl="1"/>
            <a:r>
              <a:rPr lang="en-US" sz="2000" dirty="0"/>
              <a:t>A02 – Studying the nuances of the data</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6229350" y="1456896"/>
            <a:ext cx="5531577" cy="3031599"/>
          </a:xfrm>
        </p:spPr>
        <p:txBody>
          <a:bodyPr/>
          <a:lstStyle/>
          <a:p>
            <a:r>
              <a:rPr lang="en-US" dirty="0"/>
              <a:t>Q03 – What is the risk of having null values in a numeric column?</a:t>
            </a:r>
          </a:p>
          <a:p>
            <a:pPr lvl="1"/>
            <a:r>
              <a:rPr lang="en-US" dirty="0"/>
              <a:t>A03 – DAX expressions that AVERAGE data will be incorrect.</a:t>
            </a:r>
          </a:p>
        </p:txBody>
      </p:sp>
    </p:spTree>
    <p:extLst>
      <p:ext uri="{BB962C8B-B14F-4D97-AF65-F5344CB8AC3E}">
        <p14:creationId xmlns:p14="http://schemas.microsoft.com/office/powerpoint/2010/main" val="11889884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3: Enhance the Data Structure</a:t>
            </a:r>
          </a:p>
        </p:txBody>
      </p:sp>
      <p:sp>
        <p:nvSpPr>
          <p:cNvPr id="2" name="Lock" title="Icon of a padlock">
            <a:extLst>
              <a:ext uri="{FF2B5EF4-FFF2-40B4-BE49-F238E27FC236}">
                <a16:creationId xmlns:a16="http://schemas.microsoft.com/office/drawing/2014/main" id="{5CAB7D29-4287-4653-9418-97D718246296}"/>
              </a:ext>
            </a:extLst>
          </p:cNvPr>
          <p:cNvSpPr>
            <a:spLocks noChangeAspect="1" noEditPoints="1"/>
          </p:cNvSpPr>
          <p:nvPr/>
        </p:nvSpPr>
        <p:spPr bwMode="auto">
          <a:xfrm>
            <a:off x="10342878" y="2936757"/>
            <a:ext cx="689605" cy="96382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9112281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Apply user-friendly value replacements</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5552151" cy="400110"/>
          </a:xfrm>
          <a:solidFill>
            <a:schemeClr val="bg1">
              <a:lumMod val="95000"/>
            </a:schemeClr>
          </a:solidFill>
        </p:spPr>
        <p:txBody>
          <a:bodyPr/>
          <a:lstStyle/>
          <a:p>
            <a:r>
              <a:rPr lang="en-US" dirty="0"/>
              <a:t>Make information user-friendly.</a:t>
            </a:r>
          </a:p>
        </p:txBody>
      </p:sp>
      <p:sp>
        <p:nvSpPr>
          <p:cNvPr id="3" name="Rectangle 2">
            <a:extLst>
              <a:ext uri="{FF2B5EF4-FFF2-40B4-BE49-F238E27FC236}">
                <a16:creationId xmlns:a16="http://schemas.microsoft.com/office/drawing/2014/main" id="{29D92D28-46C6-44F6-93BE-1256EAB8C1D0}"/>
              </a:ext>
              <a:ext uri="{C183D7F6-B498-43B3-948B-1728B52AA6E4}">
                <adec:decorative xmlns:adec="http://schemas.microsoft.com/office/drawing/2017/decorative" val="1"/>
              </a:ext>
            </a:extLst>
          </p:cNvPr>
          <p:cNvSpPr/>
          <p:nvPr/>
        </p:nvSpPr>
        <p:spPr bwMode="auto">
          <a:xfrm>
            <a:off x="432089" y="1765684"/>
            <a:ext cx="5552151" cy="355815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BBB7233-3C21-4C31-9A24-6FC5937F2F4F}"/>
              </a:ext>
              <a:ext uri="{C183D7F6-B498-43B3-948B-1728B52AA6E4}">
                <adec:decorative xmlns:adec="http://schemas.microsoft.com/office/drawing/2017/decorative" val="1"/>
              </a:ext>
            </a:extLst>
          </p:cNvPr>
          <p:cNvSpPr/>
          <p:nvPr/>
        </p:nvSpPr>
        <p:spPr bwMode="auto">
          <a:xfrm>
            <a:off x="6319520" y="1083334"/>
            <a:ext cx="5222240" cy="424050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n image showing the context menu option to rename a table to make the name more user-friendly.">
            <a:extLst>
              <a:ext uri="{FF2B5EF4-FFF2-40B4-BE49-F238E27FC236}">
                <a16:creationId xmlns:a16="http://schemas.microsoft.com/office/drawing/2014/main" id="{C670179C-F4BE-473F-8FC8-4C9E044A2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0" y="1868041"/>
            <a:ext cx="2585832" cy="3353439"/>
          </a:xfrm>
          <a:prstGeom prst="rect">
            <a:avLst/>
          </a:prstGeom>
        </p:spPr>
      </p:pic>
      <p:pic>
        <p:nvPicPr>
          <p:cNvPr id="6" name="Picture 5" descr="An image showing the Replace Values menu option on the menu bar to replace values in a column in Power Query Editor.">
            <a:extLst>
              <a:ext uri="{FF2B5EF4-FFF2-40B4-BE49-F238E27FC236}">
                <a16:creationId xmlns:a16="http://schemas.microsoft.com/office/drawing/2014/main" id="{877E04DA-E75C-4612-9FDE-B5F2508227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897" y="1726174"/>
            <a:ext cx="4815486" cy="3291837"/>
          </a:xfrm>
          <a:prstGeom prst="rect">
            <a:avLst/>
          </a:prstGeom>
        </p:spPr>
      </p:pic>
    </p:spTree>
    <p:extLst>
      <p:ext uri="{BB962C8B-B14F-4D97-AF65-F5344CB8AC3E}">
        <p14:creationId xmlns:p14="http://schemas.microsoft.com/office/powerpoint/2010/main" val="23983190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Evaluate and Change Column Data Types</a:t>
            </a:r>
          </a:p>
        </p:txBody>
      </p:sp>
      <p:sp>
        <p:nvSpPr>
          <p:cNvPr id="4" name="Rectangle 3">
            <a:extLst>
              <a:ext uri="{FF2B5EF4-FFF2-40B4-BE49-F238E27FC236}">
                <a16:creationId xmlns:a16="http://schemas.microsoft.com/office/drawing/2014/main" id="{3B4E0271-A516-4168-B2B4-D44618A60D36}"/>
              </a:ext>
              <a:ext uri="{C183D7F6-B498-43B3-948B-1728B52AA6E4}">
                <adec:decorative xmlns:adec="http://schemas.microsoft.com/office/drawing/2017/decorative" val="1"/>
              </a:ext>
            </a:extLst>
          </p:cNvPr>
          <p:cNvSpPr/>
          <p:nvPr/>
        </p:nvSpPr>
        <p:spPr bwMode="auto">
          <a:xfrm>
            <a:off x="441467" y="1456896"/>
            <a:ext cx="5521183" cy="3694224"/>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7B330CB9-4FCA-4E83-9E58-A5C10EE6B048}"/>
              </a:ext>
              <a:ext uri="{C183D7F6-B498-43B3-948B-1728B52AA6E4}">
                <adec:decorative xmlns:adec="http://schemas.microsoft.com/office/drawing/2017/decorative" val="1"/>
              </a:ext>
            </a:extLst>
          </p:cNvPr>
          <p:cNvSpPr/>
          <p:nvPr/>
        </p:nvSpPr>
        <p:spPr bwMode="auto">
          <a:xfrm>
            <a:off x="6229350" y="1456896"/>
            <a:ext cx="5521183" cy="3694224"/>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n image showing data in Power Query Editor with the Order Date column selected with the data type of Character, and note Date.">
            <a:extLst>
              <a:ext uri="{FF2B5EF4-FFF2-40B4-BE49-F238E27FC236}">
                <a16:creationId xmlns:a16="http://schemas.microsoft.com/office/drawing/2014/main" id="{43835561-24D2-4B83-8E2D-698C170C0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37" y="2531103"/>
            <a:ext cx="5377442" cy="1545809"/>
          </a:xfrm>
          <a:prstGeom prst="rect">
            <a:avLst/>
          </a:prstGeom>
        </p:spPr>
      </p:pic>
      <p:pic>
        <p:nvPicPr>
          <p:cNvPr id="21" name="Picture 20" descr="An image of the &quot;Can't Load the data for this visual&quot; error when trying to import the data into Power BI.">
            <a:extLst>
              <a:ext uri="{FF2B5EF4-FFF2-40B4-BE49-F238E27FC236}">
                <a16:creationId xmlns:a16="http://schemas.microsoft.com/office/drawing/2014/main" id="{30BC2443-1154-4B1C-A350-5652B62C6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042" y="2241575"/>
            <a:ext cx="4967798" cy="2374850"/>
          </a:xfrm>
          <a:prstGeom prst="rect">
            <a:avLst/>
          </a:prstGeom>
        </p:spPr>
      </p:pic>
      <p:sp>
        <p:nvSpPr>
          <p:cNvPr id="7" name="Arrow: Curved Right 6" descr="Image of an arrow pointing to error message contents.">
            <a:extLst>
              <a:ext uri="{FF2B5EF4-FFF2-40B4-BE49-F238E27FC236}">
                <a16:creationId xmlns:a16="http://schemas.microsoft.com/office/drawing/2014/main" id="{5DC86B01-CF14-4CA8-AF6E-898F52AE1A36}"/>
              </a:ext>
            </a:extLst>
          </p:cNvPr>
          <p:cNvSpPr/>
          <p:nvPr/>
        </p:nvSpPr>
        <p:spPr bwMode="auto">
          <a:xfrm rot="18565116">
            <a:off x="5577629" y="3621940"/>
            <a:ext cx="626301" cy="2004472"/>
          </a:xfrm>
          <a:prstGeom prst="curved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234566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Combine Multiple Tables into a Single Table</a:t>
            </a:r>
          </a:p>
        </p:txBody>
      </p:sp>
      <p:sp>
        <p:nvSpPr>
          <p:cNvPr id="4" name="Rectangle 3">
            <a:extLst>
              <a:ext uri="{FF2B5EF4-FFF2-40B4-BE49-F238E27FC236}">
                <a16:creationId xmlns:a16="http://schemas.microsoft.com/office/drawing/2014/main" id="{3B4E0271-A516-4168-B2B4-D44618A60D36}"/>
              </a:ext>
              <a:ext uri="{C183D7F6-B498-43B3-948B-1728B52AA6E4}">
                <adec:decorative xmlns:adec="http://schemas.microsoft.com/office/drawing/2017/decorative" val="1"/>
              </a:ext>
            </a:extLst>
          </p:cNvPr>
          <p:cNvSpPr/>
          <p:nvPr/>
        </p:nvSpPr>
        <p:spPr bwMode="auto">
          <a:xfrm>
            <a:off x="441467" y="1456896"/>
            <a:ext cx="5521183" cy="3694224"/>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7B330CB9-4FCA-4E83-9E58-A5C10EE6B048}"/>
              </a:ext>
              <a:ext uri="{C183D7F6-B498-43B3-948B-1728B52AA6E4}">
                <adec:decorative xmlns:adec="http://schemas.microsoft.com/office/drawing/2017/decorative" val="1"/>
              </a:ext>
            </a:extLst>
          </p:cNvPr>
          <p:cNvSpPr/>
          <p:nvPr/>
        </p:nvSpPr>
        <p:spPr bwMode="auto">
          <a:xfrm>
            <a:off x="6229350" y="1456896"/>
            <a:ext cx="5521183" cy="3694224"/>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descr="An image showing the Append dialog box, appending rows from one table to the end of another table.">
            <a:extLst>
              <a:ext uri="{FF2B5EF4-FFF2-40B4-BE49-F238E27FC236}">
                <a16:creationId xmlns:a16="http://schemas.microsoft.com/office/drawing/2014/main" id="{019A7B29-3CD8-4AA2-8BAB-B37527890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79" y="1706880"/>
            <a:ext cx="5321757" cy="3324680"/>
          </a:xfrm>
          <a:prstGeom prst="rect">
            <a:avLst/>
          </a:prstGeom>
        </p:spPr>
      </p:pic>
      <p:pic>
        <p:nvPicPr>
          <p:cNvPr id="3" name="Picture 2" descr="An image showing the Merge dialog box, merging the data from the Sales Orders table into the Sales Order Details table.">
            <a:extLst>
              <a:ext uri="{FF2B5EF4-FFF2-40B4-BE49-F238E27FC236}">
                <a16:creationId xmlns:a16="http://schemas.microsoft.com/office/drawing/2014/main" id="{2B6B7B03-C91D-4B0D-9B8A-D36205BF7A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8323" y="1518507"/>
            <a:ext cx="3923235" cy="3513053"/>
          </a:xfrm>
          <a:prstGeom prst="rect">
            <a:avLst/>
          </a:prstGeom>
        </p:spPr>
      </p:pic>
    </p:spTree>
    <p:extLst>
      <p:ext uri="{BB962C8B-B14F-4D97-AF65-F5344CB8AC3E}">
        <p14:creationId xmlns:p14="http://schemas.microsoft.com/office/powerpoint/2010/main" val="24146840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Review Questions </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6"/>
            <a:ext cx="5543785" cy="3103414"/>
          </a:xfrm>
        </p:spPr>
        <p:txBody>
          <a:bodyPr/>
          <a:lstStyle/>
          <a:p>
            <a:r>
              <a:rPr lang="en-US" dirty="0"/>
              <a:t>Q01 – What is not a best practice for naming conventions in Power BI?</a:t>
            </a:r>
          </a:p>
          <a:p>
            <a:pPr lvl="1"/>
            <a:r>
              <a:rPr lang="en-US" sz="2000" dirty="0"/>
              <a:t>A01 – Abbreviated column names</a:t>
            </a:r>
          </a:p>
          <a:p>
            <a:pPr lvl="1"/>
            <a:endParaRPr lang="en-US" dirty="0"/>
          </a:p>
          <a:p>
            <a:pPr lvl="1"/>
            <a:endParaRPr lang="en-US" sz="2000" dirty="0"/>
          </a:p>
          <a:p>
            <a:pPr lvl="1"/>
            <a:endParaRPr lang="en-US" dirty="0"/>
          </a:p>
          <a:p>
            <a:pPr lvl="1"/>
            <a:endParaRPr lang="en-US" sz="2000" dirty="0"/>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6229350" y="1456896"/>
            <a:ext cx="5531577" cy="3103414"/>
          </a:xfrm>
        </p:spPr>
        <p:txBody>
          <a:bodyPr/>
          <a:lstStyle/>
          <a:p>
            <a:r>
              <a:rPr lang="en-US" dirty="0"/>
              <a:t>Q02 – If you have two queries that contain different data with the same structure, and you want to combine them into one query, which operation should you perform?</a:t>
            </a:r>
          </a:p>
          <a:p>
            <a:pPr lvl="1"/>
            <a:r>
              <a:rPr lang="en-US" dirty="0"/>
              <a:t>A02 - Append</a:t>
            </a:r>
          </a:p>
        </p:txBody>
      </p:sp>
    </p:spTree>
    <p:extLst>
      <p:ext uri="{BB962C8B-B14F-4D97-AF65-F5344CB8AC3E}">
        <p14:creationId xmlns:p14="http://schemas.microsoft.com/office/powerpoint/2010/main" val="1367340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Load Data in Power BI Desktop</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ln>
            <a:solidFill>
              <a:schemeClr val="accent1"/>
            </a:solidFill>
          </a:ln>
        </p:spPr>
        <p:txBody>
          <a:bodyPr/>
          <a:lstStyle/>
          <a:p>
            <a:r>
              <a:rPr lang="en-US" dirty="0"/>
              <a:t>Lab: Load Data in Power BI Desktop</a:t>
            </a:r>
          </a:p>
        </p:txBody>
      </p:sp>
      <p:grpSp>
        <p:nvGrpSpPr>
          <p:cNvPr id="41" name="Group 40" descr="Icon of a padlock">
            <a:extLst>
              <a:ext uri="{FF2B5EF4-FFF2-40B4-BE49-F238E27FC236}">
                <a16:creationId xmlns:a16="http://schemas.microsoft.com/office/drawing/2014/main" id="{E7448512-B739-49CE-9D29-F54552570C01}"/>
              </a:ext>
            </a:extLst>
          </p:cNvPr>
          <p:cNvGrpSpPr/>
          <p:nvPr/>
        </p:nvGrpSpPr>
        <p:grpSpPr>
          <a:xfrm>
            <a:off x="3166954" y="3156043"/>
            <a:ext cx="702132" cy="702232"/>
            <a:chOff x="3031668" y="4535768"/>
            <a:chExt cx="702132" cy="702232"/>
          </a:xfrm>
        </p:grpSpPr>
        <p:grpSp>
          <p:nvGrpSpPr>
            <p:cNvPr id="42" name="Group 41">
              <a:extLst>
                <a:ext uri="{FF2B5EF4-FFF2-40B4-BE49-F238E27FC236}">
                  <a16:creationId xmlns:a16="http://schemas.microsoft.com/office/drawing/2014/main" id="{5E84BE98-84B7-4833-A076-066F78D727B9}"/>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D4FA8F1A-4250-4F2F-BEF1-6D4733071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D0454519-8FC1-444B-9FD6-502A5DDFF922}"/>
                  </a:ext>
                </a:extLst>
              </p:cNvPr>
              <p:cNvSpPr>
                <a:spLocks noEditPoints="1"/>
              </p:cNvSpPr>
              <p:nvPr/>
            </p:nvSpPr>
            <p:spPr bwMode="auto">
              <a:xfrm>
                <a:off x="8031163" y="3102770"/>
                <a:ext cx="846137" cy="844550"/>
              </a:xfrm>
              <a:prstGeom prst="ellipse">
                <a:avLst/>
              </a:prstGeom>
              <a:noFill/>
              <a:ln w="19050">
                <a:solidFill>
                  <a:schemeClr val="accent1"/>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3" name="Lock" title="Icon of a padlock">
              <a:extLst>
                <a:ext uri="{FF2B5EF4-FFF2-40B4-BE49-F238E27FC236}">
                  <a16:creationId xmlns:a16="http://schemas.microsoft.com/office/drawing/2014/main" id="{0FF46B01-35E4-45BD-B6B0-DE11EC118CD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922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M03: Cleaning, Transforming, and Loading Data</a:t>
            </a: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a:t>Author name</a:t>
            </a:r>
            <a:br>
              <a:rPr lang="en-US"/>
            </a:br>
            <a:r>
              <a:rPr lang="en-US"/>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dirty="0"/>
              <a:t>We covered the following concepts:</a:t>
            </a:r>
          </a:p>
          <a:p>
            <a:pPr marL="342900" lvl="1" indent="-342900">
              <a:buFont typeface="Arial" panose="020B0604020202020204" pitchFamily="34" charset="0"/>
              <a:buChar char="•"/>
            </a:pPr>
            <a:r>
              <a:rPr lang="en-US" dirty="0"/>
              <a:t>Profiling the Data</a:t>
            </a:r>
          </a:p>
          <a:p>
            <a:pPr marL="342900" lvl="1" indent="-342900">
              <a:buFont typeface="Arial" panose="020B0604020202020204" pitchFamily="34" charset="0"/>
              <a:buChar char="•"/>
            </a:pPr>
            <a:r>
              <a:rPr lang="en-US" dirty="0"/>
              <a:t>Shaping the Data</a:t>
            </a:r>
          </a:p>
          <a:p>
            <a:pPr marL="342900" lvl="1" indent="-342900">
              <a:buFont typeface="Arial" panose="020B0604020202020204" pitchFamily="34" charset="0"/>
              <a:buChar char="•"/>
            </a:pPr>
            <a:r>
              <a:rPr lang="en-US" dirty="0"/>
              <a:t>Enhancing the structure of the data</a:t>
            </a:r>
          </a:p>
        </p:txBody>
      </p:sp>
    </p:spTree>
    <p:extLst>
      <p:ext uri="{BB962C8B-B14F-4D97-AF65-F5344CB8AC3E}">
        <p14:creationId xmlns:p14="http://schemas.microsoft.com/office/powerpoint/2010/main" val="282514921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1794337"/>
          </a:xfrm>
        </p:spPr>
        <p:txBody>
          <a:bodyPr vert="horz" wrap="square" lIns="0" tIns="0" rIns="0" bIns="0" rtlCol="0" anchor="t">
            <a:spAutoFit/>
          </a:bodyPr>
          <a:lstStyle/>
          <a:p>
            <a:pPr>
              <a:lnSpc>
                <a:spcPct val="100000"/>
              </a:lnSpc>
            </a:pPr>
            <a:r>
              <a:rPr lang="en-US" dirty="0"/>
              <a:t>PL-300 Clean, transform, and load data in Power BI</a:t>
            </a:r>
          </a:p>
          <a:p>
            <a:r>
              <a:rPr lang="en-US" dirty="0">
                <a:hlinkClick r:id="rId3"/>
              </a:rPr>
              <a:t>https://docs.microsoft.com/en-us/learn/modules/clean-data-power-bi/</a:t>
            </a:r>
            <a:endParaRPr lang="en-US" dirty="0"/>
          </a:p>
          <a:p>
            <a:endParaRPr lang="en-US" sz="980" dirty="0"/>
          </a:p>
          <a:p>
            <a:endParaRPr lang="en-US" sz="980" dirty="0"/>
          </a:p>
        </p:txBody>
      </p:sp>
      <p:pic>
        <p:nvPicPr>
          <p:cNvPr id="2" name="Graphic 1">
            <a:extLst>
              <a:ext uri="{FF2B5EF4-FFF2-40B4-BE49-F238E27FC236}">
                <a16:creationId xmlns:a16="http://schemas.microsoft.com/office/drawing/2014/main" id="{0DF84EB2-C9E9-4A9A-BED7-443D3C339AC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20241" y="3089660"/>
            <a:ext cx="3287025" cy="2513608"/>
          </a:xfrm>
          <a:prstGeom prst="rect">
            <a:avLst/>
          </a:prstGeom>
        </p:spPr>
      </p:pic>
    </p:spTree>
    <p:extLst>
      <p:ext uri="{BB962C8B-B14F-4D97-AF65-F5344CB8AC3E}">
        <p14:creationId xmlns:p14="http://schemas.microsoft.com/office/powerpoint/2010/main" val="34186002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33730634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Shaping the Data</a:t>
            </a:r>
          </a:p>
        </p:txBody>
      </p:sp>
      <p:sp>
        <p:nvSpPr>
          <p:cNvPr id="2" name="Text Placeholder 1"/>
          <p:cNvSpPr>
            <a:spLocks noGrp="1"/>
          </p:cNvSpPr>
          <p:nvPr>
            <p:ph type="body" sz="quarter" idx="15"/>
          </p:nvPr>
        </p:nvSpPr>
        <p:spPr/>
        <p:txBody>
          <a:bodyPr/>
          <a:lstStyle/>
          <a:p>
            <a:pPr lvl="1"/>
            <a:r>
              <a:rPr lang="en-US" dirty="0"/>
              <a:t>Profiling the Data</a:t>
            </a:r>
          </a:p>
        </p:txBody>
      </p:sp>
      <p:sp>
        <p:nvSpPr>
          <p:cNvPr id="3" name="Text Placeholder 2"/>
          <p:cNvSpPr>
            <a:spLocks noGrp="1"/>
          </p:cNvSpPr>
          <p:nvPr>
            <p:ph type="body" sz="quarter" idx="20"/>
          </p:nvPr>
        </p:nvSpPr>
        <p:spPr/>
        <p:txBody>
          <a:bodyPr/>
          <a:lstStyle/>
          <a:p>
            <a:pPr lvl="1"/>
            <a:r>
              <a:rPr lang="en-US" dirty="0"/>
              <a:t>Enhance the Data Structure</a:t>
            </a:r>
          </a:p>
        </p:txBody>
      </p:sp>
      <p:grpSp>
        <p:nvGrpSpPr>
          <p:cNvPr id="14" name="Group 13" descr="Icon of a fingerprint">
            <a:extLst>
              <a:ext uri="{FF2B5EF4-FFF2-40B4-BE49-F238E27FC236}">
                <a16:creationId xmlns:a16="http://schemas.microsoft.com/office/drawing/2014/main" id="{DAEE1073-E919-4F05-BE81-55390E1B7DA6}"/>
              </a:ext>
            </a:extLst>
          </p:cNvPr>
          <p:cNvGrpSpPr/>
          <p:nvPr/>
        </p:nvGrpSpPr>
        <p:grpSpPr>
          <a:xfrm>
            <a:off x="3031668" y="1620002"/>
            <a:ext cx="702132" cy="702232"/>
            <a:chOff x="3031668" y="1620002"/>
            <a:chExt cx="702132" cy="702232"/>
          </a:xfrm>
        </p:grpSpPr>
        <p:grpSp>
          <p:nvGrpSpPr>
            <p:cNvPr id="30" name="Group 29">
              <a:extLst>
                <a:ext uri="{FF2B5EF4-FFF2-40B4-BE49-F238E27FC236}">
                  <a16:creationId xmlns:a16="http://schemas.microsoft.com/office/drawing/2014/main" id="{7B881764-8CC8-466B-8F40-2A9FB83FA51B}"/>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 name="Fingerprint_E928" title="Icon of a fingerprint">
              <a:extLst>
                <a:ext uri="{FF2B5EF4-FFF2-40B4-BE49-F238E27FC236}">
                  <a16:creationId xmlns:a16="http://schemas.microsoft.com/office/drawing/2014/main" id="{74D03295-585C-4A1F-8561-2F9ACB620189}"/>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13" name="Group 12" descr="Icon of a shield with an exclamation point inside">
            <a:extLst>
              <a:ext uri="{FF2B5EF4-FFF2-40B4-BE49-F238E27FC236}">
                <a16:creationId xmlns:a16="http://schemas.microsoft.com/office/drawing/2014/main" id="{1BF2E53F-DC25-4626-9674-BD2CFC6FD54B}"/>
              </a:ext>
            </a:extLst>
          </p:cNvPr>
          <p:cNvGrpSpPr/>
          <p:nvPr/>
        </p:nvGrpSpPr>
        <p:grpSpPr>
          <a:xfrm>
            <a:off x="3031668" y="3077885"/>
            <a:ext cx="702132" cy="702232"/>
            <a:chOff x="3031668" y="3077885"/>
            <a:chExt cx="702132" cy="702232"/>
          </a:xfrm>
        </p:grpSpPr>
        <p:grpSp>
          <p:nvGrpSpPr>
            <p:cNvPr id="35" name="Group 34">
              <a:extLst>
                <a:ext uri="{FF2B5EF4-FFF2-40B4-BE49-F238E27FC236}">
                  <a16:creationId xmlns:a16="http://schemas.microsoft.com/office/drawing/2014/main" id="{32AA795D-E551-4CFE-947A-3510539E99E6}"/>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8" name="shield_3" title="Icon of a shield with an exclamation point inside">
              <a:extLst>
                <a:ext uri="{FF2B5EF4-FFF2-40B4-BE49-F238E27FC236}">
                  <a16:creationId xmlns:a16="http://schemas.microsoft.com/office/drawing/2014/main" id="{411E6D28-C495-4DAD-B77B-7E1CFFA3FE10}"/>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descr="Icon of a padlock">
            <a:extLst>
              <a:ext uri="{FF2B5EF4-FFF2-40B4-BE49-F238E27FC236}">
                <a16:creationId xmlns:a16="http://schemas.microsoft.com/office/drawing/2014/main" id="{46942636-A143-4DED-821B-C30EAD40AED1}"/>
              </a:ext>
            </a:extLst>
          </p:cNvPr>
          <p:cNvGrpSpPr/>
          <p:nvPr/>
        </p:nvGrpSpPr>
        <p:grpSpPr>
          <a:xfrm>
            <a:off x="3031668" y="4535768"/>
            <a:ext cx="702132" cy="702232"/>
            <a:chOff x="3031668" y="4535768"/>
            <a:chExt cx="702132" cy="702232"/>
          </a:xfrm>
        </p:grpSpPr>
        <p:grpSp>
          <p:nvGrpSpPr>
            <p:cNvPr id="43" name="Group 42">
              <a:extLst>
                <a:ext uri="{FF2B5EF4-FFF2-40B4-BE49-F238E27FC236}">
                  <a16:creationId xmlns:a16="http://schemas.microsoft.com/office/drawing/2014/main" id="{EC9A8C29-8E4B-4B66-A15E-76D420799596}"/>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68545A57-D254-4040-9131-B81B012B454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A37A0F79-C2EA-4568-BF05-E46B9DFE0A0D}"/>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9" name="Lock" title="Icon of a padlock">
              <a:extLst>
                <a:ext uri="{FF2B5EF4-FFF2-40B4-BE49-F238E27FC236}">
                  <a16:creationId xmlns:a16="http://schemas.microsoft.com/office/drawing/2014/main" id="{48B1FCF1-B66C-49E1-8C41-43C024131C80}"/>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dirty="0"/>
              <a:t>You will learn the following concepts:</a:t>
            </a:r>
          </a:p>
          <a:p>
            <a:pPr marL="342900" lvl="1" indent="-342900">
              <a:buFont typeface="Arial" panose="020B0604020202020204" pitchFamily="34" charset="0"/>
              <a:buChar char="•"/>
            </a:pPr>
            <a:r>
              <a:rPr lang="en-US" dirty="0"/>
              <a:t>Shaping the Data</a:t>
            </a:r>
          </a:p>
          <a:p>
            <a:pPr marL="342900" lvl="1" indent="-342900">
              <a:buFont typeface="Arial" panose="020B0604020202020204" pitchFamily="34" charset="0"/>
              <a:buChar char="•"/>
            </a:pPr>
            <a:r>
              <a:rPr lang="en-US" dirty="0"/>
              <a:t>Profiling the Data</a:t>
            </a:r>
          </a:p>
          <a:p>
            <a:pPr marL="342900" lvl="1" indent="-342900">
              <a:buFont typeface="Arial" panose="020B0604020202020204" pitchFamily="34" charset="0"/>
              <a:buChar char="•"/>
            </a:pPr>
            <a:r>
              <a:rPr lang="en-US" dirty="0"/>
              <a:t>Enhancing the structure of the data</a:t>
            </a:r>
          </a:p>
        </p:txBody>
      </p:sp>
    </p:spTree>
    <p:extLst>
      <p:ext uri="{BB962C8B-B14F-4D97-AF65-F5344CB8AC3E}">
        <p14:creationId xmlns:p14="http://schemas.microsoft.com/office/powerpoint/2010/main" val="33101300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Shaping the Data</a:t>
            </a:r>
          </a:p>
        </p:txBody>
      </p:sp>
      <p:sp>
        <p:nvSpPr>
          <p:cNvPr id="2" name="Fingerprint_E928" title="Icon of a fingerprint">
            <a:extLst>
              <a:ext uri="{FF2B5EF4-FFF2-40B4-BE49-F238E27FC236}">
                <a16:creationId xmlns:a16="http://schemas.microsoft.com/office/drawing/2014/main" id="{2CF46C13-E480-4CFA-A23B-68C1D8C91649}"/>
              </a:ext>
            </a:extLst>
          </p:cNvPr>
          <p:cNvSpPr>
            <a:spLocks noChangeAspect="1" noEditPoints="1"/>
          </p:cNvSpPr>
          <p:nvPr/>
        </p:nvSpPr>
        <p:spPr bwMode="auto">
          <a:xfrm>
            <a:off x="10254456" y="277859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28175052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236510"/>
          </a:xfrm>
        </p:spPr>
        <p:txBody>
          <a:bodyPr/>
          <a:lstStyle/>
          <a:p>
            <a:pPr marL="342900" lvl="1" indent="-342900">
              <a:buFont typeface="Arial" panose="020B0604020202020204" pitchFamily="34" charset="0"/>
              <a:buChar char="•"/>
            </a:pPr>
            <a:r>
              <a:rPr lang="en-US" dirty="0"/>
              <a:t>Benefits of clean data</a:t>
            </a:r>
          </a:p>
          <a:p>
            <a:pPr marL="342900" lvl="1" indent="-342900">
              <a:buFont typeface="Arial" panose="020B0604020202020204" pitchFamily="34" charset="0"/>
              <a:buChar char="•"/>
            </a:pPr>
            <a:r>
              <a:rPr lang="en-US" dirty="0"/>
              <a:t>More accurate results</a:t>
            </a:r>
          </a:p>
          <a:p>
            <a:pPr marL="342900" lvl="1" indent="-342900">
              <a:buFont typeface="Arial" panose="020B0604020202020204" pitchFamily="34" charset="0"/>
              <a:buChar char="•"/>
            </a:pPr>
            <a:r>
              <a:rPr lang="en-US" dirty="0"/>
              <a:t>Better organized tables</a:t>
            </a:r>
          </a:p>
          <a:p>
            <a:pPr marL="342900" lvl="1" indent="-342900">
              <a:buFont typeface="Arial" panose="020B0604020202020204" pitchFamily="34" charset="0"/>
              <a:buChar char="•"/>
            </a:pPr>
            <a:r>
              <a:rPr lang="en-US" dirty="0"/>
              <a:t>Simpler data navigation</a:t>
            </a:r>
          </a:p>
          <a:p>
            <a:pPr marL="342900" lvl="1" indent="-342900">
              <a:buFont typeface="Arial" panose="020B0604020202020204" pitchFamily="34" charset="0"/>
              <a:buChar char="•"/>
            </a:pPr>
            <a:r>
              <a:rPr lang="en-US" dirty="0"/>
              <a:t>Human-readable values</a:t>
            </a:r>
          </a:p>
        </p:txBody>
      </p:sp>
    </p:spTree>
    <p:extLst>
      <p:ext uri="{BB962C8B-B14F-4D97-AF65-F5344CB8AC3E}">
        <p14:creationId xmlns:p14="http://schemas.microsoft.com/office/powerpoint/2010/main" val="26828030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Identify column headers and names</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p:txBody>
          <a:bodyPr/>
          <a:lstStyle/>
          <a:p>
            <a:r>
              <a:rPr lang="en-US" dirty="0"/>
              <a:t>Use Power Query Editor to clean up and shape data.</a:t>
            </a:r>
          </a:p>
        </p:txBody>
      </p:sp>
      <p:sp>
        <p:nvSpPr>
          <p:cNvPr id="3" name="Rectangle 2">
            <a:extLst>
              <a:ext uri="{FF2B5EF4-FFF2-40B4-BE49-F238E27FC236}">
                <a16:creationId xmlns:a16="http://schemas.microsoft.com/office/drawing/2014/main" id="{EBACD7C8-420C-4958-909B-71256A423F9D}"/>
              </a:ext>
              <a:ext uri="{C183D7F6-B498-43B3-948B-1728B52AA6E4}">
                <adec:decorative xmlns:adec="http://schemas.microsoft.com/office/drawing/2017/decorative" val="1"/>
              </a:ext>
            </a:extLst>
          </p:cNvPr>
          <p:cNvSpPr/>
          <p:nvPr/>
        </p:nvSpPr>
        <p:spPr bwMode="auto">
          <a:xfrm>
            <a:off x="538480" y="1838960"/>
            <a:ext cx="10698480" cy="3484879"/>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An image showing the transformation process in Power Query Editor to clean and shape data.">
            <a:extLst>
              <a:ext uri="{FF2B5EF4-FFF2-40B4-BE49-F238E27FC236}">
                <a16:creationId xmlns:a16="http://schemas.microsoft.com/office/drawing/2014/main" id="{9D29E0AC-DB5F-47C5-BE91-D74EF3ECE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209" y="1916924"/>
            <a:ext cx="8543022" cy="3406915"/>
          </a:xfrm>
          <a:prstGeom prst="rect">
            <a:avLst/>
          </a:prstGeom>
          <a:effectLst/>
        </p:spPr>
      </p:pic>
    </p:spTree>
    <p:extLst>
      <p:ext uri="{BB962C8B-B14F-4D97-AF65-F5344CB8AC3E}">
        <p14:creationId xmlns:p14="http://schemas.microsoft.com/office/powerpoint/2010/main" val="40510808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Shaping Table Structure</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5440391" cy="400110"/>
          </a:xfrm>
          <a:solidFill>
            <a:schemeClr val="bg1">
              <a:lumMod val="95000"/>
            </a:schemeClr>
          </a:solidFill>
        </p:spPr>
        <p:txBody>
          <a:bodyPr/>
          <a:lstStyle/>
          <a:p>
            <a:r>
              <a:rPr lang="en-US" dirty="0"/>
              <a:t>Shape the data to meet reporting needs.</a:t>
            </a:r>
          </a:p>
        </p:txBody>
      </p:sp>
      <p:sp>
        <p:nvSpPr>
          <p:cNvPr id="3" name="Rectangle 2">
            <a:extLst>
              <a:ext uri="{FF2B5EF4-FFF2-40B4-BE49-F238E27FC236}">
                <a16:creationId xmlns:a16="http://schemas.microsoft.com/office/drawing/2014/main" id="{29D92D28-46C6-44F6-93BE-1256EAB8C1D0}"/>
              </a:ext>
              <a:ext uri="{C183D7F6-B498-43B3-948B-1728B52AA6E4}">
                <adec:decorative xmlns:adec="http://schemas.microsoft.com/office/drawing/2017/decorative" val="1"/>
              </a:ext>
            </a:extLst>
          </p:cNvPr>
          <p:cNvSpPr/>
          <p:nvPr/>
        </p:nvSpPr>
        <p:spPr bwMode="auto">
          <a:xfrm>
            <a:off x="432089" y="1765684"/>
            <a:ext cx="5440391" cy="355815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BBB7233-3C21-4C31-9A24-6FC5937F2F4F}"/>
              </a:ext>
              <a:ext uri="{C183D7F6-B498-43B3-948B-1728B52AA6E4}">
                <adec:decorative xmlns:adec="http://schemas.microsoft.com/office/drawing/2017/decorative" val="1"/>
              </a:ext>
            </a:extLst>
          </p:cNvPr>
          <p:cNvSpPr/>
          <p:nvPr/>
        </p:nvSpPr>
        <p:spPr bwMode="auto">
          <a:xfrm>
            <a:off x="6375689" y="1083334"/>
            <a:ext cx="5166071" cy="4240505"/>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n image of Power Query Editor showing the menu option to remove the top rows of a table.">
            <a:extLst>
              <a:ext uri="{FF2B5EF4-FFF2-40B4-BE49-F238E27FC236}">
                <a16:creationId xmlns:a16="http://schemas.microsoft.com/office/drawing/2014/main" id="{9F117810-8221-496F-B582-661BB0C2B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33" y="2774872"/>
            <a:ext cx="4830791" cy="1806780"/>
          </a:xfrm>
          <a:prstGeom prst="rect">
            <a:avLst/>
          </a:prstGeom>
        </p:spPr>
      </p:pic>
      <p:pic>
        <p:nvPicPr>
          <p:cNvPr id="11" name="Picture 10" descr="An image of Power Query Editor showing the menu option to remove columns from a table.">
            <a:extLst>
              <a:ext uri="{FF2B5EF4-FFF2-40B4-BE49-F238E27FC236}">
                <a16:creationId xmlns:a16="http://schemas.microsoft.com/office/drawing/2014/main" id="{7FBEEA03-8069-4859-A4FA-A371A33C4C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7772" y="1175634"/>
            <a:ext cx="3240055" cy="3912066"/>
          </a:xfrm>
          <a:prstGeom prst="rect">
            <a:avLst/>
          </a:prstGeom>
        </p:spPr>
      </p:pic>
    </p:spTree>
    <p:extLst>
      <p:ext uri="{BB962C8B-B14F-4D97-AF65-F5344CB8AC3E}">
        <p14:creationId xmlns:p14="http://schemas.microsoft.com/office/powerpoint/2010/main" val="8147094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Unpivot and Pivot columns</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10804871" cy="400110"/>
          </a:xfrm>
        </p:spPr>
        <p:txBody>
          <a:bodyPr/>
          <a:lstStyle/>
          <a:p>
            <a:r>
              <a:rPr lang="en-US" dirty="0"/>
              <a:t>Transfer data from rows to columns, and columns to rows.</a:t>
            </a:r>
          </a:p>
        </p:txBody>
      </p:sp>
      <p:sp>
        <p:nvSpPr>
          <p:cNvPr id="3" name="Rectangle 2">
            <a:extLst>
              <a:ext uri="{FF2B5EF4-FFF2-40B4-BE49-F238E27FC236}">
                <a16:creationId xmlns:a16="http://schemas.microsoft.com/office/drawing/2014/main" id="{EBACD7C8-420C-4958-909B-71256A423F9D}"/>
              </a:ext>
              <a:ext uri="{C183D7F6-B498-43B3-948B-1728B52AA6E4}">
                <adec:decorative xmlns:adec="http://schemas.microsoft.com/office/drawing/2017/decorative" val="1"/>
              </a:ext>
            </a:extLst>
          </p:cNvPr>
          <p:cNvSpPr/>
          <p:nvPr/>
        </p:nvSpPr>
        <p:spPr bwMode="auto">
          <a:xfrm>
            <a:off x="432089" y="1838960"/>
            <a:ext cx="10804871" cy="3484879"/>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n image showing the results of a Pivot and Unpivot of data in Power Query Editor.">
            <a:extLst>
              <a:ext uri="{FF2B5EF4-FFF2-40B4-BE49-F238E27FC236}">
                <a16:creationId xmlns:a16="http://schemas.microsoft.com/office/drawing/2014/main" id="{E4534385-197A-4EBC-AEAD-E0FD85DD5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1963494"/>
            <a:ext cx="10008596" cy="3235810"/>
          </a:xfrm>
          <a:prstGeom prst="rect">
            <a:avLst/>
          </a:prstGeom>
        </p:spPr>
      </p:pic>
    </p:spTree>
    <p:extLst>
      <p:ext uri="{BB962C8B-B14F-4D97-AF65-F5344CB8AC3E}">
        <p14:creationId xmlns:p14="http://schemas.microsoft.com/office/powerpoint/2010/main" val="4195879285"/>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10165</TotalTime>
  <Words>2320</Words>
  <Application>Microsoft Office PowerPoint</Application>
  <PresentationFormat>Widescreen</PresentationFormat>
  <Paragraphs>199</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Segoe UI</vt:lpstr>
      <vt:lpstr>Segoe UI Light</vt:lpstr>
      <vt:lpstr>Segoe UI Semibold</vt:lpstr>
      <vt:lpstr>Wingdings</vt:lpstr>
      <vt:lpstr>Microsoft Power Platform Template</vt:lpstr>
      <vt:lpstr>Online Role-based training resources:  Microsoft Learn https://docs.microsoft.com/en-us/learn/</vt:lpstr>
      <vt:lpstr>M03: Cleaning, Transforming, and Loading Data</vt:lpstr>
      <vt:lpstr>Module Agenda </vt:lpstr>
      <vt:lpstr>Learning Objectives</vt:lpstr>
      <vt:lpstr>Lesson 1: Shaping the Data</vt:lpstr>
      <vt:lpstr>Learning Objectives</vt:lpstr>
      <vt:lpstr>Identify column headers and names</vt:lpstr>
      <vt:lpstr>Shaping Table Structure</vt:lpstr>
      <vt:lpstr>Unpivot and Pivot columns</vt:lpstr>
      <vt:lpstr>Review Questions </vt:lpstr>
      <vt:lpstr>Lesson 2: Profiling the Data</vt:lpstr>
      <vt:lpstr>Profiling Data and Examining Structures</vt:lpstr>
      <vt:lpstr>Review Questions</vt:lpstr>
      <vt:lpstr>Lesson 3: Enhance the Data Structure</vt:lpstr>
      <vt:lpstr>Apply user-friendly value replacements</vt:lpstr>
      <vt:lpstr>Evaluate and Change Column Data Types</vt:lpstr>
      <vt:lpstr>Combine Multiple Tables into a Single Table</vt:lpstr>
      <vt:lpstr>Review Questions </vt:lpstr>
      <vt:lpstr>Lab: Load Data in Power BI Desktop</vt:lpstr>
      <vt:lpstr>Module Overview</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Brian Moring</cp:lastModifiedBy>
  <cp:revision>432</cp:revision>
  <dcterms:created xsi:type="dcterms:W3CDTF">2020-04-30T00:33:59Z</dcterms:created>
  <dcterms:modified xsi:type="dcterms:W3CDTF">2022-02-24T01:37:55Z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