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9"/>
  </p:notesMasterIdLst>
  <p:handoutMasterIdLst>
    <p:handoutMasterId r:id="rId30"/>
  </p:handoutMasterIdLst>
  <p:sldIdLst>
    <p:sldId id="1746" r:id="rId5"/>
    <p:sldId id="1627" r:id="rId6"/>
    <p:sldId id="1787" r:id="rId7"/>
    <p:sldId id="1778" r:id="rId8"/>
    <p:sldId id="1797" r:id="rId9"/>
    <p:sldId id="1800" r:id="rId10"/>
    <p:sldId id="1802" r:id="rId11"/>
    <p:sldId id="1803" r:id="rId12"/>
    <p:sldId id="1798" r:id="rId13"/>
    <p:sldId id="1804" r:id="rId14"/>
    <p:sldId id="1805" r:id="rId15"/>
    <p:sldId id="1806" r:id="rId16"/>
    <p:sldId id="1808" r:id="rId17"/>
    <p:sldId id="1809" r:id="rId18"/>
    <p:sldId id="1769" r:id="rId19"/>
    <p:sldId id="1799" r:id="rId20"/>
    <p:sldId id="1760" r:id="rId21"/>
    <p:sldId id="1810" r:id="rId22"/>
    <p:sldId id="1812" r:id="rId23"/>
    <p:sldId id="1770" r:id="rId24"/>
    <p:sldId id="1813" r:id="rId25"/>
    <p:sldId id="1764" r:id="rId26"/>
    <p:sldId id="1765" r:id="rId27"/>
    <p:sldId id="1767"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869AFE-B78F-449D-97DD-359DA083D02F}" v="13" dt="2022-02-24T01:47:35.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59492" autoAdjust="0"/>
  </p:normalViewPr>
  <p:slideViewPr>
    <p:cSldViewPr snapToGrid="0">
      <p:cViewPr varScale="1">
        <p:scale>
          <a:sx n="60" d="100"/>
          <a:sy n="60" d="100"/>
        </p:scale>
        <p:origin x="1437"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FF869AFE-B78F-449D-97DD-359DA083D02F}"/>
    <pc:docChg chg="undo custSel delSld modSld sldOrd">
      <pc:chgData name="Brian Moring" userId="d63e1979-4170-492a-9b10-98f39b9268fa" providerId="ADAL" clId="{FF869AFE-B78F-449D-97DD-359DA083D02F}" dt="2022-02-24T23:39:36.674" v="69" actId="47"/>
      <pc:docMkLst>
        <pc:docMk/>
      </pc:docMkLst>
      <pc:sldChg chg="modNotesTx">
        <pc:chgData name="Brian Moring" userId="d63e1979-4170-492a-9b10-98f39b9268fa" providerId="ADAL" clId="{FF869AFE-B78F-449D-97DD-359DA083D02F}" dt="2022-02-23T06:04:57.654" v="34" actId="20577"/>
        <pc:sldMkLst>
          <pc:docMk/>
          <pc:sldMk cId="2390053636" sldId="1760"/>
        </pc:sldMkLst>
      </pc:sldChg>
      <pc:sldChg chg="modSp mod">
        <pc:chgData name="Brian Moring" userId="d63e1979-4170-492a-9b10-98f39b9268fa" providerId="ADAL" clId="{FF869AFE-B78F-449D-97DD-359DA083D02F}" dt="2022-02-23T05:55:15.668" v="27" actId="20577"/>
        <pc:sldMkLst>
          <pc:docMk/>
          <pc:sldMk cId="3418600281" sldId="1765"/>
        </pc:sldMkLst>
        <pc:spChg chg="mod">
          <ac:chgData name="Brian Moring" userId="d63e1979-4170-492a-9b10-98f39b9268fa" providerId="ADAL" clId="{FF869AFE-B78F-449D-97DD-359DA083D02F}" dt="2022-02-23T05:55:15.668" v="27" actId="20577"/>
          <ac:spMkLst>
            <pc:docMk/>
            <pc:sldMk cId="3418600281" sldId="1765"/>
            <ac:spMk id="15" creationId="{7AFD9358-0F0F-DD41-8430-DD40142A3348}"/>
          </ac:spMkLst>
        </pc:spChg>
      </pc:sldChg>
      <pc:sldChg chg="addSp delSp modSp mod">
        <pc:chgData name="Brian Moring" userId="d63e1979-4170-492a-9b10-98f39b9268fa" providerId="ADAL" clId="{FF869AFE-B78F-449D-97DD-359DA083D02F}" dt="2022-02-23T05:55:34.536" v="29" actId="478"/>
        <pc:sldMkLst>
          <pc:docMk/>
          <pc:sldMk cId="187072463" sldId="1767"/>
        </pc:sldMkLst>
        <pc:spChg chg="add del mod">
          <ac:chgData name="Brian Moring" userId="d63e1979-4170-492a-9b10-98f39b9268fa" providerId="ADAL" clId="{FF869AFE-B78F-449D-97DD-359DA083D02F}" dt="2022-02-23T05:55:34.536" v="29" actId="478"/>
          <ac:spMkLst>
            <pc:docMk/>
            <pc:sldMk cId="187072463" sldId="1767"/>
            <ac:spMk id="3" creationId="{D2A1B35A-FBA9-4193-9B46-3E659BF4E8CC}"/>
          </ac:spMkLst>
        </pc:spChg>
        <pc:spChg chg="del">
          <ac:chgData name="Brian Moring" userId="d63e1979-4170-492a-9b10-98f39b9268fa" providerId="ADAL" clId="{FF869AFE-B78F-449D-97DD-359DA083D02F}" dt="2022-02-23T05:55:33.290" v="28" actId="478"/>
          <ac:spMkLst>
            <pc:docMk/>
            <pc:sldMk cId="187072463" sldId="1767"/>
            <ac:spMk id="4" creationId="{09A5BF69-328B-4C46-AA23-C080DDB080EB}"/>
          </ac:spMkLst>
        </pc:spChg>
      </pc:sldChg>
      <pc:sldChg chg="modSp modAnim">
        <pc:chgData name="Brian Moring" userId="d63e1979-4170-492a-9b10-98f39b9268fa" providerId="ADAL" clId="{FF869AFE-B78F-449D-97DD-359DA083D02F}" dt="2022-02-24T01:47:35.721" v="50" actId="20577"/>
        <pc:sldMkLst>
          <pc:docMk/>
          <pc:sldMk cId="2806017626" sldId="1769"/>
        </pc:sldMkLst>
        <pc:spChg chg="mod">
          <ac:chgData name="Brian Moring" userId="d63e1979-4170-492a-9b10-98f39b9268fa" providerId="ADAL" clId="{FF869AFE-B78F-449D-97DD-359DA083D02F}" dt="2022-02-24T01:47:35.721" v="50" actId="20577"/>
          <ac:spMkLst>
            <pc:docMk/>
            <pc:sldMk cId="2806017626" sldId="1769"/>
            <ac:spMk id="3" creationId="{0A903C8A-DB0A-4E8D-8914-DD66F55D9131}"/>
          </ac:spMkLst>
        </pc:spChg>
      </pc:sldChg>
      <pc:sldChg chg="addSp delSp modSp">
        <pc:chgData name="Brian Moring" userId="d63e1979-4170-492a-9b10-98f39b9268fa" providerId="ADAL" clId="{FF869AFE-B78F-449D-97DD-359DA083D02F}" dt="2022-02-23T05:49:30.131" v="1"/>
        <pc:sldMkLst>
          <pc:docMk/>
          <pc:sldMk cId="4244671936" sldId="1778"/>
        </pc:sldMkLst>
        <pc:spChg chg="mod">
          <ac:chgData name="Brian Moring" userId="d63e1979-4170-492a-9b10-98f39b9268fa" providerId="ADAL" clId="{FF869AFE-B78F-449D-97DD-359DA083D02F}" dt="2022-02-23T05:49:30.131" v="1"/>
          <ac:spMkLst>
            <pc:docMk/>
            <pc:sldMk cId="4244671936" sldId="1778"/>
            <ac:spMk id="23" creationId="{8347FEC4-9C9D-49D0-9CA4-9E016CFDFE1E}"/>
          </ac:spMkLst>
        </pc:spChg>
        <pc:spChg chg="mod">
          <ac:chgData name="Brian Moring" userId="d63e1979-4170-492a-9b10-98f39b9268fa" providerId="ADAL" clId="{FF869AFE-B78F-449D-97DD-359DA083D02F}" dt="2022-02-23T05:49:30.131" v="1"/>
          <ac:spMkLst>
            <pc:docMk/>
            <pc:sldMk cId="4244671936" sldId="1778"/>
            <ac:spMk id="24" creationId="{49610973-A72F-4FE1-B0DD-A6EE46D7F200}"/>
          </ac:spMkLst>
        </pc:spChg>
        <pc:spChg chg="mod">
          <ac:chgData name="Brian Moring" userId="d63e1979-4170-492a-9b10-98f39b9268fa" providerId="ADAL" clId="{FF869AFE-B78F-449D-97DD-359DA083D02F}" dt="2022-02-23T05:49:30.131" v="1"/>
          <ac:spMkLst>
            <pc:docMk/>
            <pc:sldMk cId="4244671936" sldId="1778"/>
            <ac:spMk id="25" creationId="{1236055D-9031-4076-A1FA-D7EFA20F422E}"/>
          </ac:spMkLst>
        </pc:spChg>
        <pc:spChg chg="mod">
          <ac:chgData name="Brian Moring" userId="d63e1979-4170-492a-9b10-98f39b9268fa" providerId="ADAL" clId="{FF869AFE-B78F-449D-97DD-359DA083D02F}" dt="2022-02-23T05:49:30.131" v="1"/>
          <ac:spMkLst>
            <pc:docMk/>
            <pc:sldMk cId="4244671936" sldId="1778"/>
            <ac:spMk id="28" creationId="{D05DD91F-A635-472E-B7BE-0D8E31174717}"/>
          </ac:spMkLst>
        </pc:spChg>
        <pc:spChg chg="mod">
          <ac:chgData name="Brian Moring" userId="d63e1979-4170-492a-9b10-98f39b9268fa" providerId="ADAL" clId="{FF869AFE-B78F-449D-97DD-359DA083D02F}" dt="2022-02-23T05:49:30.131" v="1"/>
          <ac:spMkLst>
            <pc:docMk/>
            <pc:sldMk cId="4244671936" sldId="1778"/>
            <ac:spMk id="29" creationId="{45CE3FE1-360C-4211-902E-8F477B5BFF6D}"/>
          </ac:spMkLst>
        </pc:spChg>
        <pc:spChg chg="mod">
          <ac:chgData name="Brian Moring" userId="d63e1979-4170-492a-9b10-98f39b9268fa" providerId="ADAL" clId="{FF869AFE-B78F-449D-97DD-359DA083D02F}" dt="2022-02-23T05:49:30.131" v="1"/>
          <ac:spMkLst>
            <pc:docMk/>
            <pc:sldMk cId="4244671936" sldId="1778"/>
            <ac:spMk id="32" creationId="{B97D8EC3-B471-45BA-9AB3-935726B04C68}"/>
          </ac:spMkLst>
        </pc:spChg>
        <pc:spChg chg="mod">
          <ac:chgData name="Brian Moring" userId="d63e1979-4170-492a-9b10-98f39b9268fa" providerId="ADAL" clId="{FF869AFE-B78F-449D-97DD-359DA083D02F}" dt="2022-02-23T05:49:30.131" v="1"/>
          <ac:spMkLst>
            <pc:docMk/>
            <pc:sldMk cId="4244671936" sldId="1778"/>
            <ac:spMk id="39" creationId="{B68C753B-39D4-440E-A1C8-8339042CFD5B}"/>
          </ac:spMkLst>
        </pc:spChg>
        <pc:spChg chg="mod">
          <ac:chgData name="Brian Moring" userId="d63e1979-4170-492a-9b10-98f39b9268fa" providerId="ADAL" clId="{FF869AFE-B78F-449D-97DD-359DA083D02F}" dt="2022-02-23T05:49:30.131" v="1"/>
          <ac:spMkLst>
            <pc:docMk/>
            <pc:sldMk cId="4244671936" sldId="1778"/>
            <ac:spMk id="40" creationId="{600AD32D-2D9D-420A-BFCD-B443041236CB}"/>
          </ac:spMkLst>
        </pc:spChg>
        <pc:spChg chg="mod">
          <ac:chgData name="Brian Moring" userId="d63e1979-4170-492a-9b10-98f39b9268fa" providerId="ADAL" clId="{FF869AFE-B78F-449D-97DD-359DA083D02F}" dt="2022-02-23T05:49:30.131" v="1"/>
          <ac:spMkLst>
            <pc:docMk/>
            <pc:sldMk cId="4244671936" sldId="1778"/>
            <ac:spMk id="41" creationId="{ED8779FF-C270-433C-965C-BF6891345E7A}"/>
          </ac:spMkLst>
        </pc:spChg>
        <pc:grpChg chg="del">
          <ac:chgData name="Brian Moring" userId="d63e1979-4170-492a-9b10-98f39b9268fa" providerId="ADAL" clId="{FF869AFE-B78F-449D-97DD-359DA083D02F}" dt="2022-02-23T05:49:29.350" v="0" actId="478"/>
          <ac:grpSpMkLst>
            <pc:docMk/>
            <pc:sldMk cId="4244671936" sldId="1778"/>
            <ac:grpSpMk id="12" creationId="{46942636-A143-4DED-821B-C30EAD40AED1}"/>
          </ac:grpSpMkLst>
        </pc:grpChg>
        <pc:grpChg chg="del">
          <ac:chgData name="Brian Moring" userId="d63e1979-4170-492a-9b10-98f39b9268fa" providerId="ADAL" clId="{FF869AFE-B78F-449D-97DD-359DA083D02F}" dt="2022-02-23T05:49:29.350" v="0" actId="478"/>
          <ac:grpSpMkLst>
            <pc:docMk/>
            <pc:sldMk cId="4244671936" sldId="1778"/>
            <ac:grpSpMk id="13" creationId="{1BF2E53F-DC25-4626-9674-BD2CFC6FD54B}"/>
          </ac:grpSpMkLst>
        </pc:grpChg>
        <pc:grpChg chg="del">
          <ac:chgData name="Brian Moring" userId="d63e1979-4170-492a-9b10-98f39b9268fa" providerId="ADAL" clId="{FF869AFE-B78F-449D-97DD-359DA083D02F}" dt="2022-02-23T05:49:29.350" v="0" actId="478"/>
          <ac:grpSpMkLst>
            <pc:docMk/>
            <pc:sldMk cId="4244671936" sldId="1778"/>
            <ac:grpSpMk id="14" creationId="{DAEE1073-E919-4F05-BE81-55390E1B7DA6}"/>
          </ac:grpSpMkLst>
        </pc:grpChg>
        <pc:grpChg chg="add mod">
          <ac:chgData name="Brian Moring" userId="d63e1979-4170-492a-9b10-98f39b9268fa" providerId="ADAL" clId="{FF869AFE-B78F-449D-97DD-359DA083D02F}" dt="2022-02-23T05:49:30.131" v="1"/>
          <ac:grpSpMkLst>
            <pc:docMk/>
            <pc:sldMk cId="4244671936" sldId="1778"/>
            <ac:grpSpMk id="21" creationId="{24AFDAF1-D753-4DD4-871A-57D8766E5726}"/>
          </ac:grpSpMkLst>
        </pc:grpChg>
        <pc:grpChg chg="mod">
          <ac:chgData name="Brian Moring" userId="d63e1979-4170-492a-9b10-98f39b9268fa" providerId="ADAL" clId="{FF869AFE-B78F-449D-97DD-359DA083D02F}" dt="2022-02-23T05:49:30.131" v="1"/>
          <ac:grpSpMkLst>
            <pc:docMk/>
            <pc:sldMk cId="4244671936" sldId="1778"/>
            <ac:grpSpMk id="22" creationId="{CF4CD35A-5D38-4C6F-9D0A-643B23DE48D9}"/>
          </ac:grpSpMkLst>
        </pc:grpChg>
        <pc:grpChg chg="add mod">
          <ac:chgData name="Brian Moring" userId="d63e1979-4170-492a-9b10-98f39b9268fa" providerId="ADAL" clId="{FF869AFE-B78F-449D-97DD-359DA083D02F}" dt="2022-02-23T05:49:30.131" v="1"/>
          <ac:grpSpMkLst>
            <pc:docMk/>
            <pc:sldMk cId="4244671936" sldId="1778"/>
            <ac:grpSpMk id="26" creationId="{0E98636F-47EA-45FF-A8D5-FB676DF63C3E}"/>
          </ac:grpSpMkLst>
        </pc:grpChg>
        <pc:grpChg chg="mod">
          <ac:chgData name="Brian Moring" userId="d63e1979-4170-492a-9b10-98f39b9268fa" providerId="ADAL" clId="{FF869AFE-B78F-449D-97DD-359DA083D02F}" dt="2022-02-23T05:49:30.131" v="1"/>
          <ac:grpSpMkLst>
            <pc:docMk/>
            <pc:sldMk cId="4244671936" sldId="1778"/>
            <ac:grpSpMk id="27" creationId="{FBA1A5EF-9ED3-4B72-BD46-5F7E29C1214F}"/>
          </ac:grpSpMkLst>
        </pc:grpChg>
        <pc:grpChg chg="add mod">
          <ac:chgData name="Brian Moring" userId="d63e1979-4170-492a-9b10-98f39b9268fa" providerId="ADAL" clId="{FF869AFE-B78F-449D-97DD-359DA083D02F}" dt="2022-02-23T05:49:30.131" v="1"/>
          <ac:grpSpMkLst>
            <pc:docMk/>
            <pc:sldMk cId="4244671936" sldId="1778"/>
            <ac:grpSpMk id="33" creationId="{D9B568E9-4D0A-4743-BA35-12F54239FA89}"/>
          </ac:grpSpMkLst>
        </pc:grpChg>
        <pc:grpChg chg="mod">
          <ac:chgData name="Brian Moring" userId="d63e1979-4170-492a-9b10-98f39b9268fa" providerId="ADAL" clId="{FF869AFE-B78F-449D-97DD-359DA083D02F}" dt="2022-02-23T05:49:30.131" v="1"/>
          <ac:grpSpMkLst>
            <pc:docMk/>
            <pc:sldMk cId="4244671936" sldId="1778"/>
            <ac:grpSpMk id="38" creationId="{ADDAFBFD-7861-491F-A884-42C8C3BCBAE4}"/>
          </ac:grpSpMkLst>
        </pc:grpChg>
      </pc:sldChg>
      <pc:sldChg chg="addSp delSp modSp mod modClrScheme chgLayout">
        <pc:chgData name="Brian Moring" userId="d63e1979-4170-492a-9b10-98f39b9268fa" providerId="ADAL" clId="{FF869AFE-B78F-449D-97DD-359DA083D02F}" dt="2022-02-23T05:50:05.347" v="4" actId="208"/>
        <pc:sldMkLst>
          <pc:docMk/>
          <pc:sldMk cId="285487986" sldId="1797"/>
        </pc:sldMkLst>
        <pc:spChg chg="add del mod ord">
          <ac:chgData name="Brian Moring" userId="d63e1979-4170-492a-9b10-98f39b9268fa" providerId="ADAL" clId="{FF869AFE-B78F-449D-97DD-359DA083D02F}" dt="2022-02-23T05:50:00.590" v="3" actId="478"/>
          <ac:spMkLst>
            <pc:docMk/>
            <pc:sldMk cId="285487986" sldId="1797"/>
            <ac:spMk id="2" creationId="{050E482B-5448-40EA-977B-9BC8F5568086}"/>
          </ac:spMkLst>
        </pc:spChg>
        <pc:spChg chg="mod">
          <ac:chgData name="Brian Moring" userId="d63e1979-4170-492a-9b10-98f39b9268fa" providerId="ADAL" clId="{FF869AFE-B78F-449D-97DD-359DA083D02F}" dt="2022-02-23T05:50:05.347" v="4" actId="208"/>
          <ac:spMkLst>
            <pc:docMk/>
            <pc:sldMk cId="285487986" sldId="1797"/>
            <ac:spMk id="4" creationId="{82B19093-6FE5-461E-A092-AB2B280E67F2}"/>
          </ac:spMkLst>
        </pc:spChg>
        <pc:spChg chg="mod ord">
          <ac:chgData name="Brian Moring" userId="d63e1979-4170-492a-9b10-98f39b9268fa" providerId="ADAL" clId="{FF869AFE-B78F-449D-97DD-359DA083D02F}" dt="2022-02-23T05:49:57.833" v="2"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FF869AFE-B78F-449D-97DD-359DA083D02F}" dt="2022-02-23T05:51:18.060" v="7" actId="208"/>
        <pc:sldMkLst>
          <pc:docMk/>
          <pc:sldMk cId="1891246524" sldId="1798"/>
        </pc:sldMkLst>
        <pc:spChg chg="add del mod ord">
          <ac:chgData name="Brian Moring" userId="d63e1979-4170-492a-9b10-98f39b9268fa" providerId="ADAL" clId="{FF869AFE-B78F-449D-97DD-359DA083D02F}" dt="2022-02-23T05:51:15.956" v="6" actId="478"/>
          <ac:spMkLst>
            <pc:docMk/>
            <pc:sldMk cId="1891246524" sldId="1798"/>
            <ac:spMk id="2" creationId="{4E64B01F-9751-44FF-9CF9-873F74CC2B9B}"/>
          </ac:spMkLst>
        </pc:spChg>
        <pc:spChg chg="mod ord">
          <ac:chgData name="Brian Moring" userId="d63e1979-4170-492a-9b10-98f39b9268fa" providerId="ADAL" clId="{FF869AFE-B78F-449D-97DD-359DA083D02F}" dt="2022-02-23T05:51:13.665" v="5" actId="700"/>
          <ac:spMkLst>
            <pc:docMk/>
            <pc:sldMk cId="1891246524" sldId="1798"/>
            <ac:spMk id="5" creationId="{007C2C26-EFD2-E847-AEA7-5CEF245E0904}"/>
          </ac:spMkLst>
        </pc:spChg>
        <pc:spChg chg="mod">
          <ac:chgData name="Brian Moring" userId="d63e1979-4170-492a-9b10-98f39b9268fa" providerId="ADAL" clId="{FF869AFE-B78F-449D-97DD-359DA083D02F}" dt="2022-02-23T05:51:18.060" v="7"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FF869AFE-B78F-449D-97DD-359DA083D02F}" dt="2022-02-23T05:54:12.442" v="14" actId="208"/>
        <pc:sldMkLst>
          <pc:docMk/>
          <pc:sldMk cId="3894596004" sldId="1799"/>
        </pc:sldMkLst>
        <pc:spChg chg="add del mod ord">
          <ac:chgData name="Brian Moring" userId="d63e1979-4170-492a-9b10-98f39b9268fa" providerId="ADAL" clId="{FF869AFE-B78F-449D-97DD-359DA083D02F}" dt="2022-02-23T05:54:08.334" v="12" actId="478"/>
          <ac:spMkLst>
            <pc:docMk/>
            <pc:sldMk cId="3894596004" sldId="1799"/>
            <ac:spMk id="2" creationId="{8500A5BA-B372-4B57-8673-E2C00C70E0B7}"/>
          </ac:spMkLst>
        </pc:spChg>
        <pc:spChg chg="mod">
          <ac:chgData name="Brian Moring" userId="d63e1979-4170-492a-9b10-98f39b9268fa" providerId="ADAL" clId="{FF869AFE-B78F-449D-97DD-359DA083D02F}" dt="2022-02-23T05:54:12.442" v="14" actId="208"/>
          <ac:spMkLst>
            <pc:docMk/>
            <pc:sldMk cId="3894596004" sldId="1799"/>
            <ac:spMk id="4" creationId="{71AC8B10-F889-4049-B069-532785C9FC3A}"/>
          </ac:spMkLst>
        </pc:spChg>
        <pc:spChg chg="mod ord">
          <ac:chgData name="Brian Moring" userId="d63e1979-4170-492a-9b10-98f39b9268fa" providerId="ADAL" clId="{FF869AFE-B78F-449D-97DD-359DA083D02F}" dt="2022-02-23T05:54:06.311" v="11" actId="700"/>
          <ac:spMkLst>
            <pc:docMk/>
            <pc:sldMk cId="3894596004" sldId="1799"/>
            <ac:spMk id="5" creationId="{007C2C26-EFD2-E847-AEA7-5CEF245E0904}"/>
          </ac:spMkLst>
        </pc:spChg>
      </pc:sldChg>
      <pc:sldChg chg="del">
        <pc:chgData name="Brian Moring" userId="d63e1979-4170-492a-9b10-98f39b9268fa" providerId="ADAL" clId="{FF869AFE-B78F-449D-97DD-359DA083D02F}" dt="2022-02-24T01:46:48.282" v="49" actId="47"/>
        <pc:sldMkLst>
          <pc:docMk/>
          <pc:sldMk cId="3395762975" sldId="1801"/>
        </pc:sldMkLst>
      </pc:sldChg>
      <pc:sldChg chg="del">
        <pc:chgData name="Brian Moring" userId="d63e1979-4170-492a-9b10-98f39b9268fa" providerId="ADAL" clId="{FF869AFE-B78F-449D-97DD-359DA083D02F}" dt="2022-02-24T01:45:09.376" v="48" actId="2696"/>
        <pc:sldMkLst>
          <pc:docMk/>
          <pc:sldMk cId="3221239913" sldId="1807"/>
        </pc:sldMkLst>
      </pc:sldChg>
      <pc:sldChg chg="modNotesTx">
        <pc:chgData name="Brian Moring" userId="d63e1979-4170-492a-9b10-98f39b9268fa" providerId="ADAL" clId="{FF869AFE-B78F-449D-97DD-359DA083D02F}" dt="2022-02-23T06:06:57.139" v="36" actId="20577"/>
        <pc:sldMkLst>
          <pc:docMk/>
          <pc:sldMk cId="3309148127" sldId="1808"/>
        </pc:sldMkLst>
      </pc:sldChg>
      <pc:sldChg chg="del">
        <pc:chgData name="Brian Moring" userId="d63e1979-4170-492a-9b10-98f39b9268fa" providerId="ADAL" clId="{FF869AFE-B78F-449D-97DD-359DA083D02F}" dt="2022-02-23T05:54:57.879" v="15" actId="47"/>
        <pc:sldMkLst>
          <pc:docMk/>
          <pc:sldMk cId="1376650154" sldId="1811"/>
        </pc:sldMkLst>
      </pc:sldChg>
      <pc:sldChg chg="modSp mod ord">
        <pc:chgData name="Brian Moring" userId="d63e1979-4170-492a-9b10-98f39b9268fa" providerId="ADAL" clId="{FF869AFE-B78F-449D-97DD-359DA083D02F}" dt="2022-02-24T23:39:33.976" v="68" actId="20577"/>
        <pc:sldMkLst>
          <pc:docMk/>
          <pc:sldMk cId="2069228939" sldId="1813"/>
        </pc:sldMkLst>
        <pc:spChg chg="mod">
          <ac:chgData name="Brian Moring" userId="d63e1979-4170-492a-9b10-98f39b9268fa" providerId="ADAL" clId="{FF869AFE-B78F-449D-97DD-359DA083D02F}" dt="2022-02-24T23:39:33.976" v="68" actId="20577"/>
          <ac:spMkLst>
            <pc:docMk/>
            <pc:sldMk cId="2069228939" sldId="1813"/>
            <ac:spMk id="16" creationId="{2723EE74-D03B-43E6-8DA4-03A69A4F70CE}"/>
          </ac:spMkLst>
        </pc:spChg>
        <pc:spChg chg="mod">
          <ac:chgData name="Brian Moring" userId="d63e1979-4170-492a-9b10-98f39b9268fa" providerId="ADAL" clId="{FF869AFE-B78F-449D-97DD-359DA083D02F}" dt="2022-02-24T23:39:29.658" v="60" actId="6549"/>
          <ac:spMkLst>
            <pc:docMk/>
            <pc:sldMk cId="2069228939" sldId="1813"/>
            <ac:spMk id="17" creationId="{00000000-0000-0000-0000-000000000000}"/>
          </ac:spMkLst>
        </pc:spChg>
        <pc:spChg chg="mod">
          <ac:chgData name="Brian Moring" userId="d63e1979-4170-492a-9b10-98f39b9268fa" providerId="ADAL" clId="{FF869AFE-B78F-449D-97DD-359DA083D02F}" dt="2022-02-23T05:57:22.760" v="30" actId="208"/>
          <ac:spMkLst>
            <pc:docMk/>
            <pc:sldMk cId="2069228939" sldId="1813"/>
            <ac:spMk id="44" creationId="{D4FA8F1A-4250-4F2F-BEF1-6D4733071A89}"/>
          </ac:spMkLst>
        </pc:spChg>
        <pc:spChg chg="mod">
          <ac:chgData name="Brian Moring" userId="d63e1979-4170-492a-9b10-98f39b9268fa" providerId="ADAL" clId="{FF869AFE-B78F-449D-97DD-359DA083D02F}" dt="2022-02-23T22:31:52.640" v="45" actId="208"/>
          <ac:spMkLst>
            <pc:docMk/>
            <pc:sldMk cId="2069228939" sldId="1813"/>
            <ac:spMk id="45" creationId="{D0454519-8FC1-444B-9FD6-502A5DDFF922}"/>
          </ac:spMkLst>
        </pc:spChg>
        <pc:grpChg chg="mod">
          <ac:chgData name="Brian Moring" userId="d63e1979-4170-492a-9b10-98f39b9268fa" providerId="ADAL" clId="{FF869AFE-B78F-449D-97DD-359DA083D02F}" dt="2022-02-23T05:53:52.116" v="10" actId="108"/>
          <ac:grpSpMkLst>
            <pc:docMk/>
            <pc:sldMk cId="2069228939" sldId="1813"/>
            <ac:grpSpMk id="41" creationId="{E7448512-B739-49CE-9D29-F54552570C01}"/>
          </ac:grpSpMkLst>
        </pc:grpChg>
      </pc:sldChg>
      <pc:sldChg chg="modSp del mod">
        <pc:chgData name="Brian Moring" userId="d63e1979-4170-492a-9b10-98f39b9268fa" providerId="ADAL" clId="{FF869AFE-B78F-449D-97DD-359DA083D02F}" dt="2022-02-24T23:39:36.674" v="69" actId="47"/>
        <pc:sldMkLst>
          <pc:docMk/>
          <pc:sldMk cId="891693442" sldId="1814"/>
        </pc:sldMkLst>
        <pc:spChg chg="mod">
          <ac:chgData name="Brian Moring" userId="d63e1979-4170-492a-9b10-98f39b9268fa" providerId="ADAL" clId="{FF869AFE-B78F-449D-97DD-359DA083D02F}" dt="2022-02-23T22:32:00.504" v="46" actId="208"/>
          <ac:spMkLst>
            <pc:docMk/>
            <pc:sldMk cId="891693442" sldId="1814"/>
            <ac:spMk id="16" creationId="{2723EE74-D03B-43E6-8DA4-03A69A4F70CE}"/>
          </ac:spMkLst>
        </pc:spChg>
        <pc:spChg chg="mod">
          <ac:chgData name="Brian Moring" userId="d63e1979-4170-492a-9b10-98f39b9268fa" providerId="ADAL" clId="{FF869AFE-B78F-449D-97DD-359DA083D02F}" dt="2022-02-23T22:32:05.149" v="47" actId="208"/>
          <ac:spMkLst>
            <pc:docMk/>
            <pc:sldMk cId="891693442" sldId="1814"/>
            <ac:spMk id="45" creationId="{D0454519-8FC1-444B-9FD6-502A5DDFF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2/24/2022 3:39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2/24/2022 1:06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During report creation in Power BI, a common business requirement is to make calculations based on date and time.</a:t>
            </a:r>
            <a:r>
              <a:rPr lang="en-US" b="0" i="0" dirty="0">
                <a:solidFill>
                  <a:srgbClr val="6B6B6B"/>
                </a:solidFill>
                <a:effectLst/>
                <a:latin typeface="Segoe UI Light" panose="020B0502040204020203" pitchFamily="34" charset="0"/>
                <a:cs typeface="Segoe UI Light" panose="020B0502040204020203" pitchFamily="34" charset="0"/>
              </a:rPr>
              <a:t> If you want to analyze anything over time, there is likely no more important table to create for any Power BI model than a date table.</a:t>
            </a:r>
            <a:r>
              <a:rPr lang="en-US" b="0" i="0" dirty="0">
                <a:effectLst/>
                <a:latin typeface="Segoe UI Light" panose="020B0502040204020203" pitchFamily="34" charset="0"/>
                <a:cs typeface="Segoe UI Light" panose="020B0502040204020203" pitchFamily="34" charset="0"/>
              </a:rPr>
              <a:t> Organizations want to know how their business is doing over months, quarters, fiscal years, and so on. For this reason, it is crucial that these time-oriented values are formatted correctly. Power BI autodetects for date columns and tables; however, situations can occur where you will need to take extra steps to get the dates in the format that your organization requires.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suppose that you are developing reports for the Sales team at your organization. The database contains tables for sales, orders, products, and more. You notice that many of these tables, including Sales and Orders, contain their own date columns, as shown by the </a:t>
            </a:r>
            <a:r>
              <a:rPr lang="en-US" b="1" i="0" dirty="0" err="1">
                <a:effectLst/>
                <a:latin typeface="Segoe UI Light" panose="020B0502040204020203" pitchFamily="34" charset="0"/>
                <a:cs typeface="Segoe UI Light" panose="020B0502040204020203" pitchFamily="34" charset="0"/>
              </a:rPr>
              <a:t>ShipDate</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columns in the Sales and Orders tables. You are tasked with developing a table of the total sales and orders by year and month. How can you build a visual with multiple tables, each referencing their own date columns?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solve this problem, you can create a common date table that can be used by multiple tables.</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Ways that you can build a common date table are: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Source data</a:t>
            </a:r>
            <a:r>
              <a:rPr lang="en-US" b="0" i="0" dirty="0">
                <a:effectLst/>
                <a:latin typeface="Segoe UI Light" panose="020B0502040204020203" pitchFamily="34" charset="0"/>
                <a:cs typeface="Segoe UI Light" panose="020B0502040204020203" pitchFamily="34" charset="0"/>
              </a:rPr>
              <a:t>: Occasionally, source databases and data warehouses already have their own date tables.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DAX</a:t>
            </a:r>
            <a:r>
              <a:rPr lang="en-US" b="0" i="0" dirty="0">
                <a:effectLst/>
                <a:latin typeface="Segoe UI Light" panose="020B0502040204020203" pitchFamily="34" charset="0"/>
                <a:cs typeface="Segoe UI Light" panose="020B0502040204020203" pitchFamily="34" charset="0"/>
              </a:rPr>
              <a:t>: You can use the Data Analysis Expression (DAX) functions CALENDARAUTO() or CALENDAR() to build your common date table.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Power Query</a:t>
            </a:r>
            <a:r>
              <a:rPr lang="en-US" b="0" i="0" dirty="0">
                <a:effectLst/>
                <a:latin typeface="Segoe UI Light" panose="020B0502040204020203" pitchFamily="34" charset="0"/>
                <a:cs typeface="Segoe UI Light" panose="020B0502040204020203" pitchFamily="34" charset="0"/>
              </a:rPr>
              <a:t>: You can use M-language, the development language that is used to build queries in Power Query, to define a common date table.</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Mark as the official date table</a:t>
            </a:r>
          </a:p>
          <a:p>
            <a:pPr algn="l"/>
            <a:r>
              <a:rPr lang="en-US" b="0" i="0" dirty="0">
                <a:effectLst/>
                <a:latin typeface="Segoe UI Light" panose="020B0502040204020203" pitchFamily="34" charset="0"/>
                <a:cs typeface="Segoe UI Light" panose="020B0502040204020203" pitchFamily="34" charset="0"/>
              </a:rPr>
              <a:t>Your first task in marking your table as the official date table is to find the new table on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Right-click the name of the table and then select </a:t>
            </a:r>
            <a:r>
              <a:rPr lang="en-US" b="1" i="0" dirty="0">
                <a:effectLst/>
                <a:latin typeface="Segoe UI Light" panose="020B0502040204020203" pitchFamily="34" charset="0"/>
                <a:cs typeface="Segoe UI Light" panose="020B0502040204020203" pitchFamily="34" charset="0"/>
              </a:rPr>
              <a:t>Mark as date table.</a:t>
            </a:r>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1928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Unlike other database management systems, Power BI has the concept of </a:t>
            </a:r>
            <a:r>
              <a:rPr lang="en-US" b="0" i="1" dirty="0">
                <a:effectLst/>
                <a:latin typeface="Segoe UI Light" panose="020B0502040204020203" pitchFamily="34" charset="0"/>
                <a:cs typeface="Segoe UI Light" panose="020B0502040204020203" pitchFamily="34" charset="0"/>
              </a:rPr>
              <a:t>directionality</a:t>
            </a:r>
            <a:r>
              <a:rPr lang="en-US" b="0" i="0" dirty="0">
                <a:effectLst/>
                <a:latin typeface="Segoe UI Light" panose="020B0502040204020203" pitchFamily="34" charset="0"/>
                <a:cs typeface="Segoe UI Light" panose="020B0502040204020203" pitchFamily="34" charset="0"/>
              </a:rPr>
              <a:t> to a relationship. This directionality, or </a:t>
            </a:r>
            <a:r>
              <a:rPr lang="en-US" b="0" i="1" dirty="0">
                <a:effectLst/>
                <a:latin typeface="Segoe UI Light" panose="020B0502040204020203" pitchFamily="34" charset="0"/>
                <a:cs typeface="Segoe UI Light" panose="020B0502040204020203" pitchFamily="34" charset="0"/>
              </a:rPr>
              <a:t>cardinality</a:t>
            </a:r>
            <a:r>
              <a:rPr lang="en-US" b="0" i="0" dirty="0">
                <a:effectLst/>
                <a:latin typeface="Segoe UI Light" panose="020B0502040204020203" pitchFamily="34" charset="0"/>
                <a:cs typeface="Segoe UI Light" panose="020B0502040204020203" pitchFamily="34" charset="0"/>
              </a:rPr>
              <a:t>, plays an important role in filtering data between multiple tables. When you load data, Power BI automatically looks for relationships that exist within the data by matching column names. You can also use </a:t>
            </a:r>
            <a:r>
              <a:rPr lang="en-US" b="1" i="0" dirty="0">
                <a:effectLst/>
                <a:latin typeface="Segoe UI Light" panose="020B0502040204020203" pitchFamily="34" charset="0"/>
                <a:cs typeface="Segoe UI Light" panose="020B0502040204020203" pitchFamily="34" charset="0"/>
              </a:rPr>
              <a:t>Manage Relationships</a:t>
            </a:r>
            <a:r>
              <a:rPr lang="en-US" b="0" i="0" dirty="0">
                <a:effectLst/>
                <a:latin typeface="Segoe UI Light" panose="020B0502040204020203" pitchFamily="34" charset="0"/>
                <a:cs typeface="Segoe UI Light" panose="020B0502040204020203" pitchFamily="34" charset="0"/>
              </a:rPr>
              <a:t> to edit these options manually.</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following are different types of cardinality that you'll find in Power BI.</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Many-to-one (*:1) or one-to-many (1: *) cardinality:</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Describes a relationship in which you have many instances of a value in one column that are related to only one unique corresponding instance in another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Describes the directionality between fact and dimension tables.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Is the most common type of directionality and is the Power BI default when you are automatically creating relationships.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 example of a one-to-many relationship would be between the </a:t>
            </a:r>
            <a:r>
              <a:rPr lang="en-US" b="0" i="0" dirty="0" err="1">
                <a:effectLst/>
                <a:latin typeface="Segoe UI Light" panose="020B0502040204020203" pitchFamily="34" charset="0"/>
                <a:cs typeface="Segoe UI Light" panose="020B0502040204020203" pitchFamily="34" charset="0"/>
              </a:rPr>
              <a:t>CountryName</a:t>
            </a:r>
            <a:r>
              <a:rPr lang="en-US" b="0" i="0" dirty="0">
                <a:effectLst/>
                <a:latin typeface="Segoe UI Light" panose="020B0502040204020203" pitchFamily="34" charset="0"/>
                <a:cs typeface="Segoe UI Light" panose="020B0502040204020203" pitchFamily="34" charset="0"/>
              </a:rPr>
              <a:t> and Territory tables, where you can have many territories that are associated with one unique country.</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Cross-filter direction</a:t>
            </a:r>
          </a:p>
          <a:p>
            <a:pPr algn="l"/>
            <a:r>
              <a:rPr lang="en-US" b="0" i="0" dirty="0">
                <a:effectLst/>
                <a:latin typeface="Segoe UI Light" panose="020B0502040204020203" pitchFamily="34" charset="0"/>
                <a:cs typeface="Segoe UI Light" panose="020B0502040204020203" pitchFamily="34" charset="0"/>
              </a:rPr>
              <a:t>Data can be filtered on one or both sides of a 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Cardinality and cross-filter direction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For one-to-one relationships, the only option that is available is bi-directional cross-filtering.</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For many-to-many relationships, you can choose to filter in a single direction or in both directions by using bi-directional cross-filtering.</a:t>
            </a:r>
          </a:p>
          <a:p>
            <a:pPr algn="l"/>
            <a:endParaRPr lang="en-US" b="0" i="0" dirty="0">
              <a:effectLst/>
              <a:latin typeface="Segoe UI Light" panose="020B0502040204020203" pitchFamily="34" charset="0"/>
              <a:cs typeface="Segoe UI Light" panose="020B0502040204020203" pitchFamily="34" charset="0"/>
            </a:endParaRPr>
          </a:p>
          <a:p>
            <a:endParaRPr lang="en-US" b="0" i="0" dirty="0">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8724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Modeling data is about establishing and maintaining relationships so that you can effectively visualize the data in the form that your business requires. When you are creating these relationships, a common pitfall that you might encounter are circular relationships.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you are developing reports for the Sales team and are examining the relationships between tables. In a poorly designed data model, Table 1 has a many-to-one relationship with a column in Table 2, but Table 2 has a one-to-many relationship with Table 3 that has its own relationship with Table 1. This web of relationships is difficult to manage and becomes a daunting task to build visuals because it is no longer clear what relationships exist. Therefore, it is important that you are able to identify circular relationships so that your data is usable.</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Relationship dependencies</a:t>
            </a:r>
          </a:p>
          <a:p>
            <a:pPr algn="l"/>
            <a:r>
              <a:rPr lang="en-US" b="0" i="0" dirty="0">
                <a:effectLst/>
                <a:latin typeface="Segoe UI Light" panose="020B0502040204020203" pitchFamily="34" charset="0"/>
                <a:cs typeface="Segoe UI Light" panose="020B0502040204020203" pitchFamily="34" charset="0"/>
              </a:rPr>
              <a:t>To understand circular relationships, you first need to understand dependencies.</a:t>
            </a:r>
          </a:p>
          <a:p>
            <a:pPr algn="l"/>
            <a:endParaRPr lang="en-US" b="0" i="0" dirty="0">
              <a:effectLst/>
              <a:latin typeface="Segoe UI Light" panose="020B0502040204020203" pitchFamily="34" charset="0"/>
              <a:cs typeface="Segoe UI Light" panose="020B0502040204020203" pitchFamily="34" charset="0"/>
            </a:endParaRP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consider that you have the following calculated column </a:t>
            </a:r>
            <a:r>
              <a:rPr lang="en-US" b="1" i="0" dirty="0">
                <a:effectLst/>
                <a:latin typeface="Segoe UI Light" panose="020B0502040204020203" pitchFamily="34" charset="0"/>
                <a:cs typeface="Segoe UI Light" panose="020B0502040204020203" pitchFamily="34" charset="0"/>
              </a:rPr>
              <a:t>Total</a:t>
            </a:r>
            <a:r>
              <a:rPr lang="en-US" b="0" i="0" dirty="0">
                <a:effectLst/>
                <a:latin typeface="Segoe UI Light" panose="020B0502040204020203" pitchFamily="34" charset="0"/>
                <a:cs typeface="Segoe UI Light" panose="020B0502040204020203" pitchFamily="34" charset="0"/>
              </a:rPr>
              <a:t> in the Sales table.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Sales[‘</a:t>
            </a:r>
            <a:r>
              <a:rPr lang="en-US" b="0" i="0" dirty="0" err="1">
                <a:effectLst/>
                <a:latin typeface="Segoe UI Light" panose="020B0502040204020203" pitchFamily="34" charset="0"/>
                <a:cs typeface="Segoe UI Light" panose="020B0502040204020203" pitchFamily="34" charset="0"/>
              </a:rPr>
              <a:t>TotalCost</a:t>
            </a:r>
            <a:r>
              <a:rPr lang="en-US" b="0" i="0" dirty="0">
                <a:effectLst/>
                <a:latin typeface="Segoe UI Light" panose="020B0502040204020203" pitchFamily="34" charset="0"/>
                <a:cs typeface="Segoe UI Light" panose="020B0502040204020203" pitchFamily="34" charset="0"/>
              </a:rPr>
              <a:t>] = Sales[‘Quantity’] * Sales[‘Price’]</a:t>
            </a:r>
          </a:p>
          <a:p>
            <a:pPr algn="l"/>
            <a:endParaRPr lang="en-US" b="1" i="0" dirty="0">
              <a:effectLst/>
              <a:latin typeface="Segoe UI Light" panose="020B0502040204020203" pitchFamily="34" charset="0"/>
              <a:cs typeface="Segoe UI Light" panose="020B0502040204020203" pitchFamily="34" charset="0"/>
            </a:endParaRPr>
          </a:p>
          <a:p>
            <a:pPr algn="l"/>
            <a:r>
              <a:rPr lang="en-US" b="1" i="0" dirty="0" err="1">
                <a:effectLst/>
                <a:latin typeface="Segoe UI Light" panose="020B0502040204020203" pitchFamily="34" charset="0"/>
                <a:cs typeface="Segoe UI Light" panose="020B0502040204020203" pitchFamily="34" charset="0"/>
              </a:rPr>
              <a:t>TotalCost</a:t>
            </a:r>
            <a:r>
              <a:rPr lang="en-US" b="0" i="0" dirty="0">
                <a:effectLst/>
                <a:latin typeface="Segoe UI Light" panose="020B0502040204020203" pitchFamily="34" charset="0"/>
                <a:cs typeface="Segoe UI Light" panose="020B0502040204020203" pitchFamily="34" charset="0"/>
              </a:rPr>
              <a:t> depends on </a:t>
            </a:r>
            <a:r>
              <a:rPr lang="en-US" b="1" i="0" dirty="0">
                <a:effectLst/>
                <a:latin typeface="Segoe UI Light" panose="020B0502040204020203" pitchFamily="34" charset="0"/>
                <a:cs typeface="Segoe UI Light" panose="020B0502040204020203" pitchFamily="34" charset="0"/>
              </a:rPr>
              <a:t>Quantity</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Price</a:t>
            </a:r>
            <a:r>
              <a:rPr lang="en-US" b="0" i="0" dirty="0">
                <a:effectLst/>
                <a:latin typeface="Segoe UI Light" panose="020B0502040204020203" pitchFamily="34" charset="0"/>
                <a:cs typeface="Segoe UI Light" panose="020B0502040204020203" pitchFamily="34" charset="0"/>
              </a:rPr>
              <a:t>, so if a change occurs in either quantity or price, a change will occur in </a:t>
            </a:r>
            <a:r>
              <a:rPr lang="en-US" b="1" i="0" dirty="0" err="1">
                <a:effectLst/>
                <a:latin typeface="Segoe UI Light" panose="020B0502040204020203" pitchFamily="34" charset="0"/>
                <a:cs typeface="Segoe UI Light" panose="020B0502040204020203" pitchFamily="34" charset="0"/>
              </a:rPr>
              <a:t>TotalCost</a:t>
            </a:r>
            <a:r>
              <a:rPr lang="en-US" b="0" i="0" dirty="0">
                <a:effectLst/>
                <a:latin typeface="Segoe UI Light" panose="020B0502040204020203" pitchFamily="34" charset="0"/>
                <a:cs typeface="Segoe UI Light" panose="020B0502040204020203" pitchFamily="34" charset="0"/>
              </a:rPr>
              <a:t> as well. This example outlines a dependency of a column on other columns, but you can also have dependencies between measures, tables, and relationships.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Consider the following relationships between </a:t>
            </a:r>
            <a:r>
              <a:rPr lang="en-US" b="1" i="0" dirty="0" err="1">
                <a:effectLst/>
                <a:latin typeface="Segoe UI Light" panose="020B0502040204020203" pitchFamily="34" charset="0"/>
                <a:cs typeface="Segoe UI Light" panose="020B0502040204020203" pitchFamily="34" charset="0"/>
              </a:rPr>
              <a:t>dSalesPerson</a:t>
            </a:r>
            <a:r>
              <a:rPr lang="en-US" b="0" i="0" dirty="0">
                <a:effectLst/>
                <a:latin typeface="Segoe UI Light" panose="020B0502040204020203" pitchFamily="34" charset="0"/>
                <a:cs typeface="Segoe UI Light" panose="020B0502040204020203" pitchFamily="34" charset="0"/>
              </a:rPr>
              <a:t>, </a:t>
            </a:r>
            <a:r>
              <a:rPr lang="en-US" b="1" i="0" dirty="0" err="1">
                <a:effectLst/>
                <a:latin typeface="Segoe UI Light" panose="020B0502040204020203" pitchFamily="34" charset="0"/>
                <a:cs typeface="Segoe UI Light" panose="020B0502040204020203" pitchFamily="34" charset="0"/>
              </a:rPr>
              <a:t>fSales</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dCustomer</a:t>
            </a:r>
            <a:r>
              <a:rPr lang="en-US" b="0" i="0" dirty="0">
                <a:effectLst/>
                <a:latin typeface="Segoe UI Light" panose="020B0502040204020203" pitchFamily="34" charset="0"/>
                <a:cs typeface="Segoe UI Light" panose="020B0502040204020203" pitchFamily="34" charset="0"/>
              </a:rPr>
              <a:t>. A change in </a:t>
            </a:r>
            <a:r>
              <a:rPr lang="en-US" b="1" i="0" dirty="0" err="1">
                <a:effectLst/>
                <a:latin typeface="Segoe UI Light" panose="020B0502040204020203" pitchFamily="34" charset="0"/>
                <a:cs typeface="Segoe UI Light" panose="020B0502040204020203" pitchFamily="34" charset="0"/>
              </a:rPr>
              <a:t>dCustomer</a:t>
            </a:r>
            <a:r>
              <a:rPr lang="en-US" b="0" i="0" dirty="0">
                <a:effectLst/>
                <a:latin typeface="Segoe UI Light" panose="020B0502040204020203" pitchFamily="34" charset="0"/>
                <a:cs typeface="Segoe UI Light" panose="020B0502040204020203" pitchFamily="34" charset="0"/>
              </a:rPr>
              <a:t> will result in a change in </a:t>
            </a:r>
            <a:r>
              <a:rPr lang="en-US" b="1" i="0" dirty="0" err="1">
                <a:effectLst/>
                <a:latin typeface="Segoe UI Light" panose="020B0502040204020203" pitchFamily="34" charset="0"/>
                <a:cs typeface="Segoe UI Light" panose="020B0502040204020203" pitchFamily="34" charset="0"/>
              </a:rPr>
              <a:t>fSales</a:t>
            </a:r>
            <a:r>
              <a:rPr lang="en-US" b="0" i="0" dirty="0">
                <a:effectLst/>
                <a:latin typeface="Segoe UI Light" panose="020B0502040204020203" pitchFamily="34" charset="0"/>
                <a:cs typeface="Segoe UI Light" panose="020B0502040204020203" pitchFamily="34" charset="0"/>
              </a:rPr>
              <a:t>, which results in changes in </a:t>
            </a:r>
            <a:r>
              <a:rPr lang="en-US" b="1" i="0" dirty="0" err="1">
                <a:effectLst/>
                <a:latin typeface="Segoe UI Light" panose="020B0502040204020203" pitchFamily="34" charset="0"/>
                <a:cs typeface="Segoe UI Light" panose="020B0502040204020203" pitchFamily="34" charset="0"/>
              </a:rPr>
              <a:t>dSalesPerson</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These types of dependencies can exist within relationships.</a:t>
            </a:r>
          </a:p>
          <a:p>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5144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ability to combine queries is powerful because it allows you to append or merge different tables or queries together. You can combine tables into a single table in the following circumstances: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Too many tables exist, making it difficult to navigate an overly-complicated data model.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Several tables have a similar role.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 table has only a column or two that can fit into a different table.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want to use several columns from different tables in a custom column.</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You can combine queries in two different way: Merging and Appending.</a:t>
            </a:r>
          </a:p>
          <a:p>
            <a:r>
              <a:rPr lang="en-US" b="1" dirty="0">
                <a:latin typeface="Segoe UI Light" panose="020B0502040204020203" pitchFamily="34" charset="0"/>
                <a:cs typeface="Segoe UI Light" panose="020B0502040204020203" pitchFamily="34" charset="0"/>
              </a:rPr>
              <a:t>&lt;Click&gt;</a:t>
            </a:r>
          </a:p>
          <a:p>
            <a:endParaRPr lang="en-US" b="1"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Append</a:t>
            </a:r>
            <a:r>
              <a:rPr lang="en-US" dirty="0">
                <a:latin typeface="Segoe UI Light" panose="020B0502040204020203" pitchFamily="34" charset="0"/>
                <a:cs typeface="Segoe UI Light" panose="020B0502040204020203" pitchFamily="34" charset="0"/>
              </a:rPr>
              <a:t>:</a:t>
            </a:r>
          </a:p>
          <a:p>
            <a:r>
              <a:rPr lang="en-US" b="0" i="0" dirty="0">
                <a:effectLst/>
                <a:latin typeface="Segoe UI Light" panose="020B0502040204020203" pitchFamily="34" charset="0"/>
                <a:cs typeface="Segoe UI Light" panose="020B0502040204020203" pitchFamily="34" charset="0"/>
              </a:rPr>
              <a:t>When you append queries, you will be adding rows of data to another table or query. For example, you could have two tables, one with 300 rows and another with 100 rows, and when you append queries, you will end up with 400 rows.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Append queries will  NOT remove duplicates. </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If the columns in the source queries are not exactly matched: </a:t>
            </a:r>
            <a:r>
              <a:rPr lang="en-US" b="0" i="0" dirty="0">
                <a:solidFill>
                  <a:srgbClr val="404040"/>
                </a:solidFill>
                <a:effectLst/>
                <a:latin typeface="Segoe UI Light" panose="020B0502040204020203" pitchFamily="34" charset="0"/>
                <a:cs typeface="Segoe UI Light" panose="020B0502040204020203" pitchFamily="34" charset="0"/>
              </a:rPr>
              <a:t>Append requires columns to be exactly similar to work in the best condition. if columns in source queries are different, append still works, but will create one column in the output per each new column, if one of the sources doesn’t have that column the cell value of that column for those rows will be null.</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&lt;CLICK&gt;</a:t>
            </a:r>
          </a:p>
          <a:p>
            <a:endParaRPr lang="en-US" dirty="0">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Merge</a:t>
            </a:r>
            <a:r>
              <a:rPr lang="en-US" dirty="0">
                <a:latin typeface="Segoe UI Light" panose="020B0502040204020203" pitchFamily="34" charset="0"/>
                <a:cs typeface="Segoe UI Light" panose="020B0502040204020203" pitchFamily="34" charset="0"/>
              </a:rPr>
              <a:t>: </a:t>
            </a:r>
          </a:p>
          <a:p>
            <a:r>
              <a:rPr lang="en-US" b="0" i="0" dirty="0">
                <a:effectLst/>
                <a:latin typeface="Segoe UI Light" panose="020B0502040204020203" pitchFamily="34" charset="0"/>
                <a:cs typeface="Segoe UI Light" panose="020B0502040204020203" pitchFamily="34" charset="0"/>
              </a:rPr>
              <a:t>When you merge queries, you are combining the data from multiple tables into one based on a column that is common between the tables. This process is similar to the JOIN clause in SQL. Essentially, you will be adding columns from one table (or query) into another. To merge two tables, you must have a column that is the key between the two tables.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also choose how to join the two tables together, a process that is also similar to JOIN statements in SQL. These join options include:</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Left Outer</a:t>
            </a:r>
            <a:r>
              <a:rPr lang="en-US" b="0" i="0" dirty="0">
                <a:effectLst/>
                <a:latin typeface="Segoe UI Light" panose="020B0502040204020203" pitchFamily="34" charset="0"/>
                <a:cs typeface="Segoe UI Light" panose="020B0502040204020203" pitchFamily="34" charset="0"/>
              </a:rPr>
              <a:t> - Displays all rows from the first table and only the matching rows from the second.</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Full Outer</a:t>
            </a:r>
            <a:r>
              <a:rPr lang="en-US" b="0" i="0" dirty="0">
                <a:effectLst/>
                <a:latin typeface="Segoe UI Light" panose="020B0502040204020203" pitchFamily="34" charset="0"/>
                <a:cs typeface="Segoe UI Light" panose="020B0502040204020203" pitchFamily="34" charset="0"/>
              </a:rPr>
              <a:t> - Displays all rows from both tables.</a:t>
            </a:r>
          </a:p>
          <a:p>
            <a:pPr marL="171450" indent="-171450" algn="l">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Inner</a:t>
            </a:r>
            <a:r>
              <a:rPr lang="en-US" b="0" i="0" dirty="0">
                <a:effectLst/>
                <a:latin typeface="Segoe UI Light" panose="020B0502040204020203" pitchFamily="34" charset="0"/>
                <a:cs typeface="Segoe UI Light" panose="020B0502040204020203" pitchFamily="34" charset="0"/>
              </a:rPr>
              <a:t> - Displays the matched rows between the two tables.</a:t>
            </a:r>
          </a:p>
          <a:p>
            <a:endParaRPr lang="en-US" b="0" i="0" dirty="0">
              <a:effectLst/>
              <a:latin typeface="Segoe UI Light" panose="020B0502040204020203" pitchFamily="34" charset="0"/>
              <a:cs typeface="Segoe UI Light" panose="020B0502040204020203" pitchFamily="34" charset="0"/>
            </a:endParaRPr>
          </a:p>
          <a:p>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39709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37763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building a star schema, you will have dimension and fact tables. Fact tables contain information about events such as sales orders, shipping dates, resellers, and suppliers. Dimension tables store details about business entities, such as products or time, and are connected back to fact tables through a 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hierarchies as one source to help you find detail in dimension tables. These hierarchies form through natural segments in your data. For instance, you can have a hierarchy of dates in which your dates can be segmented into years, months, weeks, and days. Hierarchies are useful because they allow you to drill down into the specifics of your data instead of only seeing the data at a high level.</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Parent-child hierarchy</a:t>
            </a:r>
          </a:p>
          <a:p>
            <a:pPr algn="l"/>
            <a:r>
              <a:rPr lang="en-US" b="0" i="0" dirty="0">
                <a:effectLst/>
                <a:latin typeface="Segoe UI Light" panose="020B0502040204020203" pitchFamily="34" charset="0"/>
                <a:cs typeface="Segoe UI Light" panose="020B0502040204020203" pitchFamily="34" charset="0"/>
              </a:rPr>
              <a:t>Int this image, you have an Employee table within the database that tells you important information about the employees, their managers, and their IDs. When looking at this table, you notice that </a:t>
            </a:r>
            <a:r>
              <a:rPr lang="en-US" b="1" i="0" dirty="0">
                <a:effectLst/>
                <a:latin typeface="Segoe UI Light" panose="020B0502040204020203" pitchFamily="34" charset="0"/>
                <a:cs typeface="Segoe UI Light" panose="020B0502040204020203" pitchFamily="34" charset="0"/>
              </a:rPr>
              <a:t>Roy F</a:t>
            </a:r>
            <a:r>
              <a:rPr lang="en-US" b="0" i="0" dirty="0">
                <a:effectLst/>
                <a:latin typeface="Segoe UI Light" panose="020B0502040204020203" pitchFamily="34" charset="0"/>
                <a:cs typeface="Segoe UI Light" panose="020B0502040204020203" pitchFamily="34" charset="0"/>
              </a:rPr>
              <a:t> has been repeated multiple times in the </a:t>
            </a:r>
            <a:r>
              <a:rPr lang="en-US" b="1" i="0" dirty="0">
                <a:effectLst/>
                <a:latin typeface="Segoe UI Light" panose="020B0502040204020203" pitchFamily="34" charset="0"/>
                <a:cs typeface="Segoe UI Light" panose="020B0502040204020203" pitchFamily="34" charset="0"/>
              </a:rPr>
              <a:t>Manager</a:t>
            </a:r>
            <a:r>
              <a:rPr lang="en-US" b="0" i="0" dirty="0">
                <a:effectLst/>
                <a:latin typeface="Segoe UI Light" panose="020B0502040204020203" pitchFamily="34" charset="0"/>
                <a:cs typeface="Segoe UI Light" panose="020B0502040204020203" pitchFamily="34" charset="0"/>
              </a:rPr>
              <a:t> column. As the image shows, multiple employees can have the same manager, which indicates a hierarchy between managers and employees.</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Light" panose="020B0502040204020203" pitchFamily="34" charset="0"/>
                <a:cs typeface="Segoe UI Light" panose="020B0502040204020203" pitchFamily="34" charset="0"/>
              </a:rPr>
              <a:t>A </a:t>
            </a:r>
            <a:r>
              <a:rPr lang="en-US" b="1" i="0" dirty="0">
                <a:solidFill>
                  <a:srgbClr val="171717"/>
                </a:solidFill>
                <a:effectLst/>
                <a:latin typeface="Segoe UI Light" panose="020B0502040204020203" pitchFamily="34" charset="0"/>
                <a:cs typeface="Segoe UI Light" panose="020B0502040204020203" pitchFamily="34" charset="0"/>
              </a:rPr>
              <a:t>role-playing dimension</a:t>
            </a:r>
            <a:r>
              <a:rPr lang="en-US" b="0" i="0" dirty="0">
                <a:solidFill>
                  <a:srgbClr val="171717"/>
                </a:solidFill>
                <a:effectLst/>
                <a:latin typeface="Segoe UI Light" panose="020B0502040204020203" pitchFamily="34" charset="0"/>
                <a:cs typeface="Segoe UI Light" panose="020B0502040204020203" pitchFamily="34" charset="0"/>
              </a:rPr>
              <a:t> is a dimension that can filter related facts differently.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For example, at Adventure Works, the date dimension table has three relationships to the reseller sales facts. The same dimension table can be used to filter the facts by order date, ship date, or delivery date.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Role-playing dimensions have multiple valid relationships with fact tables, meaning that the same dimension can be used to filter multiple columns or tables of data. As a result, you can filter data differently depending on what information you need to retrieve. This topic is complex, so it is only introduced in this section. Working with role-playing dimensions requires complex DAX functions that will be discussed in later sections.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visual shows the Calendar, Sales, and Order tables. Calendar is the dimension table, while Sales and Order are fact tables. The dimension table has two relationships: one with Sales and one with Order. This example is of a role-playing dimension because the Calendar table can be used to group data in both Sales and Order. If you wanted to build a visual in which the Calendar table references the Order and the Sales tables, the Calendar table would act as a role-playing dimension.</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028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Consider a situation where you want to create a stacked bar chart of </a:t>
            </a:r>
            <a:r>
              <a:rPr lang="en-US" b="1" i="0" dirty="0">
                <a:effectLst/>
                <a:latin typeface="Segoe UI Light" panose="020B0502040204020203" pitchFamily="34" charset="0"/>
                <a:cs typeface="Segoe UI Light" panose="020B0502040204020203" pitchFamily="34" charset="0"/>
              </a:rPr>
              <a:t>Total Sales by Category and Subcategory</a:t>
            </a:r>
            <a:r>
              <a:rPr lang="en-US" b="0" i="0" dirty="0">
                <a:effectLst/>
                <a:latin typeface="Segoe UI Light" panose="020B0502040204020203" pitchFamily="34" charset="0"/>
                <a:cs typeface="Segoe UI Light" panose="020B0502040204020203" pitchFamily="34" charset="0"/>
              </a:rPr>
              <a:t>. You can accomplish this task by creating a hierarchy in the </a:t>
            </a:r>
            <a:r>
              <a:rPr lang="en-US" b="1" i="0" dirty="0">
                <a:effectLst/>
                <a:latin typeface="Segoe UI Light" panose="020B0502040204020203" pitchFamily="34" charset="0"/>
                <a:cs typeface="Segoe UI Light" panose="020B0502040204020203" pitchFamily="34" charset="0"/>
              </a:rPr>
              <a:t>Product</a:t>
            </a:r>
            <a:r>
              <a:rPr lang="en-US" b="0" i="0" dirty="0">
                <a:effectLst/>
                <a:latin typeface="Segoe UI Light" panose="020B0502040204020203" pitchFamily="34" charset="0"/>
                <a:cs typeface="Segoe UI Light" panose="020B0502040204020203" pitchFamily="34" charset="0"/>
              </a:rPr>
              <a:t> table for categories and subcategories. </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create a hierarchy, go to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on Power BI and then right-click the column that you want the hierarchy for. Select </a:t>
            </a:r>
            <a:r>
              <a:rPr lang="en-US" b="1" i="0" dirty="0">
                <a:effectLst/>
                <a:latin typeface="Segoe UI Light" panose="020B0502040204020203" pitchFamily="34" charset="0"/>
                <a:cs typeface="Segoe UI Light" panose="020B0502040204020203" pitchFamily="34" charset="0"/>
              </a:rPr>
              <a:t>New hierarchy</a:t>
            </a:r>
            <a:r>
              <a:rPr lang="en-US" b="0" i="0" dirty="0">
                <a:effectLst/>
                <a:latin typeface="Segoe UI Light" panose="020B0502040204020203" pitchFamily="34" charset="0"/>
                <a:cs typeface="Segoe UI Light" panose="020B0502040204020203" pitchFamily="34" charset="0"/>
              </a:rPr>
              <a:t>, as shown in the following figure.</a:t>
            </a:r>
          </a:p>
          <a:p>
            <a:endParaRPr lang="en-US" b="0" i="0" dirty="0">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349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53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2/24/2022 1:14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discussed:</a:t>
            </a:r>
          </a:p>
          <a:p>
            <a:pPr marL="171450" indent="-171450">
              <a:buFont typeface="Arial" panose="020B0604020202020204" pitchFamily="34" charset="0"/>
              <a:buChar char="•"/>
            </a:pPr>
            <a:r>
              <a:rPr lang="en-US" dirty="0"/>
              <a:t>How to model data appropriately</a:t>
            </a:r>
          </a:p>
          <a:p>
            <a:pPr marL="171450" indent="-171450">
              <a:buFont typeface="Arial" panose="020B0604020202020204" pitchFamily="34" charset="0"/>
              <a:buChar char="•"/>
            </a:pPr>
            <a:r>
              <a:rPr lang="en-US" dirty="0"/>
              <a:t>How to work with tables</a:t>
            </a:r>
          </a:p>
          <a:p>
            <a:pPr marL="171450" indent="-171450">
              <a:buFont typeface="Arial" panose="020B0604020202020204" pitchFamily="34" charset="0"/>
              <a:buChar char="•"/>
            </a:pPr>
            <a:r>
              <a:rPr lang="en-US" dirty="0"/>
              <a:t>What dimensions and hierarchies are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900" b="1" kern="1200" dirty="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1. Insert the page title here along with the </a:t>
            </a:r>
            <a:r>
              <a:rPr lang="en-US" sz="900" kern="1200" dirty="0" err="1">
                <a:solidFill>
                  <a:schemeClr val="tx1"/>
                </a:solidFill>
                <a:latin typeface="Segoe UI Light" pitchFamily="34" charset="0"/>
                <a:ea typeface="+mn-ea"/>
                <a:cs typeface="+mn-cs"/>
              </a:rPr>
              <a:t>url</a:t>
            </a:r>
            <a:r>
              <a:rPr lang="en-US" sz="900" kern="1200" dirty="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2. It is only necessary to duplicate this slide if there are more than 6 references that need to be shared with the students.</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and use Dashboards and understand their purpose.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Real-time dashboards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Enhancing existing dashboards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2/24/2022 1:06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Creating a great data model is one of the most important tasks that a data analyst can perform in Microsoft Power BI. By doing this job well, you help make it easier for people to understand your data, which will make building valuable Power BI reports easier for them and for you.</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good data model offers the following benefits: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Data exploration is faster.</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Aggregations are simpler to build.</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Reports are more accurate.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Writing reports takes less time.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Reports are easier to maintain in the future.</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Providing set rules for what makes a good data model is difficult because all data is different, and the usage of that data varies. Generally, a smaller data model is better because it will perform faster and will be simpler to use. However, defining what a smaller data model entails is equally as problematic because it's a heuristic and subjective concept.</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Power BI allows relationships to be built from tables with different data sources, a powerful function that enables you to pull one table from Microsoft Excel and another from a relational database. You would then create the relationship between those two tables and treat them as a unified dataset.</a:t>
            </a:r>
          </a:p>
          <a:p>
            <a:pPr marL="0" indent="0">
              <a:buFont typeface="Arial" panose="020B0604020202020204" pitchFamily="34" charset="0"/>
              <a:buNone/>
            </a:pPr>
            <a:endParaRPr lang="en-US" b="0" i="0" dirty="0">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61181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You can design a star schema to simplify your data. It's not the only way to simplify your data, but it is a popular method; therefore, every Power BI data analyst should understand it. In a star schema, each table within your dataset is defined as a dimension or a fact table.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Star schema overview</a:t>
            </a:r>
            <a:r>
              <a:rPr lang="en-US" b="0" i="0" dirty="0">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Star Schema</a:t>
            </a:r>
            <a:r>
              <a:rPr lang="en-US" b="0" i="0" dirty="0">
                <a:effectLst/>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Requires modelers to classify their model tables as either </a:t>
            </a:r>
            <a:r>
              <a:rPr lang="en-US" b="0" i="1" dirty="0">
                <a:solidFill>
                  <a:srgbClr val="171717"/>
                </a:solidFill>
                <a:effectLst/>
                <a:latin typeface="Segoe UI Light" panose="020B0502040204020203" pitchFamily="34" charset="0"/>
                <a:cs typeface="Segoe UI Light" panose="020B0502040204020203" pitchFamily="34" charset="0"/>
              </a:rPr>
              <a:t>dimension</a:t>
            </a:r>
            <a:r>
              <a:rPr lang="en-US" b="0" i="0" dirty="0">
                <a:solidFill>
                  <a:srgbClr val="171717"/>
                </a:solidFill>
                <a:effectLst/>
                <a:latin typeface="Segoe UI Light" panose="020B0502040204020203" pitchFamily="34" charset="0"/>
                <a:cs typeface="Segoe UI Light" panose="020B0502040204020203" pitchFamily="34" charset="0"/>
              </a:rPr>
              <a:t> or </a:t>
            </a:r>
            <a:r>
              <a:rPr lang="en-US" b="0" i="1" dirty="0">
                <a:solidFill>
                  <a:srgbClr val="171717"/>
                </a:solidFill>
                <a:effectLst/>
                <a:latin typeface="Segoe UI Light" panose="020B0502040204020203" pitchFamily="34" charset="0"/>
                <a:cs typeface="Segoe UI Light" panose="020B0502040204020203" pitchFamily="34" charset="0"/>
              </a:rPr>
              <a:t>fact</a:t>
            </a:r>
            <a:r>
              <a:rPr lang="en-US" b="0" i="0" dirty="0">
                <a:solidFill>
                  <a:srgbClr val="171717"/>
                </a:solidFill>
                <a:effectLst/>
                <a:latin typeface="Segoe UI Light" panose="020B0502040204020203" pitchFamily="34" charset="0"/>
                <a:cs typeface="Segoe UI Light" panose="020B0502040204020203" pitchFamily="34" charset="0"/>
              </a:rPr>
              <a:t>.</a:t>
            </a:r>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Dimension</a:t>
            </a:r>
            <a:r>
              <a:rPr lang="en-US" b="0" i="0" dirty="0">
                <a:effectLst/>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Describe business entities—the </a:t>
            </a:r>
            <a:r>
              <a:rPr lang="en-US" b="0" i="1" dirty="0">
                <a:solidFill>
                  <a:srgbClr val="171717"/>
                </a:solidFill>
                <a:effectLst/>
                <a:latin typeface="Segoe UI Light" panose="020B0502040204020203" pitchFamily="34" charset="0"/>
                <a:cs typeface="Segoe UI Light" panose="020B0502040204020203" pitchFamily="34" charset="0"/>
              </a:rPr>
              <a:t>things</a:t>
            </a:r>
            <a:r>
              <a:rPr lang="en-US" b="0" i="0" dirty="0">
                <a:solidFill>
                  <a:srgbClr val="171717"/>
                </a:solidFill>
                <a:effectLst/>
                <a:latin typeface="Segoe UI Light" panose="020B0502040204020203" pitchFamily="34" charset="0"/>
                <a:cs typeface="Segoe UI Light" panose="020B0502040204020203" pitchFamily="34" charset="0"/>
              </a:rPr>
              <a:t> you model. Entities can include products, people, places, and concepts including time itself</a:t>
            </a:r>
            <a:endParaRPr lang="en-US" b="0" i="0" dirty="0">
              <a:effectLst/>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Fact</a:t>
            </a:r>
            <a:r>
              <a:rPr lang="en-US" b="0" i="0" dirty="0">
                <a:effectLst/>
                <a:latin typeface="Segoe UI Light" panose="020B0502040204020203" pitchFamily="34" charset="0"/>
                <a:cs typeface="Segoe UI Light" panose="020B0502040204020203" pitchFamily="34" charset="0"/>
              </a:rPr>
              <a:t>: </a:t>
            </a:r>
            <a:r>
              <a:rPr lang="en-US" b="0" i="0" dirty="0">
                <a:solidFill>
                  <a:srgbClr val="171717"/>
                </a:solidFill>
                <a:effectLst/>
                <a:latin typeface="Segoe UI Light" panose="020B0502040204020203" pitchFamily="34" charset="0"/>
                <a:cs typeface="Segoe UI Light" panose="020B0502040204020203" pitchFamily="34" charset="0"/>
              </a:rPr>
              <a:t>Store observations or events, and can be sales orders, stock balances, exchange rates, temperatures, etc. </a:t>
            </a: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solidFill>
                  <a:srgbClr val="171717"/>
                </a:solidFill>
                <a:effectLst/>
                <a:latin typeface="Segoe UI Light" panose="020B0502040204020203" pitchFamily="34" charset="0"/>
                <a:cs typeface="Segoe UI Light" panose="020B0502040204020203" pitchFamily="34" charset="0"/>
              </a:rPr>
              <a:t>A fact table contains dimension key columns that relate to dimension tables, and numeric measure columns. The dimension key columns determine the </a:t>
            </a:r>
            <a:r>
              <a:rPr lang="en-US" b="0" i="1" dirty="0">
                <a:solidFill>
                  <a:srgbClr val="171717"/>
                </a:solidFill>
                <a:effectLst/>
                <a:latin typeface="Segoe UI Light" panose="020B0502040204020203" pitchFamily="34" charset="0"/>
                <a:cs typeface="Segoe UI Light" panose="020B0502040204020203" pitchFamily="34" charset="0"/>
              </a:rPr>
              <a:t>dimensionality</a:t>
            </a:r>
            <a:r>
              <a:rPr lang="en-US" b="0" i="0" dirty="0">
                <a:solidFill>
                  <a:srgbClr val="171717"/>
                </a:solidFill>
                <a:effectLst/>
                <a:latin typeface="Segoe UI Light" panose="020B0502040204020203" pitchFamily="34" charset="0"/>
                <a:cs typeface="Segoe UI Light" panose="020B0502040204020203" pitchFamily="34" charset="0"/>
              </a:rPr>
              <a:t> of a fact table, while the dimension key values determine the </a:t>
            </a:r>
            <a:r>
              <a:rPr lang="en-US" b="0" i="1" dirty="0">
                <a:solidFill>
                  <a:srgbClr val="171717"/>
                </a:solidFill>
                <a:effectLst/>
                <a:latin typeface="Segoe UI Light" panose="020B0502040204020203" pitchFamily="34" charset="0"/>
                <a:cs typeface="Segoe UI Light" panose="020B0502040204020203" pitchFamily="34" charset="0"/>
              </a:rPr>
              <a:t>granularity</a:t>
            </a:r>
            <a:r>
              <a:rPr lang="en-US" b="0" i="0" dirty="0">
                <a:solidFill>
                  <a:srgbClr val="171717"/>
                </a:solidFill>
                <a:effectLst/>
                <a:latin typeface="Segoe UI Light" panose="020B0502040204020203" pitchFamily="34" charset="0"/>
                <a:cs typeface="Segoe UI Light" panose="020B0502040204020203" pitchFamily="34" charset="0"/>
              </a:rPr>
              <a:t> of a fact table.</a:t>
            </a: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Fact tables are usually much larger than dimension tables because numerous events occur in fact tables, such as individual sales. Dimension tables are typically smaller because you are limited to the number of items that you can filter and group on. For instance, a year contains only so many months, and the United States is comprised of only a certain number of states.</a:t>
            </a: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0159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users see fewer tables, they will enjoy using your data model considerably more. For example, suppose you've imported dozens of tables from many data sources and now the visual appears disorderly. In this case, you need to ensure that, before you begin working on building reports, your data model and table structure are simplified.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simple table structure will: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Be simple to navigate because of column and table properties that are specific and user-friendly.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Have merged or appended tables to simplify the tables within your data structure.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Have good-quality relationships between tables that make sense.</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solidFill>
                  <a:srgbClr val="D4D4D4"/>
                </a:solidFill>
                <a:effectLst/>
                <a:latin typeface="Segoe UI Light" panose="020B0502040204020203" pitchFamily="34" charset="0"/>
                <a:cs typeface="Segoe UI Light" panose="020B0502040204020203" pitchFamily="34" charset="0"/>
              </a:rPr>
              <a:t>Configuring table and column properties helps working with a data model much easier and more efficient. </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Model</a:t>
            </a:r>
            <a:r>
              <a:rPr lang="en-US" b="0" i="0" dirty="0">
                <a:effectLst/>
                <a:latin typeface="Segoe UI Light" panose="020B0502040204020203" pitchFamily="34" charset="0"/>
                <a:cs typeface="Segoe UI Light" panose="020B0502040204020203" pitchFamily="34" charset="0"/>
              </a:rPr>
              <a:t> view in Power BI desktop provides many options within the column properties that you can view or update. A simple method to get to this menu to update the tables and fields is by </a:t>
            </a:r>
            <a:r>
              <a:rPr lang="en-US" b="0" i="0" dirty="0" err="1">
                <a:effectLst/>
                <a:latin typeface="Segoe UI Light" panose="020B0502040204020203" pitchFamily="34" charset="0"/>
                <a:cs typeface="Segoe UI Light" panose="020B0502040204020203" pitchFamily="34" charset="0"/>
              </a:rPr>
              <a:t>Ctrl+clicking</a:t>
            </a:r>
            <a:r>
              <a:rPr lang="en-US" b="0" i="0" dirty="0">
                <a:effectLst/>
                <a:latin typeface="Segoe UI Light" panose="020B0502040204020203" pitchFamily="34" charset="0"/>
                <a:cs typeface="Segoe UI Light" panose="020B0502040204020203" pitchFamily="34" charset="0"/>
              </a:rPr>
              <a:t> or </a:t>
            </a:r>
            <a:r>
              <a:rPr lang="en-US" b="0" i="0" dirty="0" err="1">
                <a:effectLst/>
                <a:latin typeface="Segoe UI Light" panose="020B0502040204020203" pitchFamily="34" charset="0"/>
                <a:cs typeface="Segoe UI Light" panose="020B0502040204020203" pitchFamily="34" charset="0"/>
              </a:rPr>
              <a:t>Shift+clicking</a:t>
            </a:r>
            <a:r>
              <a:rPr lang="en-US" b="0" i="0" dirty="0">
                <a:effectLst/>
                <a:latin typeface="Segoe UI Light" panose="020B0502040204020203" pitchFamily="34" charset="0"/>
                <a:cs typeface="Segoe UI Light" panose="020B0502040204020203" pitchFamily="34" charset="0"/>
              </a:rPr>
              <a:t> items on this page.</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The General tab</a:t>
            </a:r>
            <a:r>
              <a:rPr lang="en-US" b="0" i="0" dirty="0">
                <a:solidFill>
                  <a:srgbClr val="D4D4D4"/>
                </a:solidFill>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Edit the name and description of the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Add synonyms that can be used to identify the column when you are using the Q&amp;A feature.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Add a column into a folder to further organize the table structure.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Hide or show the column.</a:t>
            </a:r>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The Formatting tab</a:t>
            </a:r>
            <a:r>
              <a:rPr lang="en-US" b="0" i="0" dirty="0">
                <a:solidFill>
                  <a:srgbClr val="D4D4D4"/>
                </a:solidFill>
                <a:effectLst/>
                <a:latin typeface="Segoe UI Light" panose="020B0502040204020203" pitchFamily="34" charset="0"/>
                <a:cs typeface="Segoe UI Light" panose="020B0502040204020203" pitchFamily="34" charset="0"/>
              </a:rPr>
              <a:t>: </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Change data type.</a:t>
            </a:r>
          </a:p>
          <a:p>
            <a:pPr marL="171450" indent="-171450">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Format the date.</a:t>
            </a:r>
          </a:p>
          <a:p>
            <a:pPr marL="0" indent="0">
              <a:buFont typeface="Arial" panose="020B0604020202020204" pitchFamily="34" charset="0"/>
              <a:buNone/>
            </a:pPr>
            <a:endParaRPr lang="en-US" b="0" i="0" dirty="0">
              <a:solidFill>
                <a:srgbClr val="D4D4D4"/>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1" i="0" dirty="0">
                <a:solidFill>
                  <a:srgbClr val="D4D4D4"/>
                </a:solidFill>
                <a:effectLst/>
                <a:latin typeface="Segoe UI Light" panose="020B0502040204020203" pitchFamily="34" charset="0"/>
                <a:cs typeface="Segoe UI Light" panose="020B0502040204020203" pitchFamily="34" charset="0"/>
              </a:rPr>
              <a:t>The Advanced tab</a:t>
            </a:r>
            <a:r>
              <a:rPr lang="en-US" b="0" i="0" dirty="0">
                <a:solidFill>
                  <a:srgbClr val="D4D4D4"/>
                </a:solidFill>
                <a:effectLst/>
                <a:latin typeface="Segoe UI Light" panose="020B0502040204020203" pitchFamily="34" charset="0"/>
                <a:cs typeface="Segoe UI Light" panose="020B0502040204020203" pitchFamily="34" charset="0"/>
              </a:rPr>
              <a:t>: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Sort by a specific column.</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Assign a specific category to the 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Summarize the data.</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Determine if the column or table contains null values.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23272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learn/modules/design-model-power-bi/"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Configure Table and Column Properties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8"/>
          </a:xfrm>
          <a:solidFill>
            <a:schemeClr val="bg1">
              <a:lumMod val="95000"/>
            </a:schemeClr>
          </a:solidFill>
        </p:spPr>
        <p:txBody>
          <a:bodyPr/>
          <a:lstStyle/>
          <a:p>
            <a:pPr>
              <a:lnSpc>
                <a:spcPct val="100000"/>
              </a:lnSpc>
            </a:pPr>
            <a:r>
              <a:rPr lang="en-US" sz="2353" dirty="0">
                <a:latin typeface="Segoe UI" panose="020B0502040204020203" pitchFamily="34" charset="0"/>
                <a:cs typeface="Segoe UI" panose="020B0502040204020203" pitchFamily="34" charset="0"/>
              </a:rPr>
              <a:t>Before working on reports, ensure your model and table structure are simplified.</a:t>
            </a:r>
          </a:p>
          <a:p>
            <a:pPr>
              <a:lnSpc>
                <a:spcPct val="100000"/>
              </a:lnSpc>
            </a:pPr>
            <a:r>
              <a:rPr lang="en-US" sz="2353" dirty="0">
                <a:latin typeface="Segoe UI" panose="020B0502040204020203" pitchFamily="34" charset="0"/>
                <a:cs typeface="Segoe UI" panose="020B0502040204020203" pitchFamily="34" charset="0"/>
              </a:rPr>
              <a:t>A simple table structure will be easy to navigate.</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Table and Column properties dialog through which properties can be set, including data type, sort order, and more.">
            <a:extLst>
              <a:ext uri="{FF2B5EF4-FFF2-40B4-BE49-F238E27FC236}">
                <a16:creationId xmlns:a16="http://schemas.microsoft.com/office/drawing/2014/main" id="{1CAF4EFE-E238-48B1-93AA-6E36EEBB7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442" y="1199697"/>
            <a:ext cx="2109460" cy="4537303"/>
          </a:xfrm>
          <a:prstGeom prst="rect">
            <a:avLst/>
          </a:prstGeom>
        </p:spPr>
      </p:pic>
    </p:spTree>
    <p:extLst>
      <p:ext uri="{BB962C8B-B14F-4D97-AF65-F5344CB8AC3E}">
        <p14:creationId xmlns:p14="http://schemas.microsoft.com/office/powerpoint/2010/main" val="9199377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Create a Dates Table</a:t>
            </a:r>
          </a:p>
        </p:txBody>
      </p:sp>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1037079"/>
          </a:xfrm>
        </p:spPr>
        <p:txBody>
          <a:bodyPr/>
          <a:lstStyle/>
          <a:p>
            <a:r>
              <a:rPr lang="en-US" sz="2353" dirty="0"/>
              <a:t>Standardize on date formats and ranges that meet company requirements.</a:t>
            </a:r>
          </a:p>
          <a:p>
            <a:endParaRPr lang="en-US" sz="2353" dirty="0"/>
          </a:p>
        </p:txBody>
      </p:sp>
      <p:pic>
        <p:nvPicPr>
          <p:cNvPr id="3" name="Picture 2" descr="An image showing an example of a Dates table with a Year, Month, week, and DayoftheWeek column.">
            <a:extLst>
              <a:ext uri="{FF2B5EF4-FFF2-40B4-BE49-F238E27FC236}">
                <a16:creationId xmlns:a16="http://schemas.microsoft.com/office/drawing/2014/main" id="{0F1F6DF0-5331-43A5-B5A1-3FD2CF6ED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038" y="2585880"/>
            <a:ext cx="10173924" cy="2334826"/>
          </a:xfrm>
          <a:prstGeom prst="rect">
            <a:avLst/>
          </a:prstGeom>
        </p:spPr>
      </p:pic>
    </p:spTree>
    <p:extLst>
      <p:ext uri="{BB962C8B-B14F-4D97-AF65-F5344CB8AC3E}">
        <p14:creationId xmlns:p14="http://schemas.microsoft.com/office/powerpoint/2010/main" val="11859093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60F4-BEEB-433C-887B-E478AE1724B4}"/>
              </a:ext>
              <a:ext uri="{C183D7F6-B498-43B3-948B-1728B52AA6E4}">
                <adec:decorative xmlns:adec="http://schemas.microsoft.com/office/drawing/2017/decorative" val="1"/>
              </a:ext>
            </a:extLst>
          </p:cNvPr>
          <p:cNvSpPr/>
          <p:nvPr/>
        </p:nvSpPr>
        <p:spPr bwMode="auto">
          <a:xfrm>
            <a:off x="418643" y="1120690"/>
            <a:ext cx="7343124" cy="465278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Relationships and Cardinality</a:t>
            </a:r>
          </a:p>
        </p:txBody>
      </p:sp>
      <p:sp>
        <p:nvSpPr>
          <p:cNvPr id="4" name="Text Placeholder 3">
            <a:extLst>
              <a:ext uri="{FF2B5EF4-FFF2-40B4-BE49-F238E27FC236}">
                <a16:creationId xmlns:a16="http://schemas.microsoft.com/office/drawing/2014/main" id="{57B5438D-ABA0-4352-9360-5AFDC2F9FA68}"/>
              </a:ext>
            </a:extLst>
          </p:cNvPr>
          <p:cNvSpPr>
            <a:spLocks noGrp="1"/>
          </p:cNvSpPr>
          <p:nvPr>
            <p:ph type="body" sz="quarter" idx="10"/>
          </p:nvPr>
        </p:nvSpPr>
        <p:spPr>
          <a:xfrm>
            <a:off x="8002342" y="1120690"/>
            <a:ext cx="3430145" cy="4652789"/>
          </a:xfrm>
          <a:solidFill>
            <a:schemeClr val="bg1">
              <a:lumMod val="95000"/>
            </a:schemeClr>
          </a:solidFill>
          <a:ln>
            <a:solidFill>
              <a:srgbClr val="0B556A"/>
            </a:solidFill>
          </a:ln>
        </p:spPr>
        <p:txBody>
          <a:bodyPr/>
          <a:lstStyle/>
          <a:p>
            <a:r>
              <a:rPr lang="en-US" sz="2353" dirty="0"/>
              <a:t>Relationship: Formed by correlating rows belonging to different tables.</a:t>
            </a:r>
          </a:p>
          <a:p>
            <a:r>
              <a:rPr lang="en-US" sz="2353" dirty="0"/>
              <a:t>Cardinality: Uniqueness of data values in a column.</a:t>
            </a:r>
          </a:p>
        </p:txBody>
      </p:sp>
      <p:pic>
        <p:nvPicPr>
          <p:cNvPr id="3" name="Picture 2" descr="An image showing two tables, the Territory table and the CountryName table, which  a relationship defined between the two tables.">
            <a:extLst>
              <a:ext uri="{FF2B5EF4-FFF2-40B4-BE49-F238E27FC236}">
                <a16:creationId xmlns:a16="http://schemas.microsoft.com/office/drawing/2014/main" id="{13BAC482-8F64-4FC8-93F2-CCC39EF35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57" y="2414806"/>
            <a:ext cx="7105896" cy="2028387"/>
          </a:xfrm>
          <a:prstGeom prst="rect">
            <a:avLst/>
          </a:prstGeom>
        </p:spPr>
      </p:pic>
    </p:spTree>
    <p:extLst>
      <p:ext uri="{BB962C8B-B14F-4D97-AF65-F5344CB8AC3E}">
        <p14:creationId xmlns:p14="http://schemas.microsoft.com/office/powerpoint/2010/main" val="31230895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Modeling Challenges</a:t>
            </a:r>
          </a:p>
        </p:txBody>
      </p:sp>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546753"/>
          </a:xfrm>
        </p:spPr>
        <p:txBody>
          <a:bodyPr/>
          <a:lstStyle/>
          <a:p>
            <a:r>
              <a:rPr lang="en-US" sz="2353" dirty="0"/>
              <a:t>Circular relationships and relational dependencies.</a:t>
            </a:r>
          </a:p>
        </p:txBody>
      </p:sp>
      <p:pic>
        <p:nvPicPr>
          <p:cNvPr id="3" name="Picture 2" descr="An image showing a circular relationship between three tables, Sales, Sales Territory, and Customer.">
            <a:extLst>
              <a:ext uri="{FF2B5EF4-FFF2-40B4-BE49-F238E27FC236}">
                <a16:creationId xmlns:a16="http://schemas.microsoft.com/office/drawing/2014/main" id="{7EE04E66-E412-41C7-BA44-CF8E32A0D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533" y="1766541"/>
            <a:ext cx="7068765" cy="3973503"/>
          </a:xfrm>
          <a:prstGeom prst="rect">
            <a:avLst/>
          </a:prstGeom>
        </p:spPr>
      </p:pic>
    </p:spTree>
    <p:extLst>
      <p:ext uri="{BB962C8B-B14F-4D97-AF65-F5344CB8AC3E}">
        <p14:creationId xmlns:p14="http://schemas.microsoft.com/office/powerpoint/2010/main" val="33091481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2404152"/>
            <a:ext cx="5677357" cy="3240117"/>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6596009" y="1161860"/>
            <a:ext cx="5471550" cy="445213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Combine Queries</a:t>
            </a:r>
          </a:p>
        </p:txBody>
      </p:sp>
      <p:sp>
        <p:nvSpPr>
          <p:cNvPr id="9" name="TextBox 8">
            <a:extLst>
              <a:ext uri="{FF2B5EF4-FFF2-40B4-BE49-F238E27FC236}">
                <a16:creationId xmlns:a16="http://schemas.microsoft.com/office/drawing/2014/main" id="{AE530ABB-164C-4B4D-9956-0CD223B6A3F4}"/>
              </a:ext>
            </a:extLst>
          </p:cNvPr>
          <p:cNvSpPr txBox="1"/>
          <p:nvPr/>
        </p:nvSpPr>
        <p:spPr>
          <a:xfrm>
            <a:off x="418643" y="1161860"/>
            <a:ext cx="5677357" cy="1177245"/>
          </a:xfrm>
          <a:prstGeom prst="rect">
            <a:avLst/>
          </a:prstGeom>
          <a:solidFill>
            <a:schemeClr val="bg1">
              <a:lumMod val="95000"/>
            </a:schemeClr>
          </a:solidFill>
        </p:spPr>
        <p:txBody>
          <a:bodyPr wrap="square">
            <a:spAutoFit/>
          </a:bodyPr>
          <a:lstStyle/>
          <a:p>
            <a:r>
              <a:rPr lang="en-US" sz="2350" dirty="0">
                <a:latin typeface="+mj-lt"/>
              </a:rPr>
              <a:t>Two methods for combining queries:</a:t>
            </a:r>
          </a:p>
          <a:p>
            <a:pPr marL="342900" indent="-342900">
              <a:buFont typeface="Arial" panose="020B0604020202020204" pitchFamily="34" charset="0"/>
              <a:buChar char="•"/>
            </a:pPr>
            <a:r>
              <a:rPr lang="en-US" sz="2350" dirty="0"/>
              <a:t>Append</a:t>
            </a:r>
          </a:p>
          <a:p>
            <a:pPr marL="342900" indent="-342900">
              <a:buFont typeface="Arial" panose="020B0604020202020204" pitchFamily="34" charset="0"/>
              <a:buChar char="•"/>
            </a:pPr>
            <a:r>
              <a:rPr lang="en-US" sz="2350" dirty="0"/>
              <a:t>Merge</a:t>
            </a:r>
          </a:p>
        </p:txBody>
      </p:sp>
      <p:pic>
        <p:nvPicPr>
          <p:cNvPr id="11" name="Picture 10" descr="An image showing the Append dialog box to append rows from one table to the end of another table.">
            <a:extLst>
              <a:ext uri="{FF2B5EF4-FFF2-40B4-BE49-F238E27FC236}">
                <a16:creationId xmlns:a16="http://schemas.microsoft.com/office/drawing/2014/main" id="{CCD568BE-50DF-4393-BC06-83006AC0D7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496" y="2574673"/>
            <a:ext cx="4640495" cy="2899073"/>
          </a:xfrm>
          <a:prstGeom prst="rect">
            <a:avLst/>
          </a:prstGeom>
        </p:spPr>
      </p:pic>
      <p:pic>
        <p:nvPicPr>
          <p:cNvPr id="12" name="Picture 11" descr="An image showing the Merge dialog box to merge the rows from the Sales table into the Sales Order Details table.">
            <a:extLst>
              <a:ext uri="{FF2B5EF4-FFF2-40B4-BE49-F238E27FC236}">
                <a16:creationId xmlns:a16="http://schemas.microsoft.com/office/drawing/2014/main" id="{77229C77-0A7E-49E2-85C8-FF81DA76F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077" y="1350148"/>
            <a:ext cx="4551413" cy="4075554"/>
          </a:xfrm>
          <a:prstGeom prst="rect">
            <a:avLst/>
          </a:prstGeom>
        </p:spPr>
      </p:pic>
    </p:spTree>
    <p:extLst>
      <p:ext uri="{BB962C8B-B14F-4D97-AF65-F5344CB8AC3E}">
        <p14:creationId xmlns:p14="http://schemas.microsoft.com/office/powerpoint/2010/main" val="2552171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1598323"/>
          </a:xfrm>
        </p:spPr>
        <p:txBody>
          <a:bodyPr/>
          <a:lstStyle/>
          <a:p>
            <a:pPr marL="342900" indent="-342900">
              <a:buFont typeface="Arial" panose="020B0604020202020204" pitchFamily="34" charset="0"/>
              <a:buChar char="•"/>
            </a:pPr>
            <a:r>
              <a:rPr lang="en-US" sz="2353" dirty="0"/>
              <a:t>Q01 – What is Cardinality?</a:t>
            </a:r>
          </a:p>
          <a:p>
            <a:pPr marL="672290" lvl="3" indent="-280121">
              <a:buSzPct val="100000"/>
              <a:buFont typeface="Arial" panose="020B0604020202020204" pitchFamily="34" charset="0"/>
              <a:buChar char="‒"/>
            </a:pPr>
            <a:r>
              <a:rPr lang="en-US" sz="2000" dirty="0"/>
              <a:t>A01 – Cardinality is a term that is used to describe the uniqueness of the values in a column. Relationship cardinality refers to the number of rows from one table that are related to another (one to one, one to many, many to </a:t>
            </a:r>
            <a:r>
              <a:rPr lang="en-US" sz="2000"/>
              <a:t>many).</a:t>
            </a:r>
            <a:endParaRPr lang="en-US" sz="2353" dirty="0"/>
          </a:p>
        </p:txBody>
      </p:sp>
    </p:spTree>
    <p:extLst>
      <p:ext uri="{BB962C8B-B14F-4D97-AF65-F5344CB8AC3E}">
        <p14:creationId xmlns:p14="http://schemas.microsoft.com/office/powerpoint/2010/main" val="280601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Dimensions and Hierarchies</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highlight>
                <a:srgbClr val="FFFF00"/>
              </a:highlight>
            </a:endParaRPr>
          </a:p>
        </p:txBody>
      </p:sp>
    </p:spTree>
    <p:extLst>
      <p:ext uri="{BB962C8B-B14F-4D97-AF65-F5344CB8AC3E}">
        <p14:creationId xmlns:p14="http://schemas.microsoft.com/office/powerpoint/2010/main" val="3894596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860F4-BEEB-433C-887B-E478AE1724B4}"/>
              </a:ext>
              <a:ext uri="{C183D7F6-B498-43B3-948B-1728B52AA6E4}">
                <adec:decorative xmlns:adec="http://schemas.microsoft.com/office/drawing/2017/decorative" val="1"/>
              </a:ext>
            </a:extLst>
          </p:cNvPr>
          <p:cNvSpPr/>
          <p:nvPr/>
        </p:nvSpPr>
        <p:spPr bwMode="auto">
          <a:xfrm>
            <a:off x="418643" y="1120690"/>
            <a:ext cx="7343124" cy="465278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Dimensions and Hierarchies</a:t>
            </a:r>
          </a:p>
        </p:txBody>
      </p:sp>
      <p:sp>
        <p:nvSpPr>
          <p:cNvPr id="4" name="Text Placeholder 3">
            <a:extLst>
              <a:ext uri="{FF2B5EF4-FFF2-40B4-BE49-F238E27FC236}">
                <a16:creationId xmlns:a16="http://schemas.microsoft.com/office/drawing/2014/main" id="{57B5438D-ABA0-4352-9360-5AFDC2F9FA68}"/>
              </a:ext>
            </a:extLst>
          </p:cNvPr>
          <p:cNvSpPr>
            <a:spLocks noGrp="1"/>
          </p:cNvSpPr>
          <p:nvPr>
            <p:ph type="body" sz="quarter" idx="10"/>
          </p:nvPr>
        </p:nvSpPr>
        <p:spPr>
          <a:xfrm>
            <a:off x="8002342" y="1120690"/>
            <a:ext cx="3430145" cy="4652788"/>
          </a:xfrm>
          <a:solidFill>
            <a:schemeClr val="bg1">
              <a:lumMod val="95000"/>
            </a:schemeClr>
          </a:solidFill>
          <a:ln>
            <a:solidFill>
              <a:srgbClr val="0B556A"/>
            </a:solidFill>
          </a:ln>
        </p:spPr>
        <p:txBody>
          <a:bodyPr/>
          <a:lstStyle/>
          <a:p>
            <a:r>
              <a:rPr lang="en-US" sz="2353" dirty="0"/>
              <a:t>Dimension: Store details about business entities.</a:t>
            </a:r>
          </a:p>
          <a:p>
            <a:r>
              <a:rPr lang="en-US" sz="2353" dirty="0"/>
              <a:t>Hierarchy: Organize data such that one element is ranged over other data.</a:t>
            </a:r>
          </a:p>
          <a:p>
            <a:endParaRPr lang="en-US" sz="2353" dirty="0"/>
          </a:p>
        </p:txBody>
      </p:sp>
      <p:pic>
        <p:nvPicPr>
          <p:cNvPr id="3" name="Picture 2" descr="An image showing an Employee table with a parent-child hierarchy data structure of four columns; EmployeeID, Employee, ManagerID, and Manager.">
            <a:extLst>
              <a:ext uri="{FF2B5EF4-FFF2-40B4-BE49-F238E27FC236}">
                <a16:creationId xmlns:a16="http://schemas.microsoft.com/office/drawing/2014/main" id="{A1AB8558-D2B7-4B28-9745-0C5FB98AA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11" y="2489524"/>
            <a:ext cx="7109407" cy="1878952"/>
          </a:xfrm>
          <a:prstGeom prst="rect">
            <a:avLst/>
          </a:prstGeom>
        </p:spPr>
      </p:pic>
    </p:spTree>
    <p:extLst>
      <p:ext uri="{BB962C8B-B14F-4D97-AF65-F5344CB8AC3E}">
        <p14:creationId xmlns:p14="http://schemas.microsoft.com/office/powerpoint/2010/main" val="23900536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Role-playing Dimensions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dirty="0">
                <a:cs typeface="Segoe UI" panose="020B0502040204020203" pitchFamily="34" charset="0"/>
              </a:rPr>
              <a:t>A dimension that can filter related facts differently.</a:t>
            </a:r>
          </a:p>
        </p:txBody>
      </p:sp>
      <p:pic>
        <p:nvPicPr>
          <p:cNvPr id="4" name="Picture 3" descr="An image showing a database model with three tables; Sales, Order, and Calendar, to illustrate role-playing dimensions and filtering.">
            <a:extLst>
              <a:ext uri="{FF2B5EF4-FFF2-40B4-BE49-F238E27FC236}">
                <a16:creationId xmlns:a16="http://schemas.microsoft.com/office/drawing/2014/main" id="{24220AF2-AF3E-4185-B5F2-EF4053DA7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559" y="1281670"/>
            <a:ext cx="4979833" cy="4455640"/>
          </a:xfrm>
          <a:prstGeom prst="rect">
            <a:avLst/>
          </a:prstGeom>
        </p:spPr>
      </p:pic>
    </p:spTree>
    <p:extLst>
      <p:ext uri="{BB962C8B-B14F-4D97-AF65-F5344CB8AC3E}">
        <p14:creationId xmlns:p14="http://schemas.microsoft.com/office/powerpoint/2010/main" val="21795921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672DE-8D39-41F1-9BE3-FD0CE7946608}"/>
              </a:ext>
              <a:ext uri="{C183D7F6-B498-43B3-948B-1728B52AA6E4}">
                <adec:decorative xmlns:adec="http://schemas.microsoft.com/office/drawing/2017/decorative" val="1"/>
              </a:ext>
            </a:extLst>
          </p:cNvPr>
          <p:cNvSpPr/>
          <p:nvPr/>
        </p:nvSpPr>
        <p:spPr bwMode="auto">
          <a:xfrm>
            <a:off x="432089" y="1616149"/>
            <a:ext cx="11327822" cy="4274288"/>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Creating new Hierarchies</a:t>
            </a:r>
          </a:p>
        </p:txBody>
      </p:sp>
      <p:sp>
        <p:nvSpPr>
          <p:cNvPr id="4" name="Text Placeholder 3">
            <a:extLst>
              <a:ext uri="{FF2B5EF4-FFF2-40B4-BE49-F238E27FC236}">
                <a16:creationId xmlns:a16="http://schemas.microsoft.com/office/drawing/2014/main" id="{C18183BD-0D7F-4E22-8BEA-F049251A4A24}"/>
              </a:ext>
            </a:extLst>
          </p:cNvPr>
          <p:cNvSpPr>
            <a:spLocks noGrp="1"/>
          </p:cNvSpPr>
          <p:nvPr>
            <p:ph type="body" sz="quarter" idx="10"/>
          </p:nvPr>
        </p:nvSpPr>
        <p:spPr>
          <a:xfrm>
            <a:off x="432089" y="1042340"/>
            <a:ext cx="11327822" cy="546753"/>
          </a:xfrm>
        </p:spPr>
        <p:txBody>
          <a:bodyPr/>
          <a:lstStyle/>
          <a:p>
            <a:r>
              <a:rPr lang="en-US" sz="2353" dirty="0"/>
              <a:t>Causes:</a:t>
            </a:r>
          </a:p>
        </p:txBody>
      </p:sp>
      <p:pic>
        <p:nvPicPr>
          <p:cNvPr id="3" name="Picture 2" descr="An image showing two report visuals with Category and SubCategory and the affect of hierarchies to allow you to view different levels of data.">
            <a:extLst>
              <a:ext uri="{FF2B5EF4-FFF2-40B4-BE49-F238E27FC236}">
                <a16:creationId xmlns:a16="http://schemas.microsoft.com/office/drawing/2014/main" id="{9DCB65BC-E02B-4F71-AFDF-EA6BFC599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8" y="1933065"/>
            <a:ext cx="10584979" cy="3640455"/>
          </a:xfrm>
          <a:prstGeom prst="rect">
            <a:avLst/>
          </a:prstGeom>
        </p:spPr>
      </p:pic>
    </p:spTree>
    <p:extLst>
      <p:ext uri="{BB962C8B-B14F-4D97-AF65-F5344CB8AC3E}">
        <p14:creationId xmlns:p14="http://schemas.microsoft.com/office/powerpoint/2010/main" val="40071441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4: Design a Data Model In Power BI</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 </a:t>
            </a:r>
            <a:r>
              <a:rPr lang="en-US" dirty="0">
                <a:solidFill>
                  <a:schemeClr val="bg1"/>
                </a:solidFill>
              </a:rPr>
              <a:t>(2)</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584251"/>
            <a:ext cx="11005903" cy="2399439"/>
          </a:xfrm>
        </p:spPr>
        <p:txBody>
          <a:bodyPr/>
          <a:lstStyle/>
          <a:p>
            <a:pPr marL="342900" indent="-342900">
              <a:buFont typeface="Arial" panose="020B0604020202020204" pitchFamily="34" charset="0"/>
              <a:buChar char="•"/>
            </a:pPr>
            <a:r>
              <a:rPr lang="en-US" sz="2353" dirty="0"/>
              <a:t>Q01 – A dimension that can filter related facts differently is called what?</a:t>
            </a:r>
          </a:p>
          <a:p>
            <a:pPr marL="672290" lvl="3" indent="-280121">
              <a:buSzPct val="100000"/>
              <a:buFont typeface="Arial" panose="020B0604020202020204" pitchFamily="34" charset="0"/>
              <a:buChar char="‒"/>
            </a:pPr>
            <a:r>
              <a:rPr lang="en-US" sz="2000" dirty="0"/>
              <a:t>A01 – A role-playing dimension.</a:t>
            </a:r>
            <a:endParaRPr lang="en-US" sz="2353" dirty="0"/>
          </a:p>
          <a:p>
            <a:pPr marL="342900" indent="-342900">
              <a:buFont typeface="Arial" panose="020B0604020202020204" pitchFamily="34" charset="0"/>
              <a:buChar char="•"/>
            </a:pPr>
            <a:r>
              <a:rPr lang="en-US" sz="2353" dirty="0"/>
              <a:t>Q02 – What type of table stores details about business entities?</a:t>
            </a:r>
          </a:p>
          <a:p>
            <a:pPr marL="672290" lvl="3" indent="-280121">
              <a:buSzPct val="100000"/>
              <a:buFont typeface="Arial" panose="020B0604020202020204" pitchFamily="34" charset="0"/>
              <a:buChar char="‒"/>
            </a:pPr>
            <a:r>
              <a:rPr lang="en-US" sz="2000" dirty="0"/>
              <a:t>A02 – Dimension table.</a:t>
            </a:r>
          </a:p>
          <a:p>
            <a:endParaRPr lang="en-US" sz="2353" dirty="0"/>
          </a:p>
        </p:txBody>
      </p:sp>
    </p:spTree>
    <p:extLst>
      <p:ext uri="{BB962C8B-B14F-4D97-AF65-F5344CB8AC3E}">
        <p14:creationId xmlns:p14="http://schemas.microsoft.com/office/powerpoint/2010/main" val="334451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Model Data in Power BI Desktop</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w="19050">
            <a:solidFill>
              <a:schemeClr val="accent1"/>
            </a:solidFill>
          </a:ln>
        </p:spPr>
        <p:txBody>
          <a:bodyPr vert="horz" wrap="square" lIns="182880" tIns="137160" rIns="182880" bIns="91440" rtlCol="0">
            <a:noAutofit/>
          </a:bodyPr>
          <a:lstStyle/>
          <a:p>
            <a:r>
              <a:rPr lang="en-US" dirty="0"/>
              <a:t>Lab: Model Data in Power BI Desktop</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r>
              <a:rPr lang="en-US" dirty="0"/>
              <a:t>We covered the following concepts:</a:t>
            </a:r>
            <a:endParaRPr lang="en-US" dirty="0">
              <a:latin typeface="+mn-lt"/>
            </a:endParaRPr>
          </a:p>
          <a:p>
            <a:pPr marL="342900" indent="-342900">
              <a:lnSpc>
                <a:spcPct val="100000"/>
              </a:lnSpc>
              <a:buFont typeface="Arial" panose="020B0604020202020204" pitchFamily="34" charset="0"/>
              <a:buChar char="•"/>
            </a:pPr>
            <a:r>
              <a:rPr lang="en-US" dirty="0">
                <a:latin typeface="+mn-lt"/>
              </a:rPr>
              <a:t>Data Modeling</a:t>
            </a:r>
          </a:p>
          <a:p>
            <a:pPr marL="342900" indent="-342900">
              <a:lnSpc>
                <a:spcPct val="100000"/>
              </a:lnSpc>
              <a:buFont typeface="Arial" panose="020B0604020202020204" pitchFamily="34" charset="0"/>
              <a:buChar char="•"/>
            </a:pPr>
            <a:r>
              <a:rPr lang="en-US" dirty="0">
                <a:latin typeface="+mn-lt"/>
              </a:rPr>
              <a:t>Working with Tables</a:t>
            </a:r>
          </a:p>
          <a:p>
            <a:pPr marL="342900" indent="-342900">
              <a:lnSpc>
                <a:spcPct val="100000"/>
              </a:lnSpc>
              <a:buFont typeface="Arial" panose="020B0604020202020204" pitchFamily="34" charset="0"/>
              <a:buChar char="•"/>
            </a:pPr>
            <a:r>
              <a:rPr lang="en-US" dirty="0">
                <a:latin typeface="+mn-lt"/>
              </a:rPr>
              <a:t>Dimensions and Hierarchies</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it-IT" dirty="0"/>
              <a:t>PL-300 Design a data model in Power BI</a:t>
            </a:r>
            <a:endParaRPr lang="en-US" dirty="0"/>
          </a:p>
          <a:p>
            <a:r>
              <a:rPr lang="en-US" dirty="0">
                <a:hlinkClick r:id="rId3"/>
              </a:rPr>
              <a:t>https://docs.microsoft.com/en-us/learn/modules/design-model-power-bi/</a:t>
            </a:r>
            <a:endParaRPr lang="en-US" dirty="0"/>
          </a:p>
          <a:p>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You will learn the following concepts:</a:t>
            </a:r>
          </a:p>
          <a:p>
            <a:pPr marL="342900" lvl="1" indent="-342900">
              <a:buFont typeface="Arial" panose="020B0604020202020204" pitchFamily="34" charset="0"/>
              <a:buChar char="•"/>
            </a:pPr>
            <a:r>
              <a:rPr lang="en-US" dirty="0"/>
              <a:t>Data Modeling</a:t>
            </a:r>
          </a:p>
          <a:p>
            <a:pPr marL="342900" lvl="1" indent="-342900">
              <a:buFont typeface="Arial" panose="020B0604020202020204" pitchFamily="34" charset="0"/>
              <a:buChar char="•"/>
            </a:pPr>
            <a:r>
              <a:rPr lang="en-US" dirty="0"/>
              <a:t>Working with Tables</a:t>
            </a:r>
          </a:p>
          <a:p>
            <a:pPr marL="342900" lvl="1" indent="-342900">
              <a:buFont typeface="Arial" panose="020B0604020202020204" pitchFamily="34" charset="0"/>
              <a:buChar char="•"/>
            </a:pPr>
            <a:r>
              <a:rPr lang="en-US" dirty="0"/>
              <a:t>Dimensions and Hierarchies</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Introduction to Data Modeling</a:t>
            </a:r>
          </a:p>
        </p:txBody>
      </p:sp>
      <p:sp>
        <p:nvSpPr>
          <p:cNvPr id="2" name="Text Placeholder 1"/>
          <p:cNvSpPr>
            <a:spLocks noGrp="1"/>
          </p:cNvSpPr>
          <p:nvPr>
            <p:ph type="body" sz="quarter" idx="15"/>
          </p:nvPr>
        </p:nvSpPr>
        <p:spPr/>
        <p:txBody>
          <a:bodyPr/>
          <a:lstStyle/>
          <a:p>
            <a:pPr lvl="1"/>
            <a:r>
              <a:rPr lang="en-US" dirty="0"/>
              <a:t>Working with Tables</a:t>
            </a:r>
          </a:p>
        </p:txBody>
      </p:sp>
      <p:sp>
        <p:nvSpPr>
          <p:cNvPr id="3" name="Text Placeholder 2"/>
          <p:cNvSpPr>
            <a:spLocks noGrp="1"/>
          </p:cNvSpPr>
          <p:nvPr>
            <p:ph type="body" sz="quarter" idx="20"/>
          </p:nvPr>
        </p:nvSpPr>
        <p:spPr/>
        <p:txBody>
          <a:bodyPr/>
          <a:lstStyle/>
          <a:p>
            <a:pPr lvl="1"/>
            <a:r>
              <a:rPr lang="en-US" dirty="0"/>
              <a:t>Dimensions and Hierarchies</a:t>
            </a:r>
          </a:p>
        </p:txBody>
      </p:sp>
      <p:grpSp>
        <p:nvGrpSpPr>
          <p:cNvPr id="21" name="Group 20" descr="Icon of a fingerprint">
            <a:extLst>
              <a:ext uri="{FF2B5EF4-FFF2-40B4-BE49-F238E27FC236}">
                <a16:creationId xmlns:a16="http://schemas.microsoft.com/office/drawing/2014/main" id="{24AFDAF1-D753-4DD4-871A-57D8766E5726}"/>
              </a:ext>
            </a:extLst>
          </p:cNvPr>
          <p:cNvGrpSpPr/>
          <p:nvPr/>
        </p:nvGrpSpPr>
        <p:grpSpPr>
          <a:xfrm>
            <a:off x="3031668" y="1620002"/>
            <a:ext cx="702132" cy="702232"/>
            <a:chOff x="3031668" y="1620002"/>
            <a:chExt cx="702132" cy="702232"/>
          </a:xfrm>
        </p:grpSpPr>
        <p:grpSp>
          <p:nvGrpSpPr>
            <p:cNvPr id="22" name="Group 21">
              <a:extLst>
                <a:ext uri="{FF2B5EF4-FFF2-40B4-BE49-F238E27FC236}">
                  <a16:creationId xmlns:a16="http://schemas.microsoft.com/office/drawing/2014/main" id="{CF4CD35A-5D38-4C6F-9D0A-643B23DE48D9}"/>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24" name="Freeform 5">
                <a:extLst>
                  <a:ext uri="{FF2B5EF4-FFF2-40B4-BE49-F238E27FC236}">
                    <a16:creationId xmlns:a16="http://schemas.microsoft.com/office/drawing/2014/main" id="{49610973-A72F-4FE1-B0DD-A6EE46D7F20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1236055D-9031-4076-A1FA-D7EFA20F422E}"/>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Fingerprint_E928" title="Icon of a fingerprint">
              <a:extLst>
                <a:ext uri="{FF2B5EF4-FFF2-40B4-BE49-F238E27FC236}">
                  <a16:creationId xmlns:a16="http://schemas.microsoft.com/office/drawing/2014/main" id="{8347FEC4-9C9D-49D0-9CA4-9E016CFDFE1E}"/>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6" name="Group 25" descr="Icon of a shield with an exclamation point inside">
            <a:extLst>
              <a:ext uri="{FF2B5EF4-FFF2-40B4-BE49-F238E27FC236}">
                <a16:creationId xmlns:a16="http://schemas.microsoft.com/office/drawing/2014/main" id="{0E98636F-47EA-45FF-A8D5-FB676DF63C3E}"/>
              </a:ext>
            </a:extLst>
          </p:cNvPr>
          <p:cNvGrpSpPr/>
          <p:nvPr/>
        </p:nvGrpSpPr>
        <p:grpSpPr>
          <a:xfrm>
            <a:off x="3031668" y="3077885"/>
            <a:ext cx="702132" cy="702232"/>
            <a:chOff x="3031668" y="3077885"/>
            <a:chExt cx="702132" cy="702232"/>
          </a:xfrm>
        </p:grpSpPr>
        <p:grpSp>
          <p:nvGrpSpPr>
            <p:cNvPr id="27" name="Group 26">
              <a:extLst>
                <a:ext uri="{FF2B5EF4-FFF2-40B4-BE49-F238E27FC236}">
                  <a16:creationId xmlns:a16="http://schemas.microsoft.com/office/drawing/2014/main" id="{FBA1A5EF-9ED3-4B72-BD46-5F7E29C1214F}"/>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29" name="Freeform 5">
                <a:extLst>
                  <a:ext uri="{FF2B5EF4-FFF2-40B4-BE49-F238E27FC236}">
                    <a16:creationId xmlns:a16="http://schemas.microsoft.com/office/drawing/2014/main" id="{45CE3FE1-360C-4211-902E-8F477B5BFF6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B97D8EC3-B471-45BA-9AB3-935726B04C68}"/>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shield_3" title="Icon of a shield with an exclamation point inside">
              <a:extLst>
                <a:ext uri="{FF2B5EF4-FFF2-40B4-BE49-F238E27FC236}">
                  <a16:creationId xmlns:a16="http://schemas.microsoft.com/office/drawing/2014/main" id="{D05DD91F-A635-472E-B7BE-0D8E31174717}"/>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descr="Icon of a padlock">
            <a:extLst>
              <a:ext uri="{FF2B5EF4-FFF2-40B4-BE49-F238E27FC236}">
                <a16:creationId xmlns:a16="http://schemas.microsoft.com/office/drawing/2014/main" id="{D9B568E9-4D0A-4743-BA35-12F54239FA89}"/>
              </a:ext>
            </a:extLst>
          </p:cNvPr>
          <p:cNvGrpSpPr/>
          <p:nvPr/>
        </p:nvGrpSpPr>
        <p:grpSpPr>
          <a:xfrm>
            <a:off x="3031668" y="4535768"/>
            <a:ext cx="702132" cy="702232"/>
            <a:chOff x="3031668" y="4535768"/>
            <a:chExt cx="702132" cy="702232"/>
          </a:xfrm>
        </p:grpSpPr>
        <p:grpSp>
          <p:nvGrpSpPr>
            <p:cNvPr id="38" name="Group 37">
              <a:extLst>
                <a:ext uri="{FF2B5EF4-FFF2-40B4-BE49-F238E27FC236}">
                  <a16:creationId xmlns:a16="http://schemas.microsoft.com/office/drawing/2014/main" id="{ADDAFBFD-7861-491F-A884-42C8C3BCBAE4}"/>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0" name="Freeform 5">
                <a:extLst>
                  <a:ext uri="{FF2B5EF4-FFF2-40B4-BE49-F238E27FC236}">
                    <a16:creationId xmlns:a16="http://schemas.microsoft.com/office/drawing/2014/main" id="{600AD32D-2D9D-420A-BFCD-B443041236C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ED8779FF-C270-433C-965C-BF6891345E7A}"/>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Lock" title="Icon of a padlock">
              <a:extLst>
                <a:ext uri="{FF2B5EF4-FFF2-40B4-BE49-F238E27FC236}">
                  <a16:creationId xmlns:a16="http://schemas.microsoft.com/office/drawing/2014/main" id="{B68C753B-39D4-440E-A1C8-8339042CFD5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 to Data Modeling</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Introduction to Dashboards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Benefits of a good data model:</a:t>
            </a:r>
            <a:endParaRPr lang="en-US" sz="2353" dirty="0">
              <a:latin typeface="Segoe UI" panose="020B0502040204020203" pitchFamily="34" charset="0"/>
              <a:cs typeface="Segoe UI" panose="020B0502040204020203" pitchFamily="34" charset="0"/>
            </a:endParaRP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Accurate reports.</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Faster data exploration.</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Simpler aggregations.</a:t>
            </a:r>
          </a:p>
          <a:p>
            <a:pPr marL="342900" indent="-342900">
              <a:lnSpc>
                <a:spcPct val="100000"/>
              </a:lnSpc>
              <a:buFont typeface="Arial" panose="020B0604020202020204" pitchFamily="34" charset="0"/>
              <a:buChar char="•"/>
            </a:pPr>
            <a:r>
              <a:rPr lang="en-US" sz="2353" dirty="0">
                <a:latin typeface="Segoe UI" panose="020B0502040204020203" pitchFamily="34" charset="0"/>
                <a:cs typeface="Segoe UI" panose="020B0502040204020203" pitchFamily="34" charset="0"/>
              </a:rPr>
              <a:t>Easier to maintain. </a:t>
            </a:r>
          </a:p>
        </p:txBody>
      </p:sp>
      <p:pic>
        <p:nvPicPr>
          <p:cNvPr id="4" name="Picture 3" descr="An image showing a database model diagram, with tables and defined relationships.">
            <a:extLst>
              <a:ext uri="{FF2B5EF4-FFF2-40B4-BE49-F238E27FC236}">
                <a16:creationId xmlns:a16="http://schemas.microsoft.com/office/drawing/2014/main" id="{B2939112-6DDC-4E92-81CA-2C7B289659CC}"/>
              </a:ext>
            </a:extLst>
          </p:cNvPr>
          <p:cNvPicPr>
            <a:picLocks noChangeAspect="1"/>
          </p:cNvPicPr>
          <p:nvPr/>
        </p:nvPicPr>
        <p:blipFill>
          <a:blip r:embed="rId3"/>
          <a:stretch>
            <a:fillRect/>
          </a:stretch>
        </p:blipFill>
        <p:spPr>
          <a:xfrm>
            <a:off x="1737965" y="1226469"/>
            <a:ext cx="4279178" cy="4483760"/>
          </a:xfrm>
          <a:prstGeom prst="rect">
            <a:avLst/>
          </a:prstGeom>
        </p:spPr>
      </p:pic>
    </p:spTree>
    <p:extLst>
      <p:ext uri="{BB962C8B-B14F-4D97-AF65-F5344CB8AC3E}">
        <p14:creationId xmlns:p14="http://schemas.microsoft.com/office/powerpoint/2010/main" val="19869388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Star Schemas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Tables are classified as dimension or fact tables:</a:t>
            </a:r>
            <a:endParaRPr lang="en-US" sz="2353" dirty="0">
              <a:latin typeface="Segoe UI" panose="020B0502040204020203" pitchFamily="34" charset="0"/>
              <a:cs typeface="Segoe UI" panose="020B0502040204020203" pitchFamily="34" charset="0"/>
            </a:endParaRPr>
          </a:p>
          <a:p>
            <a:pPr>
              <a:lnSpc>
                <a:spcPct val="100000"/>
              </a:lnSpc>
            </a:pPr>
            <a:r>
              <a:rPr lang="en-US" sz="2353" dirty="0">
                <a:latin typeface="Segoe UI" panose="020B0502040204020203" pitchFamily="34" charset="0"/>
                <a:cs typeface="Segoe UI" panose="020B0502040204020203" pitchFamily="34" charset="0"/>
              </a:rPr>
              <a:t>Dimension: Describes business entities.</a:t>
            </a:r>
          </a:p>
          <a:p>
            <a:pPr>
              <a:lnSpc>
                <a:spcPct val="100000"/>
              </a:lnSpc>
            </a:pPr>
            <a:r>
              <a:rPr lang="en-US" sz="2353" dirty="0">
                <a:latin typeface="Segoe UI" panose="020B0502040204020203" pitchFamily="34" charset="0"/>
                <a:cs typeface="Segoe UI" panose="020B0502040204020203" pitchFamily="34" charset="0"/>
              </a:rPr>
              <a:t>Fact: Store observations or events.</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a 5 point star representing a database star schema with the fact table in the middle of the star, and a dimension table at the end of each point of the star.">
            <a:extLst>
              <a:ext uri="{FF2B5EF4-FFF2-40B4-BE49-F238E27FC236}">
                <a16:creationId xmlns:a16="http://schemas.microsoft.com/office/drawing/2014/main" id="{CEFDFA34-BCC3-4DDD-AF39-6DE8F58F1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180" y="1335104"/>
            <a:ext cx="4221820" cy="4187792"/>
          </a:xfrm>
          <a:prstGeom prst="rect">
            <a:avLst/>
          </a:prstGeom>
        </p:spPr>
      </p:pic>
    </p:spTree>
    <p:extLst>
      <p:ext uri="{BB962C8B-B14F-4D97-AF65-F5344CB8AC3E}">
        <p14:creationId xmlns:p14="http://schemas.microsoft.com/office/powerpoint/2010/main" val="2791824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2578976"/>
          </a:xfrm>
        </p:spPr>
        <p:txBody>
          <a:bodyPr/>
          <a:lstStyle/>
          <a:p>
            <a:pPr marL="342900" indent="-342900">
              <a:buFont typeface="Arial" panose="020B0604020202020204" pitchFamily="34" charset="0"/>
              <a:buChar char="•"/>
            </a:pPr>
            <a:r>
              <a:rPr lang="en-US" sz="2353" dirty="0"/>
              <a:t>Q01 – The two types of tables in a star schema are what?</a:t>
            </a:r>
          </a:p>
          <a:p>
            <a:pPr marL="672290" lvl="3" indent="-280121">
              <a:buSzPct val="100000"/>
              <a:buFont typeface="Arial" panose="020B0604020202020204" pitchFamily="34" charset="0"/>
              <a:buChar char="‒"/>
            </a:pPr>
            <a:r>
              <a:rPr lang="en-US" sz="2000" dirty="0"/>
              <a:t>A01 – Dimension and Fact tables.</a:t>
            </a:r>
          </a:p>
          <a:p>
            <a:pPr marL="342900" indent="-342900">
              <a:buFont typeface="Arial" panose="020B0604020202020204" pitchFamily="34" charset="0"/>
              <a:buChar char="•"/>
            </a:pPr>
            <a:r>
              <a:rPr lang="en-US" sz="2353" dirty="0"/>
              <a:t>Q02 – What is the difference between a fact table and a dimension table?</a:t>
            </a:r>
          </a:p>
          <a:p>
            <a:pPr marL="672290" lvl="3" indent="-280121">
              <a:buSzPct val="100000"/>
              <a:buFont typeface="Arial" panose="020B0604020202020204" pitchFamily="34" charset="0"/>
              <a:buChar char="‒"/>
            </a:pPr>
            <a:r>
              <a:rPr lang="en-US" sz="2000" dirty="0"/>
              <a:t>A02 – Fact tables store observations or events while dimension tables contain information about specific entities within the data.</a:t>
            </a:r>
          </a:p>
        </p:txBody>
      </p:sp>
    </p:spTree>
    <p:extLst>
      <p:ext uri="{BB962C8B-B14F-4D97-AF65-F5344CB8AC3E}">
        <p14:creationId xmlns:p14="http://schemas.microsoft.com/office/powerpoint/2010/main" val="353727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Working with Tables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1652</TotalTime>
  <Words>3247</Words>
  <Application>Microsoft Office PowerPoint</Application>
  <PresentationFormat>Widescreen</PresentationFormat>
  <Paragraphs>264</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4: Design a Data Model In Power BI</vt:lpstr>
      <vt:lpstr>Learning Objectives</vt:lpstr>
      <vt:lpstr> Module Agenda </vt:lpstr>
      <vt:lpstr>Lesson 1: Introduction to Data Modeling</vt:lpstr>
      <vt:lpstr>Introduction to Dashboards</vt:lpstr>
      <vt:lpstr>Star Schemas</vt:lpstr>
      <vt:lpstr>Review Questions</vt:lpstr>
      <vt:lpstr>Lesson 2: Working with Tables</vt:lpstr>
      <vt:lpstr>Configure Table and Column Properties</vt:lpstr>
      <vt:lpstr>Create a Dates Table</vt:lpstr>
      <vt:lpstr>Relationships and Cardinality</vt:lpstr>
      <vt:lpstr>Modeling Challenges</vt:lpstr>
      <vt:lpstr>Combine Queries</vt:lpstr>
      <vt:lpstr>Review Questions (1)</vt:lpstr>
      <vt:lpstr>Lesson 3: Dimensions and Hierarchies</vt:lpstr>
      <vt:lpstr>Introduction to Dimensions and Hierarchies</vt:lpstr>
      <vt:lpstr>Role-playing Dimensions</vt:lpstr>
      <vt:lpstr>Creating new Hierarchies</vt:lpstr>
      <vt:lpstr>Review Questions (2)</vt:lpstr>
      <vt:lpstr>Lab: Model Data in Power BI Desktop</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434</cp:revision>
  <dcterms:created xsi:type="dcterms:W3CDTF">2020-04-30T00:33:59Z</dcterms:created>
  <dcterms:modified xsi:type="dcterms:W3CDTF">2022-02-24T23:39:45Z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