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9"/>
  </p:notesMasterIdLst>
  <p:handoutMasterIdLst>
    <p:handoutMasterId r:id="rId30"/>
  </p:handoutMasterIdLst>
  <p:sldIdLst>
    <p:sldId id="1746" r:id="rId5"/>
    <p:sldId id="1627" r:id="rId6"/>
    <p:sldId id="1787" r:id="rId7"/>
    <p:sldId id="1778" r:id="rId8"/>
    <p:sldId id="1797" r:id="rId9"/>
    <p:sldId id="1800" r:id="rId10"/>
    <p:sldId id="1801" r:id="rId11"/>
    <p:sldId id="1802" r:id="rId12"/>
    <p:sldId id="1803" r:id="rId13"/>
    <p:sldId id="1804" r:id="rId14"/>
    <p:sldId id="1798" r:id="rId15"/>
    <p:sldId id="1805" r:id="rId16"/>
    <p:sldId id="1806" r:id="rId17"/>
    <p:sldId id="1807" r:id="rId18"/>
    <p:sldId id="1815" r:id="rId19"/>
    <p:sldId id="1814" r:id="rId20"/>
    <p:sldId id="1808" r:id="rId21"/>
    <p:sldId id="1809" r:id="rId22"/>
    <p:sldId id="1810" r:id="rId23"/>
    <p:sldId id="1811" r:id="rId24"/>
    <p:sldId id="1816" r:id="rId25"/>
    <p:sldId id="1764" r:id="rId26"/>
    <p:sldId id="1765" r:id="rId27"/>
    <p:sldId id="1767"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3557" autoAdjust="0"/>
  </p:normalViewPr>
  <p:slideViewPr>
    <p:cSldViewPr snapToGrid="0">
      <p:cViewPr varScale="1">
        <p:scale>
          <a:sx n="93" d="100"/>
          <a:sy n="93" d="100"/>
        </p:scale>
        <p:origin x="3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E973338F-BCF8-46B8-A0EA-72ADF3EFEBB6}"/>
    <pc:docChg chg="custSel modSld">
      <pc:chgData name="Brian Moring" userId="d63e1979-4170-492a-9b10-98f39b9268fa" providerId="ADAL" clId="{E973338F-BCF8-46B8-A0EA-72ADF3EFEBB6}" dt="2022-02-23T22:29:28.883" v="26" actId="478"/>
      <pc:docMkLst>
        <pc:docMk/>
      </pc:docMkLst>
      <pc:sldChg chg="modSp mod">
        <pc:chgData name="Brian Moring" userId="d63e1979-4170-492a-9b10-98f39b9268fa" providerId="ADAL" clId="{E973338F-BCF8-46B8-A0EA-72ADF3EFEBB6}" dt="2022-02-23T22:29:20.722" v="24" actId="20577"/>
        <pc:sldMkLst>
          <pc:docMk/>
          <pc:sldMk cId="3418600281" sldId="1765"/>
        </pc:sldMkLst>
        <pc:spChg chg="mod">
          <ac:chgData name="Brian Moring" userId="d63e1979-4170-492a-9b10-98f39b9268fa" providerId="ADAL" clId="{E973338F-BCF8-46B8-A0EA-72ADF3EFEBB6}" dt="2022-02-23T22:29:20.722" v="24" actId="20577"/>
          <ac:spMkLst>
            <pc:docMk/>
            <pc:sldMk cId="3418600281" sldId="1765"/>
            <ac:spMk id="15" creationId="{7AFD9358-0F0F-DD41-8430-DD40142A3348}"/>
          </ac:spMkLst>
        </pc:spChg>
      </pc:sldChg>
      <pc:sldChg chg="addSp delSp modSp mod">
        <pc:chgData name="Brian Moring" userId="d63e1979-4170-492a-9b10-98f39b9268fa" providerId="ADAL" clId="{E973338F-BCF8-46B8-A0EA-72ADF3EFEBB6}" dt="2022-02-23T22:29:28.883" v="26" actId="478"/>
        <pc:sldMkLst>
          <pc:docMk/>
          <pc:sldMk cId="187072463" sldId="1767"/>
        </pc:sldMkLst>
        <pc:spChg chg="add del mod">
          <ac:chgData name="Brian Moring" userId="d63e1979-4170-492a-9b10-98f39b9268fa" providerId="ADAL" clId="{E973338F-BCF8-46B8-A0EA-72ADF3EFEBB6}" dt="2022-02-23T22:29:28.883" v="26" actId="478"/>
          <ac:spMkLst>
            <pc:docMk/>
            <pc:sldMk cId="187072463" sldId="1767"/>
            <ac:spMk id="3" creationId="{F14BD9C4-58C2-41B7-85B6-03B0AD959B67}"/>
          </ac:spMkLst>
        </pc:spChg>
        <pc:spChg chg="del">
          <ac:chgData name="Brian Moring" userId="d63e1979-4170-492a-9b10-98f39b9268fa" providerId="ADAL" clId="{E973338F-BCF8-46B8-A0EA-72ADF3EFEBB6}" dt="2022-02-23T22:29:27.620" v="25" actId="478"/>
          <ac:spMkLst>
            <pc:docMk/>
            <pc:sldMk cId="187072463" sldId="1767"/>
            <ac:spMk id="4" creationId="{09A5BF69-328B-4C46-AA23-C080DDB080EB}"/>
          </ac:spMkLst>
        </pc:spChg>
      </pc:sldChg>
      <pc:sldChg chg="addSp delSp modSp">
        <pc:chgData name="Brian Moring" userId="d63e1979-4170-492a-9b10-98f39b9268fa" providerId="ADAL" clId="{E973338F-BCF8-46B8-A0EA-72ADF3EFEBB6}" dt="2022-02-23T06:18:30.192" v="1"/>
        <pc:sldMkLst>
          <pc:docMk/>
          <pc:sldMk cId="4244671936" sldId="1778"/>
        </pc:sldMkLst>
        <pc:spChg chg="mod">
          <ac:chgData name="Brian Moring" userId="d63e1979-4170-492a-9b10-98f39b9268fa" providerId="ADAL" clId="{E973338F-BCF8-46B8-A0EA-72ADF3EFEBB6}" dt="2022-02-23T06:18:30.192" v="1"/>
          <ac:spMkLst>
            <pc:docMk/>
            <pc:sldMk cId="4244671936" sldId="1778"/>
            <ac:spMk id="23" creationId="{C04B3233-19E4-480E-BE44-36F21643F418}"/>
          </ac:spMkLst>
        </pc:spChg>
        <pc:spChg chg="mod">
          <ac:chgData name="Brian Moring" userId="d63e1979-4170-492a-9b10-98f39b9268fa" providerId="ADAL" clId="{E973338F-BCF8-46B8-A0EA-72ADF3EFEBB6}" dt="2022-02-23T06:18:30.192" v="1"/>
          <ac:spMkLst>
            <pc:docMk/>
            <pc:sldMk cId="4244671936" sldId="1778"/>
            <ac:spMk id="24" creationId="{A31CA57E-7972-4F71-BDD7-5D630F19706E}"/>
          </ac:spMkLst>
        </pc:spChg>
        <pc:spChg chg="mod">
          <ac:chgData name="Brian Moring" userId="d63e1979-4170-492a-9b10-98f39b9268fa" providerId="ADAL" clId="{E973338F-BCF8-46B8-A0EA-72ADF3EFEBB6}" dt="2022-02-23T06:18:30.192" v="1"/>
          <ac:spMkLst>
            <pc:docMk/>
            <pc:sldMk cId="4244671936" sldId="1778"/>
            <ac:spMk id="25" creationId="{84D0D1C5-FE03-4683-8ADA-42482D456DC7}"/>
          </ac:spMkLst>
        </pc:spChg>
        <pc:spChg chg="mod">
          <ac:chgData name="Brian Moring" userId="d63e1979-4170-492a-9b10-98f39b9268fa" providerId="ADAL" clId="{E973338F-BCF8-46B8-A0EA-72ADF3EFEBB6}" dt="2022-02-23T06:18:30.192" v="1"/>
          <ac:spMkLst>
            <pc:docMk/>
            <pc:sldMk cId="4244671936" sldId="1778"/>
            <ac:spMk id="28" creationId="{73503C6B-470C-4D33-8CD0-EE248C143260}"/>
          </ac:spMkLst>
        </pc:spChg>
        <pc:spChg chg="mod">
          <ac:chgData name="Brian Moring" userId="d63e1979-4170-492a-9b10-98f39b9268fa" providerId="ADAL" clId="{E973338F-BCF8-46B8-A0EA-72ADF3EFEBB6}" dt="2022-02-23T06:18:30.192" v="1"/>
          <ac:spMkLst>
            <pc:docMk/>
            <pc:sldMk cId="4244671936" sldId="1778"/>
            <ac:spMk id="29" creationId="{289C700C-DFCA-46B7-A3B5-9312D61BCD9C}"/>
          </ac:spMkLst>
        </pc:spChg>
        <pc:spChg chg="mod">
          <ac:chgData name="Brian Moring" userId="d63e1979-4170-492a-9b10-98f39b9268fa" providerId="ADAL" clId="{E973338F-BCF8-46B8-A0EA-72ADF3EFEBB6}" dt="2022-02-23T06:18:30.192" v="1"/>
          <ac:spMkLst>
            <pc:docMk/>
            <pc:sldMk cId="4244671936" sldId="1778"/>
            <ac:spMk id="32" creationId="{A2AF1FE5-752B-4605-97FC-DBE4E20E094F}"/>
          </ac:spMkLst>
        </pc:spChg>
        <pc:spChg chg="mod">
          <ac:chgData name="Brian Moring" userId="d63e1979-4170-492a-9b10-98f39b9268fa" providerId="ADAL" clId="{E973338F-BCF8-46B8-A0EA-72ADF3EFEBB6}" dt="2022-02-23T06:18:30.192" v="1"/>
          <ac:spMkLst>
            <pc:docMk/>
            <pc:sldMk cId="4244671936" sldId="1778"/>
            <ac:spMk id="39" creationId="{ADDDE703-1881-485F-A676-AC29FEA04787}"/>
          </ac:spMkLst>
        </pc:spChg>
        <pc:spChg chg="mod">
          <ac:chgData name="Brian Moring" userId="d63e1979-4170-492a-9b10-98f39b9268fa" providerId="ADAL" clId="{E973338F-BCF8-46B8-A0EA-72ADF3EFEBB6}" dt="2022-02-23T06:18:30.192" v="1"/>
          <ac:spMkLst>
            <pc:docMk/>
            <pc:sldMk cId="4244671936" sldId="1778"/>
            <ac:spMk id="40" creationId="{81764517-B070-49D4-89D6-F693397FEF34}"/>
          </ac:spMkLst>
        </pc:spChg>
        <pc:spChg chg="mod">
          <ac:chgData name="Brian Moring" userId="d63e1979-4170-492a-9b10-98f39b9268fa" providerId="ADAL" clId="{E973338F-BCF8-46B8-A0EA-72ADF3EFEBB6}" dt="2022-02-23T06:18:30.192" v="1"/>
          <ac:spMkLst>
            <pc:docMk/>
            <pc:sldMk cId="4244671936" sldId="1778"/>
            <ac:spMk id="41" creationId="{3F48018A-A55F-4691-95D6-3AB9C69D4C07}"/>
          </ac:spMkLst>
        </pc:spChg>
        <pc:grpChg chg="del">
          <ac:chgData name="Brian Moring" userId="d63e1979-4170-492a-9b10-98f39b9268fa" providerId="ADAL" clId="{E973338F-BCF8-46B8-A0EA-72ADF3EFEBB6}" dt="2022-02-23T06:18:29.772" v="0" actId="478"/>
          <ac:grpSpMkLst>
            <pc:docMk/>
            <pc:sldMk cId="4244671936" sldId="1778"/>
            <ac:grpSpMk id="12" creationId="{46942636-A143-4DED-821B-C30EAD40AED1}"/>
          </ac:grpSpMkLst>
        </pc:grpChg>
        <pc:grpChg chg="del">
          <ac:chgData name="Brian Moring" userId="d63e1979-4170-492a-9b10-98f39b9268fa" providerId="ADAL" clId="{E973338F-BCF8-46B8-A0EA-72ADF3EFEBB6}" dt="2022-02-23T06:18:29.772" v="0" actId="478"/>
          <ac:grpSpMkLst>
            <pc:docMk/>
            <pc:sldMk cId="4244671936" sldId="1778"/>
            <ac:grpSpMk id="13" creationId="{1BF2E53F-DC25-4626-9674-BD2CFC6FD54B}"/>
          </ac:grpSpMkLst>
        </pc:grpChg>
        <pc:grpChg chg="del">
          <ac:chgData name="Brian Moring" userId="d63e1979-4170-492a-9b10-98f39b9268fa" providerId="ADAL" clId="{E973338F-BCF8-46B8-A0EA-72ADF3EFEBB6}" dt="2022-02-23T06:18:29.772" v="0" actId="478"/>
          <ac:grpSpMkLst>
            <pc:docMk/>
            <pc:sldMk cId="4244671936" sldId="1778"/>
            <ac:grpSpMk id="14" creationId="{DAEE1073-E919-4F05-BE81-55390E1B7DA6}"/>
          </ac:grpSpMkLst>
        </pc:grpChg>
        <pc:grpChg chg="add mod">
          <ac:chgData name="Brian Moring" userId="d63e1979-4170-492a-9b10-98f39b9268fa" providerId="ADAL" clId="{E973338F-BCF8-46B8-A0EA-72ADF3EFEBB6}" dt="2022-02-23T06:18:30.192" v="1"/>
          <ac:grpSpMkLst>
            <pc:docMk/>
            <pc:sldMk cId="4244671936" sldId="1778"/>
            <ac:grpSpMk id="21" creationId="{D26B5379-11BA-4669-81DB-7C8A3464E8C5}"/>
          </ac:grpSpMkLst>
        </pc:grpChg>
        <pc:grpChg chg="mod">
          <ac:chgData name="Brian Moring" userId="d63e1979-4170-492a-9b10-98f39b9268fa" providerId="ADAL" clId="{E973338F-BCF8-46B8-A0EA-72ADF3EFEBB6}" dt="2022-02-23T06:18:30.192" v="1"/>
          <ac:grpSpMkLst>
            <pc:docMk/>
            <pc:sldMk cId="4244671936" sldId="1778"/>
            <ac:grpSpMk id="22" creationId="{A6CA5310-7BF4-4098-B03A-CED1F727602B}"/>
          </ac:grpSpMkLst>
        </pc:grpChg>
        <pc:grpChg chg="add mod">
          <ac:chgData name="Brian Moring" userId="d63e1979-4170-492a-9b10-98f39b9268fa" providerId="ADAL" clId="{E973338F-BCF8-46B8-A0EA-72ADF3EFEBB6}" dt="2022-02-23T06:18:30.192" v="1"/>
          <ac:grpSpMkLst>
            <pc:docMk/>
            <pc:sldMk cId="4244671936" sldId="1778"/>
            <ac:grpSpMk id="26" creationId="{6756F830-0714-4C63-80B7-6FE0A61450FE}"/>
          </ac:grpSpMkLst>
        </pc:grpChg>
        <pc:grpChg chg="mod">
          <ac:chgData name="Brian Moring" userId="d63e1979-4170-492a-9b10-98f39b9268fa" providerId="ADAL" clId="{E973338F-BCF8-46B8-A0EA-72ADF3EFEBB6}" dt="2022-02-23T06:18:30.192" v="1"/>
          <ac:grpSpMkLst>
            <pc:docMk/>
            <pc:sldMk cId="4244671936" sldId="1778"/>
            <ac:grpSpMk id="27" creationId="{D85A9FA8-4DD8-4C26-B82E-F7FB64719064}"/>
          </ac:grpSpMkLst>
        </pc:grpChg>
        <pc:grpChg chg="add mod">
          <ac:chgData name="Brian Moring" userId="d63e1979-4170-492a-9b10-98f39b9268fa" providerId="ADAL" clId="{E973338F-BCF8-46B8-A0EA-72ADF3EFEBB6}" dt="2022-02-23T06:18:30.192" v="1"/>
          <ac:grpSpMkLst>
            <pc:docMk/>
            <pc:sldMk cId="4244671936" sldId="1778"/>
            <ac:grpSpMk id="33" creationId="{6AFFF2BE-046D-463B-BE3B-B3AF7635E39D}"/>
          </ac:grpSpMkLst>
        </pc:grpChg>
        <pc:grpChg chg="mod">
          <ac:chgData name="Brian Moring" userId="d63e1979-4170-492a-9b10-98f39b9268fa" providerId="ADAL" clId="{E973338F-BCF8-46B8-A0EA-72ADF3EFEBB6}" dt="2022-02-23T06:18:30.192" v="1"/>
          <ac:grpSpMkLst>
            <pc:docMk/>
            <pc:sldMk cId="4244671936" sldId="1778"/>
            <ac:grpSpMk id="38" creationId="{9A5CFC12-1539-425E-9CDD-A41689B89813}"/>
          </ac:grpSpMkLst>
        </pc:grpChg>
      </pc:sldChg>
      <pc:sldChg chg="addSp delSp modSp mod modClrScheme chgLayout">
        <pc:chgData name="Brian Moring" userId="d63e1979-4170-492a-9b10-98f39b9268fa" providerId="ADAL" clId="{E973338F-BCF8-46B8-A0EA-72ADF3EFEBB6}" dt="2022-02-23T06:18:43.272" v="4" actId="208"/>
        <pc:sldMkLst>
          <pc:docMk/>
          <pc:sldMk cId="285487986" sldId="1797"/>
        </pc:sldMkLst>
        <pc:spChg chg="add del mod ord">
          <ac:chgData name="Brian Moring" userId="d63e1979-4170-492a-9b10-98f39b9268fa" providerId="ADAL" clId="{E973338F-BCF8-46B8-A0EA-72ADF3EFEBB6}" dt="2022-02-23T06:18:40.855" v="3" actId="478"/>
          <ac:spMkLst>
            <pc:docMk/>
            <pc:sldMk cId="285487986" sldId="1797"/>
            <ac:spMk id="2" creationId="{39E89C34-AFC6-4E28-8E10-496A79F109B0}"/>
          </ac:spMkLst>
        </pc:spChg>
        <pc:spChg chg="mod">
          <ac:chgData name="Brian Moring" userId="d63e1979-4170-492a-9b10-98f39b9268fa" providerId="ADAL" clId="{E973338F-BCF8-46B8-A0EA-72ADF3EFEBB6}" dt="2022-02-23T06:18:43.272" v="4" actId="208"/>
          <ac:spMkLst>
            <pc:docMk/>
            <pc:sldMk cId="285487986" sldId="1797"/>
            <ac:spMk id="4" creationId="{82B19093-6FE5-461E-A092-AB2B280E67F2}"/>
          </ac:spMkLst>
        </pc:spChg>
        <pc:spChg chg="mod ord">
          <ac:chgData name="Brian Moring" userId="d63e1979-4170-492a-9b10-98f39b9268fa" providerId="ADAL" clId="{E973338F-BCF8-46B8-A0EA-72ADF3EFEBB6}" dt="2022-02-23T06:18:38.976" v="2"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E973338F-BCF8-46B8-A0EA-72ADF3EFEBB6}" dt="2022-02-23T22:26:18.737" v="11" actId="208"/>
        <pc:sldMkLst>
          <pc:docMk/>
          <pc:sldMk cId="1891246524" sldId="1798"/>
        </pc:sldMkLst>
        <pc:spChg chg="add del mod ord">
          <ac:chgData name="Brian Moring" userId="d63e1979-4170-492a-9b10-98f39b9268fa" providerId="ADAL" clId="{E973338F-BCF8-46B8-A0EA-72ADF3EFEBB6}" dt="2022-02-23T22:26:16.205" v="10" actId="478"/>
          <ac:spMkLst>
            <pc:docMk/>
            <pc:sldMk cId="1891246524" sldId="1798"/>
            <ac:spMk id="2" creationId="{BD52C994-CC77-4020-8650-68ACC461F60B}"/>
          </ac:spMkLst>
        </pc:spChg>
        <pc:spChg chg="mod ord">
          <ac:chgData name="Brian Moring" userId="d63e1979-4170-492a-9b10-98f39b9268fa" providerId="ADAL" clId="{E973338F-BCF8-46B8-A0EA-72ADF3EFEBB6}" dt="2022-02-23T22:26:03.087" v="5" actId="700"/>
          <ac:spMkLst>
            <pc:docMk/>
            <pc:sldMk cId="1891246524" sldId="1798"/>
            <ac:spMk id="5" creationId="{007C2C26-EFD2-E847-AEA7-5CEF245E0904}"/>
          </ac:spMkLst>
        </pc:spChg>
        <pc:spChg chg="add del mod">
          <ac:chgData name="Brian Moring" userId="d63e1979-4170-492a-9b10-98f39b9268fa" providerId="ADAL" clId="{E973338F-BCF8-46B8-A0EA-72ADF3EFEBB6}" dt="2022-02-23T22:26:18.737" v="11"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E973338F-BCF8-46B8-A0EA-72ADF3EFEBB6}" dt="2022-02-23T22:28:30.852" v="16" actId="208"/>
        <pc:sldMkLst>
          <pc:docMk/>
          <pc:sldMk cId="1913389617" sldId="1814"/>
        </pc:sldMkLst>
        <pc:spChg chg="add del mod ord">
          <ac:chgData name="Brian Moring" userId="d63e1979-4170-492a-9b10-98f39b9268fa" providerId="ADAL" clId="{E973338F-BCF8-46B8-A0EA-72ADF3EFEBB6}" dt="2022-02-23T22:28:28.487" v="15" actId="478"/>
          <ac:spMkLst>
            <pc:docMk/>
            <pc:sldMk cId="1913389617" sldId="1814"/>
            <ac:spMk id="2" creationId="{B0B908CF-2B69-442E-9342-B23B4BB77F96}"/>
          </ac:spMkLst>
        </pc:spChg>
        <pc:spChg chg="mod">
          <ac:chgData name="Brian Moring" userId="d63e1979-4170-492a-9b10-98f39b9268fa" providerId="ADAL" clId="{E973338F-BCF8-46B8-A0EA-72ADF3EFEBB6}" dt="2022-02-23T22:28:30.852" v="16" actId="208"/>
          <ac:spMkLst>
            <pc:docMk/>
            <pc:sldMk cId="1913389617" sldId="1814"/>
            <ac:spMk id="4" creationId="{71AC8B10-F889-4049-B069-532785C9FC3A}"/>
          </ac:spMkLst>
        </pc:spChg>
        <pc:spChg chg="mod ord">
          <ac:chgData name="Brian Moring" userId="d63e1979-4170-492a-9b10-98f39b9268fa" providerId="ADAL" clId="{E973338F-BCF8-46B8-A0EA-72ADF3EFEBB6}" dt="2022-02-23T22:28:26.323" v="14" actId="700"/>
          <ac:spMkLst>
            <pc:docMk/>
            <pc:sldMk cId="1913389617" sldId="1814"/>
            <ac:spMk id="5" creationId="{007C2C26-EFD2-E847-AEA7-5CEF245E0904}"/>
          </ac:spMkLst>
        </pc:spChg>
      </pc:sldChg>
      <pc:sldChg chg="modSp mod">
        <pc:chgData name="Brian Moring" userId="d63e1979-4170-492a-9b10-98f39b9268fa" providerId="ADAL" clId="{E973338F-BCF8-46B8-A0EA-72ADF3EFEBB6}" dt="2022-02-23T22:27:58.471" v="13" actId="208"/>
        <pc:sldMkLst>
          <pc:docMk/>
          <pc:sldMk cId="2069228939" sldId="1815"/>
        </pc:sldMkLst>
        <pc:spChg chg="mod">
          <ac:chgData name="Brian Moring" userId="d63e1979-4170-492a-9b10-98f39b9268fa" providerId="ADAL" clId="{E973338F-BCF8-46B8-A0EA-72ADF3EFEBB6}" dt="2022-02-23T22:27:47.680" v="12" actId="208"/>
          <ac:spMkLst>
            <pc:docMk/>
            <pc:sldMk cId="2069228939" sldId="1815"/>
            <ac:spMk id="16" creationId="{2723EE74-D03B-43E6-8DA4-03A69A4F70CE}"/>
          </ac:spMkLst>
        </pc:spChg>
        <pc:spChg chg="mod">
          <ac:chgData name="Brian Moring" userId="d63e1979-4170-492a-9b10-98f39b9268fa" providerId="ADAL" clId="{E973338F-BCF8-46B8-A0EA-72ADF3EFEBB6}" dt="2022-02-23T22:27:58.471" v="13" actId="208"/>
          <ac:spMkLst>
            <pc:docMk/>
            <pc:sldMk cId="2069228939" sldId="1815"/>
            <ac:spMk id="45" creationId="{D0454519-8FC1-444B-9FD6-502A5DDFF922}"/>
          </ac:spMkLst>
        </pc:spChg>
      </pc:sldChg>
      <pc:sldChg chg="modSp mod">
        <pc:chgData name="Brian Moring" userId="d63e1979-4170-492a-9b10-98f39b9268fa" providerId="ADAL" clId="{E973338F-BCF8-46B8-A0EA-72ADF3EFEBB6}" dt="2022-02-23T22:29:11.701" v="18" actId="208"/>
        <pc:sldMkLst>
          <pc:docMk/>
          <pc:sldMk cId="3096402308" sldId="1816"/>
        </pc:sldMkLst>
        <pc:spChg chg="mod">
          <ac:chgData name="Brian Moring" userId="d63e1979-4170-492a-9b10-98f39b9268fa" providerId="ADAL" clId="{E973338F-BCF8-46B8-A0EA-72ADF3EFEBB6}" dt="2022-02-23T22:29:06.224" v="17" actId="208"/>
          <ac:spMkLst>
            <pc:docMk/>
            <pc:sldMk cId="3096402308" sldId="1816"/>
            <ac:spMk id="16" creationId="{2723EE74-D03B-43E6-8DA4-03A69A4F70CE}"/>
          </ac:spMkLst>
        </pc:spChg>
        <pc:spChg chg="mod">
          <ac:chgData name="Brian Moring" userId="d63e1979-4170-492a-9b10-98f39b9268fa" providerId="ADAL" clId="{E973338F-BCF8-46B8-A0EA-72ADF3EFEBB6}" dt="2022-02-23T22:29:11.701" v="18" actId="208"/>
          <ac:spMkLst>
            <pc:docMk/>
            <pc:sldMk cId="3096402308" sldId="1816"/>
            <ac:spMk id="45" creationId="{D0454519-8FC1-444B-9FD6-502A5DDFF922}"/>
          </ac:spMkLst>
        </pc:spChg>
      </pc:sldChg>
    </pc:docChg>
  </pc:docChgLst>
  <pc:docChgLst>
    <pc:chgData name="Brian Moring" userId="d63e1979-4170-492a-9b10-98f39b9268fa" providerId="ADAL" clId="{F2FE002B-CD8D-48BA-A6B3-AB874F9EBA57}"/>
    <pc:docChg chg="modSld">
      <pc:chgData name="Brian Moring" userId="d63e1979-4170-492a-9b10-98f39b9268fa" providerId="ADAL" clId="{F2FE002B-CD8D-48BA-A6B3-AB874F9EBA57}" dt="2022-06-09T19:31:58.799" v="2" actId="20577"/>
      <pc:docMkLst>
        <pc:docMk/>
      </pc:docMkLst>
      <pc:sldChg chg="modSp mod">
        <pc:chgData name="Brian Moring" userId="d63e1979-4170-492a-9b10-98f39b9268fa" providerId="ADAL" clId="{F2FE002B-CD8D-48BA-A6B3-AB874F9EBA57}" dt="2022-06-09T19:31:58.799" v="2" actId="20577"/>
        <pc:sldMkLst>
          <pc:docMk/>
          <pc:sldMk cId="1308296227" sldId="1803"/>
        </pc:sldMkLst>
        <pc:spChg chg="mod">
          <ac:chgData name="Brian Moring" userId="d63e1979-4170-492a-9b10-98f39b9268fa" providerId="ADAL" clId="{F2FE002B-CD8D-48BA-A6B3-AB874F9EBA57}" dt="2022-06-09T19:31:58.799" v="2" actId="20577"/>
          <ac:spMkLst>
            <pc:docMk/>
            <pc:sldMk cId="1308296227" sldId="1803"/>
            <ac:spMk id="15" creationId="{7AFD9358-0F0F-DD41-8430-DD40142A334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6/9/2022 12:31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6/9/2022 12:31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How context affects DAX measures is a difficult, but NECESSARY, concept to comprehend. The ensuing visuals will demonstrate how context affects DAX measures so you can see how they interact together.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these three visuals use the exact same DAX measure: Total Sales.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Though each visual uses the same DAX measure and, therefore, the same DAX formula, the visuals produce different results. For instance, the first visual shows the Total Sales measure for the entire dataset. In this dataset, Total Sales is USD1.35 million. In the second visual, Total Sales is broken down by year. For instance, in 2014, Total Sales is USD0.23 million. In the third visual, Total Sales is broken down by Product ID.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With Power BI, even though the measure was only defined once, it can be used in these visuals in different ways. Each of the totals is accurate and performs quickly. It is the context of how the DAX measure is used that calculates these totals accurately.</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Interactions between visuals will also change how the DAX measure is calculated. For instance, if you select the second visual and then select </a:t>
            </a:r>
            <a:r>
              <a:rPr lang="en-US" b="1" i="0" dirty="0">
                <a:effectLst/>
                <a:latin typeface="Segoe UI Light" panose="020B0502040204020203" pitchFamily="34" charset="0"/>
                <a:cs typeface="Segoe UI Light" panose="020B0502040204020203" pitchFamily="34" charset="0"/>
              </a:rPr>
              <a:t>2015</a:t>
            </a:r>
            <a:r>
              <a:rPr lang="en-US" b="0" i="0" dirty="0">
                <a:effectLst/>
                <a:latin typeface="Segoe UI Light" panose="020B0502040204020203" pitchFamily="34" charset="0"/>
                <a:cs typeface="Segoe UI Light" panose="020B0502040204020203" pitchFamily="34" charset="0"/>
              </a:rPr>
              <a:t>, the results appear as shown in the following screenshot.</a:t>
            </a:r>
          </a:p>
          <a:p>
            <a:pPr algn="l"/>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Selecting </a:t>
            </a:r>
            <a:r>
              <a:rPr lang="en-US" b="1" i="0" dirty="0">
                <a:effectLst/>
                <a:latin typeface="Segoe UI Light" panose="020B0502040204020203" pitchFamily="34" charset="0"/>
                <a:cs typeface="Segoe UI Light" panose="020B0502040204020203" pitchFamily="34" charset="0"/>
              </a:rPr>
              <a:t>2015</a:t>
            </a:r>
            <a:r>
              <a:rPr lang="en-US" b="0" i="0" dirty="0">
                <a:effectLst/>
                <a:latin typeface="Segoe UI Light" panose="020B0502040204020203" pitchFamily="34" charset="0"/>
                <a:cs typeface="Segoe UI Light" panose="020B0502040204020203" pitchFamily="34" charset="0"/>
              </a:rPr>
              <a:t> in the second visual changed the filter context for the DAX measure. It modified the first visual to equal the sales for 2015: USD0.66 million. It also broke down the Total Sales By Product ID, but only shows the results for 2015. Those calculations quickly changed in memory and displayed the results in a highly interactive manner to the user.</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This scenario is a simple way to explain how context works with DAX. Many other factors affect how DAX formulas are evaluated. Slicers, page filters, and more can affect how a DAX formula is calculated and displayed.</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49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This is a build slide – click through to explain the CALCULATE function.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CALCULATE function in DAX is one of the most important functions that a data analyst can learn. The function name does not adequately describe what it is intended to do.</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CALCULATE function is your method of creating a DAX measure that will override certain portions of the context that are being used to express the correct result.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instance, if you want to create a measure that always calculates the total sales for 2015, regardless of which year is selected in any other visual in Power BI, you would create a measure that is similar to the syntax in the following sample:</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Total Sales for 2015 = CALCULATE(SUM('Sales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'[Total Price]), YEAR('Sales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a:t>
            </a:r>
            <a:r>
              <a:rPr lang="en-US" b="1" i="0" dirty="0" err="1">
                <a:effectLst/>
                <a:latin typeface="Segoe UI Light" panose="020B0502040204020203" pitchFamily="34" charset="0"/>
                <a:cs typeface="Segoe UI Light" panose="020B0502040204020203" pitchFamily="34" charset="0"/>
              </a:rPr>
              <a:t>orderdate</a:t>
            </a:r>
            <a:r>
              <a:rPr lang="en-US" b="1" i="0" dirty="0">
                <a:effectLst/>
                <a:latin typeface="Segoe UI Light" panose="020B0502040204020203" pitchFamily="34" charset="0"/>
                <a:cs typeface="Segoe UI Light" panose="020B0502040204020203" pitchFamily="34" charset="0"/>
              </a:rPr>
              <a:t>]) = 2015)</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Notice how the measure is named </a:t>
            </a:r>
            <a:r>
              <a:rPr lang="en-US" b="1" i="0" dirty="0">
                <a:effectLst/>
                <a:latin typeface="Segoe UI Light" panose="020B0502040204020203" pitchFamily="34" charset="0"/>
                <a:cs typeface="Segoe UI Light" panose="020B0502040204020203" pitchFamily="34" charset="0"/>
              </a:rPr>
              <a:t>Total Sales for 2015</a:t>
            </a:r>
            <a:r>
              <a:rPr lang="en-US" b="0" i="0" dirty="0">
                <a:effectLst/>
                <a:latin typeface="Segoe UI Light" panose="020B0502040204020203" pitchFamily="34" charset="0"/>
                <a:cs typeface="Segoe UI Light" panose="020B0502040204020203" pitchFamily="34" charset="0"/>
              </a:rPr>
              <a:t>. When you use the CALCULATE function to override the context, it is helpful to name the measure in a way that describes exactly how you are overriding it. In this example, CALCULATE is aggregating the Total Price column, just as you did in the previous measure. However, instead of operating over the entire dataset while using whatever the filter context tells it to do, you are overriding the filter context for the year 2015. No matter what year is selected, you will always get the total for 2015; all other filters still apply. The subsequent example shows this concept in action.</a:t>
            </a:r>
          </a:p>
          <a:p>
            <a:pPr algn="l"/>
            <a:r>
              <a:rPr lang="en-US" b="0" i="0" dirty="0">
                <a:effectLst/>
                <a:latin typeface="Segoe UI Light" panose="020B0502040204020203" pitchFamily="34" charset="0"/>
                <a:cs typeface="Segoe UI Light" panose="020B0502040204020203" pitchFamily="34" charset="0"/>
              </a:rPr>
              <a:t>When both measures are added to the previous visual they will resemble the following screenshot.</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As shown in image, Total Sales is still USD1.35 million, while the 2015 Total Sales is USD0.66 million.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7248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6/9/2022 12:31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92542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Another DAX function that allows you to override the default behavior is USERELATIONSHIP.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Consider this image:</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screenshot shows an established relationship between the </a:t>
            </a:r>
            <a:r>
              <a:rPr lang="en-US" b="1" i="0" dirty="0">
                <a:effectLst/>
                <a:latin typeface="Segoe UI Light" panose="020B0502040204020203" pitchFamily="34" charset="0"/>
                <a:cs typeface="Segoe UI Light" panose="020B0502040204020203" pitchFamily="34" charset="0"/>
              </a:rPr>
              <a:t>Date and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columns, as shown by the highlighted line connecting the two. The solid line between the two tables indicates that it is the active relationship, meaning that by default, any slicing on the date table where measures in the Sales data are being displayed will be along the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 A dashed relationship exists between the </a:t>
            </a:r>
            <a:r>
              <a:rPr lang="en-US" b="1" i="0" dirty="0">
                <a:effectLst/>
                <a:latin typeface="Segoe UI Light" panose="020B0502040204020203" pitchFamily="34" charset="0"/>
                <a:cs typeface="Segoe UI Light" panose="020B0502040204020203" pitchFamily="34" charset="0"/>
              </a:rPr>
              <a:t>Date</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ShipDate</a:t>
            </a:r>
            <a:r>
              <a:rPr lang="en-US" b="0" i="0" dirty="0">
                <a:effectLst/>
                <a:latin typeface="Segoe UI Light" panose="020B0502040204020203" pitchFamily="34" charset="0"/>
                <a:cs typeface="Segoe UI Light" panose="020B0502040204020203" pitchFamily="34" charset="0"/>
              </a:rPr>
              <a:t> columns, indicating that it is the inactive relationship. This relationship will never be used unless explicitly declared in a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goal is to build the following report, where you have two visuals: </a:t>
            </a:r>
            <a:r>
              <a:rPr lang="en-US" b="1" i="0" dirty="0">
                <a:effectLst/>
                <a:latin typeface="Segoe UI Light" panose="020B0502040204020203" pitchFamily="34" charset="0"/>
                <a:cs typeface="Segoe UI Light" panose="020B0502040204020203" pitchFamily="34" charset="0"/>
              </a:rPr>
              <a:t>Sales by Ship Date</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Sales by Order Date</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&lt;CLICK&gt;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These visuals show the sales over time, but the top visual is by order date and the bottom is by ship date so, though they are both dates, a different data point is associated with them to get both sets of data on the same visual.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 create this calculated measure for Sales by Ship Date, you can use the DAX function USERELATIONSHIP(). This function is used to specify a relationship to be used in a specific calculation and is done without overriding any existing relationships. It is a beneficial feature in that it allows developers to make additional calculations on inactive relationships by overriding the default active relationship between two tables in a DAX expression, as shown in the following example:</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Sales by Ship Date = CALCULATE(Sales[</a:t>
            </a:r>
            <a:r>
              <a:rPr lang="en-US" b="1" i="0" dirty="0" err="1">
                <a:effectLst/>
                <a:latin typeface="Segoe UI Light" panose="020B0502040204020203" pitchFamily="34" charset="0"/>
                <a:cs typeface="Segoe UI Light" panose="020B0502040204020203" pitchFamily="34" charset="0"/>
              </a:rPr>
              <a:t>TotalPrice</a:t>
            </a:r>
            <a:r>
              <a:rPr lang="en-US" b="1" i="0" dirty="0">
                <a:effectLst/>
                <a:latin typeface="Segoe UI Light" panose="020B0502040204020203" pitchFamily="34" charset="0"/>
                <a:cs typeface="Segoe UI Light" panose="020B0502040204020203" pitchFamily="34" charset="0"/>
              </a:rPr>
              <a:t>], USERELATIONSHIP('Calendar'[Date], Sales[</a:t>
            </a:r>
            <a:r>
              <a:rPr lang="en-US" b="1" i="0" dirty="0" err="1">
                <a:effectLst/>
                <a:latin typeface="Segoe UI Light" panose="020B0502040204020203" pitchFamily="34" charset="0"/>
                <a:cs typeface="Segoe UI Light" panose="020B0502040204020203" pitchFamily="34" charset="0"/>
              </a:rPr>
              <a:t>ShipDate</a:t>
            </a:r>
            <a:r>
              <a:rPr lang="en-US" b="1"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Now, you will be able to create the bottom visual.</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793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In situations where you don't want the standard evaluation behavior in Power BI, you can use the CALCULATE and/or USERELATIONSHIP functions. However, more circumstances exist where you don't want the standard behavior. One of those situations is when you have a semi-additive problem to resolve. Standard measures are simple concepts, where they might use the SUM, AVERAGE, MIN, and MAX functions. Thus far, you've been using SUM for the </a:t>
            </a:r>
            <a:r>
              <a:rPr lang="en-US" b="1" i="0" dirty="0">
                <a:effectLst/>
                <a:latin typeface="Segoe UI Light" panose="020B0502040204020203" pitchFamily="34" charset="0"/>
                <a:cs typeface="Segoe UI Light" panose="020B0502040204020203" pitchFamily="34" charset="0"/>
              </a:rPr>
              <a:t>Total Sales</a:t>
            </a:r>
            <a:r>
              <a:rPr lang="en-US" b="0" i="0" dirty="0">
                <a:effectLst/>
                <a:latin typeface="Segoe UI Light" panose="020B0502040204020203" pitchFamily="34" charset="0"/>
                <a:cs typeface="Segoe UI Light" panose="020B0502040204020203" pitchFamily="34" charset="0"/>
              </a:rPr>
              <a:t>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Occasionally, summing a measure doesn't make sense, such as when you are performing inventory counts in a warehouse. For example, if on Monday, you have 100 mountain bikes, and on Tuesday you have 125 mountain bikes, you wouldn't want to add those together to indicate that you had 225 mountain bikes between those two days. In this circumstance, if you want to know your stock levels for March, you would need to tell Power BI not to add the measure but instead take the last value for the month of March and assign it to any visual.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the CALCULATE function to complete this action, along with the </a:t>
            </a:r>
            <a:r>
              <a:rPr lang="en-US" b="0" i="0" dirty="0" err="1">
                <a:effectLst/>
                <a:latin typeface="Segoe UI Light" panose="020B0502040204020203" pitchFamily="34" charset="0"/>
                <a:cs typeface="Segoe UI Light" panose="020B0502040204020203" pitchFamily="34" charset="0"/>
              </a:rPr>
              <a:t>LastDate</a:t>
            </a:r>
            <a:r>
              <a:rPr lang="en-US" b="0" i="0" dirty="0">
                <a:effectLst/>
                <a:latin typeface="Segoe UI Light" panose="020B0502040204020203" pitchFamily="34" charset="0"/>
                <a:cs typeface="Segoe UI Light" panose="020B0502040204020203" pitchFamily="34" charset="0"/>
              </a:rPr>
              <a:t> function, as shown in the following example:</a:t>
            </a:r>
          </a:p>
          <a:p>
            <a:pPr algn="l"/>
            <a:endParaRPr lang="en-US" b="0" i="0" dirty="0">
              <a:effectLst/>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Last Inventory Count = CALCULATE ( SUM ( 'Warehouse'[Inventory Count] ), LASTDATE ( 'Date'[Date] )) </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approach will stop the SUM from crossing all dates. Instead, you will only use the SUM function on the last date of the time period, thus effectively creating a semi-additive measure.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3777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All data analysts will have to deal with time. Dates are important, so we highly recommend that you create or import a dates table. This approach will help make date and time calculations much simpler in DAX.</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While some time calculations are simple to do in DAX, others are more difficult. For instance, this screenshot shows what happens if you want to display a running total.</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Notice that the totals increment for each month but then reset when the year changes. In other programming languages, this result can be fairly complicated, often involving several variables and looping through code. </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&lt;CLICK&gt;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DAX makes this process fairly simple, for example, working with time to compare your current sales with the sales of a previous time period. For instance, if you want to see the total sales of the month next to the total sales of the prior month  using the DAX CALCULATE()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measure uses the CALCULATE function, indicating that you're overriding the context to evaluate this expression the way that you want to. You're summing Total Price, as you've been doing throughout this module. For the second argument, you're using PREVIOUSMONTH for the override, which tells Power BI that, no matter what month is the default, the system should override it to be the previous month.</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examine the months side-by-side, notice that the total sales for July compare to the total sales for June.</a:t>
            </a:r>
            <a:endParaRPr lang="en-US" b="0" i="0" dirty="0">
              <a:solidFill>
                <a:srgbClr val="D4D4D4"/>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5078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6/9/2022 12:31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73305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DAX to build Measures and calculated columns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Context in relation to DAX measures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time-intelligence functions in DAX</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DAX to build Measures and calculated columns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Understand context in relation to DAX measures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time-intelligence functions in DAX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6/9/2022 12:31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Data Analysis Expressions (DAX) is a programming language that is used throughout Microsoft Power BI for creating calculated columns, measures, and custom tables. It is a collection of functions, operators, and constants that can be used in a formula, or expression, to calculate and return one or more values. You can use DAX to solve a number of calculations and data analysis problems, which can help you create new information from data that is already in your model.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 Power BI, you can use different calculation techniques and functions to create measures or calculated columns. Primarily, you will be able to achieve the same result by using these techniques; however, the key is to know how and when to apply them. By having a basic understanding of when and how to use which technique, you will be able to create robust and high-performance data models.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Build quick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calculated columns.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Use DAX to build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Discover how context affects DAX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Use the CALCULATE function to manipulate filters.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Implement time intelligence by using DAX.</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8069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968"/>
                </a:solidFill>
                <a:effectLst/>
                <a:latin typeface="Segoe UI Light" panose="020B0502040204020203" pitchFamily="34" charset="0"/>
                <a:cs typeface="Segoe UI Light" panose="020B0502040204020203" pitchFamily="34" charset="0"/>
              </a:rPr>
              <a:t>Power BI Measures are the way of defining calculations in a DAX model which gives us aggregate values from multiple rows from a table. Essentially, a summarization of defined data.</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Measures are used in some of the most common data analyses. Simple summarizations such as sums, averages, minimum, maximum and counts can be set through the </a:t>
            </a:r>
            <a:r>
              <a:rPr lang="en-US" b="1" i="0" dirty="0">
                <a:solidFill>
                  <a:srgbClr val="171717"/>
                </a:solidFill>
                <a:effectLst/>
                <a:latin typeface="Segoe UI Light" panose="020B0502040204020203" pitchFamily="34" charset="0"/>
                <a:cs typeface="Segoe UI Light" panose="020B0502040204020203" pitchFamily="34" charset="0"/>
              </a:rPr>
              <a:t>Fields</a:t>
            </a:r>
            <a:r>
              <a:rPr lang="en-US" b="0" i="0" dirty="0">
                <a:solidFill>
                  <a:srgbClr val="171717"/>
                </a:solidFill>
                <a:effectLst/>
                <a:latin typeface="Segoe UI Light" panose="020B0502040204020203" pitchFamily="34" charset="0"/>
                <a:cs typeface="Segoe UI Light" panose="020B0502040204020203" pitchFamily="34" charset="0"/>
              </a:rPr>
              <a:t> well. The calculated results of measures are always changing in response to your interaction with your reports, allowing for fast and dynamic ad-hoc data exploration.</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calculated columns are useful, but you are required to operate row by row. Other situations might require a simpler method. Consider a situation where you want an aggregation that operates over the entire dataset and you want the total sales of all rows. Furthermore, you want to slice and dice that data by other criteria like total sales by year, by employee, or by product.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 accomplish those tasks, you would use a measure. You can build a measure without writing DAX code; Power BI will write it for you when you create a quick measure.</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Create a quick measure</a:t>
            </a:r>
          </a:p>
          <a:p>
            <a:pPr algn="l"/>
            <a:r>
              <a:rPr lang="en-US" b="0" i="0" dirty="0">
                <a:effectLst/>
                <a:latin typeface="Segoe UI Light" panose="020B0502040204020203" pitchFamily="34" charset="0"/>
                <a:cs typeface="Segoe UI Light" panose="020B0502040204020203" pitchFamily="34" charset="0"/>
              </a:rPr>
              <a:t>To create a quick measure in Power BI Desktop, right-click or select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button next to any item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and then select </a:t>
            </a:r>
            <a:r>
              <a:rPr lang="en-US" b="1" i="0" dirty="0">
                <a:effectLst/>
                <a:latin typeface="Segoe UI Light" panose="020B0502040204020203" pitchFamily="34" charset="0"/>
                <a:cs typeface="Segoe UI Light" panose="020B0502040204020203" pitchFamily="34" charset="0"/>
              </a:rPr>
              <a:t>New quick measure</a:t>
            </a:r>
            <a:r>
              <a:rPr lang="en-US" b="0" i="0" dirty="0">
                <a:effectLst/>
                <a:latin typeface="Segoe UI Light" panose="020B0502040204020203" pitchFamily="34" charset="0"/>
                <a:cs typeface="Segoe UI Light" panose="020B0502040204020203" pitchFamily="34" charset="0"/>
              </a:rPr>
              <a:t> from the menu that appears. The </a:t>
            </a:r>
            <a:r>
              <a:rPr lang="en-US" b="1" i="0" dirty="0">
                <a:effectLst/>
                <a:latin typeface="Segoe UI Light" panose="020B0502040204020203" pitchFamily="34" charset="0"/>
                <a:cs typeface="Segoe UI Light" panose="020B0502040204020203" pitchFamily="34" charset="0"/>
              </a:rPr>
              <a:t>Quick measures</a:t>
            </a:r>
            <a:r>
              <a:rPr lang="en-US" b="0" i="0" dirty="0">
                <a:effectLst/>
                <a:latin typeface="Segoe UI Light" panose="020B0502040204020203" pitchFamily="34" charset="0"/>
                <a:cs typeface="Segoe UI Light" panose="020B0502040204020203" pitchFamily="34" charset="0"/>
              </a:rPr>
              <a:t> screen will appear.</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the </a:t>
            </a:r>
            <a:r>
              <a:rPr lang="en-US" b="1" i="0" dirty="0">
                <a:effectLst/>
                <a:latin typeface="Segoe UI Light" panose="020B0502040204020203" pitchFamily="34" charset="0"/>
                <a:cs typeface="Segoe UI Light" panose="020B0502040204020203" pitchFamily="34" charset="0"/>
              </a:rPr>
              <a:t>Quick measures</a:t>
            </a:r>
            <a:r>
              <a:rPr lang="en-US" b="0" i="0" dirty="0">
                <a:effectLst/>
                <a:latin typeface="Segoe UI Light" panose="020B0502040204020203" pitchFamily="34" charset="0"/>
                <a:cs typeface="Segoe UI Light" panose="020B0502040204020203" pitchFamily="34" charset="0"/>
              </a:rPr>
              <a:t> window, you can select the calculation that you want and the fields to run the calculation against. For instance, you can select a calculation and the column that you want to operate over. Power BI creates the DAX measure for you and displays the DAX. This approach can be a helpful way to learn the DAX syntax.</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Create a measure</a:t>
            </a:r>
          </a:p>
          <a:p>
            <a:pPr algn="l"/>
            <a:r>
              <a:rPr lang="en-US" b="0" i="0" dirty="0">
                <a:effectLst/>
                <a:latin typeface="Segoe UI Light" panose="020B0502040204020203" pitchFamily="34" charset="0"/>
                <a:cs typeface="Segoe UI Light" panose="020B0502040204020203" pitchFamily="34" charset="0"/>
              </a:rPr>
              <a:t>Measures are used in some of the most common data analyses.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Similar to how you created a calculated column, you can go to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and select </a:t>
            </a:r>
            <a:r>
              <a:rPr lang="en-US" b="1" i="0" dirty="0">
                <a:effectLst/>
                <a:latin typeface="Segoe UI Light" panose="020B0502040204020203" pitchFamily="34" charset="0"/>
                <a:cs typeface="Segoe UI Light" panose="020B0502040204020203" pitchFamily="34" charset="0"/>
              </a:rPr>
              <a:t>New measure</a:t>
            </a:r>
            <a:r>
              <a:rPr lang="en-US" b="0" i="0" dirty="0">
                <a:effectLst/>
                <a:latin typeface="Segoe UI Light" panose="020B0502040204020203" pitchFamily="34" charset="0"/>
                <a:cs typeface="Segoe UI Light" panose="020B0502040204020203" pitchFamily="34" charset="0"/>
              </a:rPr>
              <a:t>. Text will now appear in the formula bar underneath the ribbon. Replace the “Measure = “ text with an expression: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Sales = SUM(‘</a:t>
            </a:r>
            <a:r>
              <a:rPr lang="en-US" b="0" i="0" dirty="0" err="1">
                <a:effectLst/>
                <a:latin typeface="Segoe UI Light" panose="020B0502040204020203" pitchFamily="34" charset="0"/>
                <a:cs typeface="Segoe UI Light" panose="020B0502040204020203" pitchFamily="34" charset="0"/>
              </a:rPr>
              <a:t>SalesOrderDetails</a:t>
            </a:r>
            <a:r>
              <a:rPr lang="en-US" b="0" i="0" dirty="0">
                <a:effectLst/>
                <a:latin typeface="Segoe UI Light" panose="020B0502040204020203" pitchFamily="34" charset="0"/>
                <a:cs typeface="Segoe UI Light" panose="020B0502040204020203" pitchFamily="34" charset="0"/>
              </a:rPr>
              <a:t>’[Total Price])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new measure will now appear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you drag Total Sales over to the report design surface, you will see the total sales for the entire organization in a column chart.</a:t>
            </a:r>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5055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Segoe UI Light" panose="020B0502040204020203" pitchFamily="34" charset="0"/>
                <a:cs typeface="Segoe UI Light" panose="020B0502040204020203" pitchFamily="34" charset="0"/>
              </a:rPr>
              <a:t>A </a:t>
            </a:r>
            <a:r>
              <a:rPr lang="en-US" b="1" i="0" dirty="0">
                <a:solidFill>
                  <a:srgbClr val="767676"/>
                </a:solidFill>
                <a:effectLst/>
                <a:latin typeface="Segoe UI Light" panose="020B0502040204020203" pitchFamily="34" charset="0"/>
                <a:cs typeface="Segoe UI Light" panose="020B0502040204020203" pitchFamily="34" charset="0"/>
              </a:rPr>
              <a:t>calculated column</a:t>
            </a:r>
            <a:r>
              <a:rPr lang="en-US" b="0" i="0" dirty="0">
                <a:solidFill>
                  <a:srgbClr val="666666"/>
                </a:solidFill>
                <a:effectLst/>
                <a:latin typeface="Segoe UI Light" panose="020B0502040204020203" pitchFamily="34" charset="0"/>
                <a:cs typeface="Segoe UI Light" panose="020B0502040204020203" pitchFamily="34" charset="0"/>
              </a:rPr>
              <a:t> is an extension of a table using a DAX formula that is evaluated for each row.</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DAX allows you to augment the data that you bring in from different data sources by creating a calculated column that didn't originally exist in the data source. This feature should be used sparingly, which will be explained later in this module.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assume that you are importing data from a database that contains sales transactions. Each individual sales transaction has the following columns: </a:t>
            </a:r>
            <a:r>
              <a:rPr lang="en-US" b="1" i="0" dirty="0">
                <a:effectLst/>
                <a:latin typeface="Segoe UI Light" panose="020B0502040204020203" pitchFamily="34" charset="0"/>
                <a:cs typeface="Segoe UI Light" panose="020B0502040204020203" pitchFamily="34" charset="0"/>
              </a:rPr>
              <a:t>Order ID</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Product ID</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Quantity</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Unit Price</a:t>
            </a:r>
            <a:r>
              <a:rPr lang="en-US" b="0" i="0" dirty="0">
                <a:effectLst/>
                <a:latin typeface="Segoe UI Light" panose="020B0502040204020203" pitchFamily="34" charset="0"/>
                <a:cs typeface="Segoe UI Light" panose="020B0502040204020203" pitchFamily="34" charset="0"/>
              </a:rPr>
              <a:t>. Notice that a column doesn't exist for the total sales amount for each order.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start using DAX by creating a calculated column that multiplies the unit price with the quantity. The calculated column will create a value for each row called Total Price. Create the new column by selecting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button on the table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and then selecting </a:t>
            </a:r>
            <a:r>
              <a:rPr lang="en-US" b="1" i="0" dirty="0">
                <a:effectLst/>
                <a:latin typeface="Segoe UI Light" panose="020B0502040204020203" pitchFamily="34" charset="0"/>
                <a:cs typeface="Segoe UI Light" panose="020B0502040204020203" pitchFamily="34" charset="0"/>
              </a:rPr>
              <a:t>New column</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replace the "Column =" default text with the following example text:</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Total Price = 'Sales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'[Quantity] * 'Sales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'[Unit Price]</a:t>
            </a:r>
          </a:p>
          <a:p>
            <a:pPr algn="l"/>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value on the left side of the equal sign is the column name. The text on the right side of the equal sign is the DAX expression. This simple DAX expression takes the quantity value and multiplies it with the unit price value for each individual row. It will produce one value for each record in the table. If you drag the new column from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to the visual, you will see the new values.</a:t>
            </a:r>
          </a:p>
          <a:p>
            <a:endParaRPr lang="en-US" b="0" i="0" dirty="0">
              <a:effectLst/>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Custom Columns</a:t>
            </a:r>
          </a:p>
          <a:p>
            <a:pPr algn="l"/>
            <a:r>
              <a:rPr lang="en-US" dirty="0">
                <a:latin typeface="Segoe UI Light" panose="020B0502040204020203" pitchFamily="34" charset="0"/>
                <a:cs typeface="Segoe UI Light" panose="020B0502040204020203" pitchFamily="34" charset="0"/>
              </a:rPr>
              <a:t>Calculated columns are a custom column. Essentially there are </a:t>
            </a:r>
            <a:r>
              <a:rPr lang="en-US" b="0" i="0" dirty="0">
                <a:effectLst/>
                <a:latin typeface="Segoe UI Light" panose="020B0502040204020203" pitchFamily="34" charset="0"/>
                <a:cs typeface="Segoe UI Light" panose="020B0502040204020203" pitchFamily="34" charset="0"/>
              </a:rPr>
              <a:t>three ways to create a custom column in Power BI:</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the column in the source query when you get the data, for instance, by adding the calculation to a view in a relational database.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the custom column in Power Query.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a calculated column by using DAX in Power BI.</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The following example creates a custom column in the source query:</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CREATE VIEW </a:t>
            </a:r>
            <a:r>
              <a:rPr lang="en-US" dirty="0" err="1">
                <a:latin typeface="Segoe UI Light" panose="020B0502040204020203" pitchFamily="34" charset="0"/>
                <a:cs typeface="Segoe UI Light" panose="020B0502040204020203" pitchFamily="34" charset="0"/>
              </a:rPr>
              <a:t>OrdersWithTotalPrice</a:t>
            </a:r>
            <a:r>
              <a:rPr lang="en-US" dirty="0">
                <a:latin typeface="Segoe UI Light" panose="020B0502040204020203" pitchFamily="34" charset="0"/>
                <a:cs typeface="Segoe UI Light" panose="020B0502040204020203" pitchFamily="34" charset="0"/>
              </a:rPr>
              <a:t> AS SELECT </a:t>
            </a:r>
            <a:r>
              <a:rPr lang="en-US" dirty="0" err="1">
                <a:latin typeface="Segoe UI Light" panose="020B0502040204020203" pitchFamily="34" charset="0"/>
                <a:cs typeface="Segoe UI Light" panose="020B0502040204020203" pitchFamily="34" charset="0"/>
              </a:rPr>
              <a:t>unitprice</a:t>
            </a:r>
            <a:r>
              <a:rPr lang="en-US" dirty="0">
                <a:latin typeface="Segoe UI Light" panose="020B0502040204020203" pitchFamily="34" charset="0"/>
                <a:cs typeface="Segoe UI Light" panose="020B0502040204020203" pitchFamily="34" charset="0"/>
              </a:rPr>
              <a:t>, qty, </a:t>
            </a:r>
            <a:r>
              <a:rPr lang="en-US" b="1" dirty="0" err="1">
                <a:latin typeface="Segoe UI Light" panose="020B0502040204020203" pitchFamily="34" charset="0"/>
                <a:cs typeface="Segoe UI Light" panose="020B0502040204020203" pitchFamily="34" charset="0"/>
              </a:rPr>
              <a:t>unitprice</a:t>
            </a:r>
            <a:r>
              <a:rPr lang="en-US" b="1" dirty="0">
                <a:latin typeface="Segoe UI Light" panose="020B0502040204020203" pitchFamily="34" charset="0"/>
                <a:cs typeface="Segoe UI Light" panose="020B0502040204020203" pitchFamily="34" charset="0"/>
              </a:rPr>
              <a:t> * qty as </a:t>
            </a:r>
            <a:r>
              <a:rPr lang="en-US" b="1" dirty="0" err="1">
                <a:latin typeface="Segoe UI Light" panose="020B0502040204020203" pitchFamily="34" charset="0"/>
                <a:cs typeface="Segoe UI Light" panose="020B0502040204020203" pitchFamily="34" charset="0"/>
              </a:rPr>
              <a:t>TotalPrice</a:t>
            </a:r>
            <a:r>
              <a:rPr lang="en-US" dirty="0">
                <a:latin typeface="Segoe UI Light" panose="020B0502040204020203" pitchFamily="34" charset="0"/>
                <a:cs typeface="Segoe UI Light" panose="020B0502040204020203" pitchFamily="34" charset="0"/>
              </a:rPr>
              <a:t> FROM </a:t>
            </a:r>
            <a:r>
              <a:rPr lang="en-US" dirty="0" err="1">
                <a:latin typeface="Segoe UI Light" panose="020B0502040204020203" pitchFamily="34" charset="0"/>
                <a:cs typeface="Segoe UI Light" panose="020B0502040204020203" pitchFamily="34" charset="0"/>
              </a:rPr>
              <a:t>sales.salesorders</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using Power Query to create a custom column, the custom column dialog uses the M language to create the new column. </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And, obviously, the third way is to create a calculated column. When you create a calculated column by using DAX, you do not need to refresh the dataset to see the new column. In the other methods, you would need a refresh to see changes. This process can be lengthy if you are working with a lot of data. However, this issue is irrelevant because, after columns have been created, they are rarely changed.</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0626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fundamental difference between a calculated column and a measure is that a calculated column creates a value for each row in a table. For this reason, the calculated column can only operate over columns that exist in the same table. For example, if the table has 1,000 rows, it will have 1,000 values in the calculated column. </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Calculated column values are stored in the Power BI .</a:t>
            </a:r>
            <a:r>
              <a:rPr lang="en-US" b="0" i="0" dirty="0" err="1">
                <a:effectLst/>
                <a:latin typeface="Segoe UI Light" panose="020B0502040204020203" pitchFamily="34" charset="0"/>
                <a:cs typeface="Segoe UI Light" panose="020B0502040204020203" pitchFamily="34" charset="0"/>
              </a:rPr>
              <a:t>pbix</a:t>
            </a:r>
            <a:r>
              <a:rPr lang="en-US" b="0" i="0" dirty="0">
                <a:effectLst/>
                <a:latin typeface="Segoe UI Light" panose="020B0502040204020203" pitchFamily="34" charset="0"/>
                <a:cs typeface="Segoe UI Light" panose="020B0502040204020203" pitchFamily="34" charset="0"/>
              </a:rPr>
              <a:t> file. Each calculated column will increase the space that is used in that file and potentially increase the refresh time.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Measures are calculated on demand. Power BI calculates the correct value when the user requests it. When you previously dragged the Total Sales measure onto the report, Power BI calculated the correct total and displayed the visual. Measures do not add to the overall disk space of the Power BI .</a:t>
            </a:r>
            <a:r>
              <a:rPr lang="en-US" b="0" i="0" dirty="0" err="1">
                <a:effectLst/>
                <a:latin typeface="Segoe UI Light" panose="020B0502040204020203" pitchFamily="34" charset="0"/>
                <a:cs typeface="Segoe UI Light" panose="020B0502040204020203" pitchFamily="34" charset="0"/>
              </a:rPr>
              <a:t>pbix</a:t>
            </a:r>
            <a:r>
              <a:rPr lang="en-US" b="0" i="0" dirty="0">
                <a:effectLst/>
                <a:latin typeface="Segoe UI Light" panose="020B0502040204020203" pitchFamily="34" charset="0"/>
                <a:cs typeface="Segoe UI Light" panose="020B0502040204020203" pitchFamily="34" charset="0"/>
              </a:rPr>
              <a:t> file.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Measures are calculated based on the filters that are used by the report user. These filters combine to create the filter context.</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873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learn/modules/create-measures-dax-power-bi/"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0.sv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2633285"/>
          </a:xfrm>
        </p:spPr>
        <p:txBody>
          <a:bodyPr/>
          <a:lstStyle/>
          <a:p>
            <a:pPr marL="342900" indent="-342900">
              <a:buFont typeface="Arial" panose="020B0604020202020204" pitchFamily="34" charset="0"/>
              <a:buChar char="•"/>
            </a:pPr>
            <a:r>
              <a:rPr lang="en-US" sz="2353" dirty="0"/>
              <a:t>Q01 – Which are calculated on demand? Calculated columns or Measures?</a:t>
            </a:r>
          </a:p>
          <a:p>
            <a:pPr marL="672290" lvl="3" indent="-280121">
              <a:buSzPct val="100000"/>
              <a:buFont typeface="Arial" panose="020B0604020202020204" pitchFamily="34" charset="0"/>
              <a:buChar char="‒"/>
            </a:pPr>
            <a:r>
              <a:rPr lang="en-US" sz="2000" dirty="0"/>
              <a:t>A01 – Measures</a:t>
            </a:r>
          </a:p>
          <a:p>
            <a:pPr marL="342900" indent="-342900">
              <a:buFont typeface="Arial" panose="020B0604020202020204" pitchFamily="34" charset="0"/>
              <a:buChar char="•"/>
            </a:pPr>
            <a:r>
              <a:rPr lang="en-US" sz="2353" dirty="0"/>
              <a:t>Q02 – Which are based on filters? Calculated columns or Measures based?</a:t>
            </a:r>
          </a:p>
          <a:p>
            <a:pPr marL="672290" lvl="3" indent="-280121">
              <a:buSzPct val="100000"/>
              <a:buFont typeface="Arial" panose="020B0604020202020204" pitchFamily="34" charset="0"/>
              <a:buChar char="‒"/>
            </a:pPr>
            <a:r>
              <a:rPr lang="en-US" sz="2000" dirty="0"/>
              <a:t>A02 – Measures</a:t>
            </a:r>
          </a:p>
        </p:txBody>
      </p:sp>
    </p:spTree>
    <p:extLst>
      <p:ext uri="{BB962C8B-B14F-4D97-AF65-F5344CB8AC3E}">
        <p14:creationId xmlns:p14="http://schemas.microsoft.com/office/powerpoint/2010/main" val="1355356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Real-time Dashboards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Understanding Context</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three different bar chart visuals to represent the affects that context has on DAX. All three visuals sue the same DAX measure, Total Sales, but display the data differently.">
            <a:extLst>
              <a:ext uri="{FF2B5EF4-FFF2-40B4-BE49-F238E27FC236}">
                <a16:creationId xmlns:a16="http://schemas.microsoft.com/office/drawing/2014/main" id="{1C28CB74-CF80-49AF-8A2C-4928B7A63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95" y="1373681"/>
            <a:ext cx="11164010" cy="4261575"/>
          </a:xfrm>
          <a:prstGeom prst="rect">
            <a:avLst/>
          </a:prstGeom>
        </p:spPr>
      </p:pic>
    </p:spTree>
    <p:extLst>
      <p:ext uri="{BB962C8B-B14F-4D97-AF65-F5344CB8AC3E}">
        <p14:creationId xmlns:p14="http://schemas.microsoft.com/office/powerpoint/2010/main" val="1976194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The CALCULATE() Function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8"/>
          </a:xfrm>
          <a:solidFill>
            <a:schemeClr val="bg1">
              <a:lumMod val="95000"/>
            </a:schemeClr>
          </a:solidFill>
        </p:spPr>
        <p:txBody>
          <a:bodyPr/>
          <a:lstStyle/>
          <a:p>
            <a:r>
              <a:rPr lang="en-US" sz="2353" dirty="0">
                <a:latin typeface="Segoe UI" panose="020B0502040204020203" pitchFamily="34" charset="0"/>
                <a:cs typeface="Segoe UI" panose="020B0502040204020203" pitchFamily="34" charset="0"/>
              </a:rPr>
              <a:t>Total Sales for 2015 =</a:t>
            </a:r>
          </a:p>
          <a:p>
            <a:r>
              <a:rPr lang="en-US" sz="2353" dirty="0">
                <a:latin typeface="Segoe UI" panose="020B0502040204020203" pitchFamily="34" charset="0"/>
                <a:cs typeface="Segoe UI" panose="020B0502040204020203" pitchFamily="34" charset="0"/>
              </a:rPr>
              <a:t>CALCULATE(  </a:t>
            </a:r>
          </a:p>
          <a:p>
            <a:r>
              <a:rPr lang="en-US" sz="2353" dirty="0">
                <a:latin typeface="Segoe UI" panose="020B0502040204020203" pitchFamily="34" charset="0"/>
                <a:cs typeface="Segoe UI" panose="020B0502040204020203" pitchFamily="34" charset="0"/>
              </a:rPr>
              <a:t>SUM('Sales </a:t>
            </a:r>
            <a:r>
              <a:rPr lang="en-US" sz="2353" dirty="0" err="1">
                <a:latin typeface="Segoe UI" panose="020B0502040204020203" pitchFamily="34" charset="0"/>
                <a:cs typeface="Segoe UI" panose="020B0502040204020203" pitchFamily="34" charset="0"/>
              </a:rPr>
              <a:t>OrderDetails</a:t>
            </a:r>
            <a:r>
              <a:rPr lang="en-US" sz="2353" dirty="0">
                <a:latin typeface="Segoe UI" panose="020B0502040204020203" pitchFamily="34" charset="0"/>
                <a:cs typeface="Segoe UI" panose="020B0502040204020203" pitchFamily="34" charset="0"/>
              </a:rPr>
              <a:t>'[Total Price]),</a:t>
            </a:r>
          </a:p>
          <a:p>
            <a:r>
              <a:rPr lang="en-US" sz="2353" dirty="0">
                <a:latin typeface="Segoe UI" panose="020B0502040204020203" pitchFamily="34" charset="0"/>
                <a:cs typeface="Segoe UI" panose="020B0502040204020203" pitchFamily="34" charset="0"/>
              </a:rPr>
              <a:t>YEAR('Sales </a:t>
            </a:r>
            <a:r>
              <a:rPr lang="en-US" sz="2353" dirty="0" err="1">
                <a:latin typeface="Segoe UI" panose="020B0502040204020203" pitchFamily="34" charset="0"/>
                <a:cs typeface="Segoe UI" panose="020B0502040204020203" pitchFamily="34" charset="0"/>
              </a:rPr>
              <a:t>OrderDetails</a:t>
            </a:r>
            <a:r>
              <a:rPr lang="en-US" sz="2353" dirty="0">
                <a:latin typeface="Segoe UI" panose="020B0502040204020203" pitchFamily="34" charset="0"/>
                <a:cs typeface="Segoe UI" panose="020B0502040204020203" pitchFamily="34" charset="0"/>
              </a:rPr>
              <a:t>'[</a:t>
            </a:r>
            <a:r>
              <a:rPr lang="en-US" sz="2353" dirty="0" err="1">
                <a:latin typeface="Segoe UI" panose="020B0502040204020203" pitchFamily="34" charset="0"/>
                <a:cs typeface="Segoe UI" panose="020B0502040204020203" pitchFamily="34" charset="0"/>
              </a:rPr>
              <a:t>orderdate</a:t>
            </a:r>
            <a:r>
              <a:rPr lang="en-US" sz="2353" dirty="0">
                <a:latin typeface="Segoe UI" panose="020B0502040204020203" pitchFamily="34" charset="0"/>
                <a:cs typeface="Segoe UI" panose="020B0502040204020203" pitchFamily="34" charset="0"/>
              </a:rPr>
              <a:t>]) = 2</a:t>
            </a:r>
          </a:p>
          <a:p>
            <a:r>
              <a:rPr lang="en-US" sz="2353" dirty="0">
                <a:latin typeface="Segoe UI" panose="020B0502040204020203" pitchFamily="34" charset="0"/>
                <a:cs typeface="Segoe UI" panose="020B0502040204020203" pitchFamily="34" charset="0"/>
              </a:rPr>
              <a:t>015)</a:t>
            </a:r>
          </a:p>
          <a:p>
            <a:r>
              <a:rPr lang="en-US" sz="2353" dirty="0">
                <a:latin typeface="Segoe UI" panose="020B0502040204020203" pitchFamily="34" charset="0"/>
                <a:cs typeface="Segoe UI" panose="020B0502040204020203" pitchFamily="34" charset="0"/>
              </a:rPr>
              <a:t>The above are Expression and Filter Context.</a:t>
            </a:r>
          </a:p>
        </p:txBody>
      </p:sp>
      <p:pic>
        <p:nvPicPr>
          <p:cNvPr id="6" name="Picture 5" descr="An image showing a bar chart visual, displaying the Total Sales and Total sales for 2015.">
            <a:extLst>
              <a:ext uri="{FF2B5EF4-FFF2-40B4-BE49-F238E27FC236}">
                <a16:creationId xmlns:a16="http://schemas.microsoft.com/office/drawing/2014/main" id="{4E69316A-5DB7-48A9-9C0F-2B727B20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758" y="1243733"/>
            <a:ext cx="3755592" cy="4473469"/>
          </a:xfrm>
          <a:prstGeom prst="rect">
            <a:avLst/>
          </a:prstGeom>
        </p:spPr>
      </p:pic>
    </p:spTree>
    <p:extLst>
      <p:ext uri="{BB962C8B-B14F-4D97-AF65-F5344CB8AC3E}">
        <p14:creationId xmlns:p14="http://schemas.microsoft.com/office/powerpoint/2010/main" val="164080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2216889"/>
          </a:xfrm>
        </p:spPr>
        <p:txBody>
          <a:bodyPr/>
          <a:lstStyle/>
          <a:p>
            <a:pPr marL="342900" indent="-342900">
              <a:buFont typeface="Arial" panose="020B0604020202020204" pitchFamily="34" charset="0"/>
              <a:buChar char="•"/>
            </a:pPr>
            <a:r>
              <a:rPr lang="en-US" sz="2353" dirty="0"/>
              <a:t>Q01 – Which DAX function evaluates an expression in a modified filter context?</a:t>
            </a:r>
          </a:p>
          <a:p>
            <a:pPr marL="672290" lvl="3" indent="-280121">
              <a:buSzPct val="100000"/>
              <a:buFont typeface="Arial" panose="020B0604020202020204" pitchFamily="34" charset="0"/>
              <a:buChar char="‒"/>
            </a:pPr>
            <a:r>
              <a:rPr lang="en-US" sz="2000" dirty="0"/>
              <a:t>A01 – CALCULATE</a:t>
            </a:r>
            <a:endParaRPr lang="en-US" sz="2353" dirty="0"/>
          </a:p>
          <a:p>
            <a:pPr marL="342900" indent="-342900">
              <a:buFont typeface="Arial" panose="020B0604020202020204" pitchFamily="34" charset="0"/>
              <a:buChar char="•"/>
            </a:pPr>
            <a:r>
              <a:rPr lang="en-US" sz="2353" dirty="0"/>
              <a:t>Q02 – Why would you want to override the default context?</a:t>
            </a:r>
          </a:p>
          <a:p>
            <a:pPr marL="672290" lvl="3" indent="-280121">
              <a:buSzPct val="100000"/>
              <a:buFont typeface="Arial" panose="020B0604020202020204" pitchFamily="34" charset="0"/>
              <a:buChar char="‒"/>
            </a:pPr>
            <a:r>
              <a:rPr lang="en-US" sz="2000" dirty="0"/>
              <a:t>A02 – To create measures that behave according to your intentions, regardless of what the user selects.</a:t>
            </a:r>
            <a:endParaRPr lang="en-US" sz="2353" dirty="0"/>
          </a:p>
        </p:txBody>
      </p:sp>
    </p:spTree>
    <p:extLst>
      <p:ext uri="{BB962C8B-B14F-4D97-AF65-F5344CB8AC3E}">
        <p14:creationId xmlns:p14="http://schemas.microsoft.com/office/powerpoint/2010/main" val="303993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DAX Calculations in Power BI Desktop, Part 1</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DAX Calculations in Power BI Desktop, Part 1</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Advanced DAX</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33896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580185" y="1161859"/>
            <a:ext cx="6179726" cy="43039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Using Relationships Effectively</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4543469"/>
            <a:ext cx="4926379" cy="922383"/>
          </a:xfrm>
          <a:solidFill>
            <a:schemeClr val="bg1">
              <a:lumMod val="95000"/>
            </a:schemeClr>
          </a:solidFill>
        </p:spPr>
        <p:txBody>
          <a:bodyPr/>
          <a:lstStyle/>
          <a:p>
            <a:r>
              <a:rPr lang="en-US" sz="1600" dirty="0"/>
              <a:t>Sales by Ship Date = CALCULATE(Sales[</a:t>
            </a:r>
            <a:r>
              <a:rPr lang="en-US" sz="1600" dirty="0" err="1"/>
              <a:t>TotalPrice</a:t>
            </a:r>
            <a:r>
              <a:rPr lang="en-US" sz="1600" dirty="0"/>
              <a:t>], </a:t>
            </a:r>
          </a:p>
          <a:p>
            <a:r>
              <a:rPr lang="en-US" sz="1600" dirty="0"/>
              <a:t>USERELATIONSHIP('Calendar'[Date],Sales[</a:t>
            </a:r>
            <a:r>
              <a:rPr lang="en-US" sz="1600" dirty="0" err="1"/>
              <a:t>ShipDate</a:t>
            </a:r>
            <a:r>
              <a:rPr lang="en-US" sz="1600" dirty="0"/>
              <a:t>]))</a:t>
            </a:r>
          </a:p>
        </p:txBody>
      </p:sp>
      <p:pic>
        <p:nvPicPr>
          <p:cNvPr id="7" name="Picture 6" descr="An image showing an established relationship between the Date and OrderDate columns and the Edit relationship dialog to create those relationships. The image shows one active relationship via a solid line, and an inactive relationship via a dashed line between the tables.">
            <a:extLst>
              <a:ext uri="{FF2B5EF4-FFF2-40B4-BE49-F238E27FC236}">
                <a16:creationId xmlns:a16="http://schemas.microsoft.com/office/drawing/2014/main" id="{5B30A6E8-DF1A-4C88-BA8D-8ED58A9E8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793" y="1528797"/>
            <a:ext cx="6087010" cy="3519053"/>
          </a:xfrm>
          <a:prstGeom prst="rect">
            <a:avLst/>
          </a:prstGeom>
        </p:spPr>
      </p:pic>
      <p:pic>
        <p:nvPicPr>
          <p:cNvPr id="13" name="Picture 12" descr="An image showing a report with two visuals, one above the other. The top visual is by order date and the bottom visual is by ship date. ">
            <a:extLst>
              <a:ext uri="{FF2B5EF4-FFF2-40B4-BE49-F238E27FC236}">
                <a16:creationId xmlns:a16="http://schemas.microsoft.com/office/drawing/2014/main" id="{D02010BA-121B-42FC-AABB-A97D4EEAD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354" y="1276739"/>
            <a:ext cx="2585171" cy="2909028"/>
          </a:xfrm>
          <a:prstGeom prst="rect">
            <a:avLst/>
          </a:prstGeom>
        </p:spPr>
      </p:pic>
    </p:spTree>
    <p:extLst>
      <p:ext uri="{BB962C8B-B14F-4D97-AF65-F5344CB8AC3E}">
        <p14:creationId xmlns:p14="http://schemas.microsoft.com/office/powerpoint/2010/main" val="189694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Semi-additive 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918474"/>
          </a:xfrm>
        </p:spPr>
        <p:txBody>
          <a:bodyPr/>
          <a:lstStyle/>
          <a:p>
            <a:pPr marL="342900" indent="-342900">
              <a:lnSpc>
                <a:spcPct val="100000"/>
              </a:lnSpc>
              <a:buFont typeface="Arial" panose="020B0604020202020204" pitchFamily="34" charset="0"/>
              <a:buChar char="•"/>
            </a:pPr>
            <a:r>
              <a:rPr lang="en-US" dirty="0">
                <a:latin typeface="+mn-lt"/>
              </a:rPr>
              <a:t>Use SUM() to aggregate over one set of dimensions while using different aggregations over other dimensions.</a:t>
            </a:r>
          </a:p>
          <a:p>
            <a:pPr marL="342900" indent="-342900">
              <a:lnSpc>
                <a:spcPct val="100000"/>
              </a:lnSpc>
              <a:buFont typeface="Arial" panose="020B0604020202020204" pitchFamily="34" charset="0"/>
              <a:buChar char="•"/>
            </a:pPr>
            <a:r>
              <a:rPr lang="en-US" dirty="0">
                <a:latin typeface="+mn-lt"/>
              </a:rPr>
              <a:t>Commonly used over Time dimensions.</a:t>
            </a:r>
          </a:p>
          <a:p>
            <a:pPr marL="342900" indent="-342900">
              <a:lnSpc>
                <a:spcPct val="100000"/>
              </a:lnSpc>
              <a:buFont typeface="Arial" panose="020B0604020202020204" pitchFamily="34" charset="0"/>
              <a:buChar char="•"/>
            </a:pPr>
            <a:r>
              <a:rPr lang="en-US" dirty="0">
                <a:latin typeface="+mn-lt"/>
              </a:rPr>
              <a:t>Ex: calculating inventory each month.</a:t>
            </a:r>
          </a:p>
        </p:txBody>
      </p:sp>
      <p:sp>
        <p:nvSpPr>
          <p:cNvPr id="5" name="TextBox 4">
            <a:extLst>
              <a:ext uri="{FF2B5EF4-FFF2-40B4-BE49-F238E27FC236}">
                <a16:creationId xmlns:a16="http://schemas.microsoft.com/office/drawing/2014/main" id="{F360DEC3-53E8-4CAF-81EE-365B2AFA76B9}"/>
              </a:ext>
            </a:extLst>
          </p:cNvPr>
          <p:cNvSpPr txBox="1"/>
          <p:nvPr/>
        </p:nvSpPr>
        <p:spPr>
          <a:xfrm>
            <a:off x="455994" y="3221503"/>
            <a:ext cx="9384447" cy="2308324"/>
          </a:xfrm>
          <a:prstGeom prst="rect">
            <a:avLst/>
          </a:prstGeom>
          <a:noFill/>
        </p:spPr>
        <p:txBody>
          <a:bodyPr wrap="square">
            <a:spAutoFit/>
          </a:bodyPr>
          <a:lstStyle/>
          <a:p>
            <a:r>
              <a:rPr lang="en-US" sz="2400" dirty="0"/>
              <a:t>Last Inventory Count = </a:t>
            </a:r>
          </a:p>
          <a:p>
            <a:r>
              <a:rPr lang="en-US" sz="2400" dirty="0"/>
              <a:t>    CALCULATE </a:t>
            </a:r>
          </a:p>
          <a:p>
            <a:r>
              <a:rPr lang="en-US" sz="2400" dirty="0"/>
              <a:t>( </a:t>
            </a:r>
          </a:p>
          <a:p>
            <a:r>
              <a:rPr lang="en-US" sz="2400" dirty="0"/>
              <a:t>        SUM ( 'Warehouse'[Inventory Count] ),</a:t>
            </a:r>
          </a:p>
          <a:p>
            <a:r>
              <a:rPr lang="en-US" sz="2400" dirty="0"/>
              <a:t>        LASTDATE ( 'Date'[Date] )</a:t>
            </a:r>
          </a:p>
          <a:p>
            <a:r>
              <a:rPr lang="en-US" sz="2400" dirty="0"/>
              <a:t>) </a:t>
            </a:r>
          </a:p>
        </p:txBody>
      </p:sp>
    </p:spTree>
    <p:extLst>
      <p:ext uri="{BB962C8B-B14F-4D97-AF65-F5344CB8AC3E}">
        <p14:creationId xmlns:p14="http://schemas.microsoft.com/office/powerpoint/2010/main" val="3760675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5009142" cy="267040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732585" y="1161860"/>
            <a:ext cx="6027326" cy="4437556"/>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Time-Intelligence</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3921295"/>
            <a:ext cx="5009142" cy="1678121"/>
          </a:xfrm>
          <a:solidFill>
            <a:schemeClr val="bg1">
              <a:lumMod val="95000"/>
            </a:schemeClr>
          </a:solidFill>
        </p:spPr>
        <p:txBody>
          <a:bodyPr/>
          <a:lstStyle/>
          <a:p>
            <a:r>
              <a:rPr lang="en-US" sz="1400" dirty="0"/>
              <a:t>Total Sales Previous Month = CALCULATE</a:t>
            </a:r>
          </a:p>
          <a:p>
            <a:r>
              <a:rPr lang="en-US" sz="1400" dirty="0"/>
              <a:t>(</a:t>
            </a:r>
          </a:p>
          <a:p>
            <a:r>
              <a:rPr lang="en-US" sz="1400" dirty="0"/>
              <a:t>    SUM(‘</a:t>
            </a:r>
            <a:r>
              <a:rPr lang="en-US" sz="1400" dirty="0" err="1"/>
              <a:t>SalesOrderDetails</a:t>
            </a:r>
            <a:r>
              <a:rPr lang="en-US" sz="1400" dirty="0"/>
              <a:t>’[Total price]’</a:t>
            </a:r>
          </a:p>
          <a:p>
            <a:r>
              <a:rPr lang="en-US" sz="1400" dirty="0"/>
              <a:t>    , PREVIOUSMONTH(Dates[Date])</a:t>
            </a:r>
          </a:p>
          <a:p>
            <a:r>
              <a:rPr lang="en-US" sz="1400" dirty="0"/>
              <a:t>)</a:t>
            </a:r>
          </a:p>
        </p:txBody>
      </p:sp>
      <p:pic>
        <p:nvPicPr>
          <p:cNvPr id="6" name="Picture 5" descr="An image showing a running total visual highlight time-intelligence using DAX.">
            <a:extLst>
              <a:ext uri="{FF2B5EF4-FFF2-40B4-BE49-F238E27FC236}">
                <a16:creationId xmlns:a16="http://schemas.microsoft.com/office/drawing/2014/main" id="{B25B3BF7-8728-422D-A486-397387717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619" y="1349005"/>
            <a:ext cx="2296110" cy="2296110"/>
          </a:xfrm>
          <a:prstGeom prst="rect">
            <a:avLst/>
          </a:prstGeom>
        </p:spPr>
      </p:pic>
      <p:pic>
        <p:nvPicPr>
          <p:cNvPr id="11" name="Picture 10" descr="An image showing how the CALCULATE function along with the PREVIOUSMONTH functions in DAX, are used to calculate previous months totals.">
            <a:extLst>
              <a:ext uri="{FF2B5EF4-FFF2-40B4-BE49-F238E27FC236}">
                <a16:creationId xmlns:a16="http://schemas.microsoft.com/office/drawing/2014/main" id="{257D1E65-224E-4F05-856E-749AAFDB8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094" y="1663659"/>
            <a:ext cx="5715798" cy="3448531"/>
          </a:xfrm>
          <a:prstGeom prst="rect">
            <a:avLst/>
          </a:prstGeom>
        </p:spPr>
      </p:pic>
      <p:sp>
        <p:nvSpPr>
          <p:cNvPr id="8" name="Arrow: Curved Right 7" descr="Image of arrow pointing to table visual containing calculated measure.">
            <a:extLst>
              <a:ext uri="{FF2B5EF4-FFF2-40B4-BE49-F238E27FC236}">
                <a16:creationId xmlns:a16="http://schemas.microsoft.com/office/drawing/2014/main" id="{A95C4DFB-9F69-4ABF-AA58-115768745C55}"/>
              </a:ext>
            </a:extLst>
          </p:cNvPr>
          <p:cNvSpPr/>
          <p:nvPr/>
        </p:nvSpPr>
        <p:spPr bwMode="auto">
          <a:xfrm rot="14770056">
            <a:off x="5210248" y="2466238"/>
            <a:ext cx="591259" cy="1828800"/>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354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05234" y="2813540"/>
            <a:ext cx="6101073" cy="2215392"/>
          </a:xfrm>
        </p:spPr>
        <p:txBody>
          <a:bodyPr/>
          <a:lstStyle/>
          <a:p>
            <a:r>
              <a:rPr lang="en-US" dirty="0">
                <a:solidFill>
                  <a:schemeClr val="tx1"/>
                </a:solidFill>
              </a:rPr>
              <a:t>Module 5: Create Model Calculations using DAX in Power BI</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3197542"/>
          </a:xfrm>
        </p:spPr>
        <p:txBody>
          <a:bodyPr/>
          <a:lstStyle/>
          <a:p>
            <a:pPr marL="342900" indent="-342900">
              <a:buFont typeface="Arial" panose="020B0604020202020204" pitchFamily="34" charset="0"/>
              <a:buChar char="•"/>
            </a:pPr>
            <a:r>
              <a:rPr lang="en-US" sz="2353" dirty="0"/>
              <a:t>Q01 – What type of Measure uses SUM to aggregate over one set of dimensions and a different aggregation over a different set of dimension? </a:t>
            </a:r>
          </a:p>
          <a:p>
            <a:pPr marL="672290" lvl="3" indent="-280121">
              <a:buSzPct val="100000"/>
              <a:buFont typeface="Arial" panose="020B0604020202020204" pitchFamily="34" charset="0"/>
              <a:buChar char="‒"/>
            </a:pPr>
            <a:r>
              <a:rPr lang="en-US" sz="2000" dirty="0"/>
              <a:t>A01 – Semi-additive</a:t>
            </a:r>
            <a:endParaRPr lang="en-US" sz="2353" dirty="0"/>
          </a:p>
          <a:p>
            <a:pPr marL="342900" indent="-342900">
              <a:buFont typeface="Arial" panose="020B0604020202020204" pitchFamily="34" charset="0"/>
              <a:buChar char="•"/>
            </a:pPr>
            <a:r>
              <a:rPr lang="en-US" sz="2353" dirty="0"/>
              <a:t>Q02 – What type of functions enable you to manipulate data using time periods?</a:t>
            </a:r>
          </a:p>
          <a:p>
            <a:pPr marL="672290" lvl="3" indent="-280121">
              <a:buSzPct val="100000"/>
              <a:buFont typeface="Arial" panose="020B0604020202020204" pitchFamily="34" charset="0"/>
              <a:buChar char="‒"/>
            </a:pPr>
            <a:r>
              <a:rPr lang="en-US" sz="2000" dirty="0"/>
              <a:t>A02 – Time intelligence</a:t>
            </a:r>
            <a:endParaRPr lang="en-US" sz="2353" dirty="0"/>
          </a:p>
          <a:p>
            <a:pPr marL="342900" indent="-342900">
              <a:buFont typeface="Arial" panose="020B0604020202020204" pitchFamily="34" charset="0"/>
              <a:buChar char="•"/>
            </a:pPr>
            <a:r>
              <a:rPr lang="en-US" sz="2353" dirty="0"/>
              <a:t>Q03 – Which two functions will help you compare dates to the previous month?</a:t>
            </a:r>
          </a:p>
          <a:p>
            <a:pPr marL="672290" lvl="3" indent="-280121">
              <a:buSzPct val="100000"/>
              <a:buFont typeface="Arial" panose="020B0604020202020204" pitchFamily="34" charset="0"/>
              <a:buChar char="‒"/>
            </a:pPr>
            <a:r>
              <a:rPr lang="en-US" sz="2000" dirty="0"/>
              <a:t>A03 – CALCULATE and PREVIOUSMONTH</a:t>
            </a:r>
          </a:p>
        </p:txBody>
      </p:sp>
    </p:spTree>
    <p:extLst>
      <p:ext uri="{BB962C8B-B14F-4D97-AF65-F5344CB8AC3E}">
        <p14:creationId xmlns:p14="http://schemas.microsoft.com/office/powerpoint/2010/main" val="2291629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DAX Calculations in Power BI Desktop, Part 2</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DAX Calculations in Power BI Desktop, Part 2</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640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3041858"/>
          </a:xfrm>
        </p:spPr>
        <p:txBody>
          <a:bodyPr/>
          <a:lstStyle/>
          <a:p>
            <a:r>
              <a:rPr lang="en-US" dirty="0"/>
              <a:t>We covered the following concepts:</a:t>
            </a:r>
            <a:endParaRPr lang="en-US" dirty="0">
              <a:latin typeface="+mn-lt"/>
            </a:endParaRPr>
          </a:p>
          <a:p>
            <a:pPr marL="342900" indent="-342900">
              <a:lnSpc>
                <a:spcPct val="100000"/>
              </a:lnSpc>
              <a:buFont typeface="Arial" panose="020B0604020202020204" pitchFamily="34" charset="0"/>
              <a:buChar char="•"/>
            </a:pPr>
            <a:r>
              <a:rPr lang="en-US" dirty="0">
                <a:latin typeface="+mn-lt"/>
              </a:rPr>
              <a:t>DAX</a:t>
            </a:r>
          </a:p>
          <a:p>
            <a:pPr marL="342900" indent="-342900">
              <a:lnSpc>
                <a:spcPct val="100000"/>
              </a:lnSpc>
              <a:buFont typeface="Arial" panose="020B0604020202020204" pitchFamily="34" charset="0"/>
              <a:buChar char="•"/>
            </a:pPr>
            <a:r>
              <a:rPr lang="en-US" dirty="0">
                <a:latin typeface="+mn-lt"/>
              </a:rPr>
              <a:t>Measures</a:t>
            </a:r>
          </a:p>
          <a:p>
            <a:pPr marL="342900" indent="-342900">
              <a:lnSpc>
                <a:spcPct val="100000"/>
              </a:lnSpc>
              <a:buFont typeface="Arial" panose="020B0604020202020204" pitchFamily="34" charset="0"/>
              <a:buChar char="•"/>
            </a:pPr>
            <a:r>
              <a:rPr lang="en-US" dirty="0">
                <a:latin typeface="+mn-lt"/>
              </a:rPr>
              <a:t>Calculated columns</a:t>
            </a:r>
          </a:p>
          <a:p>
            <a:pPr marL="342900" indent="-342900">
              <a:lnSpc>
                <a:spcPct val="100000"/>
              </a:lnSpc>
              <a:buFont typeface="Arial" panose="020B0604020202020204" pitchFamily="34" charset="0"/>
              <a:buChar char="•"/>
            </a:pPr>
            <a:r>
              <a:rPr lang="en-US" dirty="0">
                <a:latin typeface="+mn-lt"/>
              </a:rPr>
              <a:t>Context</a:t>
            </a:r>
          </a:p>
          <a:p>
            <a:pPr marL="342900" indent="-342900">
              <a:lnSpc>
                <a:spcPct val="100000"/>
              </a:lnSpc>
              <a:buFont typeface="Arial" panose="020B0604020202020204" pitchFamily="34" charset="0"/>
              <a:buChar char="•"/>
            </a:pPr>
            <a:r>
              <a:rPr lang="en-US" dirty="0">
                <a:latin typeface="+mn-lt"/>
              </a:rPr>
              <a:t>Time-Intelligence</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Introduction to creating measures using DAX in Power BI</a:t>
            </a:r>
          </a:p>
          <a:p>
            <a:r>
              <a:rPr lang="en-US" dirty="0">
                <a:hlinkClick r:id="rId3"/>
              </a:rPr>
              <a:t>https://docs.microsoft.com/en-us/learn/modules/create-measures-dax-power-bi/</a:t>
            </a:r>
            <a:endParaRPr lang="en-US" dirty="0"/>
          </a:p>
          <a:p>
            <a:pPr>
              <a:lnSpc>
                <a:spcPct val="100000"/>
              </a:lnSpc>
            </a:pPr>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734082"/>
          </a:xfrm>
        </p:spPr>
        <p:txBody>
          <a:bodyPr/>
          <a:lstStyle/>
          <a:p>
            <a:r>
              <a:rPr lang="en-US" dirty="0"/>
              <a:t>You will learn the following concepts:</a:t>
            </a:r>
          </a:p>
          <a:p>
            <a:pPr marL="342900" lvl="1" indent="-342900">
              <a:buFont typeface="Arial" panose="020B0604020202020204" pitchFamily="34" charset="0"/>
              <a:buChar char="•"/>
            </a:pPr>
            <a:r>
              <a:rPr lang="en-US" dirty="0"/>
              <a:t>DAX</a:t>
            </a:r>
          </a:p>
          <a:p>
            <a:pPr marL="342900" lvl="1" indent="-342900">
              <a:buFont typeface="Arial" panose="020B0604020202020204" pitchFamily="34" charset="0"/>
              <a:buChar char="•"/>
            </a:pPr>
            <a:r>
              <a:rPr lang="en-US" dirty="0"/>
              <a:t>Measures</a:t>
            </a:r>
          </a:p>
          <a:p>
            <a:pPr marL="342900" lvl="1" indent="-342900">
              <a:buFont typeface="Arial" panose="020B0604020202020204" pitchFamily="34" charset="0"/>
              <a:buChar char="•"/>
            </a:pPr>
            <a:r>
              <a:rPr lang="en-US" dirty="0"/>
              <a:t>Calculated columns</a:t>
            </a:r>
          </a:p>
          <a:p>
            <a:pPr marL="342900" lvl="1" indent="-342900">
              <a:buFont typeface="Arial" panose="020B0604020202020204" pitchFamily="34" charset="0"/>
              <a:buChar char="•"/>
            </a:pPr>
            <a:r>
              <a:rPr lang="en-US" dirty="0"/>
              <a:t>Context</a:t>
            </a:r>
          </a:p>
          <a:p>
            <a:pPr marL="342900" lvl="1" indent="-342900">
              <a:buFont typeface="Arial" panose="020B0604020202020204" pitchFamily="34" charset="0"/>
              <a:buChar char="•"/>
            </a:pPr>
            <a:r>
              <a:rPr lang="en-US" dirty="0"/>
              <a:t>Time-Intelligence</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Introduction to DAX</a:t>
            </a:r>
          </a:p>
        </p:txBody>
      </p:sp>
      <p:sp>
        <p:nvSpPr>
          <p:cNvPr id="2" name="Text Placeholder 1"/>
          <p:cNvSpPr>
            <a:spLocks noGrp="1"/>
          </p:cNvSpPr>
          <p:nvPr>
            <p:ph type="body" sz="quarter" idx="15"/>
          </p:nvPr>
        </p:nvSpPr>
        <p:spPr/>
        <p:txBody>
          <a:bodyPr/>
          <a:lstStyle/>
          <a:p>
            <a:pPr lvl="1"/>
            <a:r>
              <a:rPr lang="en-US" dirty="0"/>
              <a:t>DAX Context</a:t>
            </a:r>
          </a:p>
        </p:txBody>
      </p:sp>
      <p:sp>
        <p:nvSpPr>
          <p:cNvPr id="3" name="Text Placeholder 2"/>
          <p:cNvSpPr>
            <a:spLocks noGrp="1"/>
          </p:cNvSpPr>
          <p:nvPr>
            <p:ph type="body" sz="quarter" idx="20"/>
          </p:nvPr>
        </p:nvSpPr>
        <p:spPr/>
        <p:txBody>
          <a:bodyPr/>
          <a:lstStyle/>
          <a:p>
            <a:pPr lvl="1"/>
            <a:r>
              <a:rPr lang="en-US" dirty="0"/>
              <a:t>Advanced DAX</a:t>
            </a:r>
          </a:p>
        </p:txBody>
      </p:sp>
      <p:grpSp>
        <p:nvGrpSpPr>
          <p:cNvPr id="21" name="Group 20" descr="Icon of a fingerprint">
            <a:extLst>
              <a:ext uri="{FF2B5EF4-FFF2-40B4-BE49-F238E27FC236}">
                <a16:creationId xmlns:a16="http://schemas.microsoft.com/office/drawing/2014/main" id="{D26B5379-11BA-4669-81DB-7C8A3464E8C5}"/>
              </a:ext>
            </a:extLst>
          </p:cNvPr>
          <p:cNvGrpSpPr/>
          <p:nvPr/>
        </p:nvGrpSpPr>
        <p:grpSpPr>
          <a:xfrm>
            <a:off x="3031668" y="1620002"/>
            <a:ext cx="702132" cy="702232"/>
            <a:chOff x="3031668" y="1620002"/>
            <a:chExt cx="702132" cy="702232"/>
          </a:xfrm>
        </p:grpSpPr>
        <p:grpSp>
          <p:nvGrpSpPr>
            <p:cNvPr id="22" name="Group 21">
              <a:extLst>
                <a:ext uri="{FF2B5EF4-FFF2-40B4-BE49-F238E27FC236}">
                  <a16:creationId xmlns:a16="http://schemas.microsoft.com/office/drawing/2014/main" id="{A6CA5310-7BF4-4098-B03A-CED1F727602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24" name="Freeform 5">
                <a:extLst>
                  <a:ext uri="{FF2B5EF4-FFF2-40B4-BE49-F238E27FC236}">
                    <a16:creationId xmlns:a16="http://schemas.microsoft.com/office/drawing/2014/main" id="{A31CA57E-7972-4F71-BDD7-5D630F19706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84D0D1C5-FE03-4683-8ADA-42482D456DC7}"/>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Fingerprint_E928" title="Icon of a fingerprint">
              <a:extLst>
                <a:ext uri="{FF2B5EF4-FFF2-40B4-BE49-F238E27FC236}">
                  <a16:creationId xmlns:a16="http://schemas.microsoft.com/office/drawing/2014/main" id="{C04B3233-19E4-480E-BE44-36F21643F418}"/>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6" name="Group 25" descr="Icon of a shield with an exclamation point inside">
            <a:extLst>
              <a:ext uri="{FF2B5EF4-FFF2-40B4-BE49-F238E27FC236}">
                <a16:creationId xmlns:a16="http://schemas.microsoft.com/office/drawing/2014/main" id="{6756F830-0714-4C63-80B7-6FE0A61450FE}"/>
              </a:ext>
            </a:extLst>
          </p:cNvPr>
          <p:cNvGrpSpPr/>
          <p:nvPr/>
        </p:nvGrpSpPr>
        <p:grpSpPr>
          <a:xfrm>
            <a:off x="3031668" y="3077885"/>
            <a:ext cx="702132" cy="702232"/>
            <a:chOff x="3031668" y="3077885"/>
            <a:chExt cx="702132" cy="702232"/>
          </a:xfrm>
        </p:grpSpPr>
        <p:grpSp>
          <p:nvGrpSpPr>
            <p:cNvPr id="27" name="Group 26">
              <a:extLst>
                <a:ext uri="{FF2B5EF4-FFF2-40B4-BE49-F238E27FC236}">
                  <a16:creationId xmlns:a16="http://schemas.microsoft.com/office/drawing/2014/main" id="{D85A9FA8-4DD8-4C26-B82E-F7FB64719064}"/>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29" name="Freeform 5">
                <a:extLst>
                  <a:ext uri="{FF2B5EF4-FFF2-40B4-BE49-F238E27FC236}">
                    <a16:creationId xmlns:a16="http://schemas.microsoft.com/office/drawing/2014/main" id="{289C700C-DFCA-46B7-A3B5-9312D61BCD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A2AF1FE5-752B-4605-97FC-DBE4E20E094F}"/>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shield_3" title="Icon of a shield with an exclamation point inside">
              <a:extLst>
                <a:ext uri="{FF2B5EF4-FFF2-40B4-BE49-F238E27FC236}">
                  <a16:creationId xmlns:a16="http://schemas.microsoft.com/office/drawing/2014/main" id="{73503C6B-470C-4D33-8CD0-EE248C14326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descr="Icon of a padlock">
            <a:extLst>
              <a:ext uri="{FF2B5EF4-FFF2-40B4-BE49-F238E27FC236}">
                <a16:creationId xmlns:a16="http://schemas.microsoft.com/office/drawing/2014/main" id="{6AFFF2BE-046D-463B-BE3B-B3AF7635E39D}"/>
              </a:ext>
            </a:extLst>
          </p:cNvPr>
          <p:cNvGrpSpPr/>
          <p:nvPr/>
        </p:nvGrpSpPr>
        <p:grpSpPr>
          <a:xfrm>
            <a:off x="3031668" y="4535768"/>
            <a:ext cx="702132" cy="702232"/>
            <a:chOff x="3031668" y="4535768"/>
            <a:chExt cx="702132" cy="702232"/>
          </a:xfrm>
        </p:grpSpPr>
        <p:grpSp>
          <p:nvGrpSpPr>
            <p:cNvPr id="38" name="Group 37">
              <a:extLst>
                <a:ext uri="{FF2B5EF4-FFF2-40B4-BE49-F238E27FC236}">
                  <a16:creationId xmlns:a16="http://schemas.microsoft.com/office/drawing/2014/main" id="{9A5CFC12-1539-425E-9CDD-A41689B89813}"/>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0" name="Freeform 5">
                <a:extLst>
                  <a:ext uri="{FF2B5EF4-FFF2-40B4-BE49-F238E27FC236}">
                    <a16:creationId xmlns:a16="http://schemas.microsoft.com/office/drawing/2014/main" id="{81764517-B070-49D4-89D6-F693397FEF3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F48018A-A55F-4691-95D6-3AB9C69D4C07}"/>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Lock" title="Icon of a padlock">
              <a:extLst>
                <a:ext uri="{FF2B5EF4-FFF2-40B4-BE49-F238E27FC236}">
                  <a16:creationId xmlns:a16="http://schemas.microsoft.com/office/drawing/2014/main" id="{ADDDE703-1881-485F-A676-AC29FEA04787}"/>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 to DAX</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DAX</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544286"/>
          </a:xfrm>
        </p:spPr>
        <p:txBody>
          <a:bodyPr/>
          <a:lstStyle/>
          <a:p>
            <a:pPr marL="342900" indent="-342900">
              <a:lnSpc>
                <a:spcPct val="100000"/>
              </a:lnSpc>
              <a:buFont typeface="Arial" panose="020B0604020202020204" pitchFamily="34" charset="0"/>
              <a:buChar char="•"/>
            </a:pPr>
            <a:r>
              <a:rPr lang="en-US" dirty="0">
                <a:latin typeface="+mn-lt"/>
              </a:rPr>
              <a:t>Data Analysis Expressions (DAX).</a:t>
            </a:r>
          </a:p>
          <a:p>
            <a:pPr marL="342900" indent="-342900">
              <a:lnSpc>
                <a:spcPct val="100000"/>
              </a:lnSpc>
              <a:buFont typeface="Arial" panose="020B0604020202020204" pitchFamily="34" charset="0"/>
              <a:buChar char="•"/>
            </a:pPr>
            <a:r>
              <a:rPr lang="en-US" dirty="0">
                <a:latin typeface="+mn-lt"/>
              </a:rPr>
              <a:t>Developed by Microsoft.</a:t>
            </a:r>
          </a:p>
          <a:p>
            <a:pPr marL="342900" indent="-342900">
              <a:lnSpc>
                <a:spcPct val="100000"/>
              </a:lnSpc>
              <a:buFont typeface="Arial" panose="020B0604020202020204" pitchFamily="34" charset="0"/>
              <a:buChar char="•"/>
            </a:pPr>
            <a:r>
              <a:rPr lang="en-US" dirty="0">
                <a:latin typeface="+mn-lt"/>
              </a:rPr>
              <a:t>A library of functions and operators.</a:t>
            </a:r>
          </a:p>
          <a:p>
            <a:pPr marL="342900" indent="-342900">
              <a:lnSpc>
                <a:spcPct val="100000"/>
              </a:lnSpc>
              <a:buFont typeface="Arial" panose="020B0604020202020204" pitchFamily="34" charset="0"/>
              <a:buChar char="•"/>
            </a:pPr>
            <a:r>
              <a:rPr lang="en-US" dirty="0">
                <a:latin typeface="+mn-lt"/>
              </a:rPr>
              <a:t>Build formulas and expressions.</a:t>
            </a:r>
          </a:p>
          <a:p>
            <a:pPr marL="342900" indent="-342900">
              <a:lnSpc>
                <a:spcPct val="100000"/>
              </a:lnSpc>
              <a:buFont typeface="Arial" panose="020B0604020202020204" pitchFamily="34" charset="0"/>
              <a:buChar char="•"/>
            </a:pPr>
            <a:r>
              <a:rPr lang="en-US" dirty="0">
                <a:latin typeface="+mn-lt"/>
              </a:rPr>
              <a:t>Create calculated tables, columns, and measures.</a:t>
            </a:r>
          </a:p>
        </p:txBody>
      </p:sp>
    </p:spTree>
    <p:extLst>
      <p:ext uri="{BB962C8B-B14F-4D97-AF65-F5344CB8AC3E}">
        <p14:creationId xmlns:p14="http://schemas.microsoft.com/office/powerpoint/2010/main" val="611509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Measures:</a:t>
            </a:r>
          </a:p>
          <a:p>
            <a:pPr>
              <a:lnSpc>
                <a:spcPct val="100000"/>
              </a:lnSpc>
            </a:pPr>
            <a:r>
              <a:rPr lang="en-US" sz="2353" dirty="0">
                <a:latin typeface="Segoe UI" panose="020B0502040204020203" pitchFamily="34" charset="0"/>
                <a:cs typeface="Segoe UI" panose="020B0502040204020203" pitchFamily="34" charset="0"/>
              </a:rPr>
              <a:t>Measures are a summarization of data.</a:t>
            </a:r>
          </a:p>
          <a:p>
            <a:pPr>
              <a:lnSpc>
                <a:spcPct val="100000"/>
              </a:lnSpc>
            </a:pPr>
            <a:r>
              <a:rPr lang="en-US" sz="2353" dirty="0">
                <a:latin typeface="Segoe UI" panose="020B0502040204020203" pitchFamily="34" charset="0"/>
                <a:cs typeface="Segoe UI" panose="020B0502040204020203" pitchFamily="34" charset="0"/>
              </a:rPr>
              <a:t>A way of defining aggregate calculations on data.</a:t>
            </a:r>
          </a:p>
          <a:p>
            <a:pPr>
              <a:lnSpc>
                <a:spcPct val="100000"/>
              </a:lnSpc>
            </a:pPr>
            <a:r>
              <a:rPr lang="en-US" sz="2353" dirty="0">
                <a:latin typeface="Segoe UI" panose="020B0502040204020203" pitchFamily="34" charset="0"/>
                <a:cs typeface="Segoe UI" panose="020B0502040204020203" pitchFamily="34" charset="0"/>
              </a:rPr>
              <a:t>Often called “Calculated Measures”.</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Fields pane in Power BI Desktop and a context menu with the New Quick Measure menu selected.">
            <a:extLst>
              <a:ext uri="{FF2B5EF4-FFF2-40B4-BE49-F238E27FC236}">
                <a16:creationId xmlns:a16="http://schemas.microsoft.com/office/drawing/2014/main" id="{B8438B7F-92B9-45D6-94B4-DA7D4C8A5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607" y="1244763"/>
            <a:ext cx="4092906" cy="4447172"/>
          </a:xfrm>
          <a:prstGeom prst="rect">
            <a:avLst/>
          </a:prstGeom>
        </p:spPr>
      </p:pic>
    </p:spTree>
    <p:extLst>
      <p:ext uri="{BB962C8B-B14F-4D97-AF65-F5344CB8AC3E}">
        <p14:creationId xmlns:p14="http://schemas.microsoft.com/office/powerpoint/2010/main" val="295351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21995" y="1161860"/>
            <a:ext cx="5298163"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873261" y="1161860"/>
            <a:ext cx="5886649" cy="4534280"/>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Calculated Columns</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386826" y="4543470"/>
            <a:ext cx="5298163" cy="1152670"/>
          </a:xfrm>
          <a:solidFill>
            <a:schemeClr val="bg1">
              <a:lumMod val="95000"/>
            </a:schemeClr>
          </a:solidFill>
        </p:spPr>
        <p:txBody>
          <a:bodyPr/>
          <a:lstStyle/>
          <a:p>
            <a:r>
              <a:rPr lang="en-US" sz="2353" dirty="0"/>
              <a:t>Total Price = 'Sales </a:t>
            </a:r>
            <a:r>
              <a:rPr lang="en-US" sz="2353" dirty="0" err="1"/>
              <a:t>OrderDetails</a:t>
            </a:r>
            <a:r>
              <a:rPr lang="en-US" sz="2353" dirty="0"/>
              <a:t>'[Quantity] * 'Sales </a:t>
            </a:r>
            <a:r>
              <a:rPr lang="en-US" sz="2353" dirty="0" err="1"/>
              <a:t>OrderDetails</a:t>
            </a:r>
            <a:r>
              <a:rPr lang="en-US" sz="2353" dirty="0"/>
              <a:t>'[Unit Price]</a:t>
            </a:r>
          </a:p>
        </p:txBody>
      </p:sp>
      <p:pic>
        <p:nvPicPr>
          <p:cNvPr id="6" name="Picture 5" descr="An image showing the formula bar in Power Query to create a new calculated column. ">
            <a:extLst>
              <a:ext uri="{FF2B5EF4-FFF2-40B4-BE49-F238E27FC236}">
                <a16:creationId xmlns:a16="http://schemas.microsoft.com/office/drawing/2014/main" id="{7D73FF71-9761-4E28-ADBA-6121E2D00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25" y="2009954"/>
            <a:ext cx="4765855" cy="1644251"/>
          </a:xfrm>
          <a:prstGeom prst="rect">
            <a:avLst/>
          </a:prstGeom>
        </p:spPr>
      </p:pic>
      <p:pic>
        <p:nvPicPr>
          <p:cNvPr id="7" name="Picture 6" descr="An image showing the new Total Price calculated column in Power Query. ">
            <a:extLst>
              <a:ext uri="{FF2B5EF4-FFF2-40B4-BE49-F238E27FC236}">
                <a16:creationId xmlns:a16="http://schemas.microsoft.com/office/drawing/2014/main" id="{EC6AE947-C942-48A1-8569-372F7EE03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277" y="1246296"/>
            <a:ext cx="5485931" cy="4223992"/>
          </a:xfrm>
          <a:prstGeom prst="rect">
            <a:avLst/>
          </a:prstGeom>
        </p:spPr>
      </p:pic>
    </p:spTree>
    <p:extLst>
      <p:ext uri="{BB962C8B-B14F-4D97-AF65-F5344CB8AC3E}">
        <p14:creationId xmlns:p14="http://schemas.microsoft.com/office/powerpoint/2010/main" val="26678079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Columns vs. 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pPr marL="342900" indent="-342900">
              <a:lnSpc>
                <a:spcPct val="100000"/>
              </a:lnSpc>
              <a:buFont typeface="Arial" panose="020B0604020202020204" pitchFamily="34" charset="0"/>
              <a:buChar char="•"/>
            </a:pPr>
            <a:r>
              <a:rPr lang="en-US" dirty="0">
                <a:latin typeface="+mn-lt"/>
              </a:rPr>
              <a:t>Calculated column creates a value for each row in a table.</a:t>
            </a:r>
          </a:p>
          <a:p>
            <a:pPr marL="342900" indent="-342900">
              <a:lnSpc>
                <a:spcPct val="100000"/>
              </a:lnSpc>
              <a:buFont typeface="Arial" panose="020B0604020202020204" pitchFamily="34" charset="0"/>
              <a:buChar char="•"/>
            </a:pPr>
            <a:r>
              <a:rPr lang="en-US" dirty="0">
                <a:latin typeface="+mn-lt"/>
              </a:rPr>
              <a:t>Calculated column values are stored in the Power BI .</a:t>
            </a:r>
            <a:r>
              <a:rPr lang="en-US" dirty="0" err="1">
                <a:latin typeface="+mn-lt"/>
              </a:rPr>
              <a:t>pbix</a:t>
            </a:r>
            <a:r>
              <a:rPr lang="en-US">
                <a:latin typeface="+mn-lt"/>
              </a:rPr>
              <a:t> file.</a:t>
            </a:r>
            <a:endParaRPr lang="en-US" dirty="0">
              <a:latin typeface="+mn-lt"/>
            </a:endParaRPr>
          </a:p>
          <a:p>
            <a:pPr marL="342900" indent="-342900">
              <a:lnSpc>
                <a:spcPct val="100000"/>
              </a:lnSpc>
              <a:buFont typeface="Arial" panose="020B0604020202020204" pitchFamily="34" charset="0"/>
              <a:buChar char="•"/>
            </a:pPr>
            <a:r>
              <a:rPr lang="en-US" dirty="0">
                <a:latin typeface="+mn-lt"/>
              </a:rPr>
              <a:t>Measures are calculated on demand.</a:t>
            </a:r>
          </a:p>
          <a:p>
            <a:pPr marL="342900" indent="-342900">
              <a:lnSpc>
                <a:spcPct val="100000"/>
              </a:lnSpc>
              <a:buFont typeface="Arial" panose="020B0604020202020204" pitchFamily="34" charset="0"/>
              <a:buChar char="•"/>
            </a:pPr>
            <a:r>
              <a:rPr lang="en-US" dirty="0">
                <a:latin typeface="+mn-lt"/>
              </a:rPr>
              <a:t>Measures are calculated based on filters.</a:t>
            </a:r>
          </a:p>
        </p:txBody>
      </p:sp>
    </p:spTree>
    <p:extLst>
      <p:ext uri="{BB962C8B-B14F-4D97-AF65-F5344CB8AC3E}">
        <p14:creationId xmlns:p14="http://schemas.microsoft.com/office/powerpoint/2010/main" val="130829622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1334</TotalTime>
  <Words>3618</Words>
  <Application>Microsoft Office PowerPoint</Application>
  <PresentationFormat>Widescreen</PresentationFormat>
  <Paragraphs>277</Paragraphs>
  <Slides>24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5: Create Model Calculations using DAX in Power BI</vt:lpstr>
      <vt:lpstr>Learning Objectives</vt:lpstr>
      <vt:lpstr> Module Agenda </vt:lpstr>
      <vt:lpstr>Lesson 1: Introduction to DAX</vt:lpstr>
      <vt:lpstr>Introduction to DAX</vt:lpstr>
      <vt:lpstr>Measures</vt:lpstr>
      <vt:lpstr>Calculated Columns</vt:lpstr>
      <vt:lpstr>Columns vs. Measures</vt:lpstr>
      <vt:lpstr>Review Questions</vt:lpstr>
      <vt:lpstr>Lesson 2: Real-time Dashboards</vt:lpstr>
      <vt:lpstr>Understanding Context</vt:lpstr>
      <vt:lpstr>The CALCULATE() Function</vt:lpstr>
      <vt:lpstr>Review Questions (1)</vt:lpstr>
      <vt:lpstr>Lab: Create DAX Calculations in Power BI Desktop, Part 1</vt:lpstr>
      <vt:lpstr>Lesson 3: Advanced DAX</vt:lpstr>
      <vt:lpstr>Using Relationships Effectively</vt:lpstr>
      <vt:lpstr>Semi-additive Measures</vt:lpstr>
      <vt:lpstr>Time-Intelligence</vt:lpstr>
      <vt:lpstr>Review Questions (1)</vt:lpstr>
      <vt:lpstr>Lab: Create DAX Calculations in Power BI Desktop, Part 2</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434</cp:revision>
  <dcterms:created xsi:type="dcterms:W3CDTF">2020-04-30T00:33:59Z</dcterms:created>
  <dcterms:modified xsi:type="dcterms:W3CDTF">2022-06-09T19:32:01Z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