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75" r:id="rId22"/>
    <p:sldId id="276" r:id="rId23"/>
    <p:sldId id="277" r:id="rId24"/>
    <p:sldId id="278" r:id="rId25"/>
    <p:sldId id="279" r:id="rId2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0718" y="105282"/>
            <a:ext cx="4820285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5327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5327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5327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5327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8032" y="741415"/>
            <a:ext cx="9848850" cy="472403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67" y="1086611"/>
            <a:ext cx="12028932" cy="1935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718" y="105282"/>
            <a:ext cx="10993120" cy="16197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5327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3955" y="1747519"/>
            <a:ext cx="7098030" cy="3866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loud-adoption-framework/ready/azure-setup-guide/organize-resources?tabs=AzureManagementGroupsAndHierarchy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global-infrastructure/geographies/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pricing/calculator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global-infrastructure/servic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858" rIns="0" bIns="0" rtlCol="0">
            <a:spAutoFit/>
          </a:bodyPr>
          <a:lstStyle/>
          <a:p>
            <a:pPr marL="629285">
              <a:lnSpc>
                <a:spcPct val="100000"/>
              </a:lnSpc>
              <a:spcBef>
                <a:spcPts val="105"/>
              </a:spcBef>
            </a:pPr>
            <a:r>
              <a:rPr sz="8000" spc="-165" dirty="0">
                <a:solidFill>
                  <a:srgbClr val="001F5F"/>
                </a:solidFill>
              </a:rPr>
              <a:t>Azure</a:t>
            </a:r>
            <a:r>
              <a:rPr sz="8000" spc="-280" dirty="0">
                <a:solidFill>
                  <a:srgbClr val="001F5F"/>
                </a:solidFill>
              </a:rPr>
              <a:t> </a:t>
            </a:r>
            <a:r>
              <a:rPr sz="8000" spc="-390" dirty="0">
                <a:solidFill>
                  <a:srgbClr val="001F5F"/>
                </a:solidFill>
              </a:rPr>
              <a:t>Basic</a:t>
            </a:r>
            <a:r>
              <a:rPr sz="8000" spc="-165" dirty="0">
                <a:solidFill>
                  <a:srgbClr val="001F5F"/>
                </a:solidFill>
              </a:rPr>
              <a:t> </a:t>
            </a:r>
            <a:r>
              <a:rPr sz="8000" spc="-425" dirty="0">
                <a:solidFill>
                  <a:srgbClr val="001F5F"/>
                </a:solidFill>
              </a:rPr>
              <a:t>Concepts</a:t>
            </a:r>
            <a:endParaRPr sz="8000"/>
          </a:p>
        </p:txBody>
      </p:sp>
      <p:grpSp>
        <p:nvGrpSpPr>
          <p:cNvPr id="5" name="object 5"/>
          <p:cNvGrpSpPr/>
          <p:nvPr/>
        </p:nvGrpSpPr>
        <p:grpSpPr>
          <a:xfrm>
            <a:off x="431037" y="597154"/>
            <a:ext cx="165100" cy="4726940"/>
            <a:chOff x="431037" y="597154"/>
            <a:chExt cx="165100" cy="4726940"/>
          </a:xfrm>
        </p:grpSpPr>
        <p:sp>
          <p:nvSpPr>
            <p:cNvPr id="6" name="object 6"/>
            <p:cNvSpPr/>
            <p:nvPr/>
          </p:nvSpPr>
          <p:spPr>
            <a:xfrm>
              <a:off x="437387" y="603504"/>
              <a:ext cx="152400" cy="4714240"/>
            </a:xfrm>
            <a:custGeom>
              <a:avLst/>
              <a:gdLst/>
              <a:ahLst/>
              <a:cxnLst/>
              <a:rect l="l" t="t" r="r" b="b"/>
              <a:pathLst>
                <a:path w="152400" h="4714240">
                  <a:moveTo>
                    <a:pt x="152400" y="0"/>
                  </a:moveTo>
                  <a:lnTo>
                    <a:pt x="0" y="0"/>
                  </a:lnTo>
                  <a:lnTo>
                    <a:pt x="0" y="4713732"/>
                  </a:lnTo>
                  <a:lnTo>
                    <a:pt x="152400" y="471373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7387" y="603504"/>
              <a:ext cx="152400" cy="4714240"/>
            </a:xfrm>
            <a:custGeom>
              <a:avLst/>
              <a:gdLst/>
              <a:ahLst/>
              <a:cxnLst/>
              <a:rect l="l" t="t" r="r" b="b"/>
              <a:pathLst>
                <a:path w="152400" h="4714240">
                  <a:moveTo>
                    <a:pt x="0" y="4713732"/>
                  </a:moveTo>
                  <a:lnTo>
                    <a:pt x="152400" y="4713732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471373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Resource</a:t>
            </a:r>
            <a:r>
              <a:rPr spc="-160" dirty="0"/>
              <a:t> </a:t>
            </a:r>
            <a:r>
              <a:rPr spc="-280" dirty="0"/>
              <a:t>Groups</a:t>
            </a:r>
            <a:r>
              <a:rPr spc="-70" dirty="0"/>
              <a:t> </a:t>
            </a:r>
            <a:r>
              <a:rPr spc="-220" dirty="0"/>
              <a:t>vs</a:t>
            </a:r>
            <a:r>
              <a:rPr spc="-100" dirty="0"/>
              <a:t> </a:t>
            </a:r>
            <a:r>
              <a:rPr spc="-170" dirty="0"/>
              <a:t>Subscriptions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41419" y="1406532"/>
            <a:ext cx="4289425" cy="5031105"/>
            <a:chOff x="4041419" y="1406532"/>
            <a:chExt cx="4289425" cy="50311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41419" y="1406532"/>
              <a:ext cx="4288993" cy="50309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0143" y="1565148"/>
              <a:ext cx="3791711" cy="4533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Resource</a:t>
            </a:r>
            <a:r>
              <a:rPr spc="-160" dirty="0"/>
              <a:t> </a:t>
            </a:r>
            <a:r>
              <a:rPr spc="-280" dirty="0"/>
              <a:t>Groups</a:t>
            </a:r>
            <a:r>
              <a:rPr spc="-70" dirty="0"/>
              <a:t> </a:t>
            </a:r>
            <a:r>
              <a:rPr spc="-220" dirty="0"/>
              <a:t>vs</a:t>
            </a:r>
            <a:r>
              <a:rPr spc="-100" dirty="0"/>
              <a:t> </a:t>
            </a:r>
            <a:r>
              <a:rPr spc="-170" dirty="0"/>
              <a:t>Subscriptions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9719" y="1751076"/>
            <a:ext cx="6201155" cy="40203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67155" y="6264351"/>
            <a:ext cx="6971030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sz="1400" dirty="0">
                <a:latin typeface="Calibri"/>
                <a:cs typeface="Calibri"/>
              </a:rPr>
              <a:t>Source:</a:t>
            </a:r>
            <a:r>
              <a:rPr sz="1400" spc="300" dirty="0"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https://docs.microsoft.com/en-us/azure/cloud-</a:t>
            </a:r>
            <a:r>
              <a:rPr sz="14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adoption-framework/ready/azure-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setup-</a:t>
            </a:r>
            <a:r>
              <a:rPr sz="1400" spc="-1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4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guide/organize-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resources?tabs=AzureManagementGroupsAndHierarchy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2678" y="2993263"/>
            <a:ext cx="2416175" cy="1568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</a:tabLst>
            </a:pPr>
            <a:r>
              <a:rPr sz="1800" dirty="0">
                <a:solidFill>
                  <a:srgbClr val="6F2F9F"/>
                </a:solidFill>
                <a:latin typeface="Bahnschrift"/>
                <a:cs typeface="Bahnschrift"/>
              </a:rPr>
              <a:t>Associates</a:t>
            </a:r>
            <a:r>
              <a:rPr sz="1800" spc="13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Bahnschrift"/>
                <a:cs typeface="Bahnschrift"/>
              </a:rPr>
              <a:t>accounts</a:t>
            </a:r>
            <a:endParaRPr sz="1800">
              <a:latin typeface="Bahnschrift"/>
              <a:cs typeface="Bahnschrift"/>
            </a:endParaRPr>
          </a:p>
          <a:p>
            <a:pPr marL="299085" indent="-286385">
              <a:lnSpc>
                <a:spcPct val="100000"/>
              </a:lnSpc>
              <a:buChar char="-"/>
              <a:tabLst>
                <a:tab pos="299085" algn="l"/>
              </a:tabLst>
            </a:pPr>
            <a:r>
              <a:rPr sz="1800" dirty="0">
                <a:solidFill>
                  <a:srgbClr val="6F2F9F"/>
                </a:solidFill>
                <a:latin typeface="Bahnschrift"/>
                <a:cs typeface="Bahnschrift"/>
              </a:rPr>
              <a:t>Cost</a:t>
            </a:r>
            <a:r>
              <a:rPr sz="1800" spc="170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Bahnschrift"/>
                <a:cs typeface="Bahnschrift"/>
              </a:rPr>
              <a:t>center</a:t>
            </a:r>
            <a:endParaRPr sz="1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1345"/>
              </a:spcBef>
              <a:buClr>
                <a:srgbClr val="6F2F9F"/>
              </a:buClr>
              <a:buFont typeface="Bahnschrift"/>
              <a:buChar char="-"/>
            </a:pPr>
            <a:endParaRPr sz="1800">
              <a:latin typeface="Bahnschrift"/>
              <a:cs typeface="Bahnschrift"/>
            </a:endParaRPr>
          </a:p>
          <a:p>
            <a:pPr marL="299085" indent="-286385">
              <a:lnSpc>
                <a:spcPct val="100000"/>
              </a:lnSpc>
              <a:buChar char="-"/>
              <a:tabLst>
                <a:tab pos="299085" algn="l"/>
              </a:tabLst>
            </a:pPr>
            <a:r>
              <a:rPr sz="1800" dirty="0">
                <a:solidFill>
                  <a:srgbClr val="6F2F9F"/>
                </a:solidFill>
                <a:latin typeface="Bahnschrift"/>
                <a:cs typeface="Bahnschrift"/>
              </a:rPr>
              <a:t>Logical</a:t>
            </a:r>
            <a:r>
              <a:rPr sz="1800" spc="10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Bahnschrift"/>
                <a:cs typeface="Bahnschrift"/>
              </a:rPr>
              <a:t>Resources</a:t>
            </a:r>
            <a:endParaRPr sz="1800">
              <a:latin typeface="Bahnschrift"/>
              <a:cs typeface="Bahnschrift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solidFill>
                  <a:srgbClr val="6F2F9F"/>
                </a:solidFill>
                <a:latin typeface="Bahnschrift"/>
                <a:cs typeface="Bahnschrift"/>
              </a:rPr>
              <a:t>Container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14893" y="3227832"/>
            <a:ext cx="316230" cy="114300"/>
          </a:xfrm>
          <a:custGeom>
            <a:avLst/>
            <a:gdLst/>
            <a:ahLst/>
            <a:cxnLst/>
            <a:rect l="l" t="t" r="r" b="b"/>
            <a:pathLst>
              <a:path w="31622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16229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16229" h="114300">
                <a:moveTo>
                  <a:pt x="315722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15722" y="76200"/>
                </a:lnTo>
                <a:lnTo>
                  <a:pt x="315722" y="3810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14893" y="4221479"/>
            <a:ext cx="316230" cy="114300"/>
          </a:xfrm>
          <a:custGeom>
            <a:avLst/>
            <a:gdLst/>
            <a:ahLst/>
            <a:cxnLst/>
            <a:rect l="l" t="t" r="r" b="b"/>
            <a:pathLst>
              <a:path w="31622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16229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16229" h="114300">
                <a:moveTo>
                  <a:pt x="315722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15722" y="76200"/>
                </a:lnTo>
                <a:lnTo>
                  <a:pt x="315722" y="3810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72678" y="1823084"/>
            <a:ext cx="269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800" spc="-50" dirty="0">
                <a:solidFill>
                  <a:srgbClr val="6F2F9F"/>
                </a:solidFill>
                <a:latin typeface="Bahnschrift"/>
                <a:cs typeface="Bahnschrift"/>
              </a:rPr>
              <a:t>-</a:t>
            </a:r>
            <a:r>
              <a:rPr sz="1800" dirty="0">
                <a:solidFill>
                  <a:srgbClr val="6F2F9F"/>
                </a:solidFill>
                <a:latin typeface="Bahnschrift"/>
                <a:cs typeface="Bahnschrift"/>
              </a:rPr>
              <a:t>	Manages</a:t>
            </a:r>
            <a:r>
              <a:rPr sz="1800" spc="145" dirty="0">
                <a:solidFill>
                  <a:srgbClr val="6F2F9F"/>
                </a:solidFill>
                <a:latin typeface="Bahnschrift"/>
                <a:cs typeface="Bahnschrift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Bahnschrift"/>
                <a:cs typeface="Bahnschrift"/>
              </a:rPr>
              <a:t>Subscriptions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14893" y="2057400"/>
            <a:ext cx="316230" cy="114300"/>
          </a:xfrm>
          <a:custGeom>
            <a:avLst/>
            <a:gdLst/>
            <a:ahLst/>
            <a:cxnLst/>
            <a:rect l="l" t="t" r="r" b="b"/>
            <a:pathLst>
              <a:path w="31622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16229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316229" h="114300">
                <a:moveTo>
                  <a:pt x="315722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315722" y="76200"/>
                </a:lnTo>
                <a:lnTo>
                  <a:pt x="315722" y="3810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Resource</a:t>
            </a:r>
            <a:r>
              <a:rPr spc="-150" dirty="0"/>
              <a:t> </a:t>
            </a:r>
            <a:r>
              <a:rPr spc="-280" dirty="0"/>
              <a:t>Groups</a:t>
            </a:r>
            <a:r>
              <a:rPr spc="-70" dirty="0"/>
              <a:t> </a:t>
            </a:r>
            <a:r>
              <a:rPr spc="-195" dirty="0"/>
              <a:t>Naming</a:t>
            </a:r>
            <a:r>
              <a:rPr spc="-90" dirty="0"/>
              <a:t> </a:t>
            </a:r>
            <a:r>
              <a:rPr spc="-270" dirty="0"/>
              <a:t>Conventions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1147045" cy="3469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It’s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best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practice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to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have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an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“rg”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or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“RG”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as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part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of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resource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>
              <a:lnSpc>
                <a:spcPct val="100000"/>
              </a:lnSpc>
            </a:pPr>
            <a:r>
              <a:rPr sz="2800" dirty="0">
                <a:latin typeface="Bahnschrift"/>
                <a:cs typeface="Bahnschrift"/>
              </a:rPr>
              <a:t>group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name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Could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be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prefix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or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suffix</a:t>
            </a:r>
            <a:endParaRPr sz="2800">
              <a:latin typeface="Bahnschrift"/>
              <a:cs typeface="Bahnschrift"/>
            </a:endParaRPr>
          </a:p>
          <a:p>
            <a:pPr marL="1147445">
              <a:lnSpc>
                <a:spcPct val="100000"/>
              </a:lnSpc>
              <a:spcBef>
                <a:spcPts val="2410"/>
              </a:spcBef>
            </a:pPr>
            <a:r>
              <a:rPr sz="2200" spc="-20" dirty="0">
                <a:latin typeface="Consolas"/>
                <a:cs typeface="Consolas"/>
              </a:rPr>
              <a:t>RG-Project-</a:t>
            </a:r>
            <a:r>
              <a:rPr sz="2200" spc="-25" dirty="0">
                <a:latin typeface="Consolas"/>
                <a:cs typeface="Consolas"/>
              </a:rPr>
              <a:t>Dev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Consolas"/>
              <a:cs typeface="Consolas"/>
            </a:endParaRPr>
          </a:p>
          <a:p>
            <a:pPr marL="1147445">
              <a:lnSpc>
                <a:spcPct val="100000"/>
              </a:lnSpc>
            </a:pPr>
            <a:r>
              <a:rPr sz="2200" spc="-20" dirty="0">
                <a:latin typeface="Consolas"/>
                <a:cs typeface="Consolas"/>
              </a:rPr>
              <a:t>Finance-Resources-</a:t>
            </a:r>
            <a:r>
              <a:rPr sz="2200" spc="-25" dirty="0">
                <a:latin typeface="Consolas"/>
                <a:cs typeface="Consolas"/>
              </a:rPr>
              <a:t>rg</a:t>
            </a:r>
            <a:endParaRPr sz="2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Resource</a:t>
            </a:r>
            <a:r>
              <a:rPr spc="-140" dirty="0"/>
              <a:t> </a:t>
            </a:r>
            <a:r>
              <a:rPr spc="-290" dirty="0"/>
              <a:t>Groups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4" y="1747519"/>
            <a:ext cx="11299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Almost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every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resource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Azure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is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placed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Resource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Group</a:t>
            </a:r>
            <a:endParaRPr sz="280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4953" y="2322295"/>
            <a:ext cx="8050530" cy="4535805"/>
            <a:chOff x="1974953" y="2322295"/>
            <a:chExt cx="8050530" cy="45358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4953" y="2322295"/>
              <a:ext cx="8050068" cy="45357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3600" y="2481072"/>
              <a:ext cx="7552944" cy="40904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95906" y="4014977"/>
              <a:ext cx="7059295" cy="492759"/>
            </a:xfrm>
            <a:custGeom>
              <a:avLst/>
              <a:gdLst/>
              <a:ahLst/>
              <a:cxnLst/>
              <a:rect l="l" t="t" r="r" b="b"/>
              <a:pathLst>
                <a:path w="7059295" h="492760">
                  <a:moveTo>
                    <a:pt x="0" y="492252"/>
                  </a:moveTo>
                  <a:lnTo>
                    <a:pt x="7059168" y="492252"/>
                  </a:lnTo>
                  <a:lnTo>
                    <a:pt x="7059168" y="0"/>
                  </a:lnTo>
                  <a:lnTo>
                    <a:pt x="0" y="0"/>
                  </a:lnTo>
                  <a:lnTo>
                    <a:pt x="0" y="492252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Storage</a:t>
            </a:r>
            <a:r>
              <a:rPr spc="-175" dirty="0"/>
              <a:t> </a:t>
            </a:r>
            <a:r>
              <a:rPr spc="-300" dirty="0"/>
              <a:t>Account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4" y="1747519"/>
            <a:ext cx="802284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Used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to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store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almost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anything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Azure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Used</a:t>
            </a:r>
            <a:r>
              <a:rPr sz="2800" spc="16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transparently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by</a:t>
            </a:r>
            <a:r>
              <a:rPr sz="2800" spc="17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various</a:t>
            </a:r>
            <a:r>
              <a:rPr sz="2800" spc="1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services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For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example: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Database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backups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VM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Disks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Diagnostics</a:t>
            </a:r>
            <a:r>
              <a:rPr sz="2800" spc="125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data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Storage</a:t>
            </a:r>
            <a:r>
              <a:rPr spc="-175" dirty="0"/>
              <a:t> </a:t>
            </a:r>
            <a:r>
              <a:rPr spc="-300" dirty="0"/>
              <a:t>Account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4" y="1747519"/>
            <a:ext cx="817524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Used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also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for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explicit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data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storage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We’ll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discuss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it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later…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Quite</a:t>
            </a:r>
            <a:r>
              <a:rPr sz="2800" spc="1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cheap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5" dirty="0"/>
              <a:t>SLA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747519"/>
            <a:ext cx="108966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Service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>
                <a:latin typeface="Bahnschrift"/>
                <a:cs typeface="Bahnschrift"/>
              </a:rPr>
              <a:t>Level</a:t>
            </a:r>
            <a:r>
              <a:rPr sz="2800" spc="190">
                <a:latin typeface="Bahnschrift"/>
                <a:cs typeface="Bahnschrift"/>
              </a:rPr>
              <a:t> </a:t>
            </a:r>
            <a:r>
              <a:rPr sz="2800" spc="-10" smtClean="0">
                <a:latin typeface="Bahnschrift"/>
                <a:cs typeface="Bahnschrift"/>
              </a:rPr>
              <a:t>Agreement</a:t>
            </a: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uptime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%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of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>
                <a:latin typeface="Bahnschrift"/>
                <a:cs typeface="Bahnschrift"/>
              </a:rPr>
              <a:t>cloud</a:t>
            </a:r>
            <a:r>
              <a:rPr sz="2800" spc="250">
                <a:latin typeface="Bahnschrift"/>
                <a:cs typeface="Bahnschrift"/>
              </a:rPr>
              <a:t> </a:t>
            </a:r>
            <a:r>
              <a:rPr sz="2800" spc="-10" smtClean="0">
                <a:latin typeface="Bahnschrift"/>
                <a:cs typeface="Bahnschrift"/>
              </a:rPr>
              <a:t>service</a:t>
            </a:r>
            <a:r>
              <a:rPr lang="en-US" sz="2800" spc="-10" dirty="0" smtClean="0">
                <a:latin typeface="Bahnschrift"/>
                <a:cs typeface="Bahnschrift"/>
              </a:rPr>
              <a:t> shown below for single year (i.e. annually)</a:t>
            </a:r>
            <a:endParaRPr sz="2800">
              <a:latin typeface="Bahnschrift"/>
              <a:cs typeface="Bahnschrif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00366" y="3568446"/>
          <a:ext cx="9365615" cy="25888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1810"/>
                <a:gridCol w="6313805"/>
              </a:tblGrid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b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SLA</a:t>
                      </a:r>
                      <a:r>
                        <a:rPr sz="2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(%)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Yearly</a:t>
                      </a:r>
                      <a:r>
                        <a:rPr sz="28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Downtime</a:t>
                      </a:r>
                      <a:r>
                        <a:rPr sz="28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Allowed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25" dirty="0">
                          <a:latin typeface="Bahnschrift"/>
                          <a:cs typeface="Bahnschrift"/>
                        </a:rPr>
                        <a:t>95</a:t>
                      </a:r>
                      <a:endParaRPr sz="28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dirty="0">
                          <a:latin typeface="Bahnschrift"/>
                          <a:cs typeface="Bahnschrift"/>
                        </a:rPr>
                        <a:t>18d</a:t>
                      </a:r>
                      <a:r>
                        <a:rPr sz="2800" spc="23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800" dirty="0">
                          <a:latin typeface="Bahnschrift"/>
                          <a:cs typeface="Bahnschrift"/>
                        </a:rPr>
                        <a:t>6h</a:t>
                      </a:r>
                      <a:r>
                        <a:rPr sz="2800" spc="23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800" dirty="0">
                          <a:latin typeface="Bahnschrift"/>
                          <a:cs typeface="Bahnschrift"/>
                        </a:rPr>
                        <a:t>17m</a:t>
                      </a:r>
                      <a:r>
                        <a:rPr sz="2800" spc="25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800" spc="-25" dirty="0">
                          <a:latin typeface="Bahnschrift"/>
                          <a:cs typeface="Bahnschrift"/>
                        </a:rPr>
                        <a:t>27s</a:t>
                      </a:r>
                      <a:endParaRPr sz="28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25" dirty="0">
                          <a:latin typeface="Bahnschrift"/>
                          <a:cs typeface="Bahnschrift"/>
                        </a:rPr>
                        <a:t>99</a:t>
                      </a:r>
                      <a:endParaRPr sz="28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dirty="0">
                          <a:latin typeface="Bahnschrift"/>
                          <a:cs typeface="Bahnschrift"/>
                        </a:rPr>
                        <a:t>3d</a:t>
                      </a:r>
                      <a:r>
                        <a:rPr sz="2800" spc="21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800" dirty="0">
                          <a:latin typeface="Bahnschrift"/>
                          <a:cs typeface="Bahnschrift"/>
                        </a:rPr>
                        <a:t>15h</a:t>
                      </a:r>
                      <a:r>
                        <a:rPr sz="2800" spc="22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800" dirty="0">
                          <a:latin typeface="Bahnschrift"/>
                          <a:cs typeface="Bahnschrift"/>
                        </a:rPr>
                        <a:t>39m</a:t>
                      </a:r>
                      <a:r>
                        <a:rPr sz="2800" spc="23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800" spc="-25" dirty="0">
                          <a:latin typeface="Bahnschrift"/>
                          <a:cs typeface="Bahnschrift"/>
                        </a:rPr>
                        <a:t>29s</a:t>
                      </a:r>
                      <a:endParaRPr sz="28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spc="-20" dirty="0">
                          <a:latin typeface="Bahnschrift"/>
                          <a:cs typeface="Bahnschrift"/>
                        </a:rPr>
                        <a:t>99.9</a:t>
                      </a:r>
                      <a:endParaRPr sz="28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800" dirty="0">
                          <a:latin typeface="Bahnschrift"/>
                          <a:cs typeface="Bahnschrift"/>
                        </a:rPr>
                        <a:t>8h</a:t>
                      </a:r>
                      <a:r>
                        <a:rPr sz="2800" spc="21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800" dirty="0">
                          <a:latin typeface="Bahnschrift"/>
                          <a:cs typeface="Bahnschrift"/>
                        </a:rPr>
                        <a:t>45m</a:t>
                      </a:r>
                      <a:r>
                        <a:rPr sz="2800" spc="204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800" spc="-25" dirty="0">
                          <a:latin typeface="Bahnschrift"/>
                          <a:cs typeface="Bahnschrift"/>
                        </a:rPr>
                        <a:t>56s</a:t>
                      </a:r>
                      <a:endParaRPr sz="2800">
                        <a:latin typeface="Bahnschrift"/>
                        <a:cs typeface="Bahnschrif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spc="-10" dirty="0">
                          <a:latin typeface="Bahnschrift"/>
                          <a:cs typeface="Bahnschrift"/>
                        </a:rPr>
                        <a:t>99.99</a:t>
                      </a:r>
                      <a:endParaRPr sz="2800">
                        <a:latin typeface="Bahnschrift"/>
                        <a:cs typeface="Bahnschrif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800" dirty="0">
                          <a:latin typeface="Bahnschrift"/>
                          <a:cs typeface="Bahnschrift"/>
                        </a:rPr>
                        <a:t>52m</a:t>
                      </a:r>
                      <a:r>
                        <a:rPr sz="2800" spc="20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2800" spc="-25" dirty="0">
                          <a:latin typeface="Bahnschrift"/>
                          <a:cs typeface="Bahnschrift"/>
                        </a:rPr>
                        <a:t>35s</a:t>
                      </a:r>
                      <a:endParaRPr sz="2800">
                        <a:latin typeface="Bahnschrift"/>
                        <a:cs typeface="Bahnschrif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5" dirty="0"/>
              <a:t>SLA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8556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ALWAYS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check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SLA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of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service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used</a:t>
            </a:r>
            <a:endParaRPr sz="280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90600" y="2895600"/>
            <a:ext cx="10898505" cy="2543810"/>
            <a:chOff x="1050036" y="2174748"/>
            <a:chExt cx="10898505" cy="25438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0036" y="2174748"/>
              <a:ext cx="10898123" cy="2543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5107" y="2369820"/>
              <a:ext cx="10328148" cy="19735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32954" y="3637026"/>
              <a:ext cx="2299970" cy="315595"/>
            </a:xfrm>
            <a:custGeom>
              <a:avLst/>
              <a:gdLst/>
              <a:ahLst/>
              <a:cxnLst/>
              <a:rect l="l" t="t" r="r" b="b"/>
              <a:pathLst>
                <a:path w="2299970" h="315595">
                  <a:moveTo>
                    <a:pt x="0" y="315468"/>
                  </a:moveTo>
                  <a:lnTo>
                    <a:pt x="641603" y="315468"/>
                  </a:lnTo>
                  <a:lnTo>
                    <a:pt x="641603" y="0"/>
                  </a:lnTo>
                  <a:lnTo>
                    <a:pt x="0" y="0"/>
                  </a:lnTo>
                  <a:lnTo>
                    <a:pt x="0" y="315468"/>
                  </a:lnTo>
                  <a:close/>
                </a:path>
                <a:path w="2299970" h="315595">
                  <a:moveTo>
                    <a:pt x="1588007" y="315468"/>
                  </a:moveTo>
                  <a:lnTo>
                    <a:pt x="2299715" y="315468"/>
                  </a:lnTo>
                  <a:lnTo>
                    <a:pt x="2299715" y="10668"/>
                  </a:lnTo>
                  <a:lnTo>
                    <a:pt x="1588007" y="10668"/>
                  </a:lnTo>
                  <a:lnTo>
                    <a:pt x="1588007" y="315468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5" dirty="0"/>
              <a:t>SLA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8708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ALWAYS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check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SLA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of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service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used</a:t>
            </a:r>
            <a:endParaRPr sz="280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3523" y="2171750"/>
            <a:ext cx="7885430" cy="4066540"/>
            <a:chOff x="763523" y="2171750"/>
            <a:chExt cx="7885430" cy="40665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523" y="2171750"/>
              <a:ext cx="7885176" cy="40660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595" y="2366771"/>
              <a:ext cx="7315200" cy="34960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47622" y="4394454"/>
              <a:ext cx="6410325" cy="1239520"/>
            </a:xfrm>
            <a:custGeom>
              <a:avLst/>
              <a:gdLst/>
              <a:ahLst/>
              <a:cxnLst/>
              <a:rect l="l" t="t" r="r" b="b"/>
              <a:pathLst>
                <a:path w="6410325" h="1239520">
                  <a:moveTo>
                    <a:pt x="1638300" y="246888"/>
                  </a:moveTo>
                  <a:lnTo>
                    <a:pt x="2221991" y="246888"/>
                  </a:lnTo>
                  <a:lnTo>
                    <a:pt x="2221991" y="0"/>
                  </a:lnTo>
                  <a:lnTo>
                    <a:pt x="1638300" y="0"/>
                  </a:lnTo>
                  <a:lnTo>
                    <a:pt x="1638300" y="246888"/>
                  </a:lnTo>
                  <a:close/>
                </a:path>
                <a:path w="6410325" h="1239520">
                  <a:moveTo>
                    <a:pt x="0" y="944880"/>
                  </a:moveTo>
                  <a:lnTo>
                    <a:pt x="522731" y="944880"/>
                  </a:lnTo>
                  <a:lnTo>
                    <a:pt x="522731" y="690372"/>
                  </a:lnTo>
                  <a:lnTo>
                    <a:pt x="0" y="690372"/>
                  </a:lnTo>
                  <a:lnTo>
                    <a:pt x="0" y="944880"/>
                  </a:lnTo>
                  <a:close/>
                </a:path>
                <a:path w="6410325" h="1239520">
                  <a:moveTo>
                    <a:pt x="5259324" y="1239012"/>
                  </a:moveTo>
                  <a:lnTo>
                    <a:pt x="6409944" y="1239012"/>
                  </a:lnTo>
                  <a:lnTo>
                    <a:pt x="6409944" y="984504"/>
                  </a:lnTo>
                  <a:lnTo>
                    <a:pt x="5259324" y="984504"/>
                  </a:lnTo>
                  <a:lnTo>
                    <a:pt x="5259324" y="1239012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SLA</a:t>
            </a:r>
            <a:r>
              <a:rPr spc="-45" dirty="0"/>
              <a:t> </a:t>
            </a:r>
            <a:r>
              <a:rPr spc="-165" dirty="0"/>
              <a:t>Calculation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600200"/>
            <a:ext cx="1207135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To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get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actual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system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SLA,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multiply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SLAs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of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participating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800">
              <a:latin typeface="Bahnschrift"/>
              <a:cs typeface="Bahnschrift"/>
            </a:endParaRPr>
          </a:p>
          <a:p>
            <a:pPr marL="469900">
              <a:lnSpc>
                <a:spcPct val="100000"/>
              </a:lnSpc>
            </a:pPr>
            <a:r>
              <a:rPr lang="en-US" sz="2800" spc="-10" dirty="0" smtClean="0">
                <a:latin typeface="Bahnschrift"/>
                <a:cs typeface="Bahnschrift"/>
              </a:rPr>
              <a:t>S</a:t>
            </a:r>
            <a:r>
              <a:rPr sz="2800" spc="-10" smtClean="0">
                <a:latin typeface="Bahnschrift"/>
                <a:cs typeface="Bahnschrift"/>
              </a:rPr>
              <a:t>ervices</a:t>
            </a:r>
            <a:r>
              <a:rPr lang="en-US" sz="2800" spc="-10" dirty="0" smtClean="0">
                <a:latin typeface="Bahnschrift"/>
                <a:cs typeface="Bahnschrift"/>
              </a:rPr>
              <a:t>, let’s take an example: </a:t>
            </a:r>
            <a:endParaRPr sz="2800">
              <a:latin typeface="Bahnschrift"/>
              <a:cs typeface="Bahnschrift"/>
            </a:endParaRPr>
          </a:p>
          <a:p>
            <a:pPr marL="927100" marR="6447155">
              <a:lnSpc>
                <a:spcPct val="200000"/>
              </a:lnSpc>
            </a:pPr>
            <a:r>
              <a:rPr sz="2800" dirty="0">
                <a:latin typeface="Bahnschrift"/>
                <a:cs typeface="Bahnschrift"/>
              </a:rPr>
              <a:t>App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Service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SLA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=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99.95% </a:t>
            </a:r>
            <a:r>
              <a:rPr sz="2800" dirty="0">
                <a:latin typeface="Bahnschrift"/>
                <a:cs typeface="Bahnschrift"/>
              </a:rPr>
              <a:t>Azure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SQL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SLA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=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99.99%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800">
              <a:latin typeface="Bahnschrift"/>
              <a:cs typeface="Bahnschrift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Bahnschrift"/>
                <a:cs typeface="Bahnschrift"/>
              </a:rPr>
              <a:t>Actual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SLA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=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99.95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X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99.99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=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99.94%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=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5h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15m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34s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annual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downtime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0794" y="6357010"/>
            <a:ext cx="56692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Source: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https://azure.microsoft.com/en-us/global-infrastructure/geographies/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SLA</a:t>
            </a:r>
            <a:r>
              <a:rPr spc="-45" dirty="0"/>
              <a:t> </a:t>
            </a:r>
            <a:r>
              <a:rPr spc="-165" dirty="0"/>
              <a:t>Calculation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600200"/>
            <a:ext cx="9448800" cy="30796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lang="en-US" sz="2800" dirty="0" smtClean="0">
                <a:latin typeface="Bahnschrift"/>
                <a:cs typeface="Bahnschrift"/>
              </a:rPr>
              <a:t>There are many online tools to calculate SLA.</a:t>
            </a:r>
          </a:p>
          <a:p>
            <a:pPr marL="469265" indent="-456565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endParaRPr lang="en-US" sz="2800" dirty="0" smtClean="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lang="en-US" sz="2800" dirty="0" smtClean="0">
                <a:latin typeface="Bahnschrift"/>
                <a:cs typeface="Bahnschrift"/>
              </a:rPr>
              <a:t>For example, if you want to know how much downtime is allowed with 97% SLA - then SLA calculators will really help you with that.</a:t>
            </a:r>
          </a:p>
          <a:p>
            <a:pPr marL="469265" indent="-456565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endParaRPr lang="en-US" sz="2800" dirty="0" smtClean="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lang="en-US" sz="2800" dirty="0" smtClean="0">
                <a:latin typeface="Bahnschrift"/>
                <a:cs typeface="Bahnschrift"/>
              </a:rPr>
              <a:t>My favorite tool is: https://uptime.is/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Cost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1528045" cy="38901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Almost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everything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cloud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costs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money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Few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pricing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models: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Per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resource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(ie.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spc="-25" dirty="0">
                <a:latin typeface="Bahnschrift"/>
                <a:cs typeface="Bahnschrift"/>
              </a:rPr>
              <a:t>VM)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Per</a:t>
            </a:r>
            <a:r>
              <a:rPr sz="2800" spc="17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consumption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(ie.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Function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Apps)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spc="-10" smtClean="0">
                <a:latin typeface="Bahnschrift"/>
                <a:cs typeface="Bahnschrift"/>
              </a:rPr>
              <a:t>Reservations</a:t>
            </a:r>
            <a:r>
              <a:rPr lang="en-US" sz="2800" spc="-10" dirty="0" smtClean="0">
                <a:latin typeface="Bahnschrift"/>
                <a:cs typeface="Bahnschrift"/>
              </a:rPr>
              <a:t> (</a:t>
            </a:r>
            <a:r>
              <a:rPr lang="en-US" sz="2800" spc="-10" dirty="0" err="1" smtClean="0">
                <a:latin typeface="Bahnschrift"/>
                <a:cs typeface="Bahnschrift"/>
              </a:rPr>
              <a:t>ie</a:t>
            </a:r>
            <a:r>
              <a:rPr lang="en-US" sz="2800" spc="-10" dirty="0" smtClean="0">
                <a:latin typeface="Bahnschrift"/>
                <a:cs typeface="Bahnschrift"/>
              </a:rPr>
              <a:t> VM for three years, will get heavy discount)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Cost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23264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ALWAYS</a:t>
            </a:r>
            <a:r>
              <a:rPr sz="2800" spc="17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check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resource’s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cost</a:t>
            </a:r>
            <a:r>
              <a:rPr sz="2800" spc="17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before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provisioning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Check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for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more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cost-</a:t>
            </a:r>
            <a:r>
              <a:rPr sz="2800" dirty="0">
                <a:latin typeface="Bahnschrift"/>
                <a:cs typeface="Bahnschrift"/>
              </a:rPr>
              <a:t>effective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alternatives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Look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for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reservations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when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available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and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relevant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Azure</a:t>
            </a:r>
            <a:r>
              <a:rPr spc="-225" dirty="0"/>
              <a:t> </a:t>
            </a:r>
            <a:r>
              <a:rPr spc="-120" dirty="0"/>
              <a:t>Calculator</a:t>
            </a:r>
          </a:p>
        </p:txBody>
      </p:sp>
      <p:sp>
        <p:nvSpPr>
          <p:cNvPr id="3" name="object 3"/>
          <p:cNvSpPr/>
          <p:nvPr/>
        </p:nvSpPr>
        <p:spPr>
          <a:xfrm>
            <a:off x="592188" y="3245739"/>
            <a:ext cx="11043285" cy="10795"/>
          </a:xfrm>
          <a:custGeom>
            <a:avLst/>
            <a:gdLst/>
            <a:ahLst/>
            <a:cxnLst/>
            <a:rect l="l" t="t" r="r" b="b"/>
            <a:pathLst>
              <a:path w="11043285" h="10795">
                <a:moveTo>
                  <a:pt x="11042916" y="0"/>
                </a:moveTo>
                <a:lnTo>
                  <a:pt x="0" y="0"/>
                </a:lnTo>
                <a:lnTo>
                  <a:pt x="0" y="10668"/>
                </a:lnTo>
                <a:lnTo>
                  <a:pt x="11042916" y="10668"/>
                </a:lnTo>
                <a:lnTo>
                  <a:pt x="11042916" y="0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9526" y="2753309"/>
            <a:ext cx="110686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462C1"/>
                </a:solidFill>
                <a:latin typeface="Bahnschrift"/>
                <a:cs typeface="Bahnschrift"/>
                <a:hlinkClick r:id="rId2"/>
              </a:rPr>
              <a:t>https://azure.microsoft.com/en-us/pricing/calculator/</a:t>
            </a:r>
            <a:endParaRPr sz="36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Architects</a:t>
            </a:r>
            <a:r>
              <a:rPr spc="-195" dirty="0"/>
              <a:t> </a:t>
            </a:r>
            <a:r>
              <a:rPr spc="-270" dirty="0"/>
              <a:t>and</a:t>
            </a:r>
            <a:r>
              <a:rPr spc="-75" dirty="0"/>
              <a:t> </a:t>
            </a:r>
            <a:r>
              <a:rPr spc="-100" dirty="0"/>
              <a:t>the</a:t>
            </a:r>
            <a:r>
              <a:rPr spc="-135" dirty="0"/>
              <a:t> </a:t>
            </a:r>
            <a:r>
              <a:rPr spc="-310" dirty="0"/>
              <a:t>Cloud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4" y="1747519"/>
            <a:ext cx="1114704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Software</a:t>
            </a:r>
            <a:r>
              <a:rPr sz="2800" spc="17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Architects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designing</a:t>
            </a:r>
            <a:r>
              <a:rPr sz="2800" spc="16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regular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system</a:t>
            </a:r>
            <a:r>
              <a:rPr sz="2800" spc="16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need</a:t>
            </a:r>
            <a:r>
              <a:rPr sz="2800" spc="16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to</a:t>
            </a:r>
            <a:r>
              <a:rPr sz="2800" spc="1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know: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spc="-25" dirty="0">
                <a:latin typeface="Bahnschrift"/>
                <a:cs typeface="Bahnschrift"/>
              </a:rPr>
              <a:t>Non-</a:t>
            </a:r>
            <a:r>
              <a:rPr sz="2800" dirty="0">
                <a:latin typeface="Bahnschrift"/>
                <a:cs typeface="Bahnschrift"/>
              </a:rPr>
              <a:t>Functional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Requirements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Technology</a:t>
            </a:r>
            <a:r>
              <a:rPr sz="2800" spc="14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Stack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Component’s</a:t>
            </a:r>
            <a:r>
              <a:rPr sz="2800" spc="12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Architecture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Communication</a:t>
            </a:r>
            <a:r>
              <a:rPr sz="2800" spc="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Patterns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Architects</a:t>
            </a:r>
            <a:r>
              <a:rPr spc="-195" dirty="0"/>
              <a:t> </a:t>
            </a:r>
            <a:r>
              <a:rPr spc="-270" dirty="0"/>
              <a:t>and</a:t>
            </a:r>
            <a:r>
              <a:rPr spc="-75" dirty="0"/>
              <a:t> </a:t>
            </a:r>
            <a:r>
              <a:rPr spc="-100" dirty="0"/>
              <a:t>the</a:t>
            </a:r>
            <a:r>
              <a:rPr spc="-135" dirty="0"/>
              <a:t> </a:t>
            </a:r>
            <a:r>
              <a:rPr spc="-310" dirty="0"/>
              <a:t>Cloud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63954" y="1747519"/>
            <a:ext cx="8022845" cy="34285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pc="-20" dirty="0"/>
              <a:t>Cloud-</a:t>
            </a:r>
            <a:r>
              <a:rPr dirty="0"/>
              <a:t>based</a:t>
            </a:r>
            <a:r>
              <a:rPr spc="220" dirty="0"/>
              <a:t> </a:t>
            </a:r>
            <a:r>
              <a:rPr dirty="0"/>
              <a:t>systems</a:t>
            </a:r>
            <a:r>
              <a:rPr spc="185" dirty="0"/>
              <a:t> </a:t>
            </a:r>
            <a:r>
              <a:rPr dirty="0"/>
              <a:t>require,</a:t>
            </a:r>
            <a:r>
              <a:rPr spc="220" dirty="0"/>
              <a:t> </a:t>
            </a:r>
            <a:r>
              <a:rPr dirty="0"/>
              <a:t>in</a:t>
            </a:r>
            <a:r>
              <a:rPr spc="210" dirty="0"/>
              <a:t> </a:t>
            </a:r>
            <a:r>
              <a:rPr spc="-10" dirty="0"/>
              <a:t>addition:</a:t>
            </a:r>
          </a:p>
          <a:p>
            <a:pPr>
              <a:lnSpc>
                <a:spcPct val="100000"/>
              </a:lnSpc>
              <a:buFont typeface="Arial MT"/>
              <a:buChar char="•"/>
            </a:pPr>
            <a:endParaRPr/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Infrastructure</a:t>
            </a:r>
            <a:r>
              <a:rPr sz="2800" spc="12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knowledge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/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spc="-10" dirty="0">
                <a:latin typeface="Bahnschrift"/>
                <a:cs typeface="Bahnschrift"/>
              </a:rPr>
              <a:t>Security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/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spc="-10" dirty="0">
                <a:latin typeface="Bahnschrift"/>
                <a:cs typeface="Bahnschrift"/>
              </a:rPr>
              <a:t>Hands-</a:t>
            </a:r>
            <a:r>
              <a:rPr sz="2800" spc="-25" dirty="0">
                <a:latin typeface="Bahnschrift"/>
                <a:cs typeface="Bahnschrift"/>
              </a:rPr>
              <a:t>on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/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dirty="0"/>
              <a:t>We’ll</a:t>
            </a:r>
            <a:r>
              <a:rPr spc="220" dirty="0"/>
              <a:t> </a:t>
            </a:r>
            <a:r>
              <a:rPr dirty="0"/>
              <a:t>learn</a:t>
            </a:r>
            <a:r>
              <a:rPr spc="235" dirty="0"/>
              <a:t> </a:t>
            </a:r>
            <a:r>
              <a:rPr dirty="0"/>
              <a:t>all</a:t>
            </a:r>
            <a:r>
              <a:rPr spc="215" dirty="0"/>
              <a:t> </a:t>
            </a:r>
            <a:r>
              <a:rPr dirty="0"/>
              <a:t>that</a:t>
            </a:r>
            <a:r>
              <a:rPr spc="210" dirty="0"/>
              <a:t> </a:t>
            </a:r>
            <a:r>
              <a:rPr dirty="0"/>
              <a:t>in</a:t>
            </a:r>
            <a:r>
              <a:rPr spc="215" dirty="0"/>
              <a:t> </a:t>
            </a:r>
            <a:r>
              <a:rPr dirty="0"/>
              <a:t>this</a:t>
            </a:r>
            <a:r>
              <a:rPr spc="210" dirty="0"/>
              <a:t> </a:t>
            </a:r>
            <a:r>
              <a:rPr dirty="0"/>
              <a:t>course</a:t>
            </a:r>
            <a:r>
              <a:rPr spc="240" dirty="0"/>
              <a:t> </a:t>
            </a:r>
            <a:r>
              <a:rPr spc="-50" dirty="0">
                <a:latin typeface="Wingdings"/>
                <a:cs typeface="Wingdings"/>
              </a:rPr>
              <a:t>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Selecting</a:t>
            </a:r>
            <a:r>
              <a:rPr spc="-140" dirty="0"/>
              <a:t> </a:t>
            </a:r>
            <a:r>
              <a:rPr spc="-265" dirty="0"/>
              <a:t>Regions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4" y="1747519"/>
            <a:ext cx="10766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Almost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every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resource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Azure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should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be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placed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Region</a:t>
            </a:r>
            <a:endParaRPr sz="280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4953" y="2322295"/>
            <a:ext cx="8050530" cy="4535805"/>
            <a:chOff x="1974953" y="2322295"/>
            <a:chExt cx="8050530" cy="45358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4953" y="2322295"/>
              <a:ext cx="8050068" cy="45357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3600" y="2481072"/>
              <a:ext cx="7552944" cy="40904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95906" y="5278374"/>
              <a:ext cx="7059295" cy="342900"/>
            </a:xfrm>
            <a:custGeom>
              <a:avLst/>
              <a:gdLst/>
              <a:ahLst/>
              <a:cxnLst/>
              <a:rect l="l" t="t" r="r" b="b"/>
              <a:pathLst>
                <a:path w="7059295" h="342900">
                  <a:moveTo>
                    <a:pt x="0" y="342900"/>
                  </a:moveTo>
                  <a:lnTo>
                    <a:pt x="7059168" y="342900"/>
                  </a:lnTo>
                  <a:lnTo>
                    <a:pt x="7059168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How </a:t>
            </a:r>
            <a:r>
              <a:rPr spc="-105" dirty="0"/>
              <a:t>to</a:t>
            </a:r>
            <a:r>
              <a:rPr spc="-229" dirty="0"/>
              <a:t> </a:t>
            </a:r>
            <a:r>
              <a:rPr spc="-100" dirty="0"/>
              <a:t>Select</a:t>
            </a:r>
            <a:r>
              <a:rPr spc="-220" dirty="0"/>
              <a:t> </a:t>
            </a:r>
            <a:r>
              <a:rPr spc="-375" dirty="0"/>
              <a:t>Region?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4" y="1747519"/>
            <a:ext cx="9089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Geographical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proximity</a:t>
            </a:r>
            <a:r>
              <a:rPr sz="2800" spc="17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to</a:t>
            </a:r>
            <a:r>
              <a:rPr sz="2800" spc="16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system’s</a:t>
            </a:r>
            <a:r>
              <a:rPr sz="2800" spc="1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audience</a:t>
            </a:r>
            <a:endParaRPr sz="280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46376" y="2655217"/>
            <a:ext cx="8007984" cy="3740150"/>
            <a:chOff x="1846376" y="2655217"/>
            <a:chExt cx="8007984" cy="3740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6376" y="2655217"/>
              <a:ext cx="7796523" cy="37400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53006" y="3362705"/>
              <a:ext cx="7886700" cy="2748280"/>
            </a:xfrm>
            <a:custGeom>
              <a:avLst/>
              <a:gdLst/>
              <a:ahLst/>
              <a:cxnLst/>
              <a:rect l="l" t="t" r="r" b="b"/>
              <a:pathLst>
                <a:path w="7886700" h="2748279">
                  <a:moveTo>
                    <a:pt x="0" y="1104900"/>
                  </a:moveTo>
                  <a:lnTo>
                    <a:pt x="2296668" y="1104900"/>
                  </a:lnTo>
                  <a:lnTo>
                    <a:pt x="2296668" y="0"/>
                  </a:lnTo>
                  <a:lnTo>
                    <a:pt x="0" y="0"/>
                  </a:lnTo>
                  <a:lnTo>
                    <a:pt x="0" y="1104900"/>
                  </a:lnTo>
                  <a:close/>
                </a:path>
                <a:path w="7886700" h="2748279">
                  <a:moveTo>
                    <a:pt x="6182868" y="2747772"/>
                  </a:moveTo>
                  <a:lnTo>
                    <a:pt x="7886700" y="2747772"/>
                  </a:lnTo>
                  <a:lnTo>
                    <a:pt x="7886700" y="2069592"/>
                  </a:lnTo>
                  <a:lnTo>
                    <a:pt x="6182868" y="2069592"/>
                  </a:lnTo>
                  <a:lnTo>
                    <a:pt x="6182868" y="2747772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How </a:t>
            </a:r>
            <a:r>
              <a:rPr spc="-105" dirty="0"/>
              <a:t>to</a:t>
            </a:r>
            <a:r>
              <a:rPr spc="-229" dirty="0"/>
              <a:t> </a:t>
            </a:r>
            <a:r>
              <a:rPr spc="-100" dirty="0"/>
              <a:t>Select</a:t>
            </a:r>
            <a:r>
              <a:rPr spc="-220" dirty="0"/>
              <a:t> </a:t>
            </a:r>
            <a:r>
              <a:rPr spc="-375" dirty="0"/>
              <a:t>Region?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37198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Services’</a:t>
            </a:r>
            <a:r>
              <a:rPr sz="2800" spc="15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availability</a:t>
            </a:r>
            <a:endParaRPr sz="2800">
              <a:latin typeface="Bahnschrift"/>
              <a:cs typeface="Bahnschrif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405" y="2270381"/>
            <a:ext cx="10725530" cy="39627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50794" y="6357010"/>
            <a:ext cx="53670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Source: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https://azure.microsoft.com/en-us/global-infrastructure/services/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How </a:t>
            </a:r>
            <a:r>
              <a:rPr spc="-105" dirty="0"/>
              <a:t>to</a:t>
            </a:r>
            <a:r>
              <a:rPr spc="-229" dirty="0"/>
              <a:t> </a:t>
            </a:r>
            <a:r>
              <a:rPr spc="-100" dirty="0"/>
              <a:t>Select</a:t>
            </a:r>
            <a:r>
              <a:rPr spc="-220" dirty="0"/>
              <a:t> </a:t>
            </a:r>
            <a:r>
              <a:rPr spc="-375" dirty="0"/>
              <a:t>Region?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32785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Availability</a:t>
            </a:r>
            <a:r>
              <a:rPr sz="2800" spc="15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Zones</a:t>
            </a:r>
            <a:endParaRPr sz="280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24418" y="2655217"/>
            <a:ext cx="7818755" cy="3740150"/>
            <a:chOff x="1824418" y="2655217"/>
            <a:chExt cx="7818755" cy="3740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6376" y="2655217"/>
              <a:ext cx="7796523" cy="37400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38705" y="5779769"/>
              <a:ext cx="943610" cy="131445"/>
            </a:xfrm>
            <a:custGeom>
              <a:avLst/>
              <a:gdLst/>
              <a:ahLst/>
              <a:cxnLst/>
              <a:rect l="l" t="t" r="r" b="b"/>
              <a:pathLst>
                <a:path w="943610" h="131445">
                  <a:moveTo>
                    <a:pt x="0" y="131063"/>
                  </a:moveTo>
                  <a:lnTo>
                    <a:pt x="943356" y="131063"/>
                  </a:lnTo>
                  <a:lnTo>
                    <a:pt x="943356" y="0"/>
                  </a:lnTo>
                  <a:lnTo>
                    <a:pt x="0" y="0"/>
                  </a:lnTo>
                  <a:lnTo>
                    <a:pt x="0" y="131063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How </a:t>
            </a:r>
            <a:r>
              <a:rPr spc="-105" dirty="0"/>
              <a:t>to</a:t>
            </a:r>
            <a:r>
              <a:rPr spc="-229" dirty="0"/>
              <a:t> </a:t>
            </a:r>
            <a:r>
              <a:rPr spc="-100" dirty="0"/>
              <a:t>Select</a:t>
            </a:r>
            <a:r>
              <a:rPr spc="-220" dirty="0"/>
              <a:t> </a:t>
            </a:r>
            <a:r>
              <a:rPr spc="-375" dirty="0"/>
              <a:t>Region?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598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spc="-10" dirty="0">
                <a:latin typeface="Bahnschrift"/>
                <a:cs typeface="Bahnschrift"/>
              </a:rPr>
              <a:t>Pricing</a:t>
            </a:r>
            <a:endParaRPr sz="280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5866" y="2377630"/>
            <a:ext cx="10716895" cy="3991610"/>
            <a:chOff x="455866" y="2377630"/>
            <a:chExt cx="10716895" cy="39916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069" y="2550024"/>
              <a:ext cx="10573123" cy="38191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0154" y="2391917"/>
              <a:ext cx="10688320" cy="3619500"/>
            </a:xfrm>
            <a:custGeom>
              <a:avLst/>
              <a:gdLst/>
              <a:ahLst/>
              <a:cxnLst/>
              <a:rect l="l" t="t" r="r" b="b"/>
              <a:pathLst>
                <a:path w="10688320" h="3619500">
                  <a:moveTo>
                    <a:pt x="9633204" y="3619500"/>
                  </a:moveTo>
                  <a:lnTo>
                    <a:pt x="10687812" y="3619500"/>
                  </a:lnTo>
                  <a:lnTo>
                    <a:pt x="10687812" y="3279648"/>
                  </a:lnTo>
                  <a:lnTo>
                    <a:pt x="9633204" y="3279648"/>
                  </a:lnTo>
                  <a:lnTo>
                    <a:pt x="9633204" y="3619500"/>
                  </a:lnTo>
                  <a:close/>
                </a:path>
                <a:path w="10688320" h="3619500">
                  <a:moveTo>
                    <a:pt x="0" y="711708"/>
                  </a:moveTo>
                  <a:lnTo>
                    <a:pt x="2610612" y="711708"/>
                  </a:lnTo>
                  <a:lnTo>
                    <a:pt x="2610612" y="0"/>
                  </a:lnTo>
                  <a:lnTo>
                    <a:pt x="0" y="0"/>
                  </a:lnTo>
                  <a:lnTo>
                    <a:pt x="0" y="711708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634" y="2423160"/>
            <a:ext cx="10848597" cy="40294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7" y="1086611"/>
            <a:ext cx="12028932" cy="1935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How </a:t>
            </a:r>
            <a:r>
              <a:rPr spc="-105" dirty="0"/>
              <a:t>to</a:t>
            </a:r>
            <a:r>
              <a:rPr spc="-229" dirty="0"/>
              <a:t> </a:t>
            </a:r>
            <a:r>
              <a:rPr spc="-100" dirty="0"/>
              <a:t>Select</a:t>
            </a:r>
            <a:r>
              <a:rPr spc="-220" dirty="0"/>
              <a:t> </a:t>
            </a:r>
            <a:r>
              <a:rPr spc="-375" dirty="0"/>
              <a:t>Region?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3955" y="1747519"/>
            <a:ext cx="1598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spc="-10" dirty="0">
                <a:latin typeface="Bahnschrift"/>
                <a:cs typeface="Bahnschrift"/>
              </a:rPr>
              <a:t>Pricing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03357" y="5671565"/>
            <a:ext cx="1054735" cy="340360"/>
          </a:xfrm>
          <a:custGeom>
            <a:avLst/>
            <a:gdLst/>
            <a:ahLst/>
            <a:cxnLst/>
            <a:rect l="l" t="t" r="r" b="b"/>
            <a:pathLst>
              <a:path w="1054734" h="340360">
                <a:moveTo>
                  <a:pt x="0" y="339852"/>
                </a:moveTo>
                <a:lnTo>
                  <a:pt x="1054607" y="339852"/>
                </a:lnTo>
                <a:lnTo>
                  <a:pt x="1054607" y="0"/>
                </a:lnTo>
                <a:lnTo>
                  <a:pt x="0" y="0"/>
                </a:lnTo>
                <a:lnTo>
                  <a:pt x="0" y="339852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0154" y="2391917"/>
            <a:ext cx="2611120" cy="711835"/>
          </a:xfrm>
          <a:custGeom>
            <a:avLst/>
            <a:gdLst/>
            <a:ahLst/>
            <a:cxnLst/>
            <a:rect l="l" t="t" r="r" b="b"/>
            <a:pathLst>
              <a:path w="2611120" h="711835">
                <a:moveTo>
                  <a:pt x="0" y="711708"/>
                </a:moveTo>
                <a:lnTo>
                  <a:pt x="2610612" y="711708"/>
                </a:lnTo>
                <a:lnTo>
                  <a:pt x="2610612" y="0"/>
                </a:lnTo>
                <a:lnTo>
                  <a:pt x="0" y="0"/>
                </a:lnTo>
                <a:lnTo>
                  <a:pt x="0" y="711708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Resource</a:t>
            </a:r>
            <a:r>
              <a:rPr spc="-140" dirty="0"/>
              <a:t> </a:t>
            </a:r>
            <a:r>
              <a:rPr spc="-290" dirty="0"/>
              <a:t>Groups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1528045" cy="5182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A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logic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container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for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resources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Used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for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grouping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resources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by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logic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boundary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spc="-20" dirty="0">
                <a:latin typeface="Bahnschrift"/>
                <a:cs typeface="Bahnschrift"/>
              </a:rPr>
              <a:t>Free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spc="-10" dirty="0">
                <a:latin typeface="Bahnschrift"/>
                <a:cs typeface="Bahnschrift"/>
              </a:rPr>
              <a:t>Examples: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Development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/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Test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/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Production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resources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Team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>
                <a:latin typeface="Bahnschrift"/>
                <a:cs typeface="Bahnschrift"/>
              </a:rPr>
              <a:t>A</a:t>
            </a:r>
            <a:r>
              <a:rPr sz="2800" spc="215">
                <a:latin typeface="Bahnschrift"/>
                <a:cs typeface="Bahnschrift"/>
              </a:rPr>
              <a:t> </a:t>
            </a:r>
            <a:r>
              <a:rPr sz="2800" spc="-10" smtClean="0">
                <a:latin typeface="Bahnschrift"/>
                <a:cs typeface="Bahnschrift"/>
              </a:rPr>
              <a:t>resources</a:t>
            </a:r>
            <a:r>
              <a:rPr lang="en-US" sz="2800" spc="-10" dirty="0" smtClean="0">
                <a:latin typeface="Bahnschrift"/>
                <a:cs typeface="Bahnschrift"/>
              </a:rPr>
              <a:t>, </a:t>
            </a:r>
            <a:r>
              <a:rPr lang="en-US" sz="2800" dirty="0" smtClean="0">
                <a:latin typeface="Bahnschrift"/>
                <a:cs typeface="Bahnschrift"/>
              </a:rPr>
              <a:t>Team</a:t>
            </a:r>
            <a:r>
              <a:rPr lang="en-US" sz="2800" spc="220" dirty="0" smtClean="0">
                <a:latin typeface="Bahnschrift"/>
                <a:cs typeface="Bahnschrift"/>
              </a:rPr>
              <a:t> </a:t>
            </a:r>
            <a:r>
              <a:rPr lang="en-US" sz="2800" spc="220" dirty="0">
                <a:latin typeface="Bahnschrift"/>
                <a:cs typeface="Bahnschrift"/>
              </a:rPr>
              <a:t>B</a:t>
            </a:r>
            <a:r>
              <a:rPr lang="en-US" sz="2800" spc="215" dirty="0" smtClean="0">
                <a:latin typeface="Bahnschrift"/>
                <a:cs typeface="Bahnschrift"/>
              </a:rPr>
              <a:t> </a:t>
            </a:r>
            <a:r>
              <a:rPr lang="en-US" sz="2800" spc="-10" dirty="0" smtClean="0">
                <a:latin typeface="Bahnschrift"/>
                <a:cs typeface="Bahnschrift"/>
              </a:rPr>
              <a:t>resources</a:t>
            </a:r>
            <a:r>
              <a:rPr lang="en-US" sz="2800" dirty="0" smtClean="0">
                <a:latin typeface="Bahnschrift"/>
                <a:cs typeface="Bahnschrift"/>
              </a:rPr>
              <a:t>, Team</a:t>
            </a:r>
            <a:r>
              <a:rPr lang="en-US" sz="2800" spc="220" dirty="0" smtClean="0">
                <a:latin typeface="Bahnschrift"/>
                <a:cs typeface="Bahnschrift"/>
              </a:rPr>
              <a:t> </a:t>
            </a:r>
            <a:r>
              <a:rPr lang="en-US" sz="2800" spc="220" dirty="0">
                <a:latin typeface="Bahnschrift"/>
                <a:cs typeface="Bahnschrift"/>
              </a:rPr>
              <a:t>C</a:t>
            </a:r>
            <a:r>
              <a:rPr lang="en-US" sz="2800" spc="215" dirty="0" smtClean="0">
                <a:latin typeface="Bahnschrift"/>
                <a:cs typeface="Bahnschrift"/>
              </a:rPr>
              <a:t> </a:t>
            </a:r>
            <a:r>
              <a:rPr lang="en-US" sz="2800" spc="-10" dirty="0" smtClean="0">
                <a:latin typeface="Bahnschrift"/>
                <a:cs typeface="Bahnschrift"/>
              </a:rPr>
              <a:t>resources</a:t>
            </a:r>
            <a:endParaRPr lang="en-US" sz="2800" dirty="0" smtClean="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455</Words>
  <Application>Microsoft Office PowerPoint</Application>
  <PresentationFormat>Custom</PresentationFormat>
  <Paragraphs>133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Azure Basic Concepts</vt:lpstr>
      <vt:lpstr>Slide 2</vt:lpstr>
      <vt:lpstr>Selecting Regions</vt:lpstr>
      <vt:lpstr>How to Select Region?</vt:lpstr>
      <vt:lpstr>How to Select Region?</vt:lpstr>
      <vt:lpstr>How to Select Region?</vt:lpstr>
      <vt:lpstr>How to Select Region?</vt:lpstr>
      <vt:lpstr>How to Select Region?</vt:lpstr>
      <vt:lpstr>Resource Groups</vt:lpstr>
      <vt:lpstr>Resource Groups vs Subscriptions</vt:lpstr>
      <vt:lpstr>Resource Groups vs Subscriptions</vt:lpstr>
      <vt:lpstr>Resource Groups Naming Conventions</vt:lpstr>
      <vt:lpstr>Resource Groups</vt:lpstr>
      <vt:lpstr>Storage Account</vt:lpstr>
      <vt:lpstr>Storage Account</vt:lpstr>
      <vt:lpstr>SLA</vt:lpstr>
      <vt:lpstr>SLA</vt:lpstr>
      <vt:lpstr>SLA</vt:lpstr>
      <vt:lpstr>SLA Calculation</vt:lpstr>
      <vt:lpstr>SLA Calculation</vt:lpstr>
      <vt:lpstr>Cost</vt:lpstr>
      <vt:lpstr>Cost</vt:lpstr>
      <vt:lpstr>Azure Calculator</vt:lpstr>
      <vt:lpstr>Architects and the Cloud</vt:lpstr>
      <vt:lpstr>Architects and the Cloud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Memi Lavi</dc:creator>
  <cp:lastModifiedBy>HP</cp:lastModifiedBy>
  <cp:revision>10</cp:revision>
  <dcterms:created xsi:type="dcterms:W3CDTF">2024-08-30T05:41:39Z</dcterms:created>
  <dcterms:modified xsi:type="dcterms:W3CDTF">2024-09-13T04:28:09Z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2024-01-07T00:00:00Z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2024-08-30T00:00:00Z</vt:filetime>
  </property>
  <property fmtid="{D5CDD505-2E9C-101B-9397-08002B2CF9AE}" pid="5" name="Producer">
    <vt:lpwstr>Microsoft® PowerPoint® for Microsoft 365</vt:lpwstr>
  </property>
</Properties>
</file>