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718" y="105282"/>
            <a:ext cx="11770563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426" y="264978"/>
            <a:ext cx="11200644" cy="60276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239261" y="153162"/>
            <a:ext cx="6049010" cy="6277610"/>
          </a:xfrm>
          <a:custGeom>
            <a:avLst/>
            <a:gdLst/>
            <a:ahLst/>
            <a:cxnLst/>
            <a:rect l="l" t="t" r="r" b="b"/>
            <a:pathLst>
              <a:path w="6049009" h="6277610">
                <a:moveTo>
                  <a:pt x="0" y="6277356"/>
                </a:moveTo>
                <a:lnTo>
                  <a:pt x="6048755" y="6277356"/>
                </a:lnTo>
                <a:lnTo>
                  <a:pt x="6048755" y="0"/>
                </a:lnTo>
                <a:lnTo>
                  <a:pt x="0" y="0"/>
                </a:lnTo>
                <a:lnTo>
                  <a:pt x="0" y="6277356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718" y="105282"/>
            <a:ext cx="11770563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6524" y="1747519"/>
            <a:ext cx="10918951" cy="301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5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support/legal/sla/virtual-machines/v1_9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cloud-adoption-framework/strategy/monitoring-strategy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rchitecture/icons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pricing/details/app-service/linux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blog/understanding-serverless-cold-start/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633" y="479806"/>
            <a:ext cx="705040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95" dirty="0">
                <a:solidFill>
                  <a:srgbClr val="001F5F"/>
                </a:solidFill>
              </a:rPr>
              <a:t>Azure</a:t>
            </a:r>
            <a:r>
              <a:rPr sz="8000" spc="-165" dirty="0">
                <a:solidFill>
                  <a:srgbClr val="001F5F"/>
                </a:solidFill>
              </a:rPr>
              <a:t> </a:t>
            </a:r>
            <a:r>
              <a:rPr sz="8000" spc="-400" dirty="0">
                <a:solidFill>
                  <a:srgbClr val="001F5F"/>
                </a:solidFill>
              </a:rPr>
              <a:t>Compute</a:t>
            </a:r>
            <a:endParaRPr sz="8000"/>
          </a:p>
        </p:txBody>
      </p:sp>
      <p:grpSp>
        <p:nvGrpSpPr>
          <p:cNvPr id="5" name="object 5"/>
          <p:cNvGrpSpPr/>
          <p:nvPr/>
        </p:nvGrpSpPr>
        <p:grpSpPr>
          <a:xfrm>
            <a:off x="431037" y="597154"/>
            <a:ext cx="165100" cy="4726940"/>
            <a:chOff x="431037" y="597154"/>
            <a:chExt cx="165100" cy="4726940"/>
          </a:xfrm>
        </p:grpSpPr>
        <p:sp>
          <p:nvSpPr>
            <p:cNvPr id="6" name="object 6"/>
            <p:cNvSpPr/>
            <p:nvPr/>
          </p:nvSpPr>
          <p:spPr>
            <a:xfrm>
              <a:off x="437387" y="603504"/>
              <a:ext cx="152400" cy="4714240"/>
            </a:xfrm>
            <a:custGeom>
              <a:avLst/>
              <a:gdLst/>
              <a:ahLst/>
              <a:cxnLst/>
              <a:rect l="l" t="t" r="r" b="b"/>
              <a:pathLst>
                <a:path w="152400" h="4714240">
                  <a:moveTo>
                    <a:pt x="152400" y="0"/>
                  </a:moveTo>
                  <a:lnTo>
                    <a:pt x="0" y="0"/>
                  </a:lnTo>
                  <a:lnTo>
                    <a:pt x="0" y="4713732"/>
                  </a:lnTo>
                  <a:lnTo>
                    <a:pt x="152400" y="471373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7" y="603504"/>
              <a:ext cx="152400" cy="4714240"/>
            </a:xfrm>
            <a:custGeom>
              <a:avLst/>
              <a:gdLst/>
              <a:ahLst/>
              <a:cxnLst/>
              <a:rect l="l" t="t" r="r" b="b"/>
              <a:pathLst>
                <a:path w="152400" h="4714240">
                  <a:moveTo>
                    <a:pt x="0" y="4713732"/>
                  </a:moveTo>
                  <a:lnTo>
                    <a:pt x="152400" y="4713732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71373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67626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Th</a:t>
            </a:r>
            <a:r>
              <a:rPr spc="-315" dirty="0"/>
              <a:t>e</a:t>
            </a:r>
            <a:r>
              <a:rPr spc="-65" dirty="0"/>
              <a:t> </a:t>
            </a:r>
            <a:r>
              <a:rPr spc="-200" dirty="0"/>
              <a:t>Re</a:t>
            </a:r>
            <a:r>
              <a:rPr spc="-165" dirty="0"/>
              <a:t>a</a:t>
            </a:r>
            <a:r>
              <a:rPr spc="55" dirty="0"/>
              <a:t>l</a:t>
            </a:r>
            <a:r>
              <a:rPr spc="-60" dirty="0"/>
              <a:t> </a:t>
            </a:r>
            <a:r>
              <a:rPr spc="-270" dirty="0"/>
              <a:t>Cost</a:t>
            </a:r>
            <a:r>
              <a:rPr spc="-65" dirty="0"/>
              <a:t> </a:t>
            </a:r>
            <a:r>
              <a:rPr spc="-204" dirty="0"/>
              <a:t>of</a:t>
            </a:r>
            <a:r>
              <a:rPr spc="-45" dirty="0"/>
              <a:t> </a:t>
            </a:r>
            <a:r>
              <a:rPr spc="-335" dirty="0"/>
              <a:t>VM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92530" y="2633598"/>
          <a:ext cx="8128634" cy="2438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/>
                <a:gridCol w="2709545"/>
                <a:gridCol w="2709544"/>
              </a:tblGrid>
              <a:tr h="487679">
                <a:tc>
                  <a:txBody>
                    <a:bodyPr/>
                    <a:lstStyle/>
                    <a:p>
                      <a:pPr marL="727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Resource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Monthly</a:t>
                      </a:r>
                      <a:r>
                        <a:rPr sz="2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r>
                        <a:rPr sz="26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($)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VM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D2v3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154.76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Disk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P10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21.68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Public</a:t>
                      </a:r>
                      <a:r>
                        <a:rPr sz="2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IP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Dynamic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dirty="0">
                          <a:latin typeface="Calibri"/>
                          <a:cs typeface="Calibri"/>
                        </a:rPr>
                        <a:t>2.92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Storage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15" dirty="0">
                          <a:latin typeface="Calibri"/>
                          <a:cs typeface="Calibri"/>
                        </a:rPr>
                        <a:t>LRS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600" spc="-5" dirty="0">
                          <a:latin typeface="Calibri"/>
                          <a:cs typeface="Calibri"/>
                        </a:rPr>
                        <a:t>&lt;1$</a:t>
                      </a:r>
                      <a:endParaRPr sz="26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01266" y="5509056"/>
            <a:ext cx="200913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Bahnschrift"/>
                <a:cs typeface="Bahnschrift"/>
              </a:rPr>
              <a:t>Total:</a:t>
            </a:r>
            <a:r>
              <a:rPr sz="3000" spc="204" dirty="0">
                <a:latin typeface="Bahnschrift"/>
                <a:cs typeface="Bahnschrift"/>
              </a:rPr>
              <a:t> </a:t>
            </a:r>
            <a:r>
              <a:rPr sz="3000" dirty="0">
                <a:latin typeface="Bahnschrift"/>
                <a:cs typeface="Bahnschrift"/>
              </a:rPr>
              <a:t>~180$</a:t>
            </a:r>
            <a:endParaRPr sz="3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27228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D</a:t>
            </a:r>
            <a:r>
              <a:rPr spc="-180" dirty="0"/>
              <a:t>e</a:t>
            </a:r>
            <a:r>
              <a:rPr spc="-245" dirty="0"/>
              <a:t>di</a:t>
            </a:r>
            <a:r>
              <a:rPr spc="-290" dirty="0"/>
              <a:t>c</a:t>
            </a:r>
            <a:r>
              <a:rPr spc="-150" dirty="0"/>
              <a:t>ate</a:t>
            </a:r>
            <a:r>
              <a:rPr spc="-180" dirty="0"/>
              <a:t>d</a:t>
            </a:r>
            <a:r>
              <a:rPr spc="-90" dirty="0"/>
              <a:t> </a:t>
            </a:r>
            <a:r>
              <a:rPr spc="-135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764540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Functions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run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existing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Great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if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server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under-utilized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additional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costs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27228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D</a:t>
            </a:r>
            <a:r>
              <a:rPr spc="-180" dirty="0"/>
              <a:t>e</a:t>
            </a:r>
            <a:r>
              <a:rPr spc="-245" dirty="0"/>
              <a:t>di</a:t>
            </a:r>
            <a:r>
              <a:rPr spc="-290" dirty="0"/>
              <a:t>c</a:t>
            </a:r>
            <a:r>
              <a:rPr spc="-150" dirty="0"/>
              <a:t>ate</a:t>
            </a:r>
            <a:r>
              <a:rPr spc="-180" dirty="0"/>
              <a:t>d</a:t>
            </a:r>
            <a:r>
              <a:rPr spc="-90" dirty="0"/>
              <a:t> </a:t>
            </a:r>
            <a:r>
              <a:rPr spc="-135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8659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Make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sure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Always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setting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activated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avoid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disabling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Bahnschrift"/>
                <a:cs typeface="Bahnschrift"/>
              </a:rPr>
              <a:t>functions: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68362" y="3484972"/>
            <a:ext cx="6468110" cy="1917064"/>
            <a:chOff x="3168362" y="3484972"/>
            <a:chExt cx="6468110" cy="191706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8362" y="3484972"/>
              <a:ext cx="6467924" cy="1916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6892" y="3643884"/>
              <a:ext cx="5971032" cy="14188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27228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D</a:t>
            </a:r>
            <a:r>
              <a:rPr spc="-180" dirty="0"/>
              <a:t>e</a:t>
            </a:r>
            <a:r>
              <a:rPr spc="-245" dirty="0"/>
              <a:t>di</a:t>
            </a:r>
            <a:r>
              <a:rPr spc="-290" dirty="0"/>
              <a:t>c</a:t>
            </a:r>
            <a:r>
              <a:rPr spc="-150" dirty="0"/>
              <a:t>ate</a:t>
            </a:r>
            <a:r>
              <a:rPr spc="-180" dirty="0"/>
              <a:t>d</a:t>
            </a:r>
            <a:r>
              <a:rPr spc="-90" dirty="0"/>
              <a:t> </a:t>
            </a:r>
            <a:r>
              <a:rPr spc="-135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32639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Downsides: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Auto-Scale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2254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Durable</a:t>
            </a:r>
            <a:r>
              <a:rPr spc="-114" dirty="0"/>
              <a:t> </a:t>
            </a:r>
            <a:r>
              <a:rPr spc="-229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855960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Stateful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Functions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that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interact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external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resources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keep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</a:pPr>
            <a:r>
              <a:rPr sz="2800" spc="-10" dirty="0">
                <a:latin typeface="Bahnschrift"/>
                <a:cs typeface="Bahnschrift"/>
              </a:rPr>
              <a:t>track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flow</a:t>
            </a:r>
            <a:endParaRPr sz="2800">
              <a:latin typeface="Bahnschrift"/>
              <a:cs typeface="Bahnschrift"/>
            </a:endParaRPr>
          </a:p>
          <a:p>
            <a:pPr marL="469900" marR="511175" indent="-457200">
              <a:lnSpc>
                <a:spcPct val="2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Offer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very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simple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syntax,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hide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complexities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managing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state, </a:t>
            </a:r>
            <a:r>
              <a:rPr sz="2800" spc="-459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retries,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etc.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2254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Durable</a:t>
            </a:r>
            <a:r>
              <a:rPr spc="-114" dirty="0"/>
              <a:t> </a:t>
            </a:r>
            <a:r>
              <a:rPr spc="-229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44702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For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example:</a:t>
            </a:r>
            <a:endParaRPr sz="2800">
              <a:latin typeface="Bahnschrift"/>
              <a:cs typeface="Bahnschrift"/>
            </a:endParaRPr>
          </a:p>
          <a:p>
            <a:pPr marL="927100" marR="5080" lvl="1" indent="-457834">
              <a:lnSpc>
                <a:spcPts val="6720"/>
              </a:lnSpc>
              <a:spcBef>
                <a:spcPts val="58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Function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Chaining</a:t>
            </a:r>
            <a:r>
              <a:rPr sz="2800" spc="32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call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various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Functions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sequentially,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apply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output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each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function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next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one:</a:t>
            </a:r>
            <a:endParaRPr sz="2800">
              <a:latin typeface="Bahnschrift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105" y="4428619"/>
            <a:ext cx="7819645" cy="1084963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2254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Durable</a:t>
            </a:r>
            <a:r>
              <a:rPr spc="-114" dirty="0"/>
              <a:t> </a:t>
            </a:r>
            <a:r>
              <a:rPr spc="-229" dirty="0"/>
              <a:t>Functions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9864" y="1630679"/>
            <a:ext cx="7943088" cy="4582668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196" y="268355"/>
            <a:ext cx="1429255" cy="431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3896" y="675894"/>
            <a:ext cx="40836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215" dirty="0">
                <a:solidFill>
                  <a:srgbClr val="C55A11"/>
                </a:solidFill>
              </a:rPr>
              <a:t>Cloud</a:t>
            </a:r>
            <a:r>
              <a:rPr sz="3800" spc="-30" dirty="0">
                <a:solidFill>
                  <a:srgbClr val="C55A11"/>
                </a:solidFill>
              </a:rPr>
              <a:t> </a:t>
            </a:r>
            <a:r>
              <a:rPr sz="3800" spc="-125" dirty="0">
                <a:solidFill>
                  <a:srgbClr val="C55A11"/>
                </a:solidFill>
              </a:rPr>
              <a:t>Architect</a:t>
            </a:r>
            <a:r>
              <a:rPr sz="3800" spc="-170" dirty="0">
                <a:solidFill>
                  <a:srgbClr val="C55A11"/>
                </a:solidFill>
              </a:rPr>
              <a:t>u</a:t>
            </a:r>
            <a:r>
              <a:rPr sz="3800" spc="35" dirty="0">
                <a:solidFill>
                  <a:srgbClr val="C55A11"/>
                </a:solidFill>
              </a:rPr>
              <a:t>re</a:t>
            </a:r>
            <a:endParaRPr sz="3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8843" y="3243110"/>
            <a:ext cx="553211" cy="5163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0500" y="3243110"/>
            <a:ext cx="553211" cy="5163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92920" y="3823208"/>
            <a:ext cx="846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Catalog</a:t>
            </a:r>
            <a:r>
              <a:rPr sz="1200" spc="7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0226" y="3823208"/>
            <a:ext cx="8737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Weather</a:t>
            </a:r>
            <a:r>
              <a:rPr sz="1200" spc="3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API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9287" y="3252330"/>
            <a:ext cx="524103" cy="5255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92671" y="3823208"/>
            <a:ext cx="98234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2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Service</a:t>
            </a:r>
            <a:endParaRPr sz="1400">
              <a:latin typeface="Bahnschrift"/>
              <a:cs typeface="Bahnschrift"/>
            </a:endParaRPr>
          </a:p>
          <a:p>
            <a:pPr marL="18415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Inventory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59908" y="3157929"/>
            <a:ext cx="624839" cy="55592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64607" y="3823208"/>
            <a:ext cx="6216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AKS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Cart</a:t>
            </a:r>
            <a:r>
              <a:rPr sz="1200" spc="6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01133" y="3422650"/>
            <a:ext cx="1002030" cy="1798955"/>
            <a:chOff x="5001133" y="3422650"/>
            <a:chExt cx="1002030" cy="179895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196" y="4656088"/>
              <a:ext cx="624839" cy="5651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01133" y="3422650"/>
              <a:ext cx="377825" cy="1529080"/>
            </a:xfrm>
            <a:custGeom>
              <a:avLst/>
              <a:gdLst/>
              <a:ahLst/>
              <a:cxnLst/>
              <a:rect l="l" t="t" r="r" b="b"/>
              <a:pathLst>
                <a:path w="377825" h="1529079">
                  <a:moveTo>
                    <a:pt x="301370" y="1452372"/>
                  </a:moveTo>
                  <a:lnTo>
                    <a:pt x="301370" y="1528572"/>
                  </a:lnTo>
                  <a:lnTo>
                    <a:pt x="364870" y="1496822"/>
                  </a:lnTo>
                  <a:lnTo>
                    <a:pt x="314070" y="1496822"/>
                  </a:lnTo>
                  <a:lnTo>
                    <a:pt x="314070" y="1484122"/>
                  </a:lnTo>
                  <a:lnTo>
                    <a:pt x="364870" y="1484122"/>
                  </a:lnTo>
                  <a:lnTo>
                    <a:pt x="301370" y="1452372"/>
                  </a:lnTo>
                  <a:close/>
                </a:path>
                <a:path w="377825" h="1529079">
                  <a:moveTo>
                    <a:pt x="358775" y="0"/>
                  </a:moveTo>
                  <a:lnTo>
                    <a:pt x="0" y="0"/>
                  </a:lnTo>
                  <a:lnTo>
                    <a:pt x="0" y="1496822"/>
                  </a:lnTo>
                  <a:lnTo>
                    <a:pt x="301370" y="1496822"/>
                  </a:lnTo>
                  <a:lnTo>
                    <a:pt x="301370" y="1490472"/>
                  </a:lnTo>
                  <a:lnTo>
                    <a:pt x="12700" y="1490472"/>
                  </a:lnTo>
                  <a:lnTo>
                    <a:pt x="6350" y="1484122"/>
                  </a:lnTo>
                  <a:lnTo>
                    <a:pt x="12700" y="1484122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358775" y="6350"/>
                  </a:lnTo>
                  <a:lnTo>
                    <a:pt x="358775" y="0"/>
                  </a:lnTo>
                  <a:close/>
                </a:path>
                <a:path w="377825" h="1529079">
                  <a:moveTo>
                    <a:pt x="364870" y="1484122"/>
                  </a:moveTo>
                  <a:lnTo>
                    <a:pt x="314070" y="1484122"/>
                  </a:lnTo>
                  <a:lnTo>
                    <a:pt x="314070" y="1496822"/>
                  </a:lnTo>
                  <a:lnTo>
                    <a:pt x="364870" y="1496822"/>
                  </a:lnTo>
                  <a:lnTo>
                    <a:pt x="377570" y="1490472"/>
                  </a:lnTo>
                  <a:lnTo>
                    <a:pt x="364870" y="1484122"/>
                  </a:lnTo>
                  <a:close/>
                </a:path>
                <a:path w="377825" h="1529079">
                  <a:moveTo>
                    <a:pt x="12700" y="1484122"/>
                  </a:moveTo>
                  <a:lnTo>
                    <a:pt x="6350" y="1484122"/>
                  </a:lnTo>
                  <a:lnTo>
                    <a:pt x="12700" y="1490472"/>
                  </a:lnTo>
                  <a:lnTo>
                    <a:pt x="12700" y="1484122"/>
                  </a:lnTo>
                  <a:close/>
                </a:path>
                <a:path w="377825" h="1529079">
                  <a:moveTo>
                    <a:pt x="301370" y="1484122"/>
                  </a:moveTo>
                  <a:lnTo>
                    <a:pt x="12700" y="1484122"/>
                  </a:lnTo>
                  <a:lnTo>
                    <a:pt x="12700" y="1490472"/>
                  </a:lnTo>
                  <a:lnTo>
                    <a:pt x="301370" y="1490472"/>
                  </a:lnTo>
                  <a:lnTo>
                    <a:pt x="301370" y="1484122"/>
                  </a:lnTo>
                  <a:close/>
                </a:path>
                <a:path w="377825" h="1529079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377825" h="1529079">
                  <a:moveTo>
                    <a:pt x="358775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358775" y="12700"/>
                  </a:lnTo>
                  <a:lnTo>
                    <a:pt x="358775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69484" y="5258180"/>
            <a:ext cx="8432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ACR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Cart</a:t>
            </a:r>
            <a:r>
              <a:rPr sz="1200" spc="6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Docker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19750" y="3275255"/>
            <a:ext cx="620245" cy="55592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545204" y="3823208"/>
            <a:ext cx="12236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ts val="168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Function</a:t>
            </a:r>
            <a:r>
              <a:rPr sz="1400" spc="114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App</a:t>
            </a:r>
            <a:endParaRPr sz="1400">
              <a:latin typeface="Bahnschrift"/>
              <a:cs typeface="Bahnschrift"/>
            </a:endParaRPr>
          </a:p>
          <a:p>
            <a:pPr marL="12700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Order</a:t>
            </a:r>
            <a:r>
              <a:rPr sz="1200" spc="6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Processing</a:t>
            </a:r>
            <a:endParaRPr sz="1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874268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How</a:t>
            </a:r>
            <a:r>
              <a:rPr spc="-45" dirty="0"/>
              <a:t> </a:t>
            </a:r>
            <a:r>
              <a:rPr spc="-135" dirty="0"/>
              <a:t>t</a:t>
            </a:r>
            <a:r>
              <a:rPr spc="-235" dirty="0"/>
              <a:t>o</a:t>
            </a:r>
            <a:r>
              <a:rPr spc="-70" dirty="0"/>
              <a:t> </a:t>
            </a:r>
            <a:r>
              <a:rPr spc="-290" dirty="0"/>
              <a:t>Choose</a:t>
            </a:r>
            <a:r>
              <a:rPr spc="-80" dirty="0"/>
              <a:t> </a:t>
            </a:r>
            <a:r>
              <a:rPr spc="-250" dirty="0"/>
              <a:t>Compute</a:t>
            </a:r>
            <a:r>
              <a:rPr spc="-60" dirty="0"/>
              <a:t> </a:t>
            </a:r>
            <a:r>
              <a:rPr spc="-375" dirty="0"/>
              <a:t>Typ</a:t>
            </a:r>
            <a:r>
              <a:rPr spc="-340" dirty="0"/>
              <a:t>e</a:t>
            </a:r>
            <a:r>
              <a:rPr spc="-894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177" y="1661174"/>
            <a:ext cx="6877545" cy="4414776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50367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Mor</a:t>
            </a:r>
            <a:r>
              <a:rPr spc="-120" dirty="0"/>
              <a:t>e</a:t>
            </a:r>
            <a:r>
              <a:rPr spc="-50" dirty="0"/>
              <a:t> </a:t>
            </a:r>
            <a:r>
              <a:rPr spc="-300" dirty="0"/>
              <a:t>Compu</a:t>
            </a:r>
            <a:r>
              <a:rPr spc="-135" dirty="0"/>
              <a:t>t</a:t>
            </a:r>
            <a:r>
              <a:rPr spc="-100" dirty="0"/>
              <a:t>e</a:t>
            </a:r>
            <a:r>
              <a:rPr spc="-85" dirty="0"/>
              <a:t> </a:t>
            </a:r>
            <a:r>
              <a:rPr spc="-280" dirty="0"/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10399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Logic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ACI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Azure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Container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Instance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Container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Deploy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docker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92086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Re</a:t>
            </a:r>
            <a:r>
              <a:rPr spc="-250" dirty="0"/>
              <a:t>d</a:t>
            </a:r>
            <a:r>
              <a:rPr spc="-285" dirty="0"/>
              <a:t>uc</a:t>
            </a:r>
            <a:r>
              <a:rPr spc="-130" dirty="0"/>
              <a:t>i</a:t>
            </a:r>
            <a:r>
              <a:rPr spc="-310" dirty="0"/>
              <a:t>ng</a:t>
            </a:r>
            <a:r>
              <a:rPr spc="-95" dirty="0"/>
              <a:t> </a:t>
            </a:r>
            <a:r>
              <a:rPr spc="-130" dirty="0"/>
              <a:t>th</a:t>
            </a:r>
            <a:r>
              <a:rPr spc="-145" dirty="0"/>
              <a:t>e</a:t>
            </a:r>
            <a:r>
              <a:rPr spc="-70" dirty="0"/>
              <a:t> </a:t>
            </a:r>
            <a:r>
              <a:rPr spc="-270" dirty="0"/>
              <a:t>Cost</a:t>
            </a:r>
            <a:r>
              <a:rPr spc="-65" dirty="0"/>
              <a:t> </a:t>
            </a:r>
            <a:r>
              <a:rPr spc="-204" dirty="0"/>
              <a:t>of</a:t>
            </a:r>
            <a:r>
              <a:rPr spc="-45" dirty="0"/>
              <a:t> </a:t>
            </a:r>
            <a:r>
              <a:rPr spc="-335" dirty="0"/>
              <a:t>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9851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Most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effective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techniques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reduce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costs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VM: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5779" y="2391155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marL="561975">
              <a:lnSpc>
                <a:spcPct val="100000"/>
              </a:lnSpc>
              <a:spcBef>
                <a:spcPts val="1300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Auto</a:t>
            </a:r>
            <a:r>
              <a:rPr sz="2600" spc="2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dirty="0">
                <a:solidFill>
                  <a:srgbClr val="FFFFFF"/>
                </a:solidFill>
                <a:latin typeface="Bahnschrift"/>
                <a:cs typeface="Bahnschrift"/>
              </a:rPr>
              <a:t>Shutdown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5779" y="3369564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310"/>
              </a:spcBef>
            </a:pPr>
            <a:r>
              <a:rPr sz="2600" dirty="0">
                <a:solidFill>
                  <a:srgbClr val="FFFFFF"/>
                </a:solidFill>
                <a:latin typeface="Bahnschrift"/>
                <a:cs typeface="Bahnschrift"/>
              </a:rPr>
              <a:t>Reserved</a:t>
            </a:r>
            <a:r>
              <a:rPr sz="2600" spc="2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dirty="0">
                <a:solidFill>
                  <a:srgbClr val="FFFFFF"/>
                </a:solidFill>
                <a:latin typeface="Bahnschrift"/>
                <a:cs typeface="Bahnschrift"/>
              </a:rPr>
              <a:t>Instances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5779" y="4349496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1310"/>
              </a:spcBef>
            </a:pPr>
            <a:r>
              <a:rPr sz="2600" dirty="0">
                <a:solidFill>
                  <a:srgbClr val="FFFFFF"/>
                </a:solidFill>
                <a:latin typeface="Bahnschrift"/>
                <a:cs typeface="Bahnschrift"/>
              </a:rPr>
              <a:t>Spot</a:t>
            </a:r>
            <a:r>
              <a:rPr sz="2600" spc="204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Instances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5779" y="5329428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315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Disk</a:t>
            </a:r>
            <a:r>
              <a:rPr sz="2600" spc="23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Optimization</a:t>
            </a:r>
            <a:endParaRPr sz="2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35673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Aut</a:t>
            </a:r>
            <a:r>
              <a:rPr spc="-270" dirty="0"/>
              <a:t>o</a:t>
            </a:r>
            <a:r>
              <a:rPr spc="-50" dirty="0"/>
              <a:t> </a:t>
            </a:r>
            <a:r>
              <a:rPr spc="-225" dirty="0"/>
              <a:t>Shutdown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528045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As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simple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as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it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sounds…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Automatically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shuts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down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machine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when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>
                <a:latin typeface="Bahnschrift"/>
                <a:cs typeface="Bahnschrift"/>
              </a:rPr>
              <a:t>not</a:t>
            </a:r>
            <a:r>
              <a:rPr sz="2800" spc="280">
                <a:latin typeface="Bahnschrift"/>
                <a:cs typeface="Bahnschrift"/>
              </a:rPr>
              <a:t> </a:t>
            </a:r>
            <a:r>
              <a:rPr sz="2800" spc="-5" smtClean="0">
                <a:latin typeface="Bahnschrift"/>
                <a:cs typeface="Bahnschrift"/>
              </a:rPr>
              <a:t>needed</a:t>
            </a:r>
            <a:endParaRPr lang="en-US" sz="2800" spc="-5" dirty="0" smtClean="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tabLst>
                <a:tab pos="469265" algn="l"/>
                <a:tab pos="469900" algn="l"/>
              </a:tabLst>
            </a:pPr>
            <a:endParaRPr lang="en-US" sz="2800" spc="-5" dirty="0" smtClean="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smtClean="0">
                <a:latin typeface="Bahnschrift"/>
                <a:cs typeface="Bahnschrift"/>
              </a:rPr>
              <a:t>Relevant</a:t>
            </a:r>
            <a:r>
              <a:rPr sz="2800" spc="270" smtClean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mainly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test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/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dev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machines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Storage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and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IP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(if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static)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costs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still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incurred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save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&gt;50%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cost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" y="150925"/>
            <a:ext cx="12029440" cy="6583680"/>
            <a:chOff x="10667" y="150925"/>
            <a:chExt cx="12029440" cy="6583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6676" y="150925"/>
              <a:ext cx="6780276" cy="65836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1747" y="345947"/>
              <a:ext cx="6210300" cy="60137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88814" y="2926841"/>
              <a:ext cx="4297680" cy="873760"/>
            </a:xfrm>
            <a:custGeom>
              <a:avLst/>
              <a:gdLst/>
              <a:ahLst/>
              <a:cxnLst/>
              <a:rect l="l" t="t" r="r" b="b"/>
              <a:pathLst>
                <a:path w="4297680" h="873760">
                  <a:moveTo>
                    <a:pt x="0" y="873252"/>
                  </a:moveTo>
                  <a:lnTo>
                    <a:pt x="4297680" y="873252"/>
                  </a:lnTo>
                  <a:lnTo>
                    <a:pt x="4297680" y="0"/>
                  </a:lnTo>
                  <a:lnTo>
                    <a:pt x="0" y="0"/>
                  </a:lnTo>
                  <a:lnTo>
                    <a:pt x="0" y="873252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35673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Aut</a:t>
            </a:r>
            <a:r>
              <a:rPr spc="-270" dirty="0"/>
              <a:t>o</a:t>
            </a:r>
            <a:r>
              <a:rPr spc="-50" dirty="0"/>
              <a:t> </a:t>
            </a:r>
            <a:r>
              <a:rPr spc="-225" dirty="0"/>
              <a:t>Shutdown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6375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Reserved </a:t>
            </a:r>
            <a:r>
              <a:rPr spc="-165" dirty="0"/>
              <a:t>Instances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373530"/>
            <a:ext cx="11528045" cy="4552528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Allow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upfront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payment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substantial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discount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Usually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offered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1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3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years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Great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production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machine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which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run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continuously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Offers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great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discounts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(up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62%)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divided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monthly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payments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Cannot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stopped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/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refunded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Unless…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86611"/>
            <a:ext cx="12192000" cy="5685155"/>
            <a:chOff x="0" y="1086611"/>
            <a:chExt cx="12192000" cy="5685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81513"/>
              <a:ext cx="12191999" cy="54898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40179"/>
              <a:ext cx="12191999" cy="49926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7" y="1086611"/>
              <a:ext cx="12028932" cy="1935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534" y="4522470"/>
              <a:ext cx="2255520" cy="1167765"/>
            </a:xfrm>
            <a:custGeom>
              <a:avLst/>
              <a:gdLst/>
              <a:ahLst/>
              <a:cxnLst/>
              <a:rect l="l" t="t" r="r" b="b"/>
              <a:pathLst>
                <a:path w="2255520" h="1167764">
                  <a:moveTo>
                    <a:pt x="0" y="1167383"/>
                  </a:moveTo>
                  <a:lnTo>
                    <a:pt x="2255520" y="1167383"/>
                  </a:lnTo>
                  <a:lnTo>
                    <a:pt x="2255520" y="0"/>
                  </a:lnTo>
                  <a:lnTo>
                    <a:pt x="0" y="0"/>
                  </a:lnTo>
                  <a:lnTo>
                    <a:pt x="0" y="1167383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6375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Reserved </a:t>
            </a:r>
            <a:r>
              <a:rPr spc="-165" dirty="0"/>
              <a:t>Instances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23354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Spot</a:t>
            </a:r>
            <a:r>
              <a:rPr spc="-45" dirty="0"/>
              <a:t> </a:t>
            </a:r>
            <a:r>
              <a:rPr spc="-165" dirty="0"/>
              <a:t>Instances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5280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Machines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that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run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unused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capacity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evicted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any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moment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when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needed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by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Offers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90%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discount,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price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fluctuates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according</a:t>
            </a:r>
            <a:r>
              <a:rPr sz="2800" spc="31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demand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Great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non-critical,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non-continuous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tasks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ie.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Batch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processes,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long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running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calculations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" y="1086611"/>
            <a:ext cx="12029440" cy="5771515"/>
            <a:chOff x="10667" y="1086611"/>
            <a:chExt cx="12029440" cy="5771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62" y="1121625"/>
              <a:ext cx="8732595" cy="57363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695" y="1280159"/>
              <a:ext cx="8235696" cy="5410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7" y="1086611"/>
              <a:ext cx="12028932" cy="1935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6522" y="3181350"/>
              <a:ext cx="7691755" cy="2001520"/>
            </a:xfrm>
            <a:custGeom>
              <a:avLst/>
              <a:gdLst/>
              <a:ahLst/>
              <a:cxnLst/>
              <a:rect l="l" t="t" r="r" b="b"/>
              <a:pathLst>
                <a:path w="7691755" h="2001520">
                  <a:moveTo>
                    <a:pt x="0" y="2001012"/>
                  </a:moveTo>
                  <a:lnTo>
                    <a:pt x="7691628" y="2001012"/>
                  </a:lnTo>
                  <a:lnTo>
                    <a:pt x="7691628" y="0"/>
                  </a:lnTo>
                  <a:lnTo>
                    <a:pt x="0" y="0"/>
                  </a:lnTo>
                  <a:lnTo>
                    <a:pt x="0" y="2001012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23354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Spot</a:t>
            </a:r>
            <a:r>
              <a:rPr spc="-45" dirty="0"/>
              <a:t> </a:t>
            </a:r>
            <a:r>
              <a:rPr spc="-165" dirty="0"/>
              <a:t>Instances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9891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Disk</a:t>
            </a:r>
            <a:r>
              <a:rPr spc="-145" dirty="0"/>
              <a:t> </a:t>
            </a:r>
            <a:r>
              <a:rPr spc="-195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0708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Make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sure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select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right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disk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machine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Default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Premium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SSD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most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expensive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option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Non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IO-intensive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machines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Standard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SSD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ie.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servers,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in-memory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cache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Note: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Disk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type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affects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SLA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688" y="2122748"/>
            <a:ext cx="10452100" cy="3601720"/>
            <a:chOff x="45688" y="2122748"/>
            <a:chExt cx="10452100" cy="3601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88" y="2122748"/>
              <a:ext cx="10451655" cy="36016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216" y="2281427"/>
              <a:ext cx="9954768" cy="310438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9891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Disk</a:t>
            </a:r>
            <a:r>
              <a:rPr spc="-145" dirty="0"/>
              <a:t> </a:t>
            </a:r>
            <a:r>
              <a:rPr spc="-195" dirty="0"/>
              <a:t>Optimization</a:t>
            </a:r>
          </a:p>
        </p:txBody>
      </p:sp>
      <p:sp>
        <p:nvSpPr>
          <p:cNvPr id="7" name="object 7"/>
          <p:cNvSpPr/>
          <p:nvPr/>
        </p:nvSpPr>
        <p:spPr>
          <a:xfrm>
            <a:off x="366522" y="4495038"/>
            <a:ext cx="9644380" cy="800100"/>
          </a:xfrm>
          <a:custGeom>
            <a:avLst/>
            <a:gdLst/>
            <a:ahLst/>
            <a:cxnLst/>
            <a:rect l="l" t="t" r="r" b="b"/>
            <a:pathLst>
              <a:path w="9644380" h="800100">
                <a:moveTo>
                  <a:pt x="0" y="800100"/>
                </a:moveTo>
                <a:lnTo>
                  <a:pt x="9643872" y="800100"/>
                </a:lnTo>
                <a:lnTo>
                  <a:pt x="9643872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25584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Compute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747519"/>
            <a:ext cx="11887199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800" spc="-5" dirty="0" smtClean="0">
                <a:latin typeface="Bahnschrift"/>
                <a:cs typeface="Bahnschrift"/>
              </a:rPr>
              <a:t>Compute is </a:t>
            </a:r>
            <a:r>
              <a:rPr sz="2800" spc="-5" smtClean="0">
                <a:latin typeface="Bahnschrift"/>
                <a:cs typeface="Bahnschrift"/>
              </a:rPr>
              <a:t>Set</a:t>
            </a:r>
            <a:r>
              <a:rPr sz="2800" spc="275" smtClean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cloud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hosting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running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applications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800" spc="-10" dirty="0" smtClean="0">
                <a:latin typeface="Bahnschrift"/>
                <a:cs typeface="Bahnschrift"/>
              </a:rPr>
              <a:t>It </a:t>
            </a:r>
            <a:r>
              <a:rPr sz="2800" spc="-10" smtClean="0">
                <a:latin typeface="Bahnschrift"/>
                <a:cs typeface="Bahnschrift"/>
              </a:rPr>
              <a:t>Allows</a:t>
            </a:r>
            <a:r>
              <a:rPr sz="2800" spc="280" smtClean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uploading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your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code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running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800" spc="-5" dirty="0" smtClean="0">
                <a:latin typeface="Bahnschrift"/>
                <a:cs typeface="Bahnschrift"/>
              </a:rPr>
              <a:t>It </a:t>
            </a:r>
            <a:r>
              <a:rPr sz="2800" spc="-5" smtClean="0">
                <a:latin typeface="Bahnschrift"/>
                <a:cs typeface="Bahnschrift"/>
              </a:rPr>
              <a:t>Offers</a:t>
            </a:r>
            <a:r>
              <a:rPr sz="2800" spc="280" smtClean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various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levels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control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flexibility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8366759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Mor</a:t>
            </a:r>
            <a:r>
              <a:rPr spc="-120" dirty="0"/>
              <a:t>e</a:t>
            </a:r>
            <a:r>
              <a:rPr spc="-50" dirty="0"/>
              <a:t> </a:t>
            </a:r>
            <a:r>
              <a:rPr spc="-270" dirty="0"/>
              <a:t>Cost</a:t>
            </a:r>
            <a:r>
              <a:rPr spc="-75" dirty="0"/>
              <a:t> </a:t>
            </a:r>
            <a:r>
              <a:rPr spc="-225" dirty="0"/>
              <a:t>Sa</a:t>
            </a:r>
            <a:r>
              <a:rPr spc="-195" dirty="0"/>
              <a:t>v</a:t>
            </a:r>
            <a:r>
              <a:rPr spc="-250" dirty="0"/>
              <a:t>ing</a:t>
            </a:r>
            <a:r>
              <a:rPr spc="-70" dirty="0"/>
              <a:t> </a:t>
            </a:r>
            <a:r>
              <a:rPr spc="-395" dirty="0"/>
              <a:t>T</a:t>
            </a:r>
            <a:r>
              <a:rPr spc="-350" dirty="0"/>
              <a:t>e</a:t>
            </a:r>
            <a:r>
              <a:rPr spc="-240" dirty="0"/>
              <a:t>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775445" cy="30591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6565" marR="7105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sz="2800" spc="-10" dirty="0">
                <a:latin typeface="Bahnschrift"/>
                <a:cs typeface="Bahnschrift"/>
              </a:rPr>
              <a:t>Select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right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size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your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machine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57200" marR="734060" lvl="1" indent="-457200">
              <a:lnSpc>
                <a:spcPct val="10000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800" spc="-5" dirty="0">
                <a:latin typeface="Bahnschrift"/>
                <a:cs typeface="Bahnschrift"/>
              </a:rPr>
              <a:t>CPU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shouldn’t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rest,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you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pay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</a:t>
            </a:r>
            <a:r>
              <a:rPr sz="2800" spc="-5" dirty="0">
                <a:latin typeface="Wingdings"/>
                <a:cs typeface="Wingdings"/>
              </a:rPr>
              <a:t></a:t>
            </a:r>
            <a:endParaRPr sz="2800">
              <a:latin typeface="Wingdings"/>
              <a:cs typeface="Wingding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000">
              <a:latin typeface="Wingdings"/>
              <a:cs typeface="Wingdings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Select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Linux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over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Windows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when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possible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Check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price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nearby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regions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" y="1086611"/>
            <a:ext cx="12029440" cy="5727700"/>
            <a:chOff x="10667" y="1086611"/>
            <a:chExt cx="12029440" cy="5727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19" y="1234434"/>
              <a:ext cx="10078212" cy="55793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592" y="1429511"/>
              <a:ext cx="9508236" cy="500938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4013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Availability</a:t>
            </a:r>
            <a:r>
              <a:rPr spc="-110" dirty="0"/>
              <a:t> </a:t>
            </a:r>
            <a:r>
              <a:rPr spc="-204" dirty="0"/>
              <a:t>of</a:t>
            </a:r>
            <a:r>
              <a:rPr spc="-60" dirty="0"/>
              <a:t> </a:t>
            </a:r>
            <a:r>
              <a:rPr spc="-120" dirty="0"/>
              <a:t>a</a:t>
            </a:r>
            <a:r>
              <a:rPr spc="-70" dirty="0"/>
              <a:t> </a:t>
            </a:r>
            <a:r>
              <a:rPr spc="-335" dirty="0"/>
              <a:t>VM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95322" y="6513677"/>
            <a:ext cx="6165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Source: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https://azure.microsoft.com/en-us/support/legal/sla/virtual-machines/v1_9/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5966" y="2516314"/>
            <a:ext cx="8349615" cy="3585845"/>
            <a:chOff x="1255966" y="2516314"/>
            <a:chExt cx="8349615" cy="3585845"/>
          </a:xfrm>
        </p:grpSpPr>
        <p:sp>
          <p:nvSpPr>
            <p:cNvPr id="8" name="object 8"/>
            <p:cNvSpPr/>
            <p:nvPr/>
          </p:nvSpPr>
          <p:spPr>
            <a:xfrm>
              <a:off x="7792973" y="2530601"/>
              <a:ext cx="1798320" cy="579120"/>
            </a:xfrm>
            <a:custGeom>
              <a:avLst/>
              <a:gdLst/>
              <a:ahLst/>
              <a:cxnLst/>
              <a:rect l="l" t="t" r="r" b="b"/>
              <a:pathLst>
                <a:path w="1798320" h="579119">
                  <a:moveTo>
                    <a:pt x="0" y="304800"/>
                  </a:moveTo>
                  <a:lnTo>
                    <a:pt x="1362455" y="304800"/>
                  </a:lnTo>
                  <a:lnTo>
                    <a:pt x="1362455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  <a:path w="1798320" h="579119">
                  <a:moveTo>
                    <a:pt x="609600" y="579120"/>
                  </a:moveTo>
                  <a:lnTo>
                    <a:pt x="1798320" y="579120"/>
                  </a:lnTo>
                  <a:lnTo>
                    <a:pt x="1798320" y="274320"/>
                  </a:lnTo>
                  <a:lnTo>
                    <a:pt x="609600" y="274320"/>
                  </a:lnTo>
                  <a:lnTo>
                    <a:pt x="609600" y="579120"/>
                  </a:lnTo>
                  <a:close/>
                </a:path>
              </a:pathLst>
            </a:custGeom>
            <a:ln w="2857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70253" y="3464813"/>
              <a:ext cx="7123430" cy="772795"/>
            </a:xfrm>
            <a:custGeom>
              <a:avLst/>
              <a:gdLst/>
              <a:ahLst/>
              <a:cxnLst/>
              <a:rect l="l" t="t" r="r" b="b"/>
              <a:pathLst>
                <a:path w="7123430" h="772795">
                  <a:moveTo>
                    <a:pt x="5934456" y="274319"/>
                  </a:moveTo>
                  <a:lnTo>
                    <a:pt x="7123176" y="274319"/>
                  </a:lnTo>
                  <a:lnTo>
                    <a:pt x="7123176" y="0"/>
                  </a:lnTo>
                  <a:lnTo>
                    <a:pt x="5934456" y="0"/>
                  </a:lnTo>
                  <a:lnTo>
                    <a:pt x="5934456" y="274319"/>
                  </a:lnTo>
                  <a:close/>
                </a:path>
                <a:path w="7123430" h="772795">
                  <a:moveTo>
                    <a:pt x="0" y="772668"/>
                  </a:moveTo>
                  <a:lnTo>
                    <a:pt x="630935" y="772668"/>
                  </a:lnTo>
                  <a:lnTo>
                    <a:pt x="630935" y="457200"/>
                  </a:lnTo>
                  <a:lnTo>
                    <a:pt x="0" y="457200"/>
                  </a:lnTo>
                  <a:lnTo>
                    <a:pt x="0" y="772668"/>
                  </a:lnTo>
                  <a:close/>
                </a:path>
              </a:pathLst>
            </a:custGeom>
            <a:ln w="2857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8809" y="4342637"/>
              <a:ext cx="5474335" cy="485140"/>
            </a:xfrm>
            <a:custGeom>
              <a:avLst/>
              <a:gdLst/>
              <a:ahLst/>
              <a:cxnLst/>
              <a:rect l="l" t="t" r="r" b="b"/>
              <a:pathLst>
                <a:path w="5474334" h="485139">
                  <a:moveTo>
                    <a:pt x="0" y="256031"/>
                  </a:moveTo>
                  <a:lnTo>
                    <a:pt x="3912108" y="256031"/>
                  </a:lnTo>
                  <a:lnTo>
                    <a:pt x="3912108" y="0"/>
                  </a:lnTo>
                  <a:lnTo>
                    <a:pt x="0" y="0"/>
                  </a:lnTo>
                  <a:lnTo>
                    <a:pt x="0" y="256031"/>
                  </a:lnTo>
                  <a:close/>
                </a:path>
                <a:path w="5474334" h="485139">
                  <a:moveTo>
                    <a:pt x="4357116" y="484631"/>
                  </a:moveTo>
                  <a:lnTo>
                    <a:pt x="5474208" y="484631"/>
                  </a:lnTo>
                  <a:lnTo>
                    <a:pt x="5474208" y="275844"/>
                  </a:lnTo>
                  <a:lnTo>
                    <a:pt x="4357116" y="275844"/>
                  </a:lnTo>
                  <a:lnTo>
                    <a:pt x="4357116" y="484631"/>
                  </a:lnTo>
                  <a:close/>
                </a:path>
              </a:pathLst>
            </a:custGeom>
            <a:ln w="28575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92045" y="4969001"/>
              <a:ext cx="5474335" cy="485140"/>
            </a:xfrm>
            <a:custGeom>
              <a:avLst/>
              <a:gdLst/>
              <a:ahLst/>
              <a:cxnLst/>
              <a:rect l="l" t="t" r="r" b="b"/>
              <a:pathLst>
                <a:path w="5474334" h="485139">
                  <a:moveTo>
                    <a:pt x="0" y="256031"/>
                  </a:moveTo>
                  <a:lnTo>
                    <a:pt x="3912107" y="256031"/>
                  </a:lnTo>
                  <a:lnTo>
                    <a:pt x="3912107" y="0"/>
                  </a:lnTo>
                  <a:lnTo>
                    <a:pt x="0" y="0"/>
                  </a:lnTo>
                  <a:lnTo>
                    <a:pt x="0" y="256031"/>
                  </a:lnTo>
                  <a:close/>
                </a:path>
                <a:path w="5474334" h="485139">
                  <a:moveTo>
                    <a:pt x="4357116" y="484632"/>
                  </a:moveTo>
                  <a:lnTo>
                    <a:pt x="5474208" y="484632"/>
                  </a:lnTo>
                  <a:lnTo>
                    <a:pt x="5474208" y="275844"/>
                  </a:lnTo>
                  <a:lnTo>
                    <a:pt x="4357116" y="275844"/>
                  </a:lnTo>
                  <a:lnTo>
                    <a:pt x="4357116" y="484632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2045" y="5602985"/>
              <a:ext cx="5390515" cy="485140"/>
            </a:xfrm>
            <a:custGeom>
              <a:avLst/>
              <a:gdLst/>
              <a:ahLst/>
              <a:cxnLst/>
              <a:rect l="l" t="t" r="r" b="b"/>
              <a:pathLst>
                <a:path w="5390515" h="485139">
                  <a:moveTo>
                    <a:pt x="0" y="256031"/>
                  </a:moveTo>
                  <a:lnTo>
                    <a:pt x="3985259" y="256031"/>
                  </a:lnTo>
                  <a:lnTo>
                    <a:pt x="3985259" y="0"/>
                  </a:lnTo>
                  <a:lnTo>
                    <a:pt x="0" y="0"/>
                  </a:lnTo>
                  <a:lnTo>
                    <a:pt x="0" y="256031"/>
                  </a:lnTo>
                  <a:close/>
                </a:path>
                <a:path w="5390515" h="485139">
                  <a:moveTo>
                    <a:pt x="4357116" y="484631"/>
                  </a:moveTo>
                  <a:lnTo>
                    <a:pt x="5390387" y="484631"/>
                  </a:lnTo>
                  <a:lnTo>
                    <a:pt x="5390387" y="277368"/>
                  </a:lnTo>
                  <a:lnTo>
                    <a:pt x="4357116" y="277368"/>
                  </a:lnTo>
                  <a:lnTo>
                    <a:pt x="4357116" y="484631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120508" y="133095"/>
          <a:ext cx="4054475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060"/>
                <a:gridCol w="2685415"/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SLA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Yearly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Downtime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Allowed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10" dirty="0">
                          <a:solidFill>
                            <a:srgbClr val="FF0000"/>
                          </a:solidFill>
                          <a:latin typeface="Bahnschrift"/>
                          <a:cs typeface="Bahnschrift"/>
                        </a:rPr>
                        <a:t>95</a:t>
                      </a:r>
                      <a:endParaRPr sz="16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Bahnschrift"/>
                          <a:cs typeface="Bahnschrift"/>
                        </a:rPr>
                        <a:t>18d</a:t>
                      </a:r>
                      <a:r>
                        <a:rPr sz="1600" spc="135" dirty="0">
                          <a:solidFill>
                            <a:srgbClr val="FF0000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Bahnschrift"/>
                          <a:cs typeface="Bahnschrift"/>
                        </a:rPr>
                        <a:t>6h</a:t>
                      </a:r>
                      <a:r>
                        <a:rPr sz="1600" spc="145" dirty="0">
                          <a:solidFill>
                            <a:srgbClr val="FF0000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Bahnschrift"/>
                          <a:cs typeface="Bahnschrift"/>
                        </a:rPr>
                        <a:t>17m</a:t>
                      </a:r>
                      <a:r>
                        <a:rPr sz="1600" spc="150" dirty="0">
                          <a:solidFill>
                            <a:srgbClr val="FF0000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600" spc="-5" dirty="0">
                          <a:solidFill>
                            <a:srgbClr val="FF0000"/>
                          </a:solidFill>
                          <a:latin typeface="Bahnschrift"/>
                          <a:cs typeface="Bahnschrift"/>
                        </a:rPr>
                        <a:t>27s</a:t>
                      </a:r>
                      <a:endParaRPr sz="1600">
                        <a:latin typeface="Bahnschrift"/>
                        <a:cs typeface="Bahnschrif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solidFill>
                            <a:srgbClr val="C00000"/>
                          </a:solidFill>
                          <a:latin typeface="Bahnschrift"/>
                          <a:cs typeface="Bahnschrift"/>
                        </a:rPr>
                        <a:t>99.5</a:t>
                      </a:r>
                      <a:endParaRPr sz="1600">
                        <a:latin typeface="Bahnschrift"/>
                        <a:cs typeface="Bahnschrift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solidFill>
                            <a:srgbClr val="C00000"/>
                          </a:solidFill>
                          <a:latin typeface="Bahnschrift"/>
                          <a:cs typeface="Bahnschrift"/>
                        </a:rPr>
                        <a:t>1d</a:t>
                      </a:r>
                      <a:r>
                        <a:rPr sz="1600" spc="135" dirty="0">
                          <a:solidFill>
                            <a:srgbClr val="C00000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Bahnschrift"/>
                          <a:cs typeface="Bahnschrift"/>
                        </a:rPr>
                        <a:t>19h</a:t>
                      </a:r>
                      <a:r>
                        <a:rPr sz="1600" spc="160" dirty="0">
                          <a:solidFill>
                            <a:srgbClr val="C00000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Bahnschrift"/>
                          <a:cs typeface="Bahnschrift"/>
                        </a:rPr>
                        <a:t>49m</a:t>
                      </a:r>
                      <a:r>
                        <a:rPr sz="1600" spc="155" dirty="0">
                          <a:solidFill>
                            <a:srgbClr val="C00000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600" spc="-5" dirty="0">
                          <a:solidFill>
                            <a:srgbClr val="C00000"/>
                          </a:solidFill>
                          <a:latin typeface="Bahnschrift"/>
                          <a:cs typeface="Bahnschrift"/>
                        </a:rPr>
                        <a:t>44s</a:t>
                      </a:r>
                      <a:endParaRPr sz="1600">
                        <a:latin typeface="Bahnschrift"/>
                        <a:cs typeface="Bahnschrift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10" dirty="0">
                          <a:solidFill>
                            <a:srgbClr val="6F2F9F"/>
                          </a:solidFill>
                          <a:latin typeface="Bahnschrift"/>
                          <a:cs typeface="Bahnschrift"/>
                        </a:rPr>
                        <a:t>99.9</a:t>
                      </a:r>
                      <a:endParaRPr sz="1600">
                        <a:latin typeface="Bahnschrift"/>
                        <a:cs typeface="Bahnschrift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solidFill>
                            <a:srgbClr val="6F2F9F"/>
                          </a:solidFill>
                          <a:latin typeface="Bahnschrift"/>
                          <a:cs typeface="Bahnschrift"/>
                        </a:rPr>
                        <a:t>8h</a:t>
                      </a:r>
                      <a:r>
                        <a:rPr sz="1600" spc="125" dirty="0">
                          <a:solidFill>
                            <a:srgbClr val="6F2F9F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600" spc="-5" dirty="0">
                          <a:solidFill>
                            <a:srgbClr val="6F2F9F"/>
                          </a:solidFill>
                          <a:latin typeface="Bahnschrift"/>
                          <a:cs typeface="Bahnschrift"/>
                        </a:rPr>
                        <a:t>45m</a:t>
                      </a:r>
                      <a:r>
                        <a:rPr sz="1600" spc="145" dirty="0">
                          <a:solidFill>
                            <a:srgbClr val="6F2F9F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600" spc="-10" dirty="0">
                          <a:solidFill>
                            <a:srgbClr val="6F2F9F"/>
                          </a:solidFill>
                          <a:latin typeface="Bahnschrift"/>
                          <a:cs typeface="Bahnschrift"/>
                        </a:rPr>
                        <a:t>56s</a:t>
                      </a:r>
                      <a:endParaRPr sz="1600">
                        <a:latin typeface="Bahnschrift"/>
                        <a:cs typeface="Bahnschrift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0" dirty="0">
                          <a:solidFill>
                            <a:srgbClr val="5B9BD4"/>
                          </a:solidFill>
                          <a:latin typeface="Bahnschrift"/>
                          <a:cs typeface="Bahnschrift"/>
                        </a:rPr>
                        <a:t>99.95</a:t>
                      </a:r>
                      <a:endParaRPr sz="1600">
                        <a:latin typeface="Bahnschrift"/>
                        <a:cs typeface="Bahnschrift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solidFill>
                            <a:srgbClr val="5B9BD4"/>
                          </a:solidFill>
                          <a:latin typeface="Bahnschrift"/>
                          <a:cs typeface="Bahnschrift"/>
                        </a:rPr>
                        <a:t>4h</a:t>
                      </a:r>
                      <a:r>
                        <a:rPr sz="1600" spc="130" dirty="0">
                          <a:solidFill>
                            <a:srgbClr val="5B9BD4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600" spc="-5" dirty="0">
                          <a:solidFill>
                            <a:srgbClr val="5B9BD4"/>
                          </a:solidFill>
                          <a:latin typeface="Bahnschrift"/>
                          <a:cs typeface="Bahnschrift"/>
                        </a:rPr>
                        <a:t>22m</a:t>
                      </a:r>
                      <a:r>
                        <a:rPr sz="1600" spc="140" dirty="0">
                          <a:solidFill>
                            <a:srgbClr val="5B9BD4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600" spc="-5" dirty="0">
                          <a:solidFill>
                            <a:srgbClr val="5B9BD4"/>
                          </a:solidFill>
                          <a:latin typeface="Bahnschrift"/>
                          <a:cs typeface="Bahnschrift"/>
                        </a:rPr>
                        <a:t>44s</a:t>
                      </a:r>
                      <a:endParaRPr sz="1600">
                        <a:latin typeface="Bahnschrift"/>
                        <a:cs typeface="Bahnschrift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0" dirty="0">
                          <a:solidFill>
                            <a:srgbClr val="6FAC46"/>
                          </a:solidFill>
                          <a:latin typeface="Bahnschrift"/>
                          <a:cs typeface="Bahnschrift"/>
                        </a:rPr>
                        <a:t>99.99</a:t>
                      </a:r>
                      <a:endParaRPr sz="1600">
                        <a:latin typeface="Bahnschrift"/>
                        <a:cs typeface="Bahnschrift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0" dirty="0">
                          <a:solidFill>
                            <a:srgbClr val="6FAC46"/>
                          </a:solidFill>
                          <a:latin typeface="Bahnschrift"/>
                          <a:cs typeface="Bahnschrift"/>
                        </a:rPr>
                        <a:t>52m</a:t>
                      </a:r>
                      <a:r>
                        <a:rPr sz="1600" spc="130" dirty="0">
                          <a:solidFill>
                            <a:srgbClr val="6FAC46"/>
                          </a:solidFill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600" spc="-10" dirty="0">
                          <a:solidFill>
                            <a:srgbClr val="6FAC46"/>
                          </a:solidFill>
                          <a:latin typeface="Bahnschrift"/>
                          <a:cs typeface="Bahnschrift"/>
                        </a:rPr>
                        <a:t>35s</a:t>
                      </a:r>
                      <a:endParaRPr sz="1600">
                        <a:latin typeface="Bahnschrift"/>
                        <a:cs typeface="Bahnschrift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84791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Av</a:t>
            </a:r>
            <a:r>
              <a:rPr spc="-229" dirty="0"/>
              <a:t>a</a:t>
            </a:r>
            <a:r>
              <a:rPr spc="-114" dirty="0"/>
              <a:t>ila</a:t>
            </a:r>
            <a:r>
              <a:rPr spc="-175" dirty="0"/>
              <a:t>b</a:t>
            </a:r>
            <a:r>
              <a:rPr spc="-125" dirty="0"/>
              <a:t>ility</a:t>
            </a:r>
            <a:r>
              <a:rPr spc="-90" dirty="0"/>
              <a:t> </a:t>
            </a:r>
            <a:r>
              <a:rPr spc="-305" dirty="0"/>
              <a:t>Conc</a:t>
            </a:r>
            <a:r>
              <a:rPr spc="-265" dirty="0"/>
              <a:t>e</a:t>
            </a:r>
            <a:r>
              <a:rPr spc="-185" dirty="0"/>
              <a:t>pts</a:t>
            </a:r>
            <a:r>
              <a:rPr spc="-90" dirty="0"/>
              <a:t> </a:t>
            </a:r>
            <a:r>
              <a:rPr spc="-200" dirty="0"/>
              <a:t>in</a:t>
            </a:r>
            <a:r>
              <a:rPr spc="-75" dirty="0"/>
              <a:t> </a:t>
            </a:r>
            <a:r>
              <a:rPr spc="-125" dirty="0"/>
              <a:t>Azure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5779" y="2139695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709930">
              <a:lnSpc>
                <a:spcPct val="100000"/>
              </a:lnSpc>
              <a:spcBef>
                <a:spcPts val="1305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Fault</a:t>
            </a:r>
            <a:r>
              <a:rPr sz="2600" spc="2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Domain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5779" y="3119627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566420">
              <a:lnSpc>
                <a:spcPct val="100000"/>
              </a:lnSpc>
              <a:spcBef>
                <a:spcPts val="1310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Update</a:t>
            </a:r>
            <a:r>
              <a:rPr sz="2600" spc="204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Domain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5779" y="4099559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592455">
              <a:lnSpc>
                <a:spcPct val="100000"/>
              </a:lnSpc>
              <a:spcBef>
                <a:spcPts val="1310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Availability</a:t>
            </a:r>
            <a:r>
              <a:rPr sz="2600" spc="23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Set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5779" y="5079491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310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Availability</a:t>
            </a:r>
            <a:r>
              <a:rPr sz="2600" spc="229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Zone</a:t>
            </a:r>
            <a:endParaRPr sz="2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79412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Fault</a:t>
            </a:r>
            <a:r>
              <a:rPr spc="-135" dirty="0"/>
              <a:t> </a:t>
            </a:r>
            <a:r>
              <a:rPr spc="-225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52804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Logical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group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physical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hardware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that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share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common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power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Bahnschrift"/>
                <a:cs typeface="Bahnschrift"/>
              </a:rPr>
              <a:t>source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and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network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switch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Similar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rack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traditional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data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center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79412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Fault</a:t>
            </a:r>
            <a:r>
              <a:rPr spc="-135" dirty="0"/>
              <a:t> </a:t>
            </a:r>
            <a:r>
              <a:rPr spc="-225" dirty="0"/>
              <a:t>Domain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99250"/>
            <a:ext cx="4200931" cy="51587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3020" y="1747519"/>
            <a:ext cx="83489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If</a:t>
            </a:r>
            <a:r>
              <a:rPr sz="2800" spc="27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Bahnschrift"/>
                <a:cs typeface="Bahnschrift"/>
              </a:rPr>
              <a:t>there’s</a:t>
            </a:r>
            <a:r>
              <a:rPr sz="2800" spc="28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a</a:t>
            </a:r>
            <a:r>
              <a:rPr sz="2800" spc="29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problem</a:t>
            </a:r>
            <a:r>
              <a:rPr sz="2800" spc="28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Bahnschrift"/>
                <a:cs typeface="Bahnschrift"/>
              </a:rPr>
              <a:t>with</a:t>
            </a:r>
            <a:r>
              <a:rPr sz="2800" spc="28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Bahnschrift"/>
                <a:cs typeface="Bahnschrift"/>
              </a:rPr>
              <a:t>the</a:t>
            </a:r>
            <a:r>
              <a:rPr sz="2800" spc="26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power</a:t>
            </a:r>
            <a:r>
              <a:rPr sz="2800" spc="28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or</a:t>
            </a:r>
            <a:r>
              <a:rPr sz="2800" spc="28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networking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in</a:t>
            </a:r>
            <a:r>
              <a:rPr sz="2800" spc="26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the</a:t>
            </a:r>
            <a:r>
              <a:rPr sz="2800" spc="27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domain</a:t>
            </a:r>
            <a:r>
              <a:rPr sz="2800" spc="26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Bahnschrift"/>
                <a:cs typeface="Bahnschrift"/>
              </a:rPr>
              <a:t>(=rack)</a:t>
            </a:r>
            <a:r>
              <a:rPr sz="2800" spc="32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–</a:t>
            </a:r>
            <a:r>
              <a:rPr sz="2800" spc="27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all</a:t>
            </a:r>
            <a:r>
              <a:rPr sz="2800" spc="26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servers</a:t>
            </a:r>
            <a:r>
              <a:rPr sz="2800" spc="28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in</a:t>
            </a:r>
            <a:r>
              <a:rPr sz="2800" spc="26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it</a:t>
            </a:r>
            <a:r>
              <a:rPr sz="2800" spc="27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shut</a:t>
            </a:r>
            <a:r>
              <a:rPr sz="2800" spc="28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Bahnschrift"/>
                <a:cs typeface="Bahnschrift"/>
              </a:rPr>
              <a:t>down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1340" y="4124909"/>
            <a:ext cx="832066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You</a:t>
            </a:r>
            <a:r>
              <a:rPr sz="2800" spc="27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want</a:t>
            </a:r>
            <a:r>
              <a:rPr sz="2800" spc="2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to</a:t>
            </a:r>
            <a:r>
              <a:rPr sz="2800" spc="2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make</a:t>
            </a:r>
            <a:r>
              <a:rPr sz="2800" spc="26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sure</a:t>
            </a:r>
            <a:r>
              <a:rPr sz="2800" spc="28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your</a:t>
            </a:r>
            <a:r>
              <a:rPr sz="2800" spc="27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servers</a:t>
            </a:r>
            <a:r>
              <a:rPr sz="2800" spc="28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are</a:t>
            </a:r>
            <a:r>
              <a:rPr sz="2800" spc="2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dirty="0">
                <a:solidFill>
                  <a:srgbClr val="538235"/>
                </a:solidFill>
                <a:latin typeface="Bahnschrift"/>
                <a:cs typeface="Bahnschrift"/>
              </a:rPr>
              <a:t>spread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538235"/>
                </a:solidFill>
                <a:latin typeface="Bahnschrift"/>
                <a:cs typeface="Bahnschrift"/>
              </a:rPr>
              <a:t>across</a:t>
            </a:r>
            <a:r>
              <a:rPr sz="2800" spc="27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10" dirty="0">
                <a:solidFill>
                  <a:srgbClr val="538235"/>
                </a:solidFill>
                <a:latin typeface="Bahnschrift"/>
                <a:cs typeface="Bahnschrift"/>
              </a:rPr>
              <a:t>more</a:t>
            </a:r>
            <a:r>
              <a:rPr sz="2800" spc="2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10" dirty="0">
                <a:solidFill>
                  <a:srgbClr val="538235"/>
                </a:solidFill>
                <a:latin typeface="Bahnschrift"/>
                <a:cs typeface="Bahnschrift"/>
              </a:rPr>
              <a:t>than</a:t>
            </a:r>
            <a:r>
              <a:rPr sz="2800" spc="27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one</a:t>
            </a:r>
            <a:r>
              <a:rPr sz="2800" spc="27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fault</a:t>
            </a:r>
            <a:r>
              <a:rPr sz="2800" spc="28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domain</a:t>
            </a:r>
            <a:r>
              <a:rPr sz="2800" spc="2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10" dirty="0">
                <a:solidFill>
                  <a:srgbClr val="538235"/>
                </a:solidFill>
                <a:latin typeface="Bahnschrift"/>
                <a:cs typeface="Bahnschrift"/>
              </a:rPr>
              <a:t>(=rack)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30083" y="3294888"/>
            <a:ext cx="228600" cy="651510"/>
          </a:xfrm>
          <a:custGeom>
            <a:avLst/>
            <a:gdLst/>
            <a:ahLst/>
            <a:cxnLst/>
            <a:rect l="l" t="t" r="r" b="b"/>
            <a:pathLst>
              <a:path w="228600" h="651510">
                <a:moveTo>
                  <a:pt x="76200" y="422656"/>
                </a:moveTo>
                <a:lnTo>
                  <a:pt x="0" y="422656"/>
                </a:lnTo>
                <a:lnTo>
                  <a:pt x="114300" y="651256"/>
                </a:lnTo>
                <a:lnTo>
                  <a:pt x="209550" y="460756"/>
                </a:lnTo>
                <a:lnTo>
                  <a:pt x="76200" y="460756"/>
                </a:lnTo>
                <a:lnTo>
                  <a:pt x="76200" y="422656"/>
                </a:lnTo>
                <a:close/>
              </a:path>
              <a:path w="228600" h="651510">
                <a:moveTo>
                  <a:pt x="152400" y="0"/>
                </a:moveTo>
                <a:lnTo>
                  <a:pt x="76200" y="0"/>
                </a:lnTo>
                <a:lnTo>
                  <a:pt x="76200" y="460756"/>
                </a:lnTo>
                <a:lnTo>
                  <a:pt x="152400" y="460756"/>
                </a:lnTo>
                <a:lnTo>
                  <a:pt x="152400" y="0"/>
                </a:lnTo>
                <a:close/>
              </a:path>
              <a:path w="228600" h="651510">
                <a:moveTo>
                  <a:pt x="228600" y="422656"/>
                </a:moveTo>
                <a:lnTo>
                  <a:pt x="152400" y="422656"/>
                </a:lnTo>
                <a:lnTo>
                  <a:pt x="152400" y="460756"/>
                </a:lnTo>
                <a:lnTo>
                  <a:pt x="209550" y="460756"/>
                </a:lnTo>
                <a:lnTo>
                  <a:pt x="228600" y="422656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34784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Upda</a:t>
            </a:r>
            <a:r>
              <a:rPr spc="-130" dirty="0"/>
              <a:t>t</a:t>
            </a:r>
            <a:r>
              <a:rPr spc="-100" dirty="0"/>
              <a:t>e</a:t>
            </a:r>
            <a:r>
              <a:rPr spc="-60" dirty="0"/>
              <a:t> </a:t>
            </a:r>
            <a:r>
              <a:rPr spc="-250" dirty="0"/>
              <a:t>Doma</a:t>
            </a:r>
            <a:r>
              <a:rPr spc="-90" dirty="0"/>
              <a:t>i</a:t>
            </a:r>
            <a:r>
              <a:rPr spc="-26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52804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Logical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group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physical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hardware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that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undergo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maintenance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Bahnschrift"/>
                <a:cs typeface="Bahnschrift"/>
              </a:rPr>
              <a:t>and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rebooted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same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time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Maintenance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done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own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discretion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34784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Upda</a:t>
            </a:r>
            <a:r>
              <a:rPr spc="-130" dirty="0"/>
              <a:t>t</a:t>
            </a:r>
            <a:r>
              <a:rPr spc="-100" dirty="0"/>
              <a:t>e</a:t>
            </a:r>
            <a:r>
              <a:rPr spc="-60" dirty="0"/>
              <a:t> </a:t>
            </a:r>
            <a:r>
              <a:rPr spc="-250" dirty="0"/>
              <a:t>Doma</a:t>
            </a:r>
            <a:r>
              <a:rPr spc="-90" dirty="0"/>
              <a:t>i</a:t>
            </a:r>
            <a:r>
              <a:rPr spc="-26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7410" y="1747519"/>
            <a:ext cx="978458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If</a:t>
            </a:r>
            <a:r>
              <a:rPr sz="2800" spc="27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all</a:t>
            </a:r>
            <a:r>
              <a:rPr sz="2800" spc="28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your</a:t>
            </a:r>
            <a:r>
              <a:rPr sz="2800" spc="28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servers</a:t>
            </a:r>
            <a:r>
              <a:rPr sz="2800" spc="29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Bahnschrift"/>
                <a:cs typeface="Bahnschrift"/>
              </a:rPr>
              <a:t>are</a:t>
            </a:r>
            <a:r>
              <a:rPr sz="2800" spc="29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in</a:t>
            </a:r>
            <a:r>
              <a:rPr sz="2800" spc="27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Bahnschrift"/>
                <a:cs typeface="Bahnschrift"/>
              </a:rPr>
              <a:t>the</a:t>
            </a:r>
            <a:r>
              <a:rPr sz="2800" spc="28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same</a:t>
            </a:r>
            <a:r>
              <a:rPr sz="2800" spc="28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update</a:t>
            </a:r>
            <a:r>
              <a:rPr sz="2800" spc="26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domain</a:t>
            </a:r>
            <a:r>
              <a:rPr sz="2800" spc="24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–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they’ll</a:t>
            </a:r>
            <a:r>
              <a:rPr sz="2800" spc="28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reboot</a:t>
            </a:r>
            <a:r>
              <a:rPr sz="2800" spc="29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at</a:t>
            </a:r>
            <a:r>
              <a:rPr sz="2800" spc="28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the</a:t>
            </a:r>
            <a:r>
              <a:rPr sz="2800" spc="27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same</a:t>
            </a:r>
            <a:r>
              <a:rPr sz="2800" spc="28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time</a:t>
            </a:r>
            <a:r>
              <a:rPr sz="2800" spc="27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during</a:t>
            </a:r>
            <a:r>
              <a:rPr sz="2800" spc="29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Bahnschrift"/>
                <a:cs typeface="Bahnschrift"/>
              </a:rPr>
              <a:t>maintenance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5732" y="4124909"/>
            <a:ext cx="9222868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You</a:t>
            </a:r>
            <a:r>
              <a:rPr sz="2800" spc="27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want</a:t>
            </a:r>
            <a:r>
              <a:rPr sz="2800" spc="2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to</a:t>
            </a:r>
            <a:r>
              <a:rPr sz="2800" spc="2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make</a:t>
            </a:r>
            <a:r>
              <a:rPr sz="2800" spc="26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sure</a:t>
            </a:r>
            <a:r>
              <a:rPr sz="2800" spc="28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your</a:t>
            </a:r>
            <a:r>
              <a:rPr sz="2800" spc="27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servers</a:t>
            </a:r>
            <a:r>
              <a:rPr sz="2800" spc="28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are</a:t>
            </a:r>
            <a:r>
              <a:rPr sz="2800" spc="2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dirty="0">
                <a:solidFill>
                  <a:srgbClr val="538235"/>
                </a:solidFill>
                <a:latin typeface="Bahnschrift"/>
                <a:cs typeface="Bahnschrift"/>
              </a:rPr>
              <a:t>spread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538235"/>
                </a:solidFill>
                <a:latin typeface="Bahnschrift"/>
                <a:cs typeface="Bahnschrift"/>
              </a:rPr>
              <a:t>across</a:t>
            </a:r>
            <a:r>
              <a:rPr sz="2800" spc="28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10" dirty="0">
                <a:solidFill>
                  <a:srgbClr val="538235"/>
                </a:solidFill>
                <a:latin typeface="Bahnschrift"/>
                <a:cs typeface="Bahnschrift"/>
              </a:rPr>
              <a:t>more</a:t>
            </a:r>
            <a:r>
              <a:rPr sz="2800" spc="27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10" dirty="0">
                <a:solidFill>
                  <a:srgbClr val="538235"/>
                </a:solidFill>
                <a:latin typeface="Bahnschrift"/>
                <a:cs typeface="Bahnschrift"/>
              </a:rPr>
              <a:t>than</a:t>
            </a:r>
            <a:r>
              <a:rPr sz="2800" spc="27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one</a:t>
            </a:r>
            <a:r>
              <a:rPr sz="2800" spc="27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update</a:t>
            </a:r>
            <a:r>
              <a:rPr sz="2800" spc="27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800" spc="-5" dirty="0">
                <a:solidFill>
                  <a:srgbClr val="538235"/>
                </a:solidFill>
                <a:latin typeface="Bahnschrift"/>
                <a:cs typeface="Bahnschrift"/>
              </a:rPr>
              <a:t>domain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4476" y="3294888"/>
            <a:ext cx="228600" cy="651510"/>
          </a:xfrm>
          <a:custGeom>
            <a:avLst/>
            <a:gdLst/>
            <a:ahLst/>
            <a:cxnLst/>
            <a:rect l="l" t="t" r="r" b="b"/>
            <a:pathLst>
              <a:path w="228600" h="651510">
                <a:moveTo>
                  <a:pt x="76200" y="422656"/>
                </a:moveTo>
                <a:lnTo>
                  <a:pt x="0" y="422656"/>
                </a:lnTo>
                <a:lnTo>
                  <a:pt x="114300" y="651256"/>
                </a:lnTo>
                <a:lnTo>
                  <a:pt x="209550" y="460756"/>
                </a:lnTo>
                <a:lnTo>
                  <a:pt x="76200" y="460756"/>
                </a:lnTo>
                <a:lnTo>
                  <a:pt x="76200" y="422656"/>
                </a:lnTo>
                <a:close/>
              </a:path>
              <a:path w="228600" h="651510">
                <a:moveTo>
                  <a:pt x="152400" y="0"/>
                </a:moveTo>
                <a:lnTo>
                  <a:pt x="76200" y="0"/>
                </a:lnTo>
                <a:lnTo>
                  <a:pt x="76200" y="460756"/>
                </a:lnTo>
                <a:lnTo>
                  <a:pt x="152400" y="460756"/>
                </a:lnTo>
                <a:lnTo>
                  <a:pt x="152400" y="0"/>
                </a:lnTo>
                <a:close/>
              </a:path>
              <a:path w="228600" h="651510">
                <a:moveTo>
                  <a:pt x="228600" y="422656"/>
                </a:moveTo>
                <a:lnTo>
                  <a:pt x="152400" y="422656"/>
                </a:lnTo>
                <a:lnTo>
                  <a:pt x="152400" y="460756"/>
                </a:lnTo>
                <a:lnTo>
                  <a:pt x="209550" y="460756"/>
                </a:lnTo>
                <a:lnTo>
                  <a:pt x="228600" y="422656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2456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Availability</a:t>
            </a:r>
            <a:r>
              <a:rPr spc="-150" dirty="0"/>
              <a:t> </a:t>
            </a:r>
            <a:r>
              <a:rPr spc="-130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528045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800" spc="-5" dirty="0" smtClean="0">
                <a:latin typeface="Bahnschrift"/>
                <a:cs typeface="Bahnschrift"/>
              </a:rPr>
              <a:t>AS is a</a:t>
            </a:r>
            <a:r>
              <a:rPr sz="2800" spc="270" smtClean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collection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Fault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Domains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Update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Domains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your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>
                <a:latin typeface="Bahnschrift"/>
                <a:cs typeface="Bahnschrift"/>
              </a:rPr>
              <a:t>will</a:t>
            </a:r>
            <a:r>
              <a:rPr sz="2800" spc="280">
                <a:latin typeface="Bahnschrift"/>
                <a:cs typeface="Bahnschrift"/>
              </a:rPr>
              <a:t> </a:t>
            </a:r>
            <a:r>
              <a:rPr sz="2800" spc="-5" smtClean="0">
                <a:latin typeface="Bahnschrift"/>
                <a:cs typeface="Bahnschrift"/>
              </a:rPr>
              <a:t>be</a:t>
            </a:r>
            <a:r>
              <a:rPr lang="en-US" sz="2800" spc="-5" dirty="0" smtClean="0">
                <a:latin typeface="Bahnschrift"/>
                <a:cs typeface="Bahnschrift"/>
              </a:rPr>
              <a:t> </a:t>
            </a:r>
            <a:r>
              <a:rPr sz="2800" spc="-5" smtClean="0">
                <a:latin typeface="Bahnschrift"/>
                <a:cs typeface="Bahnschrift"/>
              </a:rPr>
              <a:t>spread</a:t>
            </a:r>
            <a:r>
              <a:rPr sz="2800" spc="240" smtClean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across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contain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3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Fault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Domains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20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Update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Domains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All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domains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(Fault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&amp;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Update)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are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same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Zone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(=datacenter)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877684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Availability</a:t>
            </a:r>
            <a:r>
              <a:rPr spc="-114" dirty="0"/>
              <a:t> </a:t>
            </a:r>
            <a:r>
              <a:rPr spc="-130" dirty="0"/>
              <a:t>Set</a:t>
            </a:r>
            <a:r>
              <a:rPr spc="-90" dirty="0"/>
              <a:t> </a:t>
            </a:r>
            <a:r>
              <a:rPr spc="-17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18067" y="1532972"/>
            <a:ext cx="5992495" cy="4439920"/>
            <a:chOff x="3118067" y="1532972"/>
            <a:chExt cx="5992495" cy="4439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8067" y="1532972"/>
              <a:ext cx="5992441" cy="44397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599" y="1691639"/>
              <a:ext cx="5495544" cy="39425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877684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Availability</a:t>
            </a:r>
            <a:r>
              <a:rPr spc="-114" dirty="0"/>
              <a:t> </a:t>
            </a:r>
            <a:r>
              <a:rPr spc="-130" dirty="0"/>
              <a:t>Set</a:t>
            </a:r>
            <a:r>
              <a:rPr spc="-90" dirty="0"/>
              <a:t> </a:t>
            </a:r>
            <a:r>
              <a:rPr spc="-17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9619" y="2374392"/>
            <a:ext cx="5701665" cy="4057015"/>
            <a:chOff x="769619" y="2374392"/>
            <a:chExt cx="5701665" cy="4057015"/>
          </a:xfrm>
        </p:grpSpPr>
        <p:sp>
          <p:nvSpPr>
            <p:cNvPr id="4" name="object 4"/>
            <p:cNvSpPr/>
            <p:nvPr/>
          </p:nvSpPr>
          <p:spPr>
            <a:xfrm>
              <a:off x="1064513" y="2393442"/>
              <a:ext cx="2243455" cy="4018915"/>
            </a:xfrm>
            <a:custGeom>
              <a:avLst/>
              <a:gdLst/>
              <a:ahLst/>
              <a:cxnLst/>
              <a:rect l="l" t="t" r="r" b="b"/>
              <a:pathLst>
                <a:path w="2243454" h="4018915">
                  <a:moveTo>
                    <a:pt x="0" y="4018788"/>
                  </a:moveTo>
                  <a:lnTo>
                    <a:pt x="2243328" y="4018788"/>
                  </a:lnTo>
                  <a:lnTo>
                    <a:pt x="2243328" y="0"/>
                  </a:lnTo>
                  <a:lnTo>
                    <a:pt x="0" y="0"/>
                  </a:lnTo>
                  <a:lnTo>
                    <a:pt x="0" y="401878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5681" y="2701290"/>
              <a:ext cx="1839595" cy="3187065"/>
            </a:xfrm>
            <a:custGeom>
              <a:avLst/>
              <a:gdLst/>
              <a:ahLst/>
              <a:cxnLst/>
              <a:rect l="l" t="t" r="r" b="b"/>
              <a:pathLst>
                <a:path w="1839595" h="3187065">
                  <a:moveTo>
                    <a:pt x="32004" y="818388"/>
                  </a:moveTo>
                  <a:lnTo>
                    <a:pt x="1839468" y="818388"/>
                  </a:lnTo>
                  <a:lnTo>
                    <a:pt x="1839468" y="0"/>
                  </a:lnTo>
                  <a:lnTo>
                    <a:pt x="32004" y="0"/>
                  </a:lnTo>
                  <a:lnTo>
                    <a:pt x="32004" y="818388"/>
                  </a:lnTo>
                  <a:close/>
                </a:path>
                <a:path w="1839595" h="3187065">
                  <a:moveTo>
                    <a:pt x="135636" y="155448"/>
                  </a:moveTo>
                  <a:lnTo>
                    <a:pt x="184404" y="155448"/>
                  </a:lnTo>
                  <a:lnTo>
                    <a:pt x="184404" y="109727"/>
                  </a:lnTo>
                  <a:lnTo>
                    <a:pt x="135636" y="109727"/>
                  </a:lnTo>
                  <a:lnTo>
                    <a:pt x="135636" y="155448"/>
                  </a:lnTo>
                  <a:close/>
                </a:path>
                <a:path w="1839595" h="3187065">
                  <a:moveTo>
                    <a:pt x="135636" y="307848"/>
                  </a:moveTo>
                  <a:lnTo>
                    <a:pt x="184404" y="307848"/>
                  </a:lnTo>
                  <a:lnTo>
                    <a:pt x="184404" y="262127"/>
                  </a:lnTo>
                  <a:lnTo>
                    <a:pt x="135636" y="262127"/>
                  </a:lnTo>
                  <a:lnTo>
                    <a:pt x="135636" y="307848"/>
                  </a:lnTo>
                  <a:close/>
                </a:path>
                <a:path w="1839595" h="3187065">
                  <a:moveTo>
                    <a:pt x="137159" y="460248"/>
                  </a:moveTo>
                  <a:lnTo>
                    <a:pt x="187451" y="460248"/>
                  </a:lnTo>
                  <a:lnTo>
                    <a:pt x="187451" y="414527"/>
                  </a:lnTo>
                  <a:lnTo>
                    <a:pt x="137159" y="414527"/>
                  </a:lnTo>
                  <a:lnTo>
                    <a:pt x="137159" y="460248"/>
                  </a:lnTo>
                  <a:close/>
                </a:path>
                <a:path w="1839595" h="3187065">
                  <a:moveTo>
                    <a:pt x="16764" y="2002536"/>
                  </a:moveTo>
                  <a:lnTo>
                    <a:pt x="1824228" y="2002536"/>
                  </a:lnTo>
                  <a:lnTo>
                    <a:pt x="1824228" y="1184148"/>
                  </a:lnTo>
                  <a:lnTo>
                    <a:pt x="16764" y="1184148"/>
                  </a:lnTo>
                  <a:lnTo>
                    <a:pt x="16764" y="2002536"/>
                  </a:lnTo>
                  <a:close/>
                </a:path>
                <a:path w="1839595" h="3187065">
                  <a:moveTo>
                    <a:pt x="118872" y="1339596"/>
                  </a:moveTo>
                  <a:lnTo>
                    <a:pt x="169163" y="1339596"/>
                  </a:lnTo>
                  <a:lnTo>
                    <a:pt x="169163" y="1293876"/>
                  </a:lnTo>
                  <a:lnTo>
                    <a:pt x="118872" y="1293876"/>
                  </a:lnTo>
                  <a:lnTo>
                    <a:pt x="118872" y="1339596"/>
                  </a:lnTo>
                  <a:close/>
                </a:path>
                <a:path w="1839595" h="3187065">
                  <a:moveTo>
                    <a:pt x="118872" y="1491996"/>
                  </a:moveTo>
                  <a:lnTo>
                    <a:pt x="169163" y="1491996"/>
                  </a:lnTo>
                  <a:lnTo>
                    <a:pt x="169163" y="1446276"/>
                  </a:lnTo>
                  <a:lnTo>
                    <a:pt x="118872" y="1446276"/>
                  </a:lnTo>
                  <a:lnTo>
                    <a:pt x="118872" y="1491996"/>
                  </a:lnTo>
                  <a:close/>
                </a:path>
                <a:path w="1839595" h="3187065">
                  <a:moveTo>
                    <a:pt x="120396" y="1644396"/>
                  </a:moveTo>
                  <a:lnTo>
                    <a:pt x="170687" y="1644396"/>
                  </a:lnTo>
                  <a:lnTo>
                    <a:pt x="170687" y="1598676"/>
                  </a:lnTo>
                  <a:lnTo>
                    <a:pt x="120396" y="1598676"/>
                  </a:lnTo>
                  <a:lnTo>
                    <a:pt x="120396" y="1644396"/>
                  </a:lnTo>
                  <a:close/>
                </a:path>
                <a:path w="1839595" h="3187065">
                  <a:moveTo>
                    <a:pt x="0" y="3186684"/>
                  </a:moveTo>
                  <a:lnTo>
                    <a:pt x="1807464" y="3186684"/>
                  </a:lnTo>
                  <a:lnTo>
                    <a:pt x="1807464" y="2368296"/>
                  </a:lnTo>
                  <a:lnTo>
                    <a:pt x="0" y="2368296"/>
                  </a:lnTo>
                  <a:lnTo>
                    <a:pt x="0" y="3186684"/>
                  </a:lnTo>
                  <a:close/>
                </a:path>
                <a:path w="1839595" h="3187065">
                  <a:moveTo>
                    <a:pt x="103631" y="2523744"/>
                  </a:moveTo>
                  <a:lnTo>
                    <a:pt x="152400" y="2523744"/>
                  </a:lnTo>
                  <a:lnTo>
                    <a:pt x="152400" y="2478024"/>
                  </a:lnTo>
                  <a:lnTo>
                    <a:pt x="103631" y="2478024"/>
                  </a:lnTo>
                  <a:lnTo>
                    <a:pt x="103631" y="2523744"/>
                  </a:lnTo>
                  <a:close/>
                </a:path>
                <a:path w="1839595" h="3187065">
                  <a:moveTo>
                    <a:pt x="103631" y="2676144"/>
                  </a:moveTo>
                  <a:lnTo>
                    <a:pt x="152400" y="2676144"/>
                  </a:lnTo>
                  <a:lnTo>
                    <a:pt x="152400" y="2630424"/>
                  </a:lnTo>
                  <a:lnTo>
                    <a:pt x="103631" y="2630424"/>
                  </a:lnTo>
                  <a:lnTo>
                    <a:pt x="103631" y="2676144"/>
                  </a:lnTo>
                  <a:close/>
                </a:path>
                <a:path w="1839595" h="3187065">
                  <a:moveTo>
                    <a:pt x="105156" y="2828544"/>
                  </a:moveTo>
                  <a:lnTo>
                    <a:pt x="155447" y="2828544"/>
                  </a:lnTo>
                  <a:lnTo>
                    <a:pt x="155447" y="2782824"/>
                  </a:lnTo>
                  <a:lnTo>
                    <a:pt x="105156" y="2782824"/>
                  </a:lnTo>
                  <a:lnTo>
                    <a:pt x="105156" y="28285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41825" y="2393442"/>
              <a:ext cx="2243455" cy="4018915"/>
            </a:xfrm>
            <a:custGeom>
              <a:avLst/>
              <a:gdLst/>
              <a:ahLst/>
              <a:cxnLst/>
              <a:rect l="l" t="t" r="r" b="b"/>
              <a:pathLst>
                <a:path w="2243454" h="4018915">
                  <a:moveTo>
                    <a:pt x="0" y="4018788"/>
                  </a:moveTo>
                  <a:lnTo>
                    <a:pt x="2243328" y="4018788"/>
                  </a:lnTo>
                  <a:lnTo>
                    <a:pt x="2243328" y="0"/>
                  </a:lnTo>
                  <a:lnTo>
                    <a:pt x="0" y="0"/>
                  </a:lnTo>
                  <a:lnTo>
                    <a:pt x="0" y="401878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2993" y="2701290"/>
              <a:ext cx="1839595" cy="3187065"/>
            </a:xfrm>
            <a:custGeom>
              <a:avLst/>
              <a:gdLst/>
              <a:ahLst/>
              <a:cxnLst/>
              <a:rect l="l" t="t" r="r" b="b"/>
              <a:pathLst>
                <a:path w="1839595" h="3187065">
                  <a:moveTo>
                    <a:pt x="32003" y="818388"/>
                  </a:moveTo>
                  <a:lnTo>
                    <a:pt x="1839467" y="818388"/>
                  </a:lnTo>
                  <a:lnTo>
                    <a:pt x="1839467" y="0"/>
                  </a:lnTo>
                  <a:lnTo>
                    <a:pt x="32003" y="0"/>
                  </a:lnTo>
                  <a:lnTo>
                    <a:pt x="32003" y="818388"/>
                  </a:lnTo>
                  <a:close/>
                </a:path>
                <a:path w="1839595" h="3187065">
                  <a:moveTo>
                    <a:pt x="135635" y="155448"/>
                  </a:moveTo>
                  <a:lnTo>
                    <a:pt x="184403" y="155448"/>
                  </a:lnTo>
                  <a:lnTo>
                    <a:pt x="184403" y="109727"/>
                  </a:lnTo>
                  <a:lnTo>
                    <a:pt x="135635" y="109727"/>
                  </a:lnTo>
                  <a:lnTo>
                    <a:pt x="135635" y="155448"/>
                  </a:lnTo>
                  <a:close/>
                </a:path>
                <a:path w="1839595" h="3187065">
                  <a:moveTo>
                    <a:pt x="135635" y="307848"/>
                  </a:moveTo>
                  <a:lnTo>
                    <a:pt x="184403" y="307848"/>
                  </a:lnTo>
                  <a:lnTo>
                    <a:pt x="184403" y="262127"/>
                  </a:lnTo>
                  <a:lnTo>
                    <a:pt x="135635" y="262127"/>
                  </a:lnTo>
                  <a:lnTo>
                    <a:pt x="135635" y="307848"/>
                  </a:lnTo>
                  <a:close/>
                </a:path>
                <a:path w="1839595" h="3187065">
                  <a:moveTo>
                    <a:pt x="137159" y="460248"/>
                  </a:moveTo>
                  <a:lnTo>
                    <a:pt x="187451" y="460248"/>
                  </a:lnTo>
                  <a:lnTo>
                    <a:pt x="187451" y="414527"/>
                  </a:lnTo>
                  <a:lnTo>
                    <a:pt x="137159" y="414527"/>
                  </a:lnTo>
                  <a:lnTo>
                    <a:pt x="137159" y="460248"/>
                  </a:lnTo>
                  <a:close/>
                </a:path>
                <a:path w="1839595" h="3187065">
                  <a:moveTo>
                    <a:pt x="16763" y="2002536"/>
                  </a:moveTo>
                  <a:lnTo>
                    <a:pt x="1824227" y="2002536"/>
                  </a:lnTo>
                  <a:lnTo>
                    <a:pt x="1824227" y="1184148"/>
                  </a:lnTo>
                  <a:lnTo>
                    <a:pt x="16763" y="1184148"/>
                  </a:lnTo>
                  <a:lnTo>
                    <a:pt x="16763" y="2002536"/>
                  </a:lnTo>
                  <a:close/>
                </a:path>
                <a:path w="1839595" h="3187065">
                  <a:moveTo>
                    <a:pt x="118871" y="1339596"/>
                  </a:moveTo>
                  <a:lnTo>
                    <a:pt x="169163" y="1339596"/>
                  </a:lnTo>
                  <a:lnTo>
                    <a:pt x="169163" y="1293876"/>
                  </a:lnTo>
                  <a:lnTo>
                    <a:pt x="118871" y="1293876"/>
                  </a:lnTo>
                  <a:lnTo>
                    <a:pt x="118871" y="1339596"/>
                  </a:lnTo>
                  <a:close/>
                </a:path>
                <a:path w="1839595" h="3187065">
                  <a:moveTo>
                    <a:pt x="118871" y="1491996"/>
                  </a:moveTo>
                  <a:lnTo>
                    <a:pt x="169163" y="1491996"/>
                  </a:lnTo>
                  <a:lnTo>
                    <a:pt x="169163" y="1446276"/>
                  </a:lnTo>
                  <a:lnTo>
                    <a:pt x="118871" y="1446276"/>
                  </a:lnTo>
                  <a:lnTo>
                    <a:pt x="118871" y="1491996"/>
                  </a:lnTo>
                  <a:close/>
                </a:path>
                <a:path w="1839595" h="3187065">
                  <a:moveTo>
                    <a:pt x="121919" y="1644396"/>
                  </a:moveTo>
                  <a:lnTo>
                    <a:pt x="170687" y="1644396"/>
                  </a:lnTo>
                  <a:lnTo>
                    <a:pt x="170687" y="1598676"/>
                  </a:lnTo>
                  <a:lnTo>
                    <a:pt x="121919" y="1598676"/>
                  </a:lnTo>
                  <a:lnTo>
                    <a:pt x="121919" y="1644396"/>
                  </a:lnTo>
                  <a:close/>
                </a:path>
                <a:path w="1839595" h="3187065">
                  <a:moveTo>
                    <a:pt x="0" y="3186684"/>
                  </a:moveTo>
                  <a:lnTo>
                    <a:pt x="1807464" y="3186684"/>
                  </a:lnTo>
                  <a:lnTo>
                    <a:pt x="1807464" y="2368296"/>
                  </a:lnTo>
                  <a:lnTo>
                    <a:pt x="0" y="2368296"/>
                  </a:lnTo>
                  <a:lnTo>
                    <a:pt x="0" y="3186684"/>
                  </a:lnTo>
                  <a:close/>
                </a:path>
                <a:path w="1839595" h="3187065">
                  <a:moveTo>
                    <a:pt x="103631" y="2523744"/>
                  </a:moveTo>
                  <a:lnTo>
                    <a:pt x="152399" y="2523744"/>
                  </a:lnTo>
                  <a:lnTo>
                    <a:pt x="152399" y="2478024"/>
                  </a:lnTo>
                  <a:lnTo>
                    <a:pt x="103631" y="2478024"/>
                  </a:lnTo>
                  <a:lnTo>
                    <a:pt x="103631" y="2523744"/>
                  </a:lnTo>
                  <a:close/>
                </a:path>
                <a:path w="1839595" h="3187065">
                  <a:moveTo>
                    <a:pt x="103631" y="2676144"/>
                  </a:moveTo>
                  <a:lnTo>
                    <a:pt x="152399" y="2676144"/>
                  </a:lnTo>
                  <a:lnTo>
                    <a:pt x="152399" y="2630424"/>
                  </a:lnTo>
                  <a:lnTo>
                    <a:pt x="103631" y="2630424"/>
                  </a:lnTo>
                  <a:lnTo>
                    <a:pt x="103631" y="2676144"/>
                  </a:lnTo>
                  <a:close/>
                </a:path>
                <a:path w="1839595" h="3187065">
                  <a:moveTo>
                    <a:pt x="105155" y="2828544"/>
                  </a:moveTo>
                  <a:lnTo>
                    <a:pt x="155447" y="2828544"/>
                  </a:lnTo>
                  <a:lnTo>
                    <a:pt x="155447" y="2782824"/>
                  </a:lnTo>
                  <a:lnTo>
                    <a:pt x="105155" y="2782824"/>
                  </a:lnTo>
                  <a:lnTo>
                    <a:pt x="105155" y="28285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8669" y="2586990"/>
              <a:ext cx="5663565" cy="3418840"/>
            </a:xfrm>
            <a:custGeom>
              <a:avLst/>
              <a:gdLst/>
              <a:ahLst/>
              <a:cxnLst/>
              <a:rect l="l" t="t" r="r" b="b"/>
              <a:pathLst>
                <a:path w="5663565" h="3418840">
                  <a:moveTo>
                    <a:pt x="0" y="1034796"/>
                  </a:moveTo>
                  <a:lnTo>
                    <a:pt x="5663184" y="1034796"/>
                  </a:lnTo>
                  <a:lnTo>
                    <a:pt x="5663184" y="0"/>
                  </a:lnTo>
                  <a:lnTo>
                    <a:pt x="0" y="0"/>
                  </a:lnTo>
                  <a:lnTo>
                    <a:pt x="0" y="1034796"/>
                  </a:lnTo>
                  <a:close/>
                </a:path>
                <a:path w="5663565" h="3418840">
                  <a:moveTo>
                    <a:pt x="0" y="2226564"/>
                  </a:moveTo>
                  <a:lnTo>
                    <a:pt x="5663184" y="2226564"/>
                  </a:lnTo>
                  <a:lnTo>
                    <a:pt x="5663184" y="1191768"/>
                  </a:lnTo>
                  <a:lnTo>
                    <a:pt x="0" y="1191768"/>
                  </a:lnTo>
                  <a:lnTo>
                    <a:pt x="0" y="2226564"/>
                  </a:lnTo>
                  <a:close/>
                </a:path>
                <a:path w="5663565" h="3418840">
                  <a:moveTo>
                    <a:pt x="0" y="3418332"/>
                  </a:moveTo>
                  <a:lnTo>
                    <a:pt x="5663184" y="3418332"/>
                  </a:lnTo>
                  <a:lnTo>
                    <a:pt x="5663184" y="2385060"/>
                  </a:lnTo>
                  <a:lnTo>
                    <a:pt x="0" y="2385060"/>
                  </a:lnTo>
                  <a:lnTo>
                    <a:pt x="0" y="3418332"/>
                  </a:lnTo>
                  <a:close/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147" y="3934968"/>
              <a:ext cx="1295400" cy="742315"/>
            </a:xfrm>
            <a:custGeom>
              <a:avLst/>
              <a:gdLst/>
              <a:ahLst/>
              <a:cxnLst/>
              <a:rect l="l" t="t" r="r" b="b"/>
              <a:pathLst>
                <a:path w="1295400" h="742314">
                  <a:moveTo>
                    <a:pt x="1295400" y="0"/>
                  </a:moveTo>
                  <a:lnTo>
                    <a:pt x="0" y="0"/>
                  </a:lnTo>
                  <a:lnTo>
                    <a:pt x="0" y="742187"/>
                  </a:lnTo>
                  <a:lnTo>
                    <a:pt x="1295400" y="742187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5147" y="3934968"/>
              <a:ext cx="1295400" cy="742315"/>
            </a:xfrm>
            <a:custGeom>
              <a:avLst/>
              <a:gdLst/>
              <a:ahLst/>
              <a:cxnLst/>
              <a:rect l="l" t="t" r="r" b="b"/>
              <a:pathLst>
                <a:path w="1295400" h="742314">
                  <a:moveTo>
                    <a:pt x="0" y="742187"/>
                  </a:moveTo>
                  <a:lnTo>
                    <a:pt x="1295400" y="742187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74218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125" y="1914398"/>
            <a:ext cx="155575" cy="2000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2187" y="1822830"/>
            <a:ext cx="2023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0" algn="l"/>
              </a:tabLst>
            </a:pP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F</a:t>
            </a:r>
            <a:r>
              <a:rPr sz="2200" spc="-15" dirty="0">
                <a:solidFill>
                  <a:srgbClr val="FF0000"/>
                </a:solidFill>
                <a:latin typeface="Bahnschrift"/>
                <a:cs typeface="Bahnschrift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ul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t</a:t>
            </a: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5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1</a:t>
            </a:r>
            <a:endParaRPr sz="2200">
              <a:latin typeface="Bahnschrift"/>
              <a:cs typeface="Bahnschrif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4719" y="1822830"/>
            <a:ext cx="2073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5795" algn="l"/>
              </a:tabLst>
            </a:pP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F</a:t>
            </a:r>
            <a:r>
              <a:rPr sz="2200" spc="-15" dirty="0">
                <a:solidFill>
                  <a:srgbClr val="FF0000"/>
                </a:solidFill>
                <a:latin typeface="Bahnschrift"/>
                <a:cs typeface="Bahnschrift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ul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t</a:t>
            </a: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5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2</a:t>
            </a:r>
            <a:endParaRPr sz="2200">
              <a:latin typeface="Bahnschrift"/>
              <a:cs typeface="Bahnschrif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6657" y="1914398"/>
            <a:ext cx="155575" cy="20002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806945" y="2953257"/>
            <a:ext cx="226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0270" algn="l"/>
              </a:tabLst>
            </a:pP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U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p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dat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e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1</a:t>
            </a:r>
            <a:endParaRPr sz="2200">
              <a:latin typeface="Bahnschrift"/>
              <a:cs typeface="Bahnschrif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3099" y="3044825"/>
            <a:ext cx="155575" cy="20002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806945" y="4138929"/>
            <a:ext cx="2317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0270" algn="l"/>
              </a:tabLst>
            </a:pP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U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p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dat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e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2</a:t>
            </a:r>
            <a:endParaRPr sz="2200">
              <a:latin typeface="Bahnschrift"/>
              <a:cs typeface="Bahnschrif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3099" y="4230496"/>
            <a:ext cx="155575" cy="20002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3099" y="5437555"/>
            <a:ext cx="155575" cy="20002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806945" y="5345988"/>
            <a:ext cx="23221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1540" algn="l"/>
              </a:tabLst>
            </a:pP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U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p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dat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e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3</a:t>
            </a:r>
            <a:endParaRPr sz="2200">
              <a:latin typeface="Bahnschrift"/>
              <a:cs typeface="Bahnschrif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71497" y="4155694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100"/>
              </a:spcBef>
              <a:tabLst>
                <a:tab pos="861060" algn="l"/>
              </a:tabLst>
            </a:pP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VM	1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99995" y="2741676"/>
            <a:ext cx="3437890" cy="1655445"/>
            <a:chOff x="2299995" y="2741676"/>
            <a:chExt cx="3437890" cy="165544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9995" y="4231894"/>
              <a:ext cx="127000" cy="1651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442460" y="2741676"/>
              <a:ext cx="1295400" cy="742315"/>
            </a:xfrm>
            <a:custGeom>
              <a:avLst/>
              <a:gdLst/>
              <a:ahLst/>
              <a:cxnLst/>
              <a:rect l="l" t="t" r="r" b="b"/>
              <a:pathLst>
                <a:path w="1295400" h="742314">
                  <a:moveTo>
                    <a:pt x="1295400" y="0"/>
                  </a:moveTo>
                  <a:lnTo>
                    <a:pt x="0" y="0"/>
                  </a:lnTo>
                  <a:lnTo>
                    <a:pt x="0" y="742188"/>
                  </a:lnTo>
                  <a:lnTo>
                    <a:pt x="1295400" y="742188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7495" y="3038348"/>
              <a:ext cx="127000" cy="1651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442459" y="2741676"/>
            <a:ext cx="1295400" cy="742315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tabLst>
                <a:tab pos="848360" algn="l"/>
              </a:tabLst>
            </a:pP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VM	2</a:t>
            </a:r>
            <a:endParaRPr sz="1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8682" y="6452717"/>
            <a:ext cx="7678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Source:</a:t>
            </a:r>
            <a:r>
              <a:rPr sz="1400" spc="265" dirty="0"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https://docs.microsoft.com/en-us/azure/cloud-adoption-framework/strategy/monitoring-strategy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732882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65" dirty="0" smtClean="0"/>
              <a:t>If </a:t>
            </a:r>
            <a:r>
              <a:rPr spc="-265" smtClean="0"/>
              <a:t>Upda</a:t>
            </a:r>
            <a:r>
              <a:rPr spc="-130" smtClean="0"/>
              <a:t>t</a:t>
            </a:r>
            <a:r>
              <a:rPr spc="-100" smtClean="0"/>
              <a:t>e</a:t>
            </a:r>
            <a:r>
              <a:rPr spc="-60" smtClean="0"/>
              <a:t> </a:t>
            </a:r>
            <a:r>
              <a:rPr spc="-250" dirty="0"/>
              <a:t>Doma</a:t>
            </a:r>
            <a:r>
              <a:rPr spc="-90" dirty="0"/>
              <a:t>i</a:t>
            </a:r>
            <a:r>
              <a:rPr spc="-260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2600" y="152400"/>
            <a:ext cx="28555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00" dirty="0">
                <a:solidFill>
                  <a:srgbClr val="532708"/>
                </a:solidFill>
                <a:latin typeface="Arial"/>
                <a:cs typeface="Arial"/>
              </a:rPr>
              <a:t>2</a:t>
            </a:r>
            <a:r>
              <a:rPr sz="5000" b="1" spc="-11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40" dirty="0">
                <a:solidFill>
                  <a:srgbClr val="532708"/>
                </a:solidFill>
                <a:latin typeface="Arial"/>
                <a:cs typeface="Arial"/>
              </a:rPr>
              <a:t>Reboots</a:t>
            </a:r>
            <a:endParaRPr sz="5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304800"/>
            <a:ext cx="352425" cy="4540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69619" y="2374392"/>
            <a:ext cx="5701665" cy="4057015"/>
            <a:chOff x="769619" y="2374392"/>
            <a:chExt cx="5701665" cy="4057015"/>
          </a:xfrm>
        </p:grpSpPr>
        <p:sp>
          <p:nvSpPr>
            <p:cNvPr id="6" name="object 6"/>
            <p:cNvSpPr/>
            <p:nvPr/>
          </p:nvSpPr>
          <p:spPr>
            <a:xfrm>
              <a:off x="1064513" y="2393442"/>
              <a:ext cx="2243455" cy="4018915"/>
            </a:xfrm>
            <a:custGeom>
              <a:avLst/>
              <a:gdLst/>
              <a:ahLst/>
              <a:cxnLst/>
              <a:rect l="l" t="t" r="r" b="b"/>
              <a:pathLst>
                <a:path w="2243454" h="4018915">
                  <a:moveTo>
                    <a:pt x="0" y="4018788"/>
                  </a:moveTo>
                  <a:lnTo>
                    <a:pt x="2243328" y="4018788"/>
                  </a:lnTo>
                  <a:lnTo>
                    <a:pt x="2243328" y="0"/>
                  </a:lnTo>
                  <a:lnTo>
                    <a:pt x="0" y="0"/>
                  </a:lnTo>
                  <a:lnTo>
                    <a:pt x="0" y="401878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5681" y="2701290"/>
              <a:ext cx="1839595" cy="3187065"/>
            </a:xfrm>
            <a:custGeom>
              <a:avLst/>
              <a:gdLst/>
              <a:ahLst/>
              <a:cxnLst/>
              <a:rect l="l" t="t" r="r" b="b"/>
              <a:pathLst>
                <a:path w="1839595" h="3187065">
                  <a:moveTo>
                    <a:pt x="32004" y="818388"/>
                  </a:moveTo>
                  <a:lnTo>
                    <a:pt x="1839468" y="818388"/>
                  </a:lnTo>
                  <a:lnTo>
                    <a:pt x="1839468" y="0"/>
                  </a:lnTo>
                  <a:lnTo>
                    <a:pt x="32004" y="0"/>
                  </a:lnTo>
                  <a:lnTo>
                    <a:pt x="32004" y="818388"/>
                  </a:lnTo>
                  <a:close/>
                </a:path>
                <a:path w="1839595" h="3187065">
                  <a:moveTo>
                    <a:pt x="135636" y="155448"/>
                  </a:moveTo>
                  <a:lnTo>
                    <a:pt x="184404" y="155448"/>
                  </a:lnTo>
                  <a:lnTo>
                    <a:pt x="184404" y="109727"/>
                  </a:lnTo>
                  <a:lnTo>
                    <a:pt x="135636" y="109727"/>
                  </a:lnTo>
                  <a:lnTo>
                    <a:pt x="135636" y="155448"/>
                  </a:lnTo>
                  <a:close/>
                </a:path>
                <a:path w="1839595" h="3187065">
                  <a:moveTo>
                    <a:pt x="135636" y="307848"/>
                  </a:moveTo>
                  <a:lnTo>
                    <a:pt x="184404" y="307848"/>
                  </a:lnTo>
                  <a:lnTo>
                    <a:pt x="184404" y="262127"/>
                  </a:lnTo>
                  <a:lnTo>
                    <a:pt x="135636" y="262127"/>
                  </a:lnTo>
                  <a:lnTo>
                    <a:pt x="135636" y="307848"/>
                  </a:lnTo>
                  <a:close/>
                </a:path>
                <a:path w="1839595" h="3187065">
                  <a:moveTo>
                    <a:pt x="137159" y="460248"/>
                  </a:moveTo>
                  <a:lnTo>
                    <a:pt x="187451" y="460248"/>
                  </a:lnTo>
                  <a:lnTo>
                    <a:pt x="187451" y="414527"/>
                  </a:lnTo>
                  <a:lnTo>
                    <a:pt x="137159" y="414527"/>
                  </a:lnTo>
                  <a:lnTo>
                    <a:pt x="137159" y="460248"/>
                  </a:lnTo>
                  <a:close/>
                </a:path>
                <a:path w="1839595" h="3187065">
                  <a:moveTo>
                    <a:pt x="16764" y="2002536"/>
                  </a:moveTo>
                  <a:lnTo>
                    <a:pt x="1824228" y="2002536"/>
                  </a:lnTo>
                  <a:lnTo>
                    <a:pt x="1824228" y="1184148"/>
                  </a:lnTo>
                  <a:lnTo>
                    <a:pt x="16764" y="1184148"/>
                  </a:lnTo>
                  <a:lnTo>
                    <a:pt x="16764" y="2002536"/>
                  </a:lnTo>
                  <a:close/>
                </a:path>
                <a:path w="1839595" h="3187065">
                  <a:moveTo>
                    <a:pt x="118872" y="1339596"/>
                  </a:moveTo>
                  <a:lnTo>
                    <a:pt x="169163" y="1339596"/>
                  </a:lnTo>
                  <a:lnTo>
                    <a:pt x="169163" y="1293876"/>
                  </a:lnTo>
                  <a:lnTo>
                    <a:pt x="118872" y="1293876"/>
                  </a:lnTo>
                  <a:lnTo>
                    <a:pt x="118872" y="1339596"/>
                  </a:lnTo>
                  <a:close/>
                </a:path>
                <a:path w="1839595" h="3187065">
                  <a:moveTo>
                    <a:pt x="118872" y="1491996"/>
                  </a:moveTo>
                  <a:lnTo>
                    <a:pt x="169163" y="1491996"/>
                  </a:lnTo>
                  <a:lnTo>
                    <a:pt x="169163" y="1446276"/>
                  </a:lnTo>
                  <a:lnTo>
                    <a:pt x="118872" y="1446276"/>
                  </a:lnTo>
                  <a:lnTo>
                    <a:pt x="118872" y="1491996"/>
                  </a:lnTo>
                  <a:close/>
                </a:path>
                <a:path w="1839595" h="3187065">
                  <a:moveTo>
                    <a:pt x="120396" y="1644396"/>
                  </a:moveTo>
                  <a:lnTo>
                    <a:pt x="170687" y="1644396"/>
                  </a:lnTo>
                  <a:lnTo>
                    <a:pt x="170687" y="1598676"/>
                  </a:lnTo>
                  <a:lnTo>
                    <a:pt x="120396" y="1598676"/>
                  </a:lnTo>
                  <a:lnTo>
                    <a:pt x="120396" y="1644396"/>
                  </a:lnTo>
                  <a:close/>
                </a:path>
                <a:path w="1839595" h="3187065">
                  <a:moveTo>
                    <a:pt x="0" y="3186684"/>
                  </a:moveTo>
                  <a:lnTo>
                    <a:pt x="1807464" y="3186684"/>
                  </a:lnTo>
                  <a:lnTo>
                    <a:pt x="1807464" y="2368296"/>
                  </a:lnTo>
                  <a:lnTo>
                    <a:pt x="0" y="2368296"/>
                  </a:lnTo>
                  <a:lnTo>
                    <a:pt x="0" y="3186684"/>
                  </a:lnTo>
                  <a:close/>
                </a:path>
                <a:path w="1839595" h="3187065">
                  <a:moveTo>
                    <a:pt x="103631" y="2523744"/>
                  </a:moveTo>
                  <a:lnTo>
                    <a:pt x="152400" y="2523744"/>
                  </a:lnTo>
                  <a:lnTo>
                    <a:pt x="152400" y="2478024"/>
                  </a:lnTo>
                  <a:lnTo>
                    <a:pt x="103631" y="2478024"/>
                  </a:lnTo>
                  <a:lnTo>
                    <a:pt x="103631" y="2523744"/>
                  </a:lnTo>
                  <a:close/>
                </a:path>
                <a:path w="1839595" h="3187065">
                  <a:moveTo>
                    <a:pt x="103631" y="2676144"/>
                  </a:moveTo>
                  <a:lnTo>
                    <a:pt x="152400" y="2676144"/>
                  </a:lnTo>
                  <a:lnTo>
                    <a:pt x="152400" y="2630424"/>
                  </a:lnTo>
                  <a:lnTo>
                    <a:pt x="103631" y="2630424"/>
                  </a:lnTo>
                  <a:lnTo>
                    <a:pt x="103631" y="2676144"/>
                  </a:lnTo>
                  <a:close/>
                </a:path>
                <a:path w="1839595" h="3187065">
                  <a:moveTo>
                    <a:pt x="105156" y="2828544"/>
                  </a:moveTo>
                  <a:lnTo>
                    <a:pt x="155447" y="2828544"/>
                  </a:lnTo>
                  <a:lnTo>
                    <a:pt x="155447" y="2782824"/>
                  </a:lnTo>
                  <a:lnTo>
                    <a:pt x="105156" y="2782824"/>
                  </a:lnTo>
                  <a:lnTo>
                    <a:pt x="105156" y="28285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41825" y="2393442"/>
              <a:ext cx="2243455" cy="4018915"/>
            </a:xfrm>
            <a:custGeom>
              <a:avLst/>
              <a:gdLst/>
              <a:ahLst/>
              <a:cxnLst/>
              <a:rect l="l" t="t" r="r" b="b"/>
              <a:pathLst>
                <a:path w="2243454" h="4018915">
                  <a:moveTo>
                    <a:pt x="0" y="4018788"/>
                  </a:moveTo>
                  <a:lnTo>
                    <a:pt x="2243328" y="4018788"/>
                  </a:lnTo>
                  <a:lnTo>
                    <a:pt x="2243328" y="0"/>
                  </a:lnTo>
                  <a:lnTo>
                    <a:pt x="0" y="0"/>
                  </a:lnTo>
                  <a:lnTo>
                    <a:pt x="0" y="401878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2993" y="2701290"/>
              <a:ext cx="1839595" cy="3187065"/>
            </a:xfrm>
            <a:custGeom>
              <a:avLst/>
              <a:gdLst/>
              <a:ahLst/>
              <a:cxnLst/>
              <a:rect l="l" t="t" r="r" b="b"/>
              <a:pathLst>
                <a:path w="1839595" h="3187065">
                  <a:moveTo>
                    <a:pt x="32003" y="818388"/>
                  </a:moveTo>
                  <a:lnTo>
                    <a:pt x="1839467" y="818388"/>
                  </a:lnTo>
                  <a:lnTo>
                    <a:pt x="1839467" y="0"/>
                  </a:lnTo>
                  <a:lnTo>
                    <a:pt x="32003" y="0"/>
                  </a:lnTo>
                  <a:lnTo>
                    <a:pt x="32003" y="818388"/>
                  </a:lnTo>
                  <a:close/>
                </a:path>
                <a:path w="1839595" h="3187065">
                  <a:moveTo>
                    <a:pt x="135635" y="155448"/>
                  </a:moveTo>
                  <a:lnTo>
                    <a:pt x="184403" y="155448"/>
                  </a:lnTo>
                  <a:lnTo>
                    <a:pt x="184403" y="109727"/>
                  </a:lnTo>
                  <a:lnTo>
                    <a:pt x="135635" y="109727"/>
                  </a:lnTo>
                  <a:lnTo>
                    <a:pt x="135635" y="155448"/>
                  </a:lnTo>
                  <a:close/>
                </a:path>
                <a:path w="1839595" h="3187065">
                  <a:moveTo>
                    <a:pt x="135635" y="307848"/>
                  </a:moveTo>
                  <a:lnTo>
                    <a:pt x="184403" y="307848"/>
                  </a:lnTo>
                  <a:lnTo>
                    <a:pt x="184403" y="262127"/>
                  </a:lnTo>
                  <a:lnTo>
                    <a:pt x="135635" y="262127"/>
                  </a:lnTo>
                  <a:lnTo>
                    <a:pt x="135635" y="307848"/>
                  </a:lnTo>
                  <a:close/>
                </a:path>
                <a:path w="1839595" h="3187065">
                  <a:moveTo>
                    <a:pt x="137159" y="460248"/>
                  </a:moveTo>
                  <a:lnTo>
                    <a:pt x="187451" y="460248"/>
                  </a:lnTo>
                  <a:lnTo>
                    <a:pt x="187451" y="414527"/>
                  </a:lnTo>
                  <a:lnTo>
                    <a:pt x="137159" y="414527"/>
                  </a:lnTo>
                  <a:lnTo>
                    <a:pt x="137159" y="460248"/>
                  </a:lnTo>
                  <a:close/>
                </a:path>
                <a:path w="1839595" h="3187065">
                  <a:moveTo>
                    <a:pt x="16763" y="2002536"/>
                  </a:moveTo>
                  <a:lnTo>
                    <a:pt x="1824227" y="2002536"/>
                  </a:lnTo>
                  <a:lnTo>
                    <a:pt x="1824227" y="1184148"/>
                  </a:lnTo>
                  <a:lnTo>
                    <a:pt x="16763" y="1184148"/>
                  </a:lnTo>
                  <a:lnTo>
                    <a:pt x="16763" y="2002536"/>
                  </a:lnTo>
                  <a:close/>
                </a:path>
                <a:path w="1839595" h="3187065">
                  <a:moveTo>
                    <a:pt x="118871" y="1339596"/>
                  </a:moveTo>
                  <a:lnTo>
                    <a:pt x="169163" y="1339596"/>
                  </a:lnTo>
                  <a:lnTo>
                    <a:pt x="169163" y="1293876"/>
                  </a:lnTo>
                  <a:lnTo>
                    <a:pt x="118871" y="1293876"/>
                  </a:lnTo>
                  <a:lnTo>
                    <a:pt x="118871" y="1339596"/>
                  </a:lnTo>
                  <a:close/>
                </a:path>
                <a:path w="1839595" h="3187065">
                  <a:moveTo>
                    <a:pt x="118871" y="1491996"/>
                  </a:moveTo>
                  <a:lnTo>
                    <a:pt x="169163" y="1491996"/>
                  </a:lnTo>
                  <a:lnTo>
                    <a:pt x="169163" y="1446276"/>
                  </a:lnTo>
                  <a:lnTo>
                    <a:pt x="118871" y="1446276"/>
                  </a:lnTo>
                  <a:lnTo>
                    <a:pt x="118871" y="1491996"/>
                  </a:lnTo>
                  <a:close/>
                </a:path>
                <a:path w="1839595" h="3187065">
                  <a:moveTo>
                    <a:pt x="121919" y="1644396"/>
                  </a:moveTo>
                  <a:lnTo>
                    <a:pt x="170687" y="1644396"/>
                  </a:lnTo>
                  <a:lnTo>
                    <a:pt x="170687" y="1598676"/>
                  </a:lnTo>
                  <a:lnTo>
                    <a:pt x="121919" y="1598676"/>
                  </a:lnTo>
                  <a:lnTo>
                    <a:pt x="121919" y="1644396"/>
                  </a:lnTo>
                  <a:close/>
                </a:path>
                <a:path w="1839595" h="3187065">
                  <a:moveTo>
                    <a:pt x="0" y="3186684"/>
                  </a:moveTo>
                  <a:lnTo>
                    <a:pt x="1807464" y="3186684"/>
                  </a:lnTo>
                  <a:lnTo>
                    <a:pt x="1807464" y="2368296"/>
                  </a:lnTo>
                  <a:lnTo>
                    <a:pt x="0" y="2368296"/>
                  </a:lnTo>
                  <a:lnTo>
                    <a:pt x="0" y="3186684"/>
                  </a:lnTo>
                  <a:close/>
                </a:path>
                <a:path w="1839595" h="3187065">
                  <a:moveTo>
                    <a:pt x="103631" y="2523744"/>
                  </a:moveTo>
                  <a:lnTo>
                    <a:pt x="152399" y="2523744"/>
                  </a:lnTo>
                  <a:lnTo>
                    <a:pt x="152399" y="2478024"/>
                  </a:lnTo>
                  <a:lnTo>
                    <a:pt x="103631" y="2478024"/>
                  </a:lnTo>
                  <a:lnTo>
                    <a:pt x="103631" y="2523744"/>
                  </a:lnTo>
                  <a:close/>
                </a:path>
                <a:path w="1839595" h="3187065">
                  <a:moveTo>
                    <a:pt x="103631" y="2676144"/>
                  </a:moveTo>
                  <a:lnTo>
                    <a:pt x="152399" y="2676144"/>
                  </a:lnTo>
                  <a:lnTo>
                    <a:pt x="152399" y="2630424"/>
                  </a:lnTo>
                  <a:lnTo>
                    <a:pt x="103631" y="2630424"/>
                  </a:lnTo>
                  <a:lnTo>
                    <a:pt x="103631" y="2676144"/>
                  </a:lnTo>
                  <a:close/>
                </a:path>
                <a:path w="1839595" h="3187065">
                  <a:moveTo>
                    <a:pt x="105155" y="2828544"/>
                  </a:moveTo>
                  <a:lnTo>
                    <a:pt x="155447" y="2828544"/>
                  </a:lnTo>
                  <a:lnTo>
                    <a:pt x="155447" y="2782824"/>
                  </a:lnTo>
                  <a:lnTo>
                    <a:pt x="105155" y="2782824"/>
                  </a:lnTo>
                  <a:lnTo>
                    <a:pt x="105155" y="28285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8669" y="2586990"/>
              <a:ext cx="5663565" cy="3418840"/>
            </a:xfrm>
            <a:custGeom>
              <a:avLst/>
              <a:gdLst/>
              <a:ahLst/>
              <a:cxnLst/>
              <a:rect l="l" t="t" r="r" b="b"/>
              <a:pathLst>
                <a:path w="5663565" h="3418840">
                  <a:moveTo>
                    <a:pt x="0" y="1034796"/>
                  </a:moveTo>
                  <a:lnTo>
                    <a:pt x="5663184" y="1034796"/>
                  </a:lnTo>
                  <a:lnTo>
                    <a:pt x="5663184" y="0"/>
                  </a:lnTo>
                  <a:lnTo>
                    <a:pt x="0" y="0"/>
                  </a:lnTo>
                  <a:lnTo>
                    <a:pt x="0" y="1034796"/>
                  </a:lnTo>
                  <a:close/>
                </a:path>
                <a:path w="5663565" h="3418840">
                  <a:moveTo>
                    <a:pt x="0" y="2226564"/>
                  </a:moveTo>
                  <a:lnTo>
                    <a:pt x="5663184" y="2226564"/>
                  </a:lnTo>
                  <a:lnTo>
                    <a:pt x="5663184" y="1191768"/>
                  </a:lnTo>
                  <a:lnTo>
                    <a:pt x="0" y="1191768"/>
                  </a:lnTo>
                  <a:lnTo>
                    <a:pt x="0" y="2226564"/>
                  </a:lnTo>
                  <a:close/>
                </a:path>
                <a:path w="5663565" h="3418840">
                  <a:moveTo>
                    <a:pt x="0" y="3418332"/>
                  </a:moveTo>
                  <a:lnTo>
                    <a:pt x="5663184" y="3418332"/>
                  </a:lnTo>
                  <a:lnTo>
                    <a:pt x="5663184" y="2385060"/>
                  </a:lnTo>
                  <a:lnTo>
                    <a:pt x="0" y="2385060"/>
                  </a:lnTo>
                  <a:lnTo>
                    <a:pt x="0" y="3418332"/>
                  </a:lnTo>
                  <a:close/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5147" y="3934968"/>
              <a:ext cx="1295400" cy="742315"/>
            </a:xfrm>
            <a:custGeom>
              <a:avLst/>
              <a:gdLst/>
              <a:ahLst/>
              <a:cxnLst/>
              <a:rect l="l" t="t" r="r" b="b"/>
              <a:pathLst>
                <a:path w="1295400" h="742314">
                  <a:moveTo>
                    <a:pt x="1295400" y="0"/>
                  </a:moveTo>
                  <a:lnTo>
                    <a:pt x="0" y="0"/>
                  </a:lnTo>
                  <a:lnTo>
                    <a:pt x="0" y="742187"/>
                  </a:lnTo>
                  <a:lnTo>
                    <a:pt x="1295400" y="742187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5147" y="3934968"/>
              <a:ext cx="1295400" cy="742315"/>
            </a:xfrm>
            <a:custGeom>
              <a:avLst/>
              <a:gdLst/>
              <a:ahLst/>
              <a:cxnLst/>
              <a:rect l="l" t="t" r="r" b="b"/>
              <a:pathLst>
                <a:path w="1295400" h="742314">
                  <a:moveTo>
                    <a:pt x="0" y="742187"/>
                  </a:moveTo>
                  <a:lnTo>
                    <a:pt x="1295400" y="742187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74218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4125" y="1914398"/>
            <a:ext cx="155575" cy="20002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42187" y="1822830"/>
            <a:ext cx="2023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0" algn="l"/>
              </a:tabLst>
            </a:pP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F</a:t>
            </a:r>
            <a:r>
              <a:rPr sz="2200" spc="-15" dirty="0">
                <a:solidFill>
                  <a:srgbClr val="FF0000"/>
                </a:solidFill>
                <a:latin typeface="Bahnschrift"/>
                <a:cs typeface="Bahnschrift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ul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t</a:t>
            </a: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5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1</a:t>
            </a:r>
            <a:endParaRPr sz="2200">
              <a:latin typeface="Bahnschrift"/>
              <a:cs typeface="Bahnschrif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4719" y="1822830"/>
            <a:ext cx="2073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5795" algn="l"/>
              </a:tabLst>
            </a:pP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F</a:t>
            </a:r>
            <a:r>
              <a:rPr sz="2200" spc="-15" dirty="0">
                <a:solidFill>
                  <a:srgbClr val="FF0000"/>
                </a:solidFill>
                <a:latin typeface="Bahnschrift"/>
                <a:cs typeface="Bahnschrift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ul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t</a:t>
            </a: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5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2</a:t>
            </a:r>
            <a:endParaRPr sz="2200">
              <a:latin typeface="Bahnschrift"/>
              <a:cs typeface="Bahnschrif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6657" y="1914398"/>
            <a:ext cx="155575" cy="20002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806945" y="2953257"/>
            <a:ext cx="226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0270" algn="l"/>
              </a:tabLst>
            </a:pP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U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p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dat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e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1</a:t>
            </a:r>
            <a:endParaRPr sz="2200">
              <a:latin typeface="Bahnschrift"/>
              <a:cs typeface="Bahnschrif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3099" y="3044825"/>
            <a:ext cx="155575" cy="20002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806945" y="4138929"/>
            <a:ext cx="2317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0270" algn="l"/>
              </a:tabLst>
            </a:pP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U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p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dat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e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2</a:t>
            </a:r>
            <a:endParaRPr sz="2200">
              <a:latin typeface="Bahnschrift"/>
              <a:cs typeface="Bahnschrif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3099" y="4230496"/>
            <a:ext cx="155575" cy="20002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3099" y="5437555"/>
            <a:ext cx="155575" cy="20002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806945" y="5345988"/>
            <a:ext cx="23221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1540" algn="l"/>
              </a:tabLst>
            </a:pP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U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p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dat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e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3</a:t>
            </a:r>
            <a:endParaRPr sz="2200">
              <a:latin typeface="Bahnschrift"/>
              <a:cs typeface="Bahnschrif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1497" y="4155694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100"/>
              </a:spcBef>
              <a:tabLst>
                <a:tab pos="861060" algn="l"/>
              </a:tabLst>
            </a:pP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VM	1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99995" y="2741676"/>
            <a:ext cx="3437890" cy="1655445"/>
            <a:chOff x="2299995" y="2741676"/>
            <a:chExt cx="3437890" cy="1655445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9995" y="4231894"/>
              <a:ext cx="127000" cy="1651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42460" y="2741676"/>
              <a:ext cx="1295400" cy="742315"/>
            </a:xfrm>
            <a:custGeom>
              <a:avLst/>
              <a:gdLst/>
              <a:ahLst/>
              <a:cxnLst/>
              <a:rect l="l" t="t" r="r" b="b"/>
              <a:pathLst>
                <a:path w="1295400" h="742314">
                  <a:moveTo>
                    <a:pt x="1295400" y="0"/>
                  </a:moveTo>
                  <a:lnTo>
                    <a:pt x="0" y="0"/>
                  </a:lnTo>
                  <a:lnTo>
                    <a:pt x="0" y="742188"/>
                  </a:lnTo>
                  <a:lnTo>
                    <a:pt x="1295400" y="742188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7495" y="3038348"/>
              <a:ext cx="127000" cy="16510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442459" y="2741676"/>
            <a:ext cx="1295400" cy="742315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tabLst>
                <a:tab pos="848360" algn="l"/>
              </a:tabLst>
            </a:pP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VM	2</a:t>
            </a:r>
            <a:endParaRPr sz="1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79412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Fault</a:t>
            </a:r>
            <a:r>
              <a:rPr spc="-135" dirty="0"/>
              <a:t> </a:t>
            </a:r>
            <a:r>
              <a:rPr spc="-225" dirty="0"/>
              <a:t>Domain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4709" y="105282"/>
            <a:ext cx="17760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120" dirty="0">
                <a:solidFill>
                  <a:srgbClr val="532708"/>
                </a:solidFill>
                <a:latin typeface="Arial"/>
                <a:cs typeface="Arial"/>
              </a:rPr>
              <a:t>1</a:t>
            </a:r>
            <a:r>
              <a:rPr sz="5000" b="1" spc="-4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210" dirty="0">
                <a:solidFill>
                  <a:srgbClr val="532708"/>
                </a:solidFill>
                <a:latin typeface="Arial"/>
                <a:cs typeface="Arial"/>
              </a:rPr>
              <a:t>Fa</a:t>
            </a:r>
            <a:r>
              <a:rPr sz="5000" b="1" spc="-95" dirty="0">
                <a:solidFill>
                  <a:srgbClr val="532708"/>
                </a:solidFill>
                <a:latin typeface="Arial"/>
                <a:cs typeface="Arial"/>
              </a:rPr>
              <a:t>i</a:t>
            </a:r>
            <a:r>
              <a:rPr sz="5000" b="1" spc="-65" dirty="0">
                <a:solidFill>
                  <a:srgbClr val="532708"/>
                </a:solidFill>
                <a:latin typeface="Arial"/>
                <a:cs typeface="Arial"/>
              </a:rPr>
              <a:t>ls</a:t>
            </a:r>
            <a:endParaRPr sz="5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6267" y="299465"/>
            <a:ext cx="352425" cy="4540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69619" y="2374392"/>
            <a:ext cx="5701665" cy="4057015"/>
            <a:chOff x="769619" y="2374392"/>
            <a:chExt cx="5701665" cy="4057015"/>
          </a:xfrm>
        </p:grpSpPr>
        <p:sp>
          <p:nvSpPr>
            <p:cNvPr id="6" name="object 6"/>
            <p:cNvSpPr/>
            <p:nvPr/>
          </p:nvSpPr>
          <p:spPr>
            <a:xfrm>
              <a:off x="1064513" y="2393442"/>
              <a:ext cx="2243455" cy="4018915"/>
            </a:xfrm>
            <a:custGeom>
              <a:avLst/>
              <a:gdLst/>
              <a:ahLst/>
              <a:cxnLst/>
              <a:rect l="l" t="t" r="r" b="b"/>
              <a:pathLst>
                <a:path w="2243454" h="4018915">
                  <a:moveTo>
                    <a:pt x="0" y="4018788"/>
                  </a:moveTo>
                  <a:lnTo>
                    <a:pt x="2243328" y="4018788"/>
                  </a:lnTo>
                  <a:lnTo>
                    <a:pt x="2243328" y="0"/>
                  </a:lnTo>
                  <a:lnTo>
                    <a:pt x="0" y="0"/>
                  </a:lnTo>
                  <a:lnTo>
                    <a:pt x="0" y="401878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5681" y="2701290"/>
              <a:ext cx="1839595" cy="3187065"/>
            </a:xfrm>
            <a:custGeom>
              <a:avLst/>
              <a:gdLst/>
              <a:ahLst/>
              <a:cxnLst/>
              <a:rect l="l" t="t" r="r" b="b"/>
              <a:pathLst>
                <a:path w="1839595" h="3187065">
                  <a:moveTo>
                    <a:pt x="32004" y="818388"/>
                  </a:moveTo>
                  <a:lnTo>
                    <a:pt x="1839468" y="818388"/>
                  </a:lnTo>
                  <a:lnTo>
                    <a:pt x="1839468" y="0"/>
                  </a:lnTo>
                  <a:lnTo>
                    <a:pt x="32004" y="0"/>
                  </a:lnTo>
                  <a:lnTo>
                    <a:pt x="32004" y="818388"/>
                  </a:lnTo>
                  <a:close/>
                </a:path>
                <a:path w="1839595" h="3187065">
                  <a:moveTo>
                    <a:pt x="135636" y="155448"/>
                  </a:moveTo>
                  <a:lnTo>
                    <a:pt x="184404" y="155448"/>
                  </a:lnTo>
                  <a:lnTo>
                    <a:pt x="184404" y="109727"/>
                  </a:lnTo>
                  <a:lnTo>
                    <a:pt x="135636" y="109727"/>
                  </a:lnTo>
                  <a:lnTo>
                    <a:pt x="135636" y="155448"/>
                  </a:lnTo>
                  <a:close/>
                </a:path>
                <a:path w="1839595" h="3187065">
                  <a:moveTo>
                    <a:pt x="135636" y="307848"/>
                  </a:moveTo>
                  <a:lnTo>
                    <a:pt x="184404" y="307848"/>
                  </a:lnTo>
                  <a:lnTo>
                    <a:pt x="184404" y="262127"/>
                  </a:lnTo>
                  <a:lnTo>
                    <a:pt x="135636" y="262127"/>
                  </a:lnTo>
                  <a:lnTo>
                    <a:pt x="135636" y="307848"/>
                  </a:lnTo>
                  <a:close/>
                </a:path>
                <a:path w="1839595" h="3187065">
                  <a:moveTo>
                    <a:pt x="137159" y="460248"/>
                  </a:moveTo>
                  <a:lnTo>
                    <a:pt x="187451" y="460248"/>
                  </a:lnTo>
                  <a:lnTo>
                    <a:pt x="187451" y="414527"/>
                  </a:lnTo>
                  <a:lnTo>
                    <a:pt x="137159" y="414527"/>
                  </a:lnTo>
                  <a:lnTo>
                    <a:pt x="137159" y="460248"/>
                  </a:lnTo>
                  <a:close/>
                </a:path>
                <a:path w="1839595" h="3187065">
                  <a:moveTo>
                    <a:pt x="16764" y="2002536"/>
                  </a:moveTo>
                  <a:lnTo>
                    <a:pt x="1824228" y="2002536"/>
                  </a:lnTo>
                  <a:lnTo>
                    <a:pt x="1824228" y="1184148"/>
                  </a:lnTo>
                  <a:lnTo>
                    <a:pt x="16764" y="1184148"/>
                  </a:lnTo>
                  <a:lnTo>
                    <a:pt x="16764" y="2002536"/>
                  </a:lnTo>
                  <a:close/>
                </a:path>
                <a:path w="1839595" h="3187065">
                  <a:moveTo>
                    <a:pt x="118872" y="1339596"/>
                  </a:moveTo>
                  <a:lnTo>
                    <a:pt x="169163" y="1339596"/>
                  </a:lnTo>
                  <a:lnTo>
                    <a:pt x="169163" y="1293876"/>
                  </a:lnTo>
                  <a:lnTo>
                    <a:pt x="118872" y="1293876"/>
                  </a:lnTo>
                  <a:lnTo>
                    <a:pt x="118872" y="1339596"/>
                  </a:lnTo>
                  <a:close/>
                </a:path>
                <a:path w="1839595" h="3187065">
                  <a:moveTo>
                    <a:pt x="118872" y="1491996"/>
                  </a:moveTo>
                  <a:lnTo>
                    <a:pt x="169163" y="1491996"/>
                  </a:lnTo>
                  <a:lnTo>
                    <a:pt x="169163" y="1446276"/>
                  </a:lnTo>
                  <a:lnTo>
                    <a:pt x="118872" y="1446276"/>
                  </a:lnTo>
                  <a:lnTo>
                    <a:pt x="118872" y="1491996"/>
                  </a:lnTo>
                  <a:close/>
                </a:path>
                <a:path w="1839595" h="3187065">
                  <a:moveTo>
                    <a:pt x="120396" y="1644396"/>
                  </a:moveTo>
                  <a:lnTo>
                    <a:pt x="170687" y="1644396"/>
                  </a:lnTo>
                  <a:lnTo>
                    <a:pt x="170687" y="1598676"/>
                  </a:lnTo>
                  <a:lnTo>
                    <a:pt x="120396" y="1598676"/>
                  </a:lnTo>
                  <a:lnTo>
                    <a:pt x="120396" y="1644396"/>
                  </a:lnTo>
                  <a:close/>
                </a:path>
                <a:path w="1839595" h="3187065">
                  <a:moveTo>
                    <a:pt x="0" y="3186684"/>
                  </a:moveTo>
                  <a:lnTo>
                    <a:pt x="1807464" y="3186684"/>
                  </a:lnTo>
                  <a:lnTo>
                    <a:pt x="1807464" y="2368296"/>
                  </a:lnTo>
                  <a:lnTo>
                    <a:pt x="0" y="2368296"/>
                  </a:lnTo>
                  <a:lnTo>
                    <a:pt x="0" y="3186684"/>
                  </a:lnTo>
                  <a:close/>
                </a:path>
                <a:path w="1839595" h="3187065">
                  <a:moveTo>
                    <a:pt x="103631" y="2523744"/>
                  </a:moveTo>
                  <a:lnTo>
                    <a:pt x="152400" y="2523744"/>
                  </a:lnTo>
                  <a:lnTo>
                    <a:pt x="152400" y="2478024"/>
                  </a:lnTo>
                  <a:lnTo>
                    <a:pt x="103631" y="2478024"/>
                  </a:lnTo>
                  <a:lnTo>
                    <a:pt x="103631" y="2523744"/>
                  </a:lnTo>
                  <a:close/>
                </a:path>
                <a:path w="1839595" h="3187065">
                  <a:moveTo>
                    <a:pt x="103631" y="2676144"/>
                  </a:moveTo>
                  <a:lnTo>
                    <a:pt x="152400" y="2676144"/>
                  </a:lnTo>
                  <a:lnTo>
                    <a:pt x="152400" y="2630424"/>
                  </a:lnTo>
                  <a:lnTo>
                    <a:pt x="103631" y="2630424"/>
                  </a:lnTo>
                  <a:lnTo>
                    <a:pt x="103631" y="2676144"/>
                  </a:lnTo>
                  <a:close/>
                </a:path>
                <a:path w="1839595" h="3187065">
                  <a:moveTo>
                    <a:pt x="105156" y="2828544"/>
                  </a:moveTo>
                  <a:lnTo>
                    <a:pt x="155447" y="2828544"/>
                  </a:lnTo>
                  <a:lnTo>
                    <a:pt x="155447" y="2782824"/>
                  </a:lnTo>
                  <a:lnTo>
                    <a:pt x="105156" y="2782824"/>
                  </a:lnTo>
                  <a:lnTo>
                    <a:pt x="105156" y="28285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41825" y="2393442"/>
              <a:ext cx="2243455" cy="4018915"/>
            </a:xfrm>
            <a:custGeom>
              <a:avLst/>
              <a:gdLst/>
              <a:ahLst/>
              <a:cxnLst/>
              <a:rect l="l" t="t" r="r" b="b"/>
              <a:pathLst>
                <a:path w="2243454" h="4018915">
                  <a:moveTo>
                    <a:pt x="0" y="4018788"/>
                  </a:moveTo>
                  <a:lnTo>
                    <a:pt x="2243328" y="4018788"/>
                  </a:lnTo>
                  <a:lnTo>
                    <a:pt x="2243328" y="0"/>
                  </a:lnTo>
                  <a:lnTo>
                    <a:pt x="0" y="0"/>
                  </a:lnTo>
                  <a:lnTo>
                    <a:pt x="0" y="401878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42993" y="2701290"/>
              <a:ext cx="1839595" cy="3187065"/>
            </a:xfrm>
            <a:custGeom>
              <a:avLst/>
              <a:gdLst/>
              <a:ahLst/>
              <a:cxnLst/>
              <a:rect l="l" t="t" r="r" b="b"/>
              <a:pathLst>
                <a:path w="1839595" h="3187065">
                  <a:moveTo>
                    <a:pt x="32003" y="818388"/>
                  </a:moveTo>
                  <a:lnTo>
                    <a:pt x="1839467" y="818388"/>
                  </a:lnTo>
                  <a:lnTo>
                    <a:pt x="1839467" y="0"/>
                  </a:lnTo>
                  <a:lnTo>
                    <a:pt x="32003" y="0"/>
                  </a:lnTo>
                  <a:lnTo>
                    <a:pt x="32003" y="818388"/>
                  </a:lnTo>
                  <a:close/>
                </a:path>
                <a:path w="1839595" h="3187065">
                  <a:moveTo>
                    <a:pt x="135635" y="155448"/>
                  </a:moveTo>
                  <a:lnTo>
                    <a:pt x="184403" y="155448"/>
                  </a:lnTo>
                  <a:lnTo>
                    <a:pt x="184403" y="109727"/>
                  </a:lnTo>
                  <a:lnTo>
                    <a:pt x="135635" y="109727"/>
                  </a:lnTo>
                  <a:lnTo>
                    <a:pt x="135635" y="155448"/>
                  </a:lnTo>
                  <a:close/>
                </a:path>
                <a:path w="1839595" h="3187065">
                  <a:moveTo>
                    <a:pt x="135635" y="307848"/>
                  </a:moveTo>
                  <a:lnTo>
                    <a:pt x="184403" y="307848"/>
                  </a:lnTo>
                  <a:lnTo>
                    <a:pt x="184403" y="262127"/>
                  </a:lnTo>
                  <a:lnTo>
                    <a:pt x="135635" y="262127"/>
                  </a:lnTo>
                  <a:lnTo>
                    <a:pt x="135635" y="307848"/>
                  </a:lnTo>
                  <a:close/>
                </a:path>
                <a:path w="1839595" h="3187065">
                  <a:moveTo>
                    <a:pt x="137159" y="460248"/>
                  </a:moveTo>
                  <a:lnTo>
                    <a:pt x="187451" y="460248"/>
                  </a:lnTo>
                  <a:lnTo>
                    <a:pt x="187451" y="414527"/>
                  </a:lnTo>
                  <a:lnTo>
                    <a:pt x="137159" y="414527"/>
                  </a:lnTo>
                  <a:lnTo>
                    <a:pt x="137159" y="460248"/>
                  </a:lnTo>
                  <a:close/>
                </a:path>
                <a:path w="1839595" h="3187065">
                  <a:moveTo>
                    <a:pt x="16763" y="2002536"/>
                  </a:moveTo>
                  <a:lnTo>
                    <a:pt x="1824227" y="2002536"/>
                  </a:lnTo>
                  <a:lnTo>
                    <a:pt x="1824227" y="1184148"/>
                  </a:lnTo>
                  <a:lnTo>
                    <a:pt x="16763" y="1184148"/>
                  </a:lnTo>
                  <a:lnTo>
                    <a:pt x="16763" y="2002536"/>
                  </a:lnTo>
                  <a:close/>
                </a:path>
                <a:path w="1839595" h="3187065">
                  <a:moveTo>
                    <a:pt x="118871" y="1339596"/>
                  </a:moveTo>
                  <a:lnTo>
                    <a:pt x="169163" y="1339596"/>
                  </a:lnTo>
                  <a:lnTo>
                    <a:pt x="169163" y="1293876"/>
                  </a:lnTo>
                  <a:lnTo>
                    <a:pt x="118871" y="1293876"/>
                  </a:lnTo>
                  <a:lnTo>
                    <a:pt x="118871" y="1339596"/>
                  </a:lnTo>
                  <a:close/>
                </a:path>
                <a:path w="1839595" h="3187065">
                  <a:moveTo>
                    <a:pt x="118871" y="1491996"/>
                  </a:moveTo>
                  <a:lnTo>
                    <a:pt x="169163" y="1491996"/>
                  </a:lnTo>
                  <a:lnTo>
                    <a:pt x="169163" y="1446276"/>
                  </a:lnTo>
                  <a:lnTo>
                    <a:pt x="118871" y="1446276"/>
                  </a:lnTo>
                  <a:lnTo>
                    <a:pt x="118871" y="1491996"/>
                  </a:lnTo>
                  <a:close/>
                </a:path>
                <a:path w="1839595" h="3187065">
                  <a:moveTo>
                    <a:pt x="121919" y="1644396"/>
                  </a:moveTo>
                  <a:lnTo>
                    <a:pt x="170687" y="1644396"/>
                  </a:lnTo>
                  <a:lnTo>
                    <a:pt x="170687" y="1598676"/>
                  </a:lnTo>
                  <a:lnTo>
                    <a:pt x="121919" y="1598676"/>
                  </a:lnTo>
                  <a:lnTo>
                    <a:pt x="121919" y="1644396"/>
                  </a:lnTo>
                  <a:close/>
                </a:path>
                <a:path w="1839595" h="3187065">
                  <a:moveTo>
                    <a:pt x="0" y="3186684"/>
                  </a:moveTo>
                  <a:lnTo>
                    <a:pt x="1807464" y="3186684"/>
                  </a:lnTo>
                  <a:lnTo>
                    <a:pt x="1807464" y="2368296"/>
                  </a:lnTo>
                  <a:lnTo>
                    <a:pt x="0" y="2368296"/>
                  </a:lnTo>
                  <a:lnTo>
                    <a:pt x="0" y="3186684"/>
                  </a:lnTo>
                  <a:close/>
                </a:path>
                <a:path w="1839595" h="3187065">
                  <a:moveTo>
                    <a:pt x="103631" y="2523744"/>
                  </a:moveTo>
                  <a:lnTo>
                    <a:pt x="152399" y="2523744"/>
                  </a:lnTo>
                  <a:lnTo>
                    <a:pt x="152399" y="2478024"/>
                  </a:lnTo>
                  <a:lnTo>
                    <a:pt x="103631" y="2478024"/>
                  </a:lnTo>
                  <a:lnTo>
                    <a:pt x="103631" y="2523744"/>
                  </a:lnTo>
                  <a:close/>
                </a:path>
                <a:path w="1839595" h="3187065">
                  <a:moveTo>
                    <a:pt x="103631" y="2676144"/>
                  </a:moveTo>
                  <a:lnTo>
                    <a:pt x="152399" y="2676144"/>
                  </a:lnTo>
                  <a:lnTo>
                    <a:pt x="152399" y="2630424"/>
                  </a:lnTo>
                  <a:lnTo>
                    <a:pt x="103631" y="2630424"/>
                  </a:lnTo>
                  <a:lnTo>
                    <a:pt x="103631" y="2676144"/>
                  </a:lnTo>
                  <a:close/>
                </a:path>
                <a:path w="1839595" h="3187065">
                  <a:moveTo>
                    <a:pt x="105155" y="2828544"/>
                  </a:moveTo>
                  <a:lnTo>
                    <a:pt x="155447" y="2828544"/>
                  </a:lnTo>
                  <a:lnTo>
                    <a:pt x="155447" y="2782824"/>
                  </a:lnTo>
                  <a:lnTo>
                    <a:pt x="105155" y="2782824"/>
                  </a:lnTo>
                  <a:lnTo>
                    <a:pt x="105155" y="28285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8669" y="2586990"/>
              <a:ext cx="5663565" cy="3418840"/>
            </a:xfrm>
            <a:custGeom>
              <a:avLst/>
              <a:gdLst/>
              <a:ahLst/>
              <a:cxnLst/>
              <a:rect l="l" t="t" r="r" b="b"/>
              <a:pathLst>
                <a:path w="5663565" h="3418840">
                  <a:moveTo>
                    <a:pt x="0" y="1034796"/>
                  </a:moveTo>
                  <a:lnTo>
                    <a:pt x="5663184" y="1034796"/>
                  </a:lnTo>
                  <a:lnTo>
                    <a:pt x="5663184" y="0"/>
                  </a:lnTo>
                  <a:lnTo>
                    <a:pt x="0" y="0"/>
                  </a:lnTo>
                  <a:lnTo>
                    <a:pt x="0" y="1034796"/>
                  </a:lnTo>
                  <a:close/>
                </a:path>
                <a:path w="5663565" h="3418840">
                  <a:moveTo>
                    <a:pt x="0" y="2226564"/>
                  </a:moveTo>
                  <a:lnTo>
                    <a:pt x="5663184" y="2226564"/>
                  </a:lnTo>
                  <a:lnTo>
                    <a:pt x="5663184" y="1191768"/>
                  </a:lnTo>
                  <a:lnTo>
                    <a:pt x="0" y="1191768"/>
                  </a:lnTo>
                  <a:lnTo>
                    <a:pt x="0" y="2226564"/>
                  </a:lnTo>
                  <a:close/>
                </a:path>
                <a:path w="5663565" h="3418840">
                  <a:moveTo>
                    <a:pt x="0" y="3418332"/>
                  </a:moveTo>
                  <a:lnTo>
                    <a:pt x="5663184" y="3418332"/>
                  </a:lnTo>
                  <a:lnTo>
                    <a:pt x="5663184" y="2385060"/>
                  </a:lnTo>
                  <a:lnTo>
                    <a:pt x="0" y="2385060"/>
                  </a:lnTo>
                  <a:lnTo>
                    <a:pt x="0" y="3418332"/>
                  </a:lnTo>
                  <a:close/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5147" y="3934968"/>
              <a:ext cx="1295400" cy="742315"/>
            </a:xfrm>
            <a:custGeom>
              <a:avLst/>
              <a:gdLst/>
              <a:ahLst/>
              <a:cxnLst/>
              <a:rect l="l" t="t" r="r" b="b"/>
              <a:pathLst>
                <a:path w="1295400" h="742314">
                  <a:moveTo>
                    <a:pt x="1295400" y="0"/>
                  </a:moveTo>
                  <a:lnTo>
                    <a:pt x="0" y="0"/>
                  </a:lnTo>
                  <a:lnTo>
                    <a:pt x="0" y="742187"/>
                  </a:lnTo>
                  <a:lnTo>
                    <a:pt x="1295400" y="742187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65147" y="3934968"/>
              <a:ext cx="1295400" cy="742315"/>
            </a:xfrm>
            <a:custGeom>
              <a:avLst/>
              <a:gdLst/>
              <a:ahLst/>
              <a:cxnLst/>
              <a:rect l="l" t="t" r="r" b="b"/>
              <a:pathLst>
                <a:path w="1295400" h="742314">
                  <a:moveTo>
                    <a:pt x="0" y="742187"/>
                  </a:moveTo>
                  <a:lnTo>
                    <a:pt x="1295400" y="742187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74218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4125" y="1914398"/>
            <a:ext cx="155575" cy="20002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42187" y="1822830"/>
            <a:ext cx="2023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0" algn="l"/>
              </a:tabLst>
            </a:pP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F</a:t>
            </a:r>
            <a:r>
              <a:rPr sz="2200" spc="-15" dirty="0">
                <a:solidFill>
                  <a:srgbClr val="FF0000"/>
                </a:solidFill>
                <a:latin typeface="Bahnschrift"/>
                <a:cs typeface="Bahnschrift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ul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t</a:t>
            </a: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5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1</a:t>
            </a:r>
            <a:endParaRPr sz="2200">
              <a:latin typeface="Bahnschrift"/>
              <a:cs typeface="Bahnschrif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4719" y="1822830"/>
            <a:ext cx="2073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5795" algn="l"/>
              </a:tabLst>
            </a:pP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F</a:t>
            </a:r>
            <a:r>
              <a:rPr sz="2200" spc="-15" dirty="0">
                <a:solidFill>
                  <a:srgbClr val="FF0000"/>
                </a:solidFill>
                <a:latin typeface="Bahnschrift"/>
                <a:cs typeface="Bahnschrift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ul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t</a:t>
            </a: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5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2</a:t>
            </a:r>
            <a:endParaRPr sz="2200">
              <a:latin typeface="Bahnschrift"/>
              <a:cs typeface="Bahnschrif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6657" y="1914398"/>
            <a:ext cx="155575" cy="20002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806945" y="2953257"/>
            <a:ext cx="226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0270" algn="l"/>
              </a:tabLst>
            </a:pP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U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p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dat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e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1</a:t>
            </a:r>
            <a:endParaRPr sz="2200">
              <a:latin typeface="Bahnschrift"/>
              <a:cs typeface="Bahnschrif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3099" y="3044825"/>
            <a:ext cx="155575" cy="20002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806945" y="4138929"/>
            <a:ext cx="2317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0270" algn="l"/>
              </a:tabLst>
            </a:pP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U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p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dat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e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2</a:t>
            </a:r>
            <a:endParaRPr sz="2200">
              <a:latin typeface="Bahnschrift"/>
              <a:cs typeface="Bahnschrif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3099" y="4230496"/>
            <a:ext cx="155575" cy="20002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3099" y="5437555"/>
            <a:ext cx="155575" cy="20002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806945" y="5345988"/>
            <a:ext cx="23221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1540" algn="l"/>
              </a:tabLst>
            </a:pP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U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p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dat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e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3</a:t>
            </a:r>
            <a:endParaRPr sz="2200">
              <a:latin typeface="Bahnschrift"/>
              <a:cs typeface="Bahnschrif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71497" y="4155694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100"/>
              </a:spcBef>
              <a:tabLst>
                <a:tab pos="861060" algn="l"/>
              </a:tabLst>
            </a:pP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VM	1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99995" y="2741676"/>
            <a:ext cx="3437890" cy="1655445"/>
            <a:chOff x="2299995" y="2741676"/>
            <a:chExt cx="3437890" cy="1655445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9995" y="4231894"/>
              <a:ext cx="127000" cy="1651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42460" y="2741676"/>
              <a:ext cx="1295400" cy="742315"/>
            </a:xfrm>
            <a:custGeom>
              <a:avLst/>
              <a:gdLst/>
              <a:ahLst/>
              <a:cxnLst/>
              <a:rect l="l" t="t" r="r" b="b"/>
              <a:pathLst>
                <a:path w="1295400" h="742314">
                  <a:moveTo>
                    <a:pt x="1295400" y="0"/>
                  </a:moveTo>
                  <a:lnTo>
                    <a:pt x="0" y="0"/>
                  </a:lnTo>
                  <a:lnTo>
                    <a:pt x="0" y="742188"/>
                  </a:lnTo>
                  <a:lnTo>
                    <a:pt x="1295400" y="742188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7495" y="3038348"/>
              <a:ext cx="127000" cy="16510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442459" y="2741676"/>
            <a:ext cx="1295400" cy="742315"/>
          </a:xfrm>
          <a:prstGeom prst="rect">
            <a:avLst/>
          </a:prstGeom>
          <a:ln w="12700">
            <a:solidFill>
              <a:srgbClr val="2E528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tabLst>
                <a:tab pos="848360" algn="l"/>
              </a:tabLst>
            </a:pP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VM	2</a:t>
            </a:r>
            <a:endParaRPr sz="1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95134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Without</a:t>
            </a:r>
            <a:r>
              <a:rPr spc="-120" dirty="0"/>
              <a:t> </a:t>
            </a:r>
            <a:r>
              <a:rPr spc="-160" dirty="0"/>
              <a:t>Availability</a:t>
            </a:r>
            <a:r>
              <a:rPr spc="-120" dirty="0"/>
              <a:t> </a:t>
            </a:r>
            <a:r>
              <a:rPr spc="-615" dirty="0"/>
              <a:t>Set…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9619" y="2374392"/>
            <a:ext cx="5701665" cy="4057015"/>
            <a:chOff x="769619" y="2374392"/>
            <a:chExt cx="5701665" cy="4057015"/>
          </a:xfrm>
        </p:grpSpPr>
        <p:sp>
          <p:nvSpPr>
            <p:cNvPr id="4" name="object 4"/>
            <p:cNvSpPr/>
            <p:nvPr/>
          </p:nvSpPr>
          <p:spPr>
            <a:xfrm>
              <a:off x="1064513" y="2393442"/>
              <a:ext cx="2243455" cy="4018915"/>
            </a:xfrm>
            <a:custGeom>
              <a:avLst/>
              <a:gdLst/>
              <a:ahLst/>
              <a:cxnLst/>
              <a:rect l="l" t="t" r="r" b="b"/>
              <a:pathLst>
                <a:path w="2243454" h="4018915">
                  <a:moveTo>
                    <a:pt x="0" y="4018788"/>
                  </a:moveTo>
                  <a:lnTo>
                    <a:pt x="2243328" y="4018788"/>
                  </a:lnTo>
                  <a:lnTo>
                    <a:pt x="2243328" y="0"/>
                  </a:lnTo>
                  <a:lnTo>
                    <a:pt x="0" y="0"/>
                  </a:lnTo>
                  <a:lnTo>
                    <a:pt x="0" y="401878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5681" y="2701290"/>
              <a:ext cx="1839595" cy="3187065"/>
            </a:xfrm>
            <a:custGeom>
              <a:avLst/>
              <a:gdLst/>
              <a:ahLst/>
              <a:cxnLst/>
              <a:rect l="l" t="t" r="r" b="b"/>
              <a:pathLst>
                <a:path w="1839595" h="3187065">
                  <a:moveTo>
                    <a:pt x="32004" y="818388"/>
                  </a:moveTo>
                  <a:lnTo>
                    <a:pt x="1839468" y="818388"/>
                  </a:lnTo>
                  <a:lnTo>
                    <a:pt x="1839468" y="0"/>
                  </a:lnTo>
                  <a:lnTo>
                    <a:pt x="32004" y="0"/>
                  </a:lnTo>
                  <a:lnTo>
                    <a:pt x="32004" y="818388"/>
                  </a:lnTo>
                  <a:close/>
                </a:path>
                <a:path w="1839595" h="3187065">
                  <a:moveTo>
                    <a:pt x="135636" y="155448"/>
                  </a:moveTo>
                  <a:lnTo>
                    <a:pt x="184404" y="155448"/>
                  </a:lnTo>
                  <a:lnTo>
                    <a:pt x="184404" y="109727"/>
                  </a:lnTo>
                  <a:lnTo>
                    <a:pt x="135636" y="109727"/>
                  </a:lnTo>
                  <a:lnTo>
                    <a:pt x="135636" y="155448"/>
                  </a:lnTo>
                  <a:close/>
                </a:path>
                <a:path w="1839595" h="3187065">
                  <a:moveTo>
                    <a:pt x="135636" y="307848"/>
                  </a:moveTo>
                  <a:lnTo>
                    <a:pt x="184404" y="307848"/>
                  </a:lnTo>
                  <a:lnTo>
                    <a:pt x="184404" y="262127"/>
                  </a:lnTo>
                  <a:lnTo>
                    <a:pt x="135636" y="262127"/>
                  </a:lnTo>
                  <a:lnTo>
                    <a:pt x="135636" y="307848"/>
                  </a:lnTo>
                  <a:close/>
                </a:path>
                <a:path w="1839595" h="3187065">
                  <a:moveTo>
                    <a:pt x="137159" y="460248"/>
                  </a:moveTo>
                  <a:lnTo>
                    <a:pt x="187451" y="460248"/>
                  </a:lnTo>
                  <a:lnTo>
                    <a:pt x="187451" y="414527"/>
                  </a:lnTo>
                  <a:lnTo>
                    <a:pt x="137159" y="414527"/>
                  </a:lnTo>
                  <a:lnTo>
                    <a:pt x="137159" y="460248"/>
                  </a:lnTo>
                  <a:close/>
                </a:path>
                <a:path w="1839595" h="3187065">
                  <a:moveTo>
                    <a:pt x="16764" y="2002536"/>
                  </a:moveTo>
                  <a:lnTo>
                    <a:pt x="1824228" y="2002536"/>
                  </a:lnTo>
                  <a:lnTo>
                    <a:pt x="1824228" y="1184148"/>
                  </a:lnTo>
                  <a:lnTo>
                    <a:pt x="16764" y="1184148"/>
                  </a:lnTo>
                  <a:lnTo>
                    <a:pt x="16764" y="2002536"/>
                  </a:lnTo>
                  <a:close/>
                </a:path>
                <a:path w="1839595" h="3187065">
                  <a:moveTo>
                    <a:pt x="118872" y="1339596"/>
                  </a:moveTo>
                  <a:lnTo>
                    <a:pt x="169163" y="1339596"/>
                  </a:lnTo>
                  <a:lnTo>
                    <a:pt x="169163" y="1293876"/>
                  </a:lnTo>
                  <a:lnTo>
                    <a:pt x="118872" y="1293876"/>
                  </a:lnTo>
                  <a:lnTo>
                    <a:pt x="118872" y="1339596"/>
                  </a:lnTo>
                  <a:close/>
                </a:path>
                <a:path w="1839595" h="3187065">
                  <a:moveTo>
                    <a:pt x="118872" y="1491996"/>
                  </a:moveTo>
                  <a:lnTo>
                    <a:pt x="169163" y="1491996"/>
                  </a:lnTo>
                  <a:lnTo>
                    <a:pt x="169163" y="1446276"/>
                  </a:lnTo>
                  <a:lnTo>
                    <a:pt x="118872" y="1446276"/>
                  </a:lnTo>
                  <a:lnTo>
                    <a:pt x="118872" y="1491996"/>
                  </a:lnTo>
                  <a:close/>
                </a:path>
                <a:path w="1839595" h="3187065">
                  <a:moveTo>
                    <a:pt x="120396" y="1644396"/>
                  </a:moveTo>
                  <a:lnTo>
                    <a:pt x="170687" y="1644396"/>
                  </a:lnTo>
                  <a:lnTo>
                    <a:pt x="170687" y="1598676"/>
                  </a:lnTo>
                  <a:lnTo>
                    <a:pt x="120396" y="1598676"/>
                  </a:lnTo>
                  <a:lnTo>
                    <a:pt x="120396" y="1644396"/>
                  </a:lnTo>
                  <a:close/>
                </a:path>
                <a:path w="1839595" h="3187065">
                  <a:moveTo>
                    <a:pt x="0" y="3186684"/>
                  </a:moveTo>
                  <a:lnTo>
                    <a:pt x="1807464" y="3186684"/>
                  </a:lnTo>
                  <a:lnTo>
                    <a:pt x="1807464" y="2368296"/>
                  </a:lnTo>
                  <a:lnTo>
                    <a:pt x="0" y="2368296"/>
                  </a:lnTo>
                  <a:lnTo>
                    <a:pt x="0" y="3186684"/>
                  </a:lnTo>
                  <a:close/>
                </a:path>
                <a:path w="1839595" h="3187065">
                  <a:moveTo>
                    <a:pt x="103631" y="2523744"/>
                  </a:moveTo>
                  <a:lnTo>
                    <a:pt x="152400" y="2523744"/>
                  </a:lnTo>
                  <a:lnTo>
                    <a:pt x="152400" y="2478024"/>
                  </a:lnTo>
                  <a:lnTo>
                    <a:pt x="103631" y="2478024"/>
                  </a:lnTo>
                  <a:lnTo>
                    <a:pt x="103631" y="2523744"/>
                  </a:lnTo>
                  <a:close/>
                </a:path>
                <a:path w="1839595" h="3187065">
                  <a:moveTo>
                    <a:pt x="103631" y="2676144"/>
                  </a:moveTo>
                  <a:lnTo>
                    <a:pt x="152400" y="2676144"/>
                  </a:lnTo>
                  <a:lnTo>
                    <a:pt x="152400" y="2630424"/>
                  </a:lnTo>
                  <a:lnTo>
                    <a:pt x="103631" y="2630424"/>
                  </a:lnTo>
                  <a:lnTo>
                    <a:pt x="103631" y="2676144"/>
                  </a:lnTo>
                  <a:close/>
                </a:path>
                <a:path w="1839595" h="3187065">
                  <a:moveTo>
                    <a:pt x="105156" y="2828544"/>
                  </a:moveTo>
                  <a:lnTo>
                    <a:pt x="155447" y="2828544"/>
                  </a:lnTo>
                  <a:lnTo>
                    <a:pt x="155447" y="2782824"/>
                  </a:lnTo>
                  <a:lnTo>
                    <a:pt x="105156" y="2782824"/>
                  </a:lnTo>
                  <a:lnTo>
                    <a:pt x="105156" y="28285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41825" y="2393442"/>
              <a:ext cx="2243455" cy="4018915"/>
            </a:xfrm>
            <a:custGeom>
              <a:avLst/>
              <a:gdLst/>
              <a:ahLst/>
              <a:cxnLst/>
              <a:rect l="l" t="t" r="r" b="b"/>
              <a:pathLst>
                <a:path w="2243454" h="4018915">
                  <a:moveTo>
                    <a:pt x="0" y="4018788"/>
                  </a:moveTo>
                  <a:lnTo>
                    <a:pt x="2243328" y="4018788"/>
                  </a:lnTo>
                  <a:lnTo>
                    <a:pt x="2243328" y="0"/>
                  </a:lnTo>
                  <a:lnTo>
                    <a:pt x="0" y="0"/>
                  </a:lnTo>
                  <a:lnTo>
                    <a:pt x="0" y="401878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2993" y="2701290"/>
              <a:ext cx="1839595" cy="3187065"/>
            </a:xfrm>
            <a:custGeom>
              <a:avLst/>
              <a:gdLst/>
              <a:ahLst/>
              <a:cxnLst/>
              <a:rect l="l" t="t" r="r" b="b"/>
              <a:pathLst>
                <a:path w="1839595" h="3187065">
                  <a:moveTo>
                    <a:pt x="32003" y="818388"/>
                  </a:moveTo>
                  <a:lnTo>
                    <a:pt x="1839467" y="818388"/>
                  </a:lnTo>
                  <a:lnTo>
                    <a:pt x="1839467" y="0"/>
                  </a:lnTo>
                  <a:lnTo>
                    <a:pt x="32003" y="0"/>
                  </a:lnTo>
                  <a:lnTo>
                    <a:pt x="32003" y="818388"/>
                  </a:lnTo>
                  <a:close/>
                </a:path>
                <a:path w="1839595" h="3187065">
                  <a:moveTo>
                    <a:pt x="135635" y="155448"/>
                  </a:moveTo>
                  <a:lnTo>
                    <a:pt x="184403" y="155448"/>
                  </a:lnTo>
                  <a:lnTo>
                    <a:pt x="184403" y="109727"/>
                  </a:lnTo>
                  <a:lnTo>
                    <a:pt x="135635" y="109727"/>
                  </a:lnTo>
                  <a:lnTo>
                    <a:pt x="135635" y="155448"/>
                  </a:lnTo>
                  <a:close/>
                </a:path>
                <a:path w="1839595" h="3187065">
                  <a:moveTo>
                    <a:pt x="135635" y="307848"/>
                  </a:moveTo>
                  <a:lnTo>
                    <a:pt x="184403" y="307848"/>
                  </a:lnTo>
                  <a:lnTo>
                    <a:pt x="184403" y="262127"/>
                  </a:lnTo>
                  <a:lnTo>
                    <a:pt x="135635" y="262127"/>
                  </a:lnTo>
                  <a:lnTo>
                    <a:pt x="135635" y="307848"/>
                  </a:lnTo>
                  <a:close/>
                </a:path>
                <a:path w="1839595" h="3187065">
                  <a:moveTo>
                    <a:pt x="137159" y="460248"/>
                  </a:moveTo>
                  <a:lnTo>
                    <a:pt x="187451" y="460248"/>
                  </a:lnTo>
                  <a:lnTo>
                    <a:pt x="187451" y="414527"/>
                  </a:lnTo>
                  <a:lnTo>
                    <a:pt x="137159" y="414527"/>
                  </a:lnTo>
                  <a:lnTo>
                    <a:pt x="137159" y="460248"/>
                  </a:lnTo>
                  <a:close/>
                </a:path>
                <a:path w="1839595" h="3187065">
                  <a:moveTo>
                    <a:pt x="16763" y="2002536"/>
                  </a:moveTo>
                  <a:lnTo>
                    <a:pt x="1824227" y="2002536"/>
                  </a:lnTo>
                  <a:lnTo>
                    <a:pt x="1824227" y="1184148"/>
                  </a:lnTo>
                  <a:lnTo>
                    <a:pt x="16763" y="1184148"/>
                  </a:lnTo>
                  <a:lnTo>
                    <a:pt x="16763" y="2002536"/>
                  </a:lnTo>
                  <a:close/>
                </a:path>
                <a:path w="1839595" h="3187065">
                  <a:moveTo>
                    <a:pt x="118871" y="1339596"/>
                  </a:moveTo>
                  <a:lnTo>
                    <a:pt x="169163" y="1339596"/>
                  </a:lnTo>
                  <a:lnTo>
                    <a:pt x="169163" y="1293876"/>
                  </a:lnTo>
                  <a:lnTo>
                    <a:pt x="118871" y="1293876"/>
                  </a:lnTo>
                  <a:lnTo>
                    <a:pt x="118871" y="1339596"/>
                  </a:lnTo>
                  <a:close/>
                </a:path>
                <a:path w="1839595" h="3187065">
                  <a:moveTo>
                    <a:pt x="118871" y="1491996"/>
                  </a:moveTo>
                  <a:lnTo>
                    <a:pt x="169163" y="1491996"/>
                  </a:lnTo>
                  <a:lnTo>
                    <a:pt x="169163" y="1446276"/>
                  </a:lnTo>
                  <a:lnTo>
                    <a:pt x="118871" y="1446276"/>
                  </a:lnTo>
                  <a:lnTo>
                    <a:pt x="118871" y="1491996"/>
                  </a:lnTo>
                  <a:close/>
                </a:path>
                <a:path w="1839595" h="3187065">
                  <a:moveTo>
                    <a:pt x="121919" y="1644396"/>
                  </a:moveTo>
                  <a:lnTo>
                    <a:pt x="170687" y="1644396"/>
                  </a:lnTo>
                  <a:lnTo>
                    <a:pt x="170687" y="1598676"/>
                  </a:lnTo>
                  <a:lnTo>
                    <a:pt x="121919" y="1598676"/>
                  </a:lnTo>
                  <a:lnTo>
                    <a:pt x="121919" y="1644396"/>
                  </a:lnTo>
                  <a:close/>
                </a:path>
                <a:path w="1839595" h="3187065">
                  <a:moveTo>
                    <a:pt x="0" y="3186684"/>
                  </a:moveTo>
                  <a:lnTo>
                    <a:pt x="1807464" y="3186684"/>
                  </a:lnTo>
                  <a:lnTo>
                    <a:pt x="1807464" y="2368296"/>
                  </a:lnTo>
                  <a:lnTo>
                    <a:pt x="0" y="2368296"/>
                  </a:lnTo>
                  <a:lnTo>
                    <a:pt x="0" y="3186684"/>
                  </a:lnTo>
                  <a:close/>
                </a:path>
                <a:path w="1839595" h="3187065">
                  <a:moveTo>
                    <a:pt x="103631" y="2523744"/>
                  </a:moveTo>
                  <a:lnTo>
                    <a:pt x="152399" y="2523744"/>
                  </a:lnTo>
                  <a:lnTo>
                    <a:pt x="152399" y="2478024"/>
                  </a:lnTo>
                  <a:lnTo>
                    <a:pt x="103631" y="2478024"/>
                  </a:lnTo>
                  <a:lnTo>
                    <a:pt x="103631" y="2523744"/>
                  </a:lnTo>
                  <a:close/>
                </a:path>
                <a:path w="1839595" h="3187065">
                  <a:moveTo>
                    <a:pt x="103631" y="2676144"/>
                  </a:moveTo>
                  <a:lnTo>
                    <a:pt x="152399" y="2676144"/>
                  </a:lnTo>
                  <a:lnTo>
                    <a:pt x="152399" y="2630424"/>
                  </a:lnTo>
                  <a:lnTo>
                    <a:pt x="103631" y="2630424"/>
                  </a:lnTo>
                  <a:lnTo>
                    <a:pt x="103631" y="2676144"/>
                  </a:lnTo>
                  <a:close/>
                </a:path>
                <a:path w="1839595" h="3187065">
                  <a:moveTo>
                    <a:pt x="105155" y="2828544"/>
                  </a:moveTo>
                  <a:lnTo>
                    <a:pt x="155447" y="2828544"/>
                  </a:lnTo>
                  <a:lnTo>
                    <a:pt x="155447" y="2782824"/>
                  </a:lnTo>
                  <a:lnTo>
                    <a:pt x="105155" y="2782824"/>
                  </a:lnTo>
                  <a:lnTo>
                    <a:pt x="105155" y="28285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8669" y="2586990"/>
              <a:ext cx="5663565" cy="3418840"/>
            </a:xfrm>
            <a:custGeom>
              <a:avLst/>
              <a:gdLst/>
              <a:ahLst/>
              <a:cxnLst/>
              <a:rect l="l" t="t" r="r" b="b"/>
              <a:pathLst>
                <a:path w="5663565" h="3418840">
                  <a:moveTo>
                    <a:pt x="0" y="1034796"/>
                  </a:moveTo>
                  <a:lnTo>
                    <a:pt x="5663184" y="1034796"/>
                  </a:lnTo>
                  <a:lnTo>
                    <a:pt x="5663184" y="0"/>
                  </a:lnTo>
                  <a:lnTo>
                    <a:pt x="0" y="0"/>
                  </a:lnTo>
                  <a:lnTo>
                    <a:pt x="0" y="1034796"/>
                  </a:lnTo>
                  <a:close/>
                </a:path>
                <a:path w="5663565" h="3418840">
                  <a:moveTo>
                    <a:pt x="0" y="2226564"/>
                  </a:moveTo>
                  <a:lnTo>
                    <a:pt x="5663184" y="2226564"/>
                  </a:lnTo>
                  <a:lnTo>
                    <a:pt x="5663184" y="1191768"/>
                  </a:lnTo>
                  <a:lnTo>
                    <a:pt x="0" y="1191768"/>
                  </a:lnTo>
                  <a:lnTo>
                    <a:pt x="0" y="2226564"/>
                  </a:lnTo>
                  <a:close/>
                </a:path>
                <a:path w="5663565" h="3418840">
                  <a:moveTo>
                    <a:pt x="0" y="3418332"/>
                  </a:moveTo>
                  <a:lnTo>
                    <a:pt x="5663184" y="3418332"/>
                  </a:lnTo>
                  <a:lnTo>
                    <a:pt x="5663184" y="2385060"/>
                  </a:lnTo>
                  <a:lnTo>
                    <a:pt x="0" y="2385060"/>
                  </a:lnTo>
                  <a:lnTo>
                    <a:pt x="0" y="3418332"/>
                  </a:lnTo>
                  <a:close/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147" y="3934968"/>
              <a:ext cx="1295400" cy="742315"/>
            </a:xfrm>
            <a:custGeom>
              <a:avLst/>
              <a:gdLst/>
              <a:ahLst/>
              <a:cxnLst/>
              <a:rect l="l" t="t" r="r" b="b"/>
              <a:pathLst>
                <a:path w="1295400" h="742314">
                  <a:moveTo>
                    <a:pt x="1295400" y="0"/>
                  </a:moveTo>
                  <a:lnTo>
                    <a:pt x="0" y="0"/>
                  </a:lnTo>
                  <a:lnTo>
                    <a:pt x="0" y="742187"/>
                  </a:lnTo>
                  <a:lnTo>
                    <a:pt x="1295400" y="742187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5147" y="3934968"/>
              <a:ext cx="1295400" cy="742315"/>
            </a:xfrm>
            <a:custGeom>
              <a:avLst/>
              <a:gdLst/>
              <a:ahLst/>
              <a:cxnLst/>
              <a:rect l="l" t="t" r="r" b="b"/>
              <a:pathLst>
                <a:path w="1295400" h="742314">
                  <a:moveTo>
                    <a:pt x="0" y="742187"/>
                  </a:moveTo>
                  <a:lnTo>
                    <a:pt x="1295400" y="742187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74218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125" y="1914398"/>
            <a:ext cx="155575" cy="2000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2187" y="1822830"/>
            <a:ext cx="2023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7700" algn="l"/>
              </a:tabLst>
            </a:pP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F</a:t>
            </a:r>
            <a:r>
              <a:rPr sz="2200" spc="-15" dirty="0">
                <a:solidFill>
                  <a:srgbClr val="FF0000"/>
                </a:solidFill>
                <a:latin typeface="Bahnschrift"/>
                <a:cs typeface="Bahnschrift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ul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t</a:t>
            </a: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5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1</a:t>
            </a:r>
            <a:endParaRPr sz="2200">
              <a:latin typeface="Bahnschrift"/>
              <a:cs typeface="Bahnschrif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4719" y="1822830"/>
            <a:ext cx="2073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5795" algn="l"/>
              </a:tabLst>
            </a:pP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F</a:t>
            </a:r>
            <a:r>
              <a:rPr sz="2200" spc="-15" dirty="0">
                <a:solidFill>
                  <a:srgbClr val="FF0000"/>
                </a:solidFill>
                <a:latin typeface="Bahnschrift"/>
                <a:cs typeface="Bahnschrift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ul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t</a:t>
            </a: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5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FF0000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2</a:t>
            </a:r>
            <a:endParaRPr sz="2200">
              <a:latin typeface="Bahnschrift"/>
              <a:cs typeface="Bahnschrif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6657" y="1914398"/>
            <a:ext cx="155575" cy="20002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806945" y="2953257"/>
            <a:ext cx="226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0270" algn="l"/>
              </a:tabLst>
            </a:pP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U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p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dat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e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1</a:t>
            </a:r>
            <a:endParaRPr sz="2200">
              <a:latin typeface="Bahnschrift"/>
              <a:cs typeface="Bahnschrif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3099" y="3044825"/>
            <a:ext cx="155575" cy="20002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806945" y="4138929"/>
            <a:ext cx="2317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0270" algn="l"/>
              </a:tabLst>
            </a:pP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U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p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dat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e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2</a:t>
            </a:r>
            <a:endParaRPr sz="2200">
              <a:latin typeface="Bahnschrift"/>
              <a:cs typeface="Bahnschrif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3099" y="4230496"/>
            <a:ext cx="155575" cy="20002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3099" y="5437555"/>
            <a:ext cx="155575" cy="20002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806945" y="5345988"/>
            <a:ext cx="23221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61540" algn="l"/>
              </a:tabLst>
            </a:pP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U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p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dat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e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Do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m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ai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n</a:t>
            </a:r>
            <a:r>
              <a:rPr sz="2200" dirty="0">
                <a:solidFill>
                  <a:srgbClr val="538235"/>
                </a:solidFill>
                <a:latin typeface="Bahnschrift"/>
                <a:cs typeface="Bahnschrift"/>
              </a:rPr>
              <a:t>	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3</a:t>
            </a:r>
            <a:endParaRPr sz="2200">
              <a:latin typeface="Bahnschrift"/>
              <a:cs typeface="Bahnschrif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71497" y="4155694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100"/>
              </a:spcBef>
              <a:tabLst>
                <a:tab pos="861060" algn="l"/>
              </a:tabLst>
            </a:pP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VM	1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46605" y="4231894"/>
            <a:ext cx="1308100" cy="1637664"/>
            <a:chOff x="1546605" y="4231894"/>
            <a:chExt cx="1308100" cy="1637664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9995" y="4231894"/>
              <a:ext cx="127000" cy="1651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52955" y="5122163"/>
              <a:ext cx="1295400" cy="741045"/>
            </a:xfrm>
            <a:custGeom>
              <a:avLst/>
              <a:gdLst/>
              <a:ahLst/>
              <a:cxnLst/>
              <a:rect l="l" t="t" r="r" b="b"/>
              <a:pathLst>
                <a:path w="1295400" h="741045">
                  <a:moveTo>
                    <a:pt x="1295400" y="0"/>
                  </a:moveTo>
                  <a:lnTo>
                    <a:pt x="0" y="0"/>
                  </a:lnTo>
                  <a:lnTo>
                    <a:pt x="0" y="740664"/>
                  </a:lnTo>
                  <a:lnTo>
                    <a:pt x="1295400" y="740664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52955" y="5122163"/>
              <a:ext cx="1295400" cy="741045"/>
            </a:xfrm>
            <a:custGeom>
              <a:avLst/>
              <a:gdLst/>
              <a:ahLst/>
              <a:cxnLst/>
              <a:rect l="l" t="t" r="r" b="b"/>
              <a:pathLst>
                <a:path w="1295400" h="741045">
                  <a:moveTo>
                    <a:pt x="0" y="740664"/>
                  </a:moveTo>
                  <a:lnTo>
                    <a:pt x="1295400" y="740664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74066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7321" y="5418201"/>
              <a:ext cx="127000" cy="16510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59305" y="5341696"/>
            <a:ext cx="1282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00"/>
              </a:spcBef>
              <a:tabLst>
                <a:tab pos="842010" algn="l"/>
              </a:tabLst>
            </a:pPr>
            <a:r>
              <a:rPr sz="1800" dirty="0">
                <a:solidFill>
                  <a:srgbClr val="FFFFFF"/>
                </a:solidFill>
                <a:latin typeface="Bahnschrift"/>
                <a:cs typeface="Bahnschrift"/>
              </a:rPr>
              <a:t>VM	2</a:t>
            </a:r>
            <a:endParaRPr sz="1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01326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Taking</a:t>
            </a:r>
            <a:r>
              <a:rPr spc="-65" dirty="0"/>
              <a:t> </a:t>
            </a:r>
            <a:r>
              <a:rPr spc="-225" dirty="0"/>
              <a:t>Advantage</a:t>
            </a:r>
            <a:r>
              <a:rPr spc="-95" dirty="0"/>
              <a:t> </a:t>
            </a:r>
            <a:r>
              <a:rPr spc="-204" dirty="0"/>
              <a:t>of</a:t>
            </a:r>
            <a:r>
              <a:rPr spc="-60" dirty="0"/>
              <a:t> </a:t>
            </a:r>
            <a:r>
              <a:rPr spc="-160" dirty="0"/>
              <a:t>Availability</a:t>
            </a:r>
            <a:r>
              <a:rPr spc="-100" dirty="0"/>
              <a:t> </a:t>
            </a:r>
            <a:r>
              <a:rPr spc="-130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56576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Deploy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identical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into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same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Availability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Set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ts val="6720"/>
              </a:lnSpc>
              <a:spcBef>
                <a:spcPts val="7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Ensures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they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won’t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shut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down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simultaneously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when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single </a:t>
            </a:r>
            <a:r>
              <a:rPr sz="2800" spc="-459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fault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domain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shuts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down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update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domain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reboots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1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If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needed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deploy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load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balancer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route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between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Availability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free,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you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pay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only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additional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69328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Availability</a:t>
            </a:r>
            <a:r>
              <a:rPr spc="-155" dirty="0"/>
              <a:t> </a:t>
            </a:r>
            <a:r>
              <a:rPr spc="-254" dirty="0"/>
              <a:t>Zone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5280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physically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separate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zone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within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region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Technically</a:t>
            </a:r>
            <a:r>
              <a:rPr sz="2800" spc="33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building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containing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autonomous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data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center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Each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zone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functions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fault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&amp;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update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domain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Provides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protection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against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complete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zone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shutdown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Hence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better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SLA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058037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Taking</a:t>
            </a:r>
            <a:r>
              <a:rPr spc="-65" dirty="0"/>
              <a:t> </a:t>
            </a:r>
            <a:r>
              <a:rPr spc="-225" dirty="0"/>
              <a:t>Advantage</a:t>
            </a:r>
            <a:r>
              <a:rPr spc="-95" dirty="0"/>
              <a:t> </a:t>
            </a:r>
            <a:r>
              <a:rPr spc="-204" dirty="0"/>
              <a:t>of</a:t>
            </a:r>
            <a:r>
              <a:rPr spc="-60" dirty="0"/>
              <a:t> </a:t>
            </a:r>
            <a:r>
              <a:rPr spc="-160" dirty="0"/>
              <a:t>Availability</a:t>
            </a:r>
            <a:r>
              <a:rPr spc="-105" dirty="0"/>
              <a:t> </a:t>
            </a:r>
            <a:r>
              <a:rPr spc="-254" dirty="0"/>
              <a:t>Zone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747519"/>
            <a:ext cx="12191999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Deploy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identical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into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separate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Availability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Zones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same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Bahnschrift"/>
                <a:cs typeface="Bahnschrift"/>
              </a:rPr>
              <a:t>Region</a:t>
            </a:r>
            <a:endParaRPr sz="2800">
              <a:latin typeface="Bahnschrift"/>
              <a:cs typeface="Bahnschrift"/>
            </a:endParaRPr>
          </a:p>
          <a:p>
            <a:pPr marL="469900" marR="126364" indent="-457200">
              <a:lnSpc>
                <a:spcPct val="2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Ensures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won’t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shut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down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simultaneously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when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zone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shuts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down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If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needed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deploy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load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balancer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route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between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Availability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Zone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free,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you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pay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only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additional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12369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AR</a:t>
            </a:r>
            <a:r>
              <a:rPr spc="-365" dirty="0"/>
              <a:t>M</a:t>
            </a:r>
            <a:r>
              <a:rPr spc="-50" dirty="0"/>
              <a:t> </a:t>
            </a:r>
            <a:r>
              <a:rPr spc="-395" dirty="0"/>
              <a:t>T</a:t>
            </a:r>
            <a:r>
              <a:rPr spc="-350" dirty="0"/>
              <a:t>e</a:t>
            </a:r>
            <a:r>
              <a:rPr spc="-135" dirty="0"/>
              <a:t>mpla</a:t>
            </a:r>
            <a:r>
              <a:rPr spc="-65" dirty="0"/>
              <a:t>t</a:t>
            </a:r>
            <a:r>
              <a:rPr spc="-10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115280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Azure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Manager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Template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JSON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file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describing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resource(s)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created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Used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by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Azure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(almost)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all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deployments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exported,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modified,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uploaded,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deployed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also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created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scratch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12369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AR</a:t>
            </a:r>
            <a:r>
              <a:rPr spc="-365" dirty="0"/>
              <a:t>M</a:t>
            </a:r>
            <a:r>
              <a:rPr spc="-50" dirty="0"/>
              <a:t> </a:t>
            </a:r>
            <a:r>
              <a:rPr spc="-395" dirty="0"/>
              <a:t>T</a:t>
            </a:r>
            <a:r>
              <a:rPr spc="-350" dirty="0"/>
              <a:t>e</a:t>
            </a:r>
            <a:r>
              <a:rPr spc="-135" dirty="0"/>
              <a:t>mpla</a:t>
            </a:r>
            <a:r>
              <a:rPr spc="-65" dirty="0"/>
              <a:t>t</a:t>
            </a:r>
            <a:r>
              <a:rPr spc="-10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10232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ARM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Template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declarative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way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deploying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resources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1288" y="2520695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848994">
              <a:lnSpc>
                <a:spcPct val="100000"/>
              </a:lnSpc>
              <a:spcBef>
                <a:spcPts val="1305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Declarative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2319" y="2520695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898525">
              <a:lnSpc>
                <a:spcPct val="100000"/>
              </a:lnSpc>
              <a:spcBef>
                <a:spcPts val="1305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Imperative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0027" y="3399510"/>
            <a:ext cx="5084573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Bahnschrift"/>
                <a:cs typeface="Bahnschrift"/>
              </a:rPr>
              <a:t>Describes</a:t>
            </a:r>
            <a:r>
              <a:rPr sz="2000" spc="15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the</a:t>
            </a:r>
            <a:r>
              <a:rPr sz="2000" spc="18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end</a:t>
            </a:r>
            <a:r>
              <a:rPr sz="2000" spc="17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result</a:t>
            </a:r>
            <a:endParaRPr sz="200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Bahnschrift"/>
                <a:cs typeface="Bahnschrift"/>
              </a:rPr>
              <a:t>Allows</a:t>
            </a:r>
            <a:r>
              <a:rPr sz="2000" spc="17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“What-If”</a:t>
            </a:r>
            <a:r>
              <a:rPr sz="2000" spc="17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operation</a:t>
            </a:r>
            <a:endParaRPr sz="200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Bahnschrift"/>
                <a:cs typeface="Bahnschrift"/>
              </a:rPr>
              <a:t>Can</a:t>
            </a:r>
            <a:r>
              <a:rPr sz="2000" spc="17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deploy</a:t>
            </a:r>
            <a:r>
              <a:rPr sz="2000" spc="16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multiple</a:t>
            </a:r>
            <a:r>
              <a:rPr sz="2000" spc="18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resources</a:t>
            </a:r>
            <a:r>
              <a:rPr sz="2000" spc="165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at</a:t>
            </a:r>
            <a:r>
              <a:rPr sz="2000" spc="17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once</a:t>
            </a:r>
            <a:endParaRPr sz="200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Bahnschrift"/>
                <a:cs typeface="Bahnschrift"/>
              </a:rPr>
              <a:t>Can</a:t>
            </a:r>
            <a:r>
              <a:rPr sz="2000" spc="17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be</a:t>
            </a:r>
            <a:r>
              <a:rPr sz="2000" spc="18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integrated</a:t>
            </a:r>
            <a:r>
              <a:rPr sz="2000" spc="16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in</a:t>
            </a:r>
            <a:r>
              <a:rPr sz="2000" spc="19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CI/CD</a:t>
            </a:r>
            <a:r>
              <a:rPr sz="2000" spc="18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processes</a:t>
            </a:r>
            <a:endParaRPr sz="200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Bahnschrift"/>
                <a:cs typeface="Bahnschrift"/>
              </a:rPr>
              <a:t>Can</a:t>
            </a:r>
            <a:r>
              <a:rPr sz="2000" spc="165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be</a:t>
            </a:r>
            <a:r>
              <a:rPr sz="2000" spc="18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source</a:t>
            </a:r>
            <a:r>
              <a:rPr sz="2000" spc="18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controlled</a:t>
            </a:r>
            <a:endParaRPr sz="20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2330" y="3404037"/>
            <a:ext cx="4827270" cy="23133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Bahnschrift"/>
                <a:cs typeface="Bahnschrift"/>
              </a:rPr>
              <a:t>Sends</a:t>
            </a:r>
            <a:r>
              <a:rPr sz="2000" spc="16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instructions</a:t>
            </a:r>
            <a:r>
              <a:rPr sz="2000" spc="17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to</a:t>
            </a:r>
            <a:r>
              <a:rPr sz="2000" spc="18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run</a:t>
            </a:r>
            <a:endParaRPr sz="200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Bahnschrift"/>
                <a:cs typeface="Bahnschrift"/>
              </a:rPr>
              <a:t>Error</a:t>
            </a:r>
            <a:r>
              <a:rPr sz="2000" spc="13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prone</a:t>
            </a:r>
            <a:endParaRPr sz="200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Bahnschrift"/>
                <a:cs typeface="Bahnschrift"/>
              </a:rPr>
              <a:t>Can’t</a:t>
            </a:r>
            <a:r>
              <a:rPr sz="2000" spc="15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be</a:t>
            </a:r>
            <a:r>
              <a:rPr sz="2000" spc="17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verified</a:t>
            </a:r>
            <a:endParaRPr sz="200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Bahnschrift"/>
                <a:cs typeface="Bahnschrift"/>
              </a:rPr>
              <a:t>Can’t</a:t>
            </a:r>
            <a:r>
              <a:rPr sz="2000" spc="15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be</a:t>
            </a:r>
            <a:r>
              <a:rPr sz="2000" spc="18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source</a:t>
            </a:r>
            <a:r>
              <a:rPr sz="2000" spc="17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controlled</a:t>
            </a:r>
            <a:endParaRPr sz="200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Bahnschrift"/>
                <a:cs typeface="Bahnschrift"/>
              </a:rPr>
              <a:t>Suited</a:t>
            </a:r>
            <a:r>
              <a:rPr sz="2000" spc="185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for</a:t>
            </a:r>
            <a:r>
              <a:rPr sz="2000" spc="17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quick</a:t>
            </a:r>
            <a:r>
              <a:rPr sz="2000" spc="19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and</a:t>
            </a:r>
            <a:r>
              <a:rPr sz="2000" spc="15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dirty</a:t>
            </a:r>
            <a:r>
              <a:rPr sz="2000" spc="18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operations</a:t>
            </a:r>
            <a:endParaRPr sz="20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0027" y="5899200"/>
            <a:ext cx="4170173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Used</a:t>
            </a:r>
            <a:r>
              <a:rPr sz="2200" spc="18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by:</a:t>
            </a:r>
            <a:r>
              <a:rPr sz="2200" spc="21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ARM</a:t>
            </a:r>
            <a:r>
              <a:rPr sz="2200" spc="21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Template</a:t>
            </a:r>
            <a:endParaRPr sz="220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9401" y="5638800"/>
            <a:ext cx="5562600" cy="99631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Used</a:t>
            </a:r>
            <a:r>
              <a:rPr sz="2200" spc="19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by:</a:t>
            </a:r>
            <a:r>
              <a:rPr sz="2200" spc="21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538235"/>
                </a:solidFill>
                <a:latin typeface="Bahnschrift"/>
                <a:cs typeface="Bahnschrift"/>
              </a:rPr>
              <a:t>Azure</a:t>
            </a:r>
            <a:r>
              <a:rPr sz="2200" spc="204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CLI,</a:t>
            </a:r>
            <a:r>
              <a:rPr sz="2200" spc="204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200" spc="-5" dirty="0">
                <a:solidFill>
                  <a:srgbClr val="538235"/>
                </a:solidFill>
                <a:latin typeface="Bahnschrift"/>
                <a:cs typeface="Bahnschrift"/>
              </a:rPr>
              <a:t>PowerShell</a:t>
            </a:r>
            <a:endParaRPr sz="22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000" spc="-5" dirty="0">
                <a:solidFill>
                  <a:srgbClr val="538235"/>
                </a:solidFill>
                <a:latin typeface="Bahnschrift"/>
                <a:cs typeface="Bahnschrift"/>
              </a:rPr>
              <a:t>(Although</a:t>
            </a:r>
            <a:r>
              <a:rPr sz="2000" spc="16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000" spc="-5" dirty="0">
                <a:solidFill>
                  <a:srgbClr val="538235"/>
                </a:solidFill>
                <a:latin typeface="Bahnschrift"/>
                <a:cs typeface="Bahnschrift"/>
              </a:rPr>
              <a:t>they</a:t>
            </a:r>
            <a:r>
              <a:rPr sz="2000" spc="18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000" spc="-5" dirty="0">
                <a:solidFill>
                  <a:srgbClr val="538235"/>
                </a:solidFill>
                <a:latin typeface="Bahnschrift"/>
                <a:cs typeface="Bahnschrift"/>
              </a:rPr>
              <a:t>can</a:t>
            </a:r>
            <a:r>
              <a:rPr sz="2000" spc="19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000" spc="-5" dirty="0">
                <a:solidFill>
                  <a:srgbClr val="538235"/>
                </a:solidFill>
                <a:latin typeface="Bahnschrift"/>
                <a:cs typeface="Bahnschrift"/>
              </a:rPr>
              <a:t>run</a:t>
            </a:r>
            <a:r>
              <a:rPr sz="2000" spc="18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000" spc="-5" dirty="0">
                <a:solidFill>
                  <a:srgbClr val="538235"/>
                </a:solidFill>
                <a:latin typeface="Bahnschrift"/>
                <a:cs typeface="Bahnschrift"/>
              </a:rPr>
              <a:t>ARM</a:t>
            </a:r>
            <a:r>
              <a:rPr sz="2000" spc="18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000" spc="-5" dirty="0">
                <a:solidFill>
                  <a:srgbClr val="538235"/>
                </a:solidFill>
                <a:latin typeface="Bahnschrift"/>
                <a:cs typeface="Bahnschrift"/>
              </a:rPr>
              <a:t>Template</a:t>
            </a:r>
            <a:r>
              <a:rPr sz="2000" spc="17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000" spc="-5" dirty="0">
                <a:solidFill>
                  <a:srgbClr val="538235"/>
                </a:solidFill>
                <a:latin typeface="Bahnschrift"/>
                <a:cs typeface="Bahnschrift"/>
              </a:rPr>
              <a:t>too)</a:t>
            </a:r>
            <a:endParaRPr sz="2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72878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Virtual</a:t>
            </a:r>
            <a:r>
              <a:rPr spc="-85" dirty="0"/>
              <a:t> </a:t>
            </a:r>
            <a:r>
              <a:rPr spc="-204" dirty="0"/>
              <a:t>Machine</a:t>
            </a:r>
            <a:r>
              <a:rPr spc="-105" dirty="0"/>
              <a:t> </a:t>
            </a:r>
            <a:r>
              <a:rPr spc="-140" dirty="0"/>
              <a:t>Scale</a:t>
            </a:r>
            <a:r>
              <a:rPr spc="-85" dirty="0"/>
              <a:t> </a:t>
            </a:r>
            <a:r>
              <a:rPr spc="-130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5280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group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separate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sharing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same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image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Managed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as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group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ct val="2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scaled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out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manually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according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predefined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conditions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Great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handling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unpredictable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load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72878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Virtual</a:t>
            </a:r>
            <a:r>
              <a:rPr spc="-85" dirty="0"/>
              <a:t> </a:t>
            </a:r>
            <a:r>
              <a:rPr spc="-204" dirty="0"/>
              <a:t>Machine</a:t>
            </a:r>
            <a:r>
              <a:rPr spc="-105" dirty="0"/>
              <a:t> </a:t>
            </a:r>
            <a:r>
              <a:rPr spc="-140" dirty="0"/>
              <a:t>Scale</a:t>
            </a:r>
            <a:r>
              <a:rPr spc="-85" dirty="0"/>
              <a:t> </a:t>
            </a:r>
            <a:r>
              <a:rPr spc="-130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29220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Once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up,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machines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should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NOT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modified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Change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files,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install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etc.</a:t>
            </a:r>
            <a:endParaRPr sz="2800">
              <a:latin typeface="Bahnschrift"/>
              <a:cs typeface="Bahnschrift"/>
            </a:endParaRPr>
          </a:p>
          <a:p>
            <a:pPr marL="469900" marR="8890" indent="-457200">
              <a:lnSpc>
                <a:spcPct val="2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New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machines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created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by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scale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will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based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original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image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For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web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apps,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load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balancer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should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put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front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scale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set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25584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Compute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9470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We’ll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talk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about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4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types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Compute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services: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8515" y="2805683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1310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Virtual</a:t>
            </a:r>
            <a:r>
              <a:rPr sz="2600" spc="2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Machines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8515" y="3855720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marL="715010">
              <a:lnSpc>
                <a:spcPct val="100000"/>
              </a:lnSpc>
              <a:spcBef>
                <a:spcPts val="1300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App</a:t>
            </a:r>
            <a:r>
              <a:rPr sz="2600" spc="20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dirty="0">
                <a:solidFill>
                  <a:srgbClr val="FFFFFF"/>
                </a:solidFill>
                <a:latin typeface="Bahnschrift"/>
                <a:cs typeface="Bahnschrift"/>
              </a:rPr>
              <a:t>Services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8515" y="4904232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AKS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8515" y="5943600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1310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Azure</a:t>
            </a:r>
            <a:r>
              <a:rPr sz="2600" spc="22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Functions</a:t>
            </a:r>
            <a:endParaRPr sz="2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718" y="105282"/>
            <a:ext cx="642302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40" dirty="0">
                <a:solidFill>
                  <a:srgbClr val="532708"/>
                </a:solidFill>
                <a:latin typeface="Arial"/>
                <a:cs typeface="Arial"/>
              </a:rPr>
              <a:t>Scale</a:t>
            </a:r>
            <a:r>
              <a:rPr sz="5000" b="1" spc="-110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30" dirty="0">
                <a:solidFill>
                  <a:srgbClr val="532708"/>
                </a:solidFill>
                <a:latin typeface="Arial"/>
                <a:cs typeface="Arial"/>
              </a:rPr>
              <a:t>Set</a:t>
            </a:r>
            <a:r>
              <a:rPr sz="5000" b="1" spc="-105" dirty="0">
                <a:solidFill>
                  <a:srgbClr val="532708"/>
                </a:solidFill>
                <a:latin typeface="Arial"/>
                <a:cs typeface="Arial"/>
              </a:rPr>
              <a:t> </a:t>
            </a:r>
            <a:r>
              <a:rPr sz="5000" b="1" spc="-130" dirty="0">
                <a:solidFill>
                  <a:srgbClr val="532708"/>
                </a:solidFill>
                <a:latin typeface="Arial"/>
                <a:cs typeface="Arial"/>
              </a:rPr>
              <a:t>Architecture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1672" y="1552194"/>
            <a:ext cx="150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ahnschrift"/>
                <a:cs typeface="Bahnschrift"/>
              </a:rPr>
              <a:t>Load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Balancer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1528" y="6119266"/>
            <a:ext cx="3692272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ahnschrift"/>
                <a:cs typeface="Bahnschrift"/>
              </a:rPr>
              <a:t>Virtual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Machine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Scale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Set</a:t>
            </a:r>
            <a:endParaRPr sz="1800">
              <a:latin typeface="Bahnschrift"/>
              <a:cs typeface="Bahnschrift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Bahnschrift"/>
                <a:cs typeface="Bahnschrift"/>
              </a:rPr>
              <a:t>(VMSS)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43475" y="3156204"/>
            <a:ext cx="171450" cy="987425"/>
          </a:xfrm>
          <a:custGeom>
            <a:avLst/>
            <a:gdLst/>
            <a:ahLst/>
            <a:cxnLst/>
            <a:rect l="l" t="t" r="r" b="b"/>
            <a:pathLst>
              <a:path w="171450" h="987425">
                <a:moveTo>
                  <a:pt x="57150" y="815594"/>
                </a:moveTo>
                <a:lnTo>
                  <a:pt x="0" y="815594"/>
                </a:lnTo>
                <a:lnTo>
                  <a:pt x="85725" y="987044"/>
                </a:lnTo>
                <a:lnTo>
                  <a:pt x="157162" y="844169"/>
                </a:lnTo>
                <a:lnTo>
                  <a:pt x="57150" y="844169"/>
                </a:lnTo>
                <a:lnTo>
                  <a:pt x="57150" y="815594"/>
                </a:lnTo>
                <a:close/>
              </a:path>
              <a:path w="171450" h="987425">
                <a:moveTo>
                  <a:pt x="114300" y="0"/>
                </a:moveTo>
                <a:lnTo>
                  <a:pt x="57150" y="0"/>
                </a:lnTo>
                <a:lnTo>
                  <a:pt x="57150" y="844169"/>
                </a:lnTo>
                <a:lnTo>
                  <a:pt x="114300" y="844169"/>
                </a:lnTo>
                <a:lnTo>
                  <a:pt x="114300" y="0"/>
                </a:lnTo>
                <a:close/>
              </a:path>
              <a:path w="171450" h="987425">
                <a:moveTo>
                  <a:pt x="171450" y="815594"/>
                </a:moveTo>
                <a:lnTo>
                  <a:pt x="114300" y="815594"/>
                </a:lnTo>
                <a:lnTo>
                  <a:pt x="114300" y="844169"/>
                </a:lnTo>
                <a:lnTo>
                  <a:pt x="157162" y="844169"/>
                </a:lnTo>
                <a:lnTo>
                  <a:pt x="171450" y="815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1142" y="4465532"/>
            <a:ext cx="1401928" cy="14033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7135" y="2034539"/>
            <a:ext cx="1024127" cy="102565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87743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Scale</a:t>
            </a:r>
            <a:r>
              <a:rPr spc="-110" dirty="0"/>
              <a:t> </a:t>
            </a:r>
            <a:r>
              <a:rPr spc="-130" dirty="0"/>
              <a:t>Set</a:t>
            </a:r>
            <a:r>
              <a:rPr spc="-105" dirty="0"/>
              <a:t> </a:t>
            </a:r>
            <a:r>
              <a:rPr spc="-170" dirty="0"/>
              <a:t>Pricing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76418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Scale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Set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free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You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pay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VMs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deployed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70915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Azure</a:t>
            </a:r>
            <a:r>
              <a:rPr spc="-75" dirty="0"/>
              <a:t> </a:t>
            </a:r>
            <a:r>
              <a:rPr spc="-165" dirty="0"/>
              <a:t>Instance</a:t>
            </a:r>
            <a:r>
              <a:rPr spc="-90" dirty="0"/>
              <a:t> </a:t>
            </a:r>
            <a:r>
              <a:rPr spc="-145" dirty="0"/>
              <a:t>Metadata</a:t>
            </a:r>
            <a:r>
              <a:rPr spc="-105" dirty="0"/>
              <a:t> </a:t>
            </a:r>
            <a:r>
              <a:rPr spc="-14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5280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little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known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feature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API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accessible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Providing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lot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info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about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machine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Info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includes: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SKU,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storage,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networking,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scheduled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events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Accessible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ONLY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70915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Azure</a:t>
            </a:r>
            <a:r>
              <a:rPr spc="-75" dirty="0"/>
              <a:t> </a:t>
            </a:r>
            <a:r>
              <a:rPr spc="-165" dirty="0"/>
              <a:t>Instance</a:t>
            </a:r>
            <a:r>
              <a:rPr spc="-90" dirty="0"/>
              <a:t> </a:t>
            </a:r>
            <a:r>
              <a:rPr spc="-145" dirty="0"/>
              <a:t>Metadata</a:t>
            </a:r>
            <a:r>
              <a:rPr spc="-105" dirty="0"/>
              <a:t> </a:t>
            </a:r>
            <a:r>
              <a:rPr spc="-145" dirty="0"/>
              <a:t>Services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66609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With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Scaleset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Get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notification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about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upcoming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eviction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polled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every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~1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min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get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enough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time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close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things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up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800989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Azure</a:t>
            </a:r>
            <a:r>
              <a:rPr spc="-100" dirty="0"/>
              <a:t> </a:t>
            </a:r>
            <a:r>
              <a:rPr spc="-130" dirty="0"/>
              <a:t>Architecture</a:t>
            </a:r>
            <a:r>
              <a:rPr spc="-135" dirty="0"/>
              <a:t> </a:t>
            </a:r>
            <a:r>
              <a:rPr spc="-150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00899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When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designing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architecture</a:t>
            </a:r>
            <a:r>
              <a:rPr sz="2800" spc="33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it’s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good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idea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use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Bahnschrift"/>
                <a:cs typeface="Bahnschrift"/>
              </a:rPr>
              <a:t>Azure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symbols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diagram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There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hundreds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them…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39762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Download</a:t>
            </a:r>
            <a:r>
              <a:rPr spc="-114" dirty="0"/>
              <a:t> </a:t>
            </a:r>
            <a:r>
              <a:rPr spc="-120" dirty="0"/>
              <a:t>Azure</a:t>
            </a:r>
            <a:r>
              <a:rPr spc="-110" dirty="0"/>
              <a:t> </a:t>
            </a:r>
            <a:r>
              <a:rPr spc="-220" dirty="0"/>
              <a:t>Icons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057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Bahnschrift"/>
                <a:cs typeface="Bahnschrift"/>
                <a:hlinkClick r:id="rId2"/>
              </a:rPr>
              <a:t>https://docs.microsoft.com/en-us/azure/architecture/icons/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196" y="268355"/>
            <a:ext cx="1429255" cy="431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3896" y="675894"/>
            <a:ext cx="40836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215" dirty="0">
                <a:solidFill>
                  <a:srgbClr val="C55A11"/>
                </a:solidFill>
              </a:rPr>
              <a:t>Cloud</a:t>
            </a:r>
            <a:r>
              <a:rPr sz="3800" spc="-30" dirty="0">
                <a:solidFill>
                  <a:srgbClr val="C55A11"/>
                </a:solidFill>
              </a:rPr>
              <a:t> </a:t>
            </a:r>
            <a:r>
              <a:rPr sz="3800" spc="-125" dirty="0">
                <a:solidFill>
                  <a:srgbClr val="C55A11"/>
                </a:solidFill>
              </a:rPr>
              <a:t>Architect</a:t>
            </a:r>
            <a:r>
              <a:rPr sz="3800" spc="-170" dirty="0">
                <a:solidFill>
                  <a:srgbClr val="C55A11"/>
                </a:solidFill>
              </a:rPr>
              <a:t>u</a:t>
            </a:r>
            <a:r>
              <a:rPr sz="3800" spc="35" dirty="0">
                <a:solidFill>
                  <a:srgbClr val="C55A11"/>
                </a:solidFill>
              </a:rPr>
              <a:t>re</a:t>
            </a:r>
            <a:endParaRPr sz="3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8843" y="3243110"/>
            <a:ext cx="553211" cy="5163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0500" y="3243110"/>
            <a:ext cx="553211" cy="5163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92920" y="3823208"/>
            <a:ext cx="846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Catalog</a:t>
            </a:r>
            <a:r>
              <a:rPr sz="1200" spc="7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0226" y="3823208"/>
            <a:ext cx="8737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Weather</a:t>
            </a:r>
            <a:r>
              <a:rPr sz="1200" spc="3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API</a:t>
            </a:r>
            <a:endParaRPr sz="1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196" y="268355"/>
            <a:ext cx="1429255" cy="431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3896" y="675894"/>
            <a:ext cx="40836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215" dirty="0">
                <a:solidFill>
                  <a:srgbClr val="C55A11"/>
                </a:solidFill>
              </a:rPr>
              <a:t>Cloud</a:t>
            </a:r>
            <a:r>
              <a:rPr sz="3800" spc="-30" dirty="0">
                <a:solidFill>
                  <a:srgbClr val="C55A11"/>
                </a:solidFill>
              </a:rPr>
              <a:t> </a:t>
            </a:r>
            <a:r>
              <a:rPr sz="3800" spc="-125" dirty="0">
                <a:solidFill>
                  <a:srgbClr val="C55A11"/>
                </a:solidFill>
              </a:rPr>
              <a:t>Architect</a:t>
            </a:r>
            <a:r>
              <a:rPr sz="3800" spc="-170" dirty="0">
                <a:solidFill>
                  <a:srgbClr val="C55A11"/>
                </a:solidFill>
              </a:rPr>
              <a:t>u</a:t>
            </a:r>
            <a:r>
              <a:rPr sz="3800" spc="35" dirty="0">
                <a:solidFill>
                  <a:srgbClr val="C55A11"/>
                </a:solidFill>
              </a:rPr>
              <a:t>re</a:t>
            </a:r>
            <a:endParaRPr sz="3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8843" y="3243110"/>
            <a:ext cx="553211" cy="5163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0500" y="3243110"/>
            <a:ext cx="553211" cy="5163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92920" y="3823208"/>
            <a:ext cx="846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Catalog</a:t>
            </a:r>
            <a:r>
              <a:rPr sz="1200" spc="7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0226" y="3823208"/>
            <a:ext cx="8737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Weather</a:t>
            </a:r>
            <a:r>
              <a:rPr sz="1200" spc="3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API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972" y="1909699"/>
            <a:ext cx="40297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28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00" b="1" spc="-190" dirty="0">
                <a:solidFill>
                  <a:srgbClr val="FF0000"/>
                </a:solidFill>
                <a:latin typeface="Arial"/>
                <a:cs typeface="Arial"/>
              </a:rPr>
              <a:t>Word</a:t>
            </a:r>
            <a:r>
              <a:rPr sz="38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00" b="1" spc="-15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38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00" b="1" spc="-204" dirty="0">
                <a:solidFill>
                  <a:srgbClr val="FF0000"/>
                </a:solidFill>
                <a:latin typeface="Arial"/>
                <a:cs typeface="Arial"/>
              </a:rPr>
              <a:t>Cau</a:t>
            </a:r>
            <a:r>
              <a:rPr sz="3800" b="1" spc="-1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800" b="1" spc="-240" dirty="0">
                <a:solidFill>
                  <a:srgbClr val="FF0000"/>
                </a:solidFill>
                <a:latin typeface="Arial"/>
                <a:cs typeface="Arial"/>
              </a:rPr>
              <a:t>ion:</a:t>
            </a:r>
            <a:endParaRPr sz="3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9529" y="4951476"/>
            <a:ext cx="4749800" cy="94106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0"/>
              </a:spcBef>
              <a:buChar char="-"/>
              <a:tabLst>
                <a:tab pos="583565" algn="l"/>
                <a:tab pos="584200" algn="l"/>
              </a:tabLst>
            </a:pP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Directly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FF0000"/>
                </a:solidFill>
                <a:latin typeface="Arial"/>
                <a:cs typeface="Arial"/>
              </a:rPr>
              <a:t>accessible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from </a:t>
            </a:r>
            <a:r>
              <a:rPr sz="2000" b="1" spc="-6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internet</a:t>
            </a:r>
            <a:endParaRPr sz="20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1205"/>
              </a:spcBef>
              <a:buChar char="-"/>
              <a:tabLst>
                <a:tab pos="583565" algn="l"/>
                <a:tab pos="584200" algn="l"/>
              </a:tabLst>
            </a:pPr>
            <a:r>
              <a:rPr sz="2000" b="1" spc="-120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35" dirty="0">
                <a:solidFill>
                  <a:srgbClr val="FF0000"/>
                </a:solidFill>
                <a:latin typeface="Arial"/>
                <a:cs typeface="Arial"/>
              </a:rPr>
              <a:t>RD</a:t>
            </a:r>
            <a:r>
              <a:rPr sz="2000" b="1" spc="-90" dirty="0">
                <a:solidFill>
                  <a:srgbClr val="FF0000"/>
                </a:solidFill>
                <a:latin typeface="Arial"/>
                <a:cs typeface="Arial"/>
              </a:rPr>
              <a:t>Ped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from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anywhere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59823" y="4284726"/>
            <a:ext cx="114300" cy="746125"/>
          </a:xfrm>
          <a:custGeom>
            <a:avLst/>
            <a:gdLst/>
            <a:ahLst/>
            <a:cxnLst/>
            <a:rect l="l" t="t" r="r" b="b"/>
            <a:pathLst>
              <a:path w="114300" h="746125">
                <a:moveTo>
                  <a:pt x="76200" y="95250"/>
                </a:moveTo>
                <a:lnTo>
                  <a:pt x="38100" y="95250"/>
                </a:lnTo>
                <a:lnTo>
                  <a:pt x="38100" y="745744"/>
                </a:lnTo>
                <a:lnTo>
                  <a:pt x="76200" y="745744"/>
                </a:lnTo>
                <a:lnTo>
                  <a:pt x="76200" y="95250"/>
                </a:lnTo>
                <a:close/>
              </a:path>
              <a:path w="114300" h="74612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74612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1519" y="3395471"/>
            <a:ext cx="4991100" cy="2028825"/>
          </a:xfrm>
          <a:prstGeom prst="rect">
            <a:avLst/>
          </a:prstGeom>
          <a:ln w="76200">
            <a:solidFill>
              <a:srgbClr val="FF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4400" spc="-5" dirty="0">
                <a:solidFill>
                  <a:srgbClr val="FF0000"/>
                </a:solidFill>
                <a:latin typeface="Bahnschrift"/>
                <a:cs typeface="Bahnschrift"/>
              </a:rPr>
              <a:t>NEVER</a:t>
            </a:r>
            <a:endParaRPr sz="4400">
              <a:latin typeface="Bahnschrift"/>
              <a:cs typeface="Bahnschrift"/>
            </a:endParaRPr>
          </a:p>
          <a:p>
            <a:pPr marL="186055" marR="177800" algn="ctr">
              <a:lnSpc>
                <a:spcPct val="100000"/>
              </a:lnSpc>
              <a:spcBef>
                <a:spcPts val="10"/>
              </a:spcBef>
            </a:pPr>
            <a:r>
              <a:rPr sz="3600" dirty="0">
                <a:solidFill>
                  <a:srgbClr val="FF0000"/>
                </a:solidFill>
                <a:latin typeface="Bahnschrift"/>
                <a:cs typeface="Bahnschrift"/>
              </a:rPr>
              <a:t>leave</a:t>
            </a:r>
            <a:r>
              <a:rPr sz="3600" spc="31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3600" dirty="0">
                <a:solidFill>
                  <a:srgbClr val="FF0000"/>
                </a:solidFill>
                <a:latin typeface="Bahnschrift"/>
                <a:cs typeface="Bahnschrift"/>
              </a:rPr>
              <a:t>a</a:t>
            </a:r>
            <a:r>
              <a:rPr sz="3600" spc="32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3600" dirty="0">
                <a:solidFill>
                  <a:srgbClr val="FF0000"/>
                </a:solidFill>
                <a:latin typeface="Bahnschrift"/>
                <a:cs typeface="Bahnschrift"/>
              </a:rPr>
              <a:t>VM</a:t>
            </a:r>
            <a:r>
              <a:rPr sz="3600" spc="33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Bahnschrift"/>
                <a:cs typeface="Bahnschrift"/>
              </a:rPr>
              <a:t>open</a:t>
            </a:r>
            <a:r>
              <a:rPr sz="3600" spc="33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Bahnschrift"/>
                <a:cs typeface="Bahnschrift"/>
              </a:rPr>
              <a:t>to</a:t>
            </a:r>
            <a:r>
              <a:rPr sz="3600" spc="33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Bahnschrift"/>
                <a:cs typeface="Bahnschrift"/>
              </a:rPr>
              <a:t>the </a:t>
            </a:r>
            <a:r>
              <a:rPr sz="3600" spc="-60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3600" dirty="0">
                <a:solidFill>
                  <a:srgbClr val="FF0000"/>
                </a:solidFill>
                <a:latin typeface="Bahnschrift"/>
                <a:cs typeface="Bahnschrift"/>
              </a:rPr>
              <a:t>internet</a:t>
            </a:r>
            <a:r>
              <a:rPr sz="3600" spc="31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Bahnschrift"/>
                <a:cs typeface="Bahnschrift"/>
              </a:rPr>
              <a:t>this</a:t>
            </a:r>
            <a:r>
              <a:rPr sz="3600" spc="32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Bahnschrift"/>
                <a:cs typeface="Bahnschrift"/>
              </a:rPr>
              <a:t>way</a:t>
            </a:r>
            <a:endParaRPr sz="3600">
              <a:latin typeface="Bahnschrift"/>
              <a:cs typeface="Bahnschrif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9955" y="5713577"/>
            <a:ext cx="48850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wil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learn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spc="15" dirty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2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wha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FF0000"/>
                </a:solidFill>
                <a:latin typeface="Arial"/>
                <a:cs typeface="Arial"/>
              </a:rPr>
              <a:t>should</a:t>
            </a:r>
            <a:r>
              <a:rPr sz="20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10" dirty="0">
                <a:solidFill>
                  <a:srgbClr val="FF0000"/>
                </a:solidFill>
                <a:latin typeface="Arial"/>
                <a:cs typeface="Arial"/>
              </a:rPr>
              <a:t>done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7668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Ap</a:t>
            </a:r>
            <a:r>
              <a:rPr spc="-330" dirty="0"/>
              <a:t>p</a:t>
            </a:r>
            <a:r>
              <a:rPr spc="-50" dirty="0"/>
              <a:t> </a:t>
            </a:r>
            <a:r>
              <a:rPr spc="-65" dirty="0"/>
              <a:t>Se</a:t>
            </a:r>
            <a:r>
              <a:rPr spc="-30" dirty="0"/>
              <a:t>r</a:t>
            </a:r>
            <a:r>
              <a:rPr spc="-200" dirty="0"/>
              <a:t>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109184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fully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managed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web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hosting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websites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Publish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your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code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and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just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runs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underlying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servers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Secured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and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compliant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Integrates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many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source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controls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DevOps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engines: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GitHub,</a:t>
            </a:r>
            <a:r>
              <a:rPr sz="2800" spc="31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BitBucket,</a:t>
            </a:r>
            <a:r>
              <a:rPr sz="2800" spc="32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DevOps,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DockerHub</a:t>
            </a:r>
            <a:r>
              <a:rPr sz="2800" spc="32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more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7668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Ap</a:t>
            </a:r>
            <a:r>
              <a:rPr spc="-330" dirty="0"/>
              <a:t>p</a:t>
            </a:r>
            <a:r>
              <a:rPr spc="-50" dirty="0"/>
              <a:t> </a:t>
            </a:r>
            <a:r>
              <a:rPr spc="-65" dirty="0"/>
              <a:t>Se</a:t>
            </a:r>
            <a:r>
              <a:rPr spc="-30" dirty="0"/>
              <a:t>r</a:t>
            </a:r>
            <a:r>
              <a:rPr spc="-200" dirty="0"/>
              <a:t>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373530"/>
            <a:ext cx="5203445" cy="5201424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Supported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platforms: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.NET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.NET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Core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Node.JS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Java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Python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PHP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Supports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containers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77139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Virtual</a:t>
            </a:r>
            <a:r>
              <a:rPr spc="-114" dirty="0"/>
              <a:t> </a:t>
            </a:r>
            <a:r>
              <a:rPr spc="-204" dirty="0"/>
              <a:t>Machines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5280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virtual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(=not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real)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server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running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physical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(=real)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server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Allows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creating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new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servers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extremely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quick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Based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existing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resources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physical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server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From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user’s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point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view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–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regular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server,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nothing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new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Called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b="1" spc="-135">
                <a:latin typeface="Arial"/>
                <a:cs typeface="Arial"/>
              </a:rPr>
              <a:t>Unmanaged</a:t>
            </a:r>
            <a:r>
              <a:rPr sz="2800" b="1" spc="-40">
                <a:latin typeface="Arial"/>
                <a:cs typeface="Arial"/>
              </a:rPr>
              <a:t> </a:t>
            </a:r>
            <a:r>
              <a:rPr sz="2800" b="1" spc="-80" smtClean="0">
                <a:latin typeface="Arial"/>
                <a:cs typeface="Arial"/>
              </a:rPr>
              <a:t>Service</a:t>
            </a:r>
            <a:r>
              <a:rPr lang="en-US" sz="2800" b="1" spc="-80" dirty="0" smtClean="0">
                <a:latin typeface="Arial"/>
                <a:cs typeface="Arial"/>
              </a:rPr>
              <a:t>: </a:t>
            </a:r>
            <a:r>
              <a:rPr lang="en-US" sz="2800" b="1" spc="-80" dirty="0" err="1" smtClean="0">
                <a:latin typeface="Arial"/>
                <a:cs typeface="Arial"/>
              </a:rPr>
              <a:t>bcs</a:t>
            </a:r>
            <a:r>
              <a:rPr lang="en-US" sz="2800" b="1" spc="-80" dirty="0" smtClean="0">
                <a:latin typeface="Arial"/>
                <a:cs typeface="Arial"/>
              </a:rPr>
              <a:t> Azure doesn’t manage inside it. 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7668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Ap</a:t>
            </a:r>
            <a:r>
              <a:rPr spc="-330" dirty="0"/>
              <a:t>p</a:t>
            </a:r>
            <a:r>
              <a:rPr spc="-50" dirty="0"/>
              <a:t> </a:t>
            </a:r>
            <a:r>
              <a:rPr spc="-65" dirty="0"/>
              <a:t>Se</a:t>
            </a:r>
            <a:r>
              <a:rPr spc="-30" dirty="0"/>
              <a:t>r</a:t>
            </a:r>
            <a:r>
              <a:rPr spc="-200" dirty="0"/>
              <a:t>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5426075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Types: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Web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Web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API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Web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Jobs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(batch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processes)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7668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Ap</a:t>
            </a:r>
            <a:r>
              <a:rPr spc="-330" dirty="0"/>
              <a:t>p</a:t>
            </a:r>
            <a:r>
              <a:rPr spc="-50" dirty="0"/>
              <a:t> </a:t>
            </a:r>
            <a:r>
              <a:rPr spc="-65" dirty="0"/>
              <a:t>Se</a:t>
            </a:r>
            <a:r>
              <a:rPr spc="-30" dirty="0"/>
              <a:t>r</a:t>
            </a:r>
            <a:r>
              <a:rPr spc="-200" dirty="0"/>
              <a:t>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8863965" cy="3974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Extremely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easy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deploy: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00">
              <a:latin typeface="Bahnschrift"/>
              <a:cs typeface="Bahnschrift"/>
            </a:endParaRPr>
          </a:p>
          <a:p>
            <a:pPr marL="2047239" lvl="1" indent="-610235">
              <a:lnSpc>
                <a:spcPct val="100000"/>
              </a:lnSpc>
              <a:buAutoNum type="arabicPeriod"/>
              <a:tabLst>
                <a:tab pos="2046605" algn="l"/>
                <a:tab pos="2047239" algn="l"/>
              </a:tabLst>
            </a:pPr>
            <a:r>
              <a:rPr sz="2800" spc="-10" dirty="0">
                <a:latin typeface="Bahnschrift"/>
                <a:cs typeface="Bahnschrift"/>
              </a:rPr>
              <a:t>Develop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your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app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Bahnschrift"/>
              <a:buAutoNum type="arabicPeriod"/>
            </a:pPr>
            <a:endParaRPr sz="2800">
              <a:latin typeface="Bahnschrift"/>
              <a:cs typeface="Bahnschrift"/>
            </a:endParaRPr>
          </a:p>
          <a:p>
            <a:pPr marL="1952625" lvl="1" indent="-516255">
              <a:lnSpc>
                <a:spcPct val="100000"/>
              </a:lnSpc>
              <a:buAutoNum type="arabicPeriod"/>
              <a:tabLst>
                <a:tab pos="1952625" algn="l"/>
                <a:tab pos="1953260" algn="l"/>
              </a:tabLst>
            </a:pPr>
            <a:r>
              <a:rPr sz="2800" spc="-10" dirty="0">
                <a:latin typeface="Bahnschrift"/>
                <a:cs typeface="Bahnschrift"/>
              </a:rPr>
              <a:t>Create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Web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(can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done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IDE)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Bahnschrift"/>
              <a:buAutoNum type="arabicPeriod"/>
            </a:pPr>
            <a:endParaRPr sz="2800">
              <a:latin typeface="Bahnschrift"/>
              <a:cs typeface="Bahnschrift"/>
            </a:endParaRPr>
          </a:p>
          <a:p>
            <a:pPr marL="1952625" lvl="1" indent="-516255">
              <a:lnSpc>
                <a:spcPct val="100000"/>
              </a:lnSpc>
              <a:buAutoNum type="arabicPeriod"/>
              <a:tabLst>
                <a:tab pos="1952625" algn="l"/>
                <a:tab pos="1953260" algn="l"/>
              </a:tabLst>
            </a:pPr>
            <a:r>
              <a:rPr sz="2800" spc="-5" dirty="0">
                <a:latin typeface="Bahnschrift"/>
                <a:cs typeface="Bahnschrift"/>
              </a:rPr>
              <a:t>Publish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your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code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Bahnschrift"/>
              <a:buAutoNum type="arabicPeriod"/>
            </a:pPr>
            <a:endParaRPr sz="2800">
              <a:latin typeface="Bahnschrift"/>
              <a:cs typeface="Bahnschrift"/>
            </a:endParaRPr>
          </a:p>
          <a:p>
            <a:pPr marL="1952625" lvl="1" indent="-516255">
              <a:lnSpc>
                <a:spcPct val="100000"/>
              </a:lnSpc>
              <a:buAutoNum type="arabicPeriod"/>
              <a:tabLst>
                <a:tab pos="1952625" algn="l"/>
                <a:tab pos="1953260" algn="l"/>
              </a:tabLst>
            </a:pPr>
            <a:r>
              <a:rPr sz="2800" spc="15" dirty="0">
                <a:latin typeface="Bahnschrift"/>
                <a:cs typeface="Bahnschrift"/>
              </a:rPr>
              <a:t>Viola!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" y="1085110"/>
            <a:ext cx="12029440" cy="5773420"/>
            <a:chOff x="10667" y="1085110"/>
            <a:chExt cx="12029440" cy="5773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220" y="1085110"/>
              <a:ext cx="8988552" cy="57728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3292" y="1280160"/>
              <a:ext cx="8418576" cy="525627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3416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Ap</a:t>
            </a:r>
            <a:r>
              <a:rPr spc="-330" dirty="0"/>
              <a:t>p</a:t>
            </a:r>
            <a:r>
              <a:rPr spc="-50" dirty="0"/>
              <a:t> </a:t>
            </a:r>
            <a:r>
              <a:rPr spc="-65" dirty="0"/>
              <a:t>Se</a:t>
            </a:r>
            <a:r>
              <a:rPr spc="-30" dirty="0"/>
              <a:t>r</a:t>
            </a:r>
            <a:r>
              <a:rPr spc="-200" dirty="0"/>
              <a:t>vices</a:t>
            </a:r>
            <a:r>
              <a:rPr spc="-80" dirty="0"/>
              <a:t> </a:t>
            </a:r>
            <a:r>
              <a:rPr spc="-275" dirty="0"/>
              <a:t>Ti</a:t>
            </a:r>
            <a:r>
              <a:rPr spc="-330" dirty="0"/>
              <a:t>e</a:t>
            </a:r>
            <a:r>
              <a:rPr dirty="0"/>
              <a:t>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4448" y="6573418"/>
            <a:ext cx="55956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Source: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https://azure.microsoft.com/en-us/pricing/details/app-service/linux/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9766" y="1266634"/>
            <a:ext cx="8607425" cy="4925060"/>
            <a:chOff x="1179766" y="1266634"/>
            <a:chExt cx="8607425" cy="4925060"/>
          </a:xfrm>
        </p:grpSpPr>
        <p:sp>
          <p:nvSpPr>
            <p:cNvPr id="8" name="object 8"/>
            <p:cNvSpPr/>
            <p:nvPr/>
          </p:nvSpPr>
          <p:spPr>
            <a:xfrm>
              <a:off x="1194053" y="1280922"/>
              <a:ext cx="2097405" cy="518159"/>
            </a:xfrm>
            <a:custGeom>
              <a:avLst/>
              <a:gdLst/>
              <a:ahLst/>
              <a:cxnLst/>
              <a:rect l="l" t="t" r="r" b="b"/>
              <a:pathLst>
                <a:path w="2097404" h="518160">
                  <a:moveTo>
                    <a:pt x="0" y="518160"/>
                  </a:moveTo>
                  <a:lnTo>
                    <a:pt x="2097024" y="518160"/>
                  </a:lnTo>
                  <a:lnTo>
                    <a:pt x="2097024" y="0"/>
                  </a:lnTo>
                  <a:lnTo>
                    <a:pt x="0" y="0"/>
                  </a:lnTo>
                  <a:lnTo>
                    <a:pt x="0" y="51816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7497" y="6105715"/>
              <a:ext cx="849630" cy="85725"/>
            </a:xfrm>
            <a:custGeom>
              <a:avLst/>
              <a:gdLst/>
              <a:ahLst/>
              <a:cxnLst/>
              <a:rect l="l" t="t" r="r" b="b"/>
              <a:pathLst>
                <a:path w="849629" h="85725">
                  <a:moveTo>
                    <a:pt x="85725" y="0"/>
                  </a:moveTo>
                  <a:lnTo>
                    <a:pt x="0" y="42862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71500" y="57150"/>
                  </a:lnTo>
                  <a:lnTo>
                    <a:pt x="71500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849629" h="85725">
                  <a:moveTo>
                    <a:pt x="85725" y="28575"/>
                  </a:moveTo>
                  <a:lnTo>
                    <a:pt x="71500" y="28575"/>
                  </a:lnTo>
                  <a:lnTo>
                    <a:pt x="71500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  <a:path w="849629" h="85725">
                  <a:moveTo>
                    <a:pt x="849122" y="28575"/>
                  </a:moveTo>
                  <a:lnTo>
                    <a:pt x="85725" y="28575"/>
                  </a:lnTo>
                  <a:lnTo>
                    <a:pt x="85725" y="57150"/>
                  </a:lnTo>
                  <a:lnTo>
                    <a:pt x="849122" y="57150"/>
                  </a:lnTo>
                  <a:lnTo>
                    <a:pt x="849122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132568" y="5685231"/>
            <a:ext cx="12515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Lowest</a:t>
            </a:r>
            <a:r>
              <a:rPr sz="1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price, </a:t>
            </a:r>
            <a:r>
              <a:rPr sz="1800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goes up with </a:t>
            </a:r>
            <a:r>
              <a:rPr sz="1800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CPU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RAM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717994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Ap</a:t>
            </a:r>
            <a:r>
              <a:rPr spc="-330" dirty="0"/>
              <a:t>p</a:t>
            </a:r>
            <a:r>
              <a:rPr spc="-50" dirty="0"/>
              <a:t> </a:t>
            </a:r>
            <a:r>
              <a:rPr spc="-65" dirty="0"/>
              <a:t>Se</a:t>
            </a:r>
            <a:r>
              <a:rPr spc="-30" dirty="0"/>
              <a:t>r</a:t>
            </a:r>
            <a:r>
              <a:rPr spc="-200" dirty="0"/>
              <a:t>vice</a:t>
            </a:r>
            <a:r>
              <a:rPr spc="-75" dirty="0"/>
              <a:t> </a:t>
            </a:r>
            <a:r>
              <a:rPr spc="-250" dirty="0"/>
              <a:t>Aut</a:t>
            </a:r>
            <a:r>
              <a:rPr spc="-270" dirty="0"/>
              <a:t>o</a:t>
            </a:r>
            <a:r>
              <a:rPr spc="-50" dirty="0"/>
              <a:t> </a:t>
            </a:r>
            <a:r>
              <a:rPr spc="-195" dirty="0"/>
              <a:t>Scaling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37514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autoscaled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support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spikes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load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Auto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scale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based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various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metrics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Extremely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flexible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717994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Ap</a:t>
            </a:r>
            <a:r>
              <a:rPr spc="-330" dirty="0"/>
              <a:t>p</a:t>
            </a:r>
            <a:r>
              <a:rPr spc="-50" dirty="0"/>
              <a:t> </a:t>
            </a:r>
            <a:r>
              <a:rPr spc="-65" dirty="0"/>
              <a:t>Se</a:t>
            </a:r>
            <a:r>
              <a:rPr spc="-30" dirty="0"/>
              <a:t>r</a:t>
            </a:r>
            <a:r>
              <a:rPr spc="-200" dirty="0"/>
              <a:t>vice</a:t>
            </a:r>
            <a:r>
              <a:rPr spc="-75" dirty="0"/>
              <a:t> </a:t>
            </a:r>
            <a:r>
              <a:rPr spc="-250" dirty="0"/>
              <a:t>Aut</a:t>
            </a:r>
            <a:r>
              <a:rPr spc="-270" dirty="0"/>
              <a:t>o</a:t>
            </a:r>
            <a:r>
              <a:rPr spc="-50" dirty="0"/>
              <a:t> </a:t>
            </a:r>
            <a:r>
              <a:rPr spc="-195" dirty="0"/>
              <a:t>Scaling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04" y="1429511"/>
            <a:ext cx="9211947" cy="5077968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0419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D</a:t>
            </a:r>
            <a:r>
              <a:rPr spc="-180" dirty="0"/>
              <a:t>e</a:t>
            </a:r>
            <a:r>
              <a:rPr spc="-210" dirty="0"/>
              <a:t>ploym</a:t>
            </a:r>
            <a:r>
              <a:rPr spc="-185" dirty="0"/>
              <a:t>e</a:t>
            </a:r>
            <a:r>
              <a:rPr spc="-150" dirty="0"/>
              <a:t>nt</a:t>
            </a:r>
            <a:r>
              <a:rPr spc="-85" dirty="0"/>
              <a:t> </a:t>
            </a:r>
            <a:r>
              <a:rPr spc="-150" dirty="0"/>
              <a:t>Slots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3756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When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uploading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code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new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version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accessible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Bahnschrift"/>
                <a:cs typeface="Bahnschrift"/>
              </a:rPr>
              <a:t>immediately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Sometimes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want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test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version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before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publishing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</a:t>
            </a:r>
            <a:endParaRPr sz="2800">
              <a:latin typeface="Bahnschrift"/>
              <a:cs typeface="Bahnschrift"/>
            </a:endParaRPr>
          </a:p>
          <a:p>
            <a:pPr marL="469900" marR="469900" indent="-457200">
              <a:lnSpc>
                <a:spcPts val="6720"/>
              </a:lnSpc>
              <a:spcBef>
                <a:spcPts val="7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Deployment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Slots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allow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upload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code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test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separately </a:t>
            </a:r>
            <a:r>
              <a:rPr sz="2800" spc="-459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main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site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15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After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validation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swap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slots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promote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production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0419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D</a:t>
            </a:r>
            <a:r>
              <a:rPr spc="-180" dirty="0"/>
              <a:t>e</a:t>
            </a:r>
            <a:r>
              <a:rPr spc="-210" dirty="0"/>
              <a:t>ploym</a:t>
            </a:r>
            <a:r>
              <a:rPr spc="-185" dirty="0"/>
              <a:t>e</a:t>
            </a:r>
            <a:r>
              <a:rPr spc="-150" dirty="0"/>
              <a:t>nt</a:t>
            </a:r>
            <a:r>
              <a:rPr spc="-85" dirty="0"/>
              <a:t> </a:t>
            </a:r>
            <a:r>
              <a:rPr spc="-150" dirty="0"/>
              <a:t>Slots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3088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New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slots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created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from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portal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Number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allowed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slots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depends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plan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ie.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Standard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plans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allow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5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slots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Slot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fully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functional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dedicated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URL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Slots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directly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through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their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URL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Free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953071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Deployment</a:t>
            </a:r>
            <a:r>
              <a:rPr spc="-105" dirty="0"/>
              <a:t> </a:t>
            </a:r>
            <a:r>
              <a:rPr spc="-150" dirty="0"/>
              <a:t>Slots</a:t>
            </a:r>
            <a:r>
              <a:rPr spc="-75" dirty="0"/>
              <a:t> </a:t>
            </a:r>
            <a:r>
              <a:rPr spc="-170" dirty="0"/>
              <a:t>Traffic</a:t>
            </a:r>
            <a:r>
              <a:rPr spc="-60" dirty="0"/>
              <a:t> </a:t>
            </a:r>
            <a:r>
              <a:rPr spc="-165" dirty="0"/>
              <a:t>Splitting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7205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96570" algn="l"/>
                <a:tab pos="497205" algn="l"/>
              </a:tabLst>
            </a:pPr>
            <a:r>
              <a:rPr spc="-10" dirty="0"/>
              <a:t>Traffic</a:t>
            </a:r>
            <a:r>
              <a:rPr spc="290" dirty="0"/>
              <a:t> </a:t>
            </a:r>
            <a:r>
              <a:rPr spc="-10" dirty="0"/>
              <a:t>can</a:t>
            </a:r>
            <a:r>
              <a:rPr spc="265" dirty="0"/>
              <a:t> </a:t>
            </a:r>
            <a:r>
              <a:rPr spc="-5" dirty="0"/>
              <a:t>be</a:t>
            </a:r>
            <a:r>
              <a:rPr spc="275" dirty="0"/>
              <a:t> </a:t>
            </a:r>
            <a:r>
              <a:rPr spc="-5" dirty="0"/>
              <a:t>split</a:t>
            </a:r>
            <a:r>
              <a:rPr spc="265" dirty="0"/>
              <a:t> </a:t>
            </a:r>
            <a:r>
              <a:rPr spc="-5" dirty="0"/>
              <a:t>between</a:t>
            </a:r>
            <a:r>
              <a:rPr spc="260" dirty="0"/>
              <a:t> </a:t>
            </a:r>
            <a:r>
              <a:rPr spc="-5" dirty="0"/>
              <a:t>slots</a:t>
            </a:r>
          </a:p>
          <a:p>
            <a:pPr marL="497205" marR="5080" indent="-457200">
              <a:lnSpc>
                <a:spcPts val="6720"/>
              </a:lnSpc>
              <a:spcBef>
                <a:spcPts val="785"/>
              </a:spcBef>
              <a:buFont typeface="Arial MT"/>
              <a:buChar char="•"/>
              <a:tabLst>
                <a:tab pos="496570" algn="l"/>
                <a:tab pos="497205" algn="l"/>
              </a:tabLst>
            </a:pPr>
            <a:r>
              <a:rPr spc="-5" dirty="0"/>
              <a:t>Some</a:t>
            </a:r>
            <a:r>
              <a:rPr spc="270" dirty="0"/>
              <a:t> </a:t>
            </a:r>
            <a:r>
              <a:rPr dirty="0"/>
              <a:t>users</a:t>
            </a:r>
            <a:r>
              <a:rPr spc="275" dirty="0"/>
              <a:t> </a:t>
            </a:r>
            <a:r>
              <a:rPr spc="-10" dirty="0"/>
              <a:t>will</a:t>
            </a:r>
            <a:r>
              <a:rPr spc="275" dirty="0"/>
              <a:t> </a:t>
            </a:r>
            <a:r>
              <a:rPr dirty="0"/>
              <a:t>be</a:t>
            </a:r>
            <a:r>
              <a:rPr spc="275" dirty="0"/>
              <a:t> </a:t>
            </a:r>
            <a:r>
              <a:rPr spc="-5" dirty="0"/>
              <a:t>routed</a:t>
            </a:r>
            <a:r>
              <a:rPr spc="290" dirty="0"/>
              <a:t> </a:t>
            </a:r>
            <a:r>
              <a:rPr spc="-5" dirty="0"/>
              <a:t>to</a:t>
            </a:r>
            <a:r>
              <a:rPr spc="260" dirty="0"/>
              <a:t> </a:t>
            </a:r>
            <a:r>
              <a:rPr spc="-5" dirty="0"/>
              <a:t>the</a:t>
            </a:r>
            <a:r>
              <a:rPr spc="270" dirty="0"/>
              <a:t> </a:t>
            </a:r>
            <a:r>
              <a:rPr spc="-5" dirty="0"/>
              <a:t>production</a:t>
            </a:r>
            <a:r>
              <a:rPr spc="295" dirty="0"/>
              <a:t> </a:t>
            </a:r>
            <a:r>
              <a:rPr spc="-5" dirty="0"/>
              <a:t>and</a:t>
            </a:r>
            <a:r>
              <a:rPr spc="270" dirty="0"/>
              <a:t> </a:t>
            </a:r>
            <a:r>
              <a:rPr spc="-5" dirty="0"/>
              <a:t>some</a:t>
            </a:r>
            <a:r>
              <a:rPr spc="275" dirty="0"/>
              <a:t> </a:t>
            </a:r>
            <a:r>
              <a:rPr spc="-5" dirty="0"/>
              <a:t>to</a:t>
            </a:r>
            <a:r>
              <a:rPr spc="270" dirty="0"/>
              <a:t> </a:t>
            </a:r>
            <a:r>
              <a:rPr spc="-5" dirty="0"/>
              <a:t>the</a:t>
            </a:r>
            <a:r>
              <a:rPr spc="275" dirty="0"/>
              <a:t> </a:t>
            </a:r>
            <a:r>
              <a:rPr spc="-5" dirty="0"/>
              <a:t>new </a:t>
            </a:r>
            <a:r>
              <a:rPr spc="-465" dirty="0"/>
              <a:t> </a:t>
            </a:r>
            <a:r>
              <a:rPr spc="-5" dirty="0"/>
              <a:t>slot</a:t>
            </a:r>
          </a:p>
          <a:p>
            <a:pPr marL="27305"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100"/>
          </a:p>
          <a:p>
            <a:pPr marL="497205" indent="-457200">
              <a:lnSpc>
                <a:spcPct val="100000"/>
              </a:lnSpc>
              <a:buFont typeface="Arial MT"/>
              <a:buChar char="•"/>
              <a:tabLst>
                <a:tab pos="496570" algn="l"/>
                <a:tab pos="497205" algn="l"/>
              </a:tabLst>
            </a:pPr>
            <a:r>
              <a:rPr spc="-5" dirty="0"/>
              <a:t>Great</a:t>
            </a:r>
            <a:r>
              <a:rPr spc="275" dirty="0"/>
              <a:t> </a:t>
            </a:r>
            <a:r>
              <a:rPr spc="-5" dirty="0"/>
              <a:t>for</a:t>
            </a:r>
            <a:r>
              <a:rPr spc="275" dirty="0"/>
              <a:t> </a:t>
            </a:r>
            <a:r>
              <a:rPr spc="-5" dirty="0"/>
              <a:t>some</a:t>
            </a:r>
            <a:r>
              <a:rPr spc="275" dirty="0"/>
              <a:t> </a:t>
            </a:r>
            <a:r>
              <a:rPr spc="-10" dirty="0"/>
              <a:t>deployment</a:t>
            </a:r>
            <a:r>
              <a:rPr spc="270" dirty="0"/>
              <a:t> </a:t>
            </a:r>
            <a:r>
              <a:rPr spc="-5" dirty="0"/>
              <a:t>scenarios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21144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Deployment</a:t>
            </a:r>
            <a:r>
              <a:rPr spc="-150" dirty="0"/>
              <a:t> </a:t>
            </a:r>
            <a:r>
              <a:rPr spc="-33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8820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Traffic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Splitting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enables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various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types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deployment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5344" y="2439923"/>
            <a:ext cx="3327400" cy="662940"/>
          </a:xfrm>
          <a:prstGeom prst="rect">
            <a:avLst/>
          </a:prstGeom>
          <a:solidFill>
            <a:srgbClr val="6F2F9F"/>
          </a:solidFill>
          <a:ln w="12700">
            <a:solidFill>
              <a:srgbClr val="172C51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sz="2600" dirty="0">
                <a:solidFill>
                  <a:srgbClr val="FFFFFF"/>
                </a:solidFill>
                <a:latin typeface="Bahnschrift"/>
                <a:cs typeface="Bahnschrift"/>
              </a:rPr>
              <a:t>Basic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5344" y="3422903"/>
            <a:ext cx="3327400" cy="662940"/>
          </a:xfrm>
          <a:prstGeom prst="rect">
            <a:avLst/>
          </a:prstGeom>
          <a:solidFill>
            <a:srgbClr val="6F2F9F"/>
          </a:solidFill>
          <a:ln w="12700">
            <a:solidFill>
              <a:srgbClr val="172C51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35"/>
              </a:spcBef>
            </a:pPr>
            <a:r>
              <a:rPr sz="2600" dirty="0">
                <a:solidFill>
                  <a:srgbClr val="FFFFFF"/>
                </a:solidFill>
                <a:latin typeface="Bahnschrift"/>
                <a:cs typeface="Bahnschrift"/>
              </a:rPr>
              <a:t>Rolling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5344" y="4405884"/>
            <a:ext cx="3327400" cy="662940"/>
          </a:xfrm>
          <a:prstGeom prst="rect">
            <a:avLst/>
          </a:prstGeom>
          <a:solidFill>
            <a:srgbClr val="6F2F9F"/>
          </a:solidFill>
          <a:ln w="12700">
            <a:solidFill>
              <a:srgbClr val="172C51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801370">
              <a:lnSpc>
                <a:spcPct val="100000"/>
              </a:lnSpc>
              <a:spcBef>
                <a:spcPts val="1035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Blue-Green</a:t>
            </a:r>
            <a:endParaRPr sz="2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1415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Basic</a:t>
            </a:r>
            <a:r>
              <a:rPr spc="-65" dirty="0"/>
              <a:t> </a:t>
            </a:r>
            <a:r>
              <a:rPr spc="-245" dirty="0"/>
              <a:t>D</a:t>
            </a:r>
            <a:r>
              <a:rPr spc="-180" dirty="0"/>
              <a:t>e</a:t>
            </a:r>
            <a:r>
              <a:rPr spc="-210" dirty="0"/>
              <a:t>ploym</a:t>
            </a:r>
            <a:r>
              <a:rPr spc="-185" dirty="0"/>
              <a:t>e</a:t>
            </a:r>
            <a:r>
              <a:rPr spc="-150" dirty="0"/>
              <a:t>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920" y="4025020"/>
            <a:ext cx="883647" cy="8836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920" y="5329564"/>
            <a:ext cx="883647" cy="8836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3972" y="2775340"/>
            <a:ext cx="883647" cy="88364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85216" y="2796539"/>
            <a:ext cx="340360" cy="306705"/>
          </a:xfrm>
          <a:custGeom>
            <a:avLst/>
            <a:gdLst/>
            <a:ahLst/>
            <a:cxnLst/>
            <a:rect l="l" t="t" r="r" b="b"/>
            <a:pathLst>
              <a:path w="340359" h="306705">
                <a:moveTo>
                  <a:pt x="339852" y="0"/>
                </a:moveTo>
                <a:lnTo>
                  <a:pt x="0" y="0"/>
                </a:lnTo>
                <a:lnTo>
                  <a:pt x="0" y="306324"/>
                </a:lnTo>
                <a:lnTo>
                  <a:pt x="339852" y="306324"/>
                </a:lnTo>
                <a:lnTo>
                  <a:pt x="339852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216" y="3392423"/>
            <a:ext cx="340360" cy="307975"/>
          </a:xfrm>
          <a:custGeom>
            <a:avLst/>
            <a:gdLst/>
            <a:ahLst/>
            <a:cxnLst/>
            <a:rect l="l" t="t" r="r" b="b"/>
            <a:pathLst>
              <a:path w="340359" h="307975">
                <a:moveTo>
                  <a:pt x="339852" y="0"/>
                </a:moveTo>
                <a:lnTo>
                  <a:pt x="0" y="0"/>
                </a:lnTo>
                <a:lnTo>
                  <a:pt x="0" y="307848"/>
                </a:lnTo>
                <a:lnTo>
                  <a:pt x="339852" y="307848"/>
                </a:lnTo>
                <a:lnTo>
                  <a:pt x="339852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3955" y="1747519"/>
            <a:ext cx="8014970" cy="201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All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instances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update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new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version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Bahnschrift"/>
              <a:cs typeface="Bahnschrift"/>
            </a:endParaRPr>
          </a:p>
          <a:p>
            <a:pPr marL="521970" marR="7146925">
              <a:lnSpc>
                <a:spcPct val="150500"/>
              </a:lnSpc>
            </a:pPr>
            <a:r>
              <a:rPr sz="2600" dirty="0">
                <a:solidFill>
                  <a:srgbClr val="538235"/>
                </a:solidFill>
                <a:latin typeface="Bahnschrift"/>
                <a:cs typeface="Bahnschrift"/>
              </a:rPr>
              <a:t>v1 </a:t>
            </a:r>
            <a:r>
              <a:rPr sz="2600" spc="-43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600" spc="5" dirty="0">
                <a:solidFill>
                  <a:srgbClr val="2D75B6"/>
                </a:solidFill>
                <a:latin typeface="Bahnschrift"/>
                <a:cs typeface="Bahnschrift"/>
              </a:rPr>
              <a:t>v2</a:t>
            </a:r>
            <a:endParaRPr sz="2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15240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/>
              <a:t>Virtual</a:t>
            </a:r>
            <a:r>
              <a:rPr sz="3600" spc="-85" dirty="0"/>
              <a:t> </a:t>
            </a:r>
            <a:r>
              <a:rPr sz="3600" spc="-204"/>
              <a:t>Machines</a:t>
            </a:r>
            <a:r>
              <a:rPr sz="3600" spc="-100"/>
              <a:t> </a:t>
            </a:r>
            <a:r>
              <a:rPr sz="3600" spc="-130" smtClean="0"/>
              <a:t>Architecture</a:t>
            </a:r>
            <a:r>
              <a:rPr lang="en-US" sz="3600" spc="-130" dirty="0" smtClean="0"/>
              <a:t>: start from Bottom</a:t>
            </a:r>
            <a:endParaRPr sz="3600" spc="-130" dirty="0"/>
          </a:p>
        </p:txBody>
      </p:sp>
      <p:sp>
        <p:nvSpPr>
          <p:cNvPr id="3" name="object 3"/>
          <p:cNvSpPr/>
          <p:nvPr/>
        </p:nvSpPr>
        <p:spPr>
          <a:xfrm>
            <a:off x="2153411" y="5696711"/>
            <a:ext cx="8610600" cy="751840"/>
          </a:xfrm>
          <a:custGeom>
            <a:avLst/>
            <a:gdLst/>
            <a:ahLst/>
            <a:cxnLst/>
            <a:rect l="l" t="t" r="r" b="b"/>
            <a:pathLst>
              <a:path w="8610600" h="751839">
                <a:moveTo>
                  <a:pt x="0" y="751332"/>
                </a:moveTo>
                <a:lnTo>
                  <a:pt x="8610600" y="751332"/>
                </a:lnTo>
                <a:lnTo>
                  <a:pt x="8610600" y="0"/>
                </a:lnTo>
                <a:lnTo>
                  <a:pt x="0" y="0"/>
                </a:lnTo>
                <a:lnTo>
                  <a:pt x="0" y="751332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9761" y="5693155"/>
            <a:ext cx="8597900" cy="74866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Host</a:t>
            </a:r>
            <a:r>
              <a:rPr sz="3000" spc="22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OS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3411" y="4924044"/>
            <a:ext cx="8610600" cy="753110"/>
          </a:xfrm>
          <a:custGeom>
            <a:avLst/>
            <a:gdLst/>
            <a:ahLst/>
            <a:cxnLst/>
            <a:rect l="l" t="t" r="r" b="b"/>
            <a:pathLst>
              <a:path w="8610600" h="753110">
                <a:moveTo>
                  <a:pt x="0" y="752855"/>
                </a:moveTo>
                <a:lnTo>
                  <a:pt x="8610600" y="752855"/>
                </a:lnTo>
                <a:lnTo>
                  <a:pt x="8610600" y="0"/>
                </a:lnTo>
                <a:lnTo>
                  <a:pt x="0" y="0"/>
                </a:lnTo>
                <a:lnTo>
                  <a:pt x="0" y="752855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9761" y="4930394"/>
            <a:ext cx="8597900" cy="750570"/>
          </a:xfrm>
          <a:prstGeom prst="rect">
            <a:avLst/>
          </a:prstGeom>
          <a:solidFill>
            <a:srgbClr val="538235"/>
          </a:solidFill>
        </p:spPr>
        <p:txBody>
          <a:bodyPr vert="horz" wrap="square" lIns="0" tIns="140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Hypervisor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0055" y="4924044"/>
            <a:ext cx="589915" cy="1524000"/>
          </a:xfrm>
          <a:custGeom>
            <a:avLst/>
            <a:gdLst/>
            <a:ahLst/>
            <a:cxnLst/>
            <a:rect l="l" t="t" r="r" b="b"/>
            <a:pathLst>
              <a:path w="589914" h="1524000">
                <a:moveTo>
                  <a:pt x="589788" y="1523999"/>
                </a:moveTo>
                <a:lnTo>
                  <a:pt x="541967" y="1520493"/>
                </a:lnTo>
                <a:lnTo>
                  <a:pt x="496598" y="1510339"/>
                </a:lnTo>
                <a:lnTo>
                  <a:pt x="454289" y="1494092"/>
                </a:lnTo>
                <a:lnTo>
                  <a:pt x="415649" y="1472301"/>
                </a:lnTo>
                <a:lnTo>
                  <a:pt x="381285" y="1445520"/>
                </a:lnTo>
                <a:lnTo>
                  <a:pt x="351806" y="1414299"/>
                </a:lnTo>
                <a:lnTo>
                  <a:pt x="327819" y="1379190"/>
                </a:lnTo>
                <a:lnTo>
                  <a:pt x="309932" y="1340746"/>
                </a:lnTo>
                <a:lnTo>
                  <a:pt x="298755" y="1299517"/>
                </a:lnTo>
                <a:lnTo>
                  <a:pt x="294894" y="1256055"/>
                </a:lnTo>
                <a:lnTo>
                  <a:pt x="294894" y="1029944"/>
                </a:lnTo>
                <a:lnTo>
                  <a:pt x="291032" y="986482"/>
                </a:lnTo>
                <a:lnTo>
                  <a:pt x="279855" y="945253"/>
                </a:lnTo>
                <a:lnTo>
                  <a:pt x="261968" y="906809"/>
                </a:lnTo>
                <a:lnTo>
                  <a:pt x="237981" y="871700"/>
                </a:lnTo>
                <a:lnTo>
                  <a:pt x="208502" y="840479"/>
                </a:lnTo>
                <a:lnTo>
                  <a:pt x="174138" y="813698"/>
                </a:lnTo>
                <a:lnTo>
                  <a:pt x="135498" y="791907"/>
                </a:lnTo>
                <a:lnTo>
                  <a:pt x="93189" y="775660"/>
                </a:lnTo>
                <a:lnTo>
                  <a:pt x="47820" y="765506"/>
                </a:lnTo>
                <a:lnTo>
                  <a:pt x="0" y="761999"/>
                </a:lnTo>
                <a:lnTo>
                  <a:pt x="47820" y="758491"/>
                </a:lnTo>
                <a:lnTo>
                  <a:pt x="93189" y="748334"/>
                </a:lnTo>
                <a:lnTo>
                  <a:pt x="135498" y="732081"/>
                </a:lnTo>
                <a:lnTo>
                  <a:pt x="174138" y="710285"/>
                </a:lnTo>
                <a:lnTo>
                  <a:pt x="208502" y="683498"/>
                </a:lnTo>
                <a:lnTo>
                  <a:pt x="237981" y="652271"/>
                </a:lnTo>
                <a:lnTo>
                  <a:pt x="261968" y="617159"/>
                </a:lnTo>
                <a:lnTo>
                  <a:pt x="279855" y="578713"/>
                </a:lnTo>
                <a:lnTo>
                  <a:pt x="291032" y="537486"/>
                </a:lnTo>
                <a:lnTo>
                  <a:pt x="294894" y="494029"/>
                </a:lnTo>
                <a:lnTo>
                  <a:pt x="294894" y="267969"/>
                </a:lnTo>
                <a:lnTo>
                  <a:pt x="298755" y="224513"/>
                </a:lnTo>
                <a:lnTo>
                  <a:pt x="309932" y="183286"/>
                </a:lnTo>
                <a:lnTo>
                  <a:pt x="327819" y="144840"/>
                </a:lnTo>
                <a:lnTo>
                  <a:pt x="351806" y="109727"/>
                </a:lnTo>
                <a:lnTo>
                  <a:pt x="381285" y="78501"/>
                </a:lnTo>
                <a:lnTo>
                  <a:pt x="415649" y="51714"/>
                </a:lnTo>
                <a:lnTo>
                  <a:pt x="454289" y="29918"/>
                </a:lnTo>
                <a:lnTo>
                  <a:pt x="496598" y="13665"/>
                </a:lnTo>
                <a:lnTo>
                  <a:pt x="541967" y="3508"/>
                </a:lnTo>
                <a:lnTo>
                  <a:pt x="589788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4388" y="5500217"/>
            <a:ext cx="128341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smtClean="0">
                <a:latin typeface="Bahnschrift"/>
                <a:cs typeface="Bahnschrift"/>
              </a:rPr>
              <a:t>Physical</a:t>
            </a:r>
            <a:endParaRPr lang="en-US" sz="1800" spc="-5" dirty="0" smtClean="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3411" y="3959352"/>
            <a:ext cx="2562225" cy="753110"/>
          </a:xfrm>
          <a:prstGeom prst="rect">
            <a:avLst/>
          </a:prstGeom>
          <a:solidFill>
            <a:srgbClr val="532708"/>
          </a:solidFill>
          <a:ln w="12700">
            <a:solidFill>
              <a:srgbClr val="2E528F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160"/>
              </a:spcBef>
            </a:pPr>
            <a:r>
              <a:rPr sz="3000" spc="-5" dirty="0">
                <a:solidFill>
                  <a:srgbClr val="FFFFFF"/>
                </a:solidFill>
                <a:latin typeface="Bahnschrift"/>
                <a:cs typeface="Bahnschrift"/>
              </a:rPr>
              <a:t>Guest</a:t>
            </a:r>
            <a:r>
              <a:rPr sz="3000" spc="2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OS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1888" y="3112007"/>
            <a:ext cx="2563495" cy="75311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155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Bins</a:t>
            </a:r>
            <a:r>
              <a:rPr sz="3000" spc="24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/</a:t>
            </a:r>
            <a:r>
              <a:rPr sz="3000" spc="26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Bahnschrift"/>
                <a:cs typeface="Bahnschrift"/>
              </a:rPr>
              <a:t>Libs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1888" y="2264664"/>
            <a:ext cx="2563495" cy="751840"/>
          </a:xfrm>
          <a:prstGeom prst="rect">
            <a:avLst/>
          </a:prstGeom>
          <a:solidFill>
            <a:srgbClr val="001F5F"/>
          </a:solidFill>
          <a:ln w="12700">
            <a:solidFill>
              <a:srgbClr val="2E528F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854710">
              <a:lnSpc>
                <a:spcPct val="100000"/>
              </a:lnSpc>
              <a:spcBef>
                <a:spcPts val="1150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Code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55775" y="2264664"/>
            <a:ext cx="591820" cy="2447925"/>
          </a:xfrm>
          <a:custGeom>
            <a:avLst/>
            <a:gdLst/>
            <a:ahLst/>
            <a:cxnLst/>
            <a:rect l="l" t="t" r="r" b="b"/>
            <a:pathLst>
              <a:path w="591819" h="2447925">
                <a:moveTo>
                  <a:pt x="591312" y="2447544"/>
                </a:moveTo>
                <a:lnTo>
                  <a:pt x="543346" y="2444028"/>
                </a:lnTo>
                <a:lnTo>
                  <a:pt x="497848" y="2433849"/>
                </a:lnTo>
                <a:lnTo>
                  <a:pt x="455425" y="2417560"/>
                </a:lnTo>
                <a:lnTo>
                  <a:pt x="416685" y="2395715"/>
                </a:lnTo>
                <a:lnTo>
                  <a:pt x="382238" y="2368867"/>
                </a:lnTo>
                <a:lnTo>
                  <a:pt x="352690" y="2337569"/>
                </a:lnTo>
                <a:lnTo>
                  <a:pt x="328649" y="2302373"/>
                </a:lnTo>
                <a:lnTo>
                  <a:pt x="310725" y="2263834"/>
                </a:lnTo>
                <a:lnTo>
                  <a:pt x="299524" y="2222505"/>
                </a:lnTo>
                <a:lnTo>
                  <a:pt x="295656" y="2178939"/>
                </a:lnTo>
                <a:lnTo>
                  <a:pt x="295656" y="1492377"/>
                </a:lnTo>
                <a:lnTo>
                  <a:pt x="291787" y="1448810"/>
                </a:lnTo>
                <a:lnTo>
                  <a:pt x="280586" y="1407481"/>
                </a:lnTo>
                <a:lnTo>
                  <a:pt x="262662" y="1368942"/>
                </a:lnTo>
                <a:lnTo>
                  <a:pt x="238621" y="1333746"/>
                </a:lnTo>
                <a:lnTo>
                  <a:pt x="209073" y="1302448"/>
                </a:lnTo>
                <a:lnTo>
                  <a:pt x="174626" y="1275600"/>
                </a:lnTo>
                <a:lnTo>
                  <a:pt x="135886" y="1253755"/>
                </a:lnTo>
                <a:lnTo>
                  <a:pt x="93463" y="1237466"/>
                </a:lnTo>
                <a:lnTo>
                  <a:pt x="47965" y="1227287"/>
                </a:lnTo>
                <a:lnTo>
                  <a:pt x="0" y="1223772"/>
                </a:lnTo>
                <a:lnTo>
                  <a:pt x="47965" y="1220256"/>
                </a:lnTo>
                <a:lnTo>
                  <a:pt x="93463" y="1210077"/>
                </a:lnTo>
                <a:lnTo>
                  <a:pt x="135886" y="1193788"/>
                </a:lnTo>
                <a:lnTo>
                  <a:pt x="174626" y="1171943"/>
                </a:lnTo>
                <a:lnTo>
                  <a:pt x="209073" y="1145095"/>
                </a:lnTo>
                <a:lnTo>
                  <a:pt x="238621" y="1113797"/>
                </a:lnTo>
                <a:lnTo>
                  <a:pt x="262662" y="1078601"/>
                </a:lnTo>
                <a:lnTo>
                  <a:pt x="280586" y="1040062"/>
                </a:lnTo>
                <a:lnTo>
                  <a:pt x="291787" y="998733"/>
                </a:lnTo>
                <a:lnTo>
                  <a:pt x="295656" y="955166"/>
                </a:lnTo>
                <a:lnTo>
                  <a:pt x="295656" y="268605"/>
                </a:lnTo>
                <a:lnTo>
                  <a:pt x="299524" y="225038"/>
                </a:lnTo>
                <a:lnTo>
                  <a:pt x="310725" y="183709"/>
                </a:lnTo>
                <a:lnTo>
                  <a:pt x="328649" y="145170"/>
                </a:lnTo>
                <a:lnTo>
                  <a:pt x="352690" y="109974"/>
                </a:lnTo>
                <a:lnTo>
                  <a:pt x="382238" y="78676"/>
                </a:lnTo>
                <a:lnTo>
                  <a:pt x="416685" y="51828"/>
                </a:lnTo>
                <a:lnTo>
                  <a:pt x="455425" y="29983"/>
                </a:lnTo>
                <a:lnTo>
                  <a:pt x="497848" y="13694"/>
                </a:lnTo>
                <a:lnTo>
                  <a:pt x="543346" y="3515"/>
                </a:lnTo>
                <a:lnTo>
                  <a:pt x="591312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0718" y="3363848"/>
            <a:ext cx="704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ahnschrift"/>
                <a:cs typeface="Bahnschrift"/>
              </a:rPr>
              <a:t>Virtual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7779" y="3959352"/>
            <a:ext cx="2562225" cy="753110"/>
          </a:xfrm>
          <a:prstGeom prst="rect">
            <a:avLst/>
          </a:prstGeom>
          <a:solidFill>
            <a:srgbClr val="532708"/>
          </a:solidFill>
          <a:ln w="12700">
            <a:solidFill>
              <a:srgbClr val="2E528F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160"/>
              </a:spcBef>
            </a:pPr>
            <a:r>
              <a:rPr sz="3000" spc="-5" dirty="0">
                <a:solidFill>
                  <a:srgbClr val="FFFFFF"/>
                </a:solidFill>
                <a:latin typeface="Bahnschrift"/>
                <a:cs typeface="Bahnschrift"/>
              </a:rPr>
              <a:t>Guest</a:t>
            </a:r>
            <a:r>
              <a:rPr sz="3000" spc="2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OS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7779" y="3112007"/>
            <a:ext cx="2562225" cy="75311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1155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Bins</a:t>
            </a:r>
            <a:r>
              <a:rPr sz="3000" spc="24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/</a:t>
            </a:r>
            <a:r>
              <a:rPr sz="3000" spc="26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Bahnschrift"/>
                <a:cs typeface="Bahnschrift"/>
              </a:rPr>
              <a:t>Libs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7779" y="2264664"/>
            <a:ext cx="2562225" cy="751840"/>
          </a:xfrm>
          <a:prstGeom prst="rect">
            <a:avLst/>
          </a:prstGeom>
          <a:solidFill>
            <a:srgbClr val="001F5F"/>
          </a:solidFill>
          <a:ln w="12700">
            <a:solidFill>
              <a:srgbClr val="2E528F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854075">
              <a:lnSpc>
                <a:spcPct val="100000"/>
              </a:lnSpc>
              <a:spcBef>
                <a:spcPts val="1150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Code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00643" y="3959352"/>
            <a:ext cx="2563495" cy="753110"/>
          </a:xfrm>
          <a:prstGeom prst="rect">
            <a:avLst/>
          </a:prstGeom>
          <a:solidFill>
            <a:srgbClr val="532708"/>
          </a:solidFill>
          <a:ln w="12700">
            <a:solidFill>
              <a:srgbClr val="2E528F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1160"/>
              </a:spcBef>
            </a:pPr>
            <a:r>
              <a:rPr sz="3000" spc="-5" dirty="0">
                <a:solidFill>
                  <a:srgbClr val="FFFFFF"/>
                </a:solidFill>
                <a:latin typeface="Bahnschrift"/>
                <a:cs typeface="Bahnschrift"/>
              </a:rPr>
              <a:t>Guest</a:t>
            </a:r>
            <a:r>
              <a:rPr sz="3000" spc="2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OS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00643" y="3112007"/>
            <a:ext cx="2562225" cy="75311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155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Bins</a:t>
            </a:r>
            <a:r>
              <a:rPr sz="3000" spc="24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/</a:t>
            </a:r>
            <a:r>
              <a:rPr sz="3000" spc="26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Bahnschrift"/>
                <a:cs typeface="Bahnschrift"/>
              </a:rPr>
              <a:t>Libs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00643" y="2264664"/>
            <a:ext cx="2562225" cy="751840"/>
          </a:xfrm>
          <a:prstGeom prst="rect">
            <a:avLst/>
          </a:prstGeom>
          <a:solidFill>
            <a:srgbClr val="001F5F"/>
          </a:solidFill>
          <a:ln w="12700">
            <a:solidFill>
              <a:srgbClr val="2E528F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855344">
              <a:lnSpc>
                <a:spcPct val="100000"/>
              </a:lnSpc>
              <a:spcBef>
                <a:spcPts val="1150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Code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2946" y="1329676"/>
            <a:ext cx="6621654" cy="84963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600" dirty="0">
                <a:latin typeface="Bahnschrift"/>
                <a:cs typeface="Bahnschrift"/>
              </a:rPr>
              <a:t>VM</a:t>
            </a:r>
            <a:r>
              <a:rPr sz="2600" spc="240" dirty="0">
                <a:latin typeface="Bahnschrift"/>
                <a:cs typeface="Bahnschrift"/>
              </a:rPr>
              <a:t> </a:t>
            </a:r>
            <a:r>
              <a:rPr sz="2600" spc="-5" dirty="0">
                <a:latin typeface="Bahnschrift"/>
                <a:cs typeface="Bahnschrift"/>
              </a:rPr>
              <a:t>Density</a:t>
            </a:r>
            <a:r>
              <a:rPr sz="2600" spc="250" dirty="0">
                <a:latin typeface="Bahnschrift"/>
                <a:cs typeface="Bahnschrift"/>
              </a:rPr>
              <a:t> </a:t>
            </a:r>
            <a:r>
              <a:rPr sz="2600" dirty="0">
                <a:latin typeface="Bahnschrift"/>
                <a:cs typeface="Bahnschrift"/>
              </a:rPr>
              <a:t>=</a:t>
            </a:r>
            <a:r>
              <a:rPr sz="2600" spc="250" dirty="0">
                <a:latin typeface="Bahnschrift"/>
                <a:cs typeface="Bahnschrift"/>
              </a:rPr>
              <a:t> </a:t>
            </a:r>
            <a:r>
              <a:rPr sz="2600" spc="-5" dirty="0">
                <a:latin typeface="Bahnschrift"/>
                <a:cs typeface="Bahnschrift"/>
              </a:rPr>
              <a:t>No.</a:t>
            </a:r>
            <a:r>
              <a:rPr sz="2600" spc="240" dirty="0">
                <a:latin typeface="Bahnschrift"/>
                <a:cs typeface="Bahnschrift"/>
              </a:rPr>
              <a:t> </a:t>
            </a:r>
            <a:r>
              <a:rPr sz="2600" dirty="0">
                <a:latin typeface="Bahnschrift"/>
                <a:cs typeface="Bahnschrift"/>
              </a:rPr>
              <a:t>of</a:t>
            </a:r>
            <a:r>
              <a:rPr sz="2600" spc="245" dirty="0">
                <a:latin typeface="Bahnschrift"/>
                <a:cs typeface="Bahnschrift"/>
              </a:rPr>
              <a:t> </a:t>
            </a:r>
            <a:r>
              <a:rPr sz="2600" dirty="0">
                <a:latin typeface="Bahnschrift"/>
                <a:cs typeface="Bahnschrift"/>
              </a:rPr>
              <a:t>VMs</a:t>
            </a:r>
            <a:r>
              <a:rPr sz="2600" spc="229" dirty="0">
                <a:latin typeface="Bahnschrift"/>
                <a:cs typeface="Bahnschrift"/>
              </a:rPr>
              <a:t> </a:t>
            </a:r>
            <a:r>
              <a:rPr sz="2600" dirty="0">
                <a:latin typeface="Bahnschrift"/>
                <a:cs typeface="Bahnschrift"/>
              </a:rPr>
              <a:t>per</a:t>
            </a:r>
            <a:r>
              <a:rPr sz="2600" spc="250" dirty="0">
                <a:latin typeface="Bahnschrift"/>
                <a:cs typeface="Bahnschrift"/>
              </a:rPr>
              <a:t> </a:t>
            </a:r>
            <a:r>
              <a:rPr sz="2600" dirty="0">
                <a:latin typeface="Bahnschrift"/>
                <a:cs typeface="Bahnschrift"/>
              </a:rPr>
              <a:t>Host</a:t>
            </a:r>
            <a:endParaRPr sz="2600">
              <a:latin typeface="Bahnschrift"/>
              <a:cs typeface="Bahnschrift"/>
            </a:endParaRPr>
          </a:p>
          <a:p>
            <a:pPr marL="1980564">
              <a:lnSpc>
                <a:spcPct val="100000"/>
              </a:lnSpc>
              <a:spcBef>
                <a:spcPts val="420"/>
              </a:spcBef>
            </a:pPr>
            <a:r>
              <a:rPr sz="2000" spc="-5" dirty="0">
                <a:latin typeface="Bahnschrift"/>
                <a:cs typeface="Bahnschrift"/>
              </a:rPr>
              <a:t>In</a:t>
            </a:r>
            <a:r>
              <a:rPr sz="2000" spc="16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this</a:t>
            </a:r>
            <a:r>
              <a:rPr sz="2000" spc="17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case</a:t>
            </a:r>
            <a:r>
              <a:rPr sz="2000" spc="19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-</a:t>
            </a:r>
            <a:r>
              <a:rPr sz="2000" spc="185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3</a:t>
            </a:r>
            <a:endParaRPr sz="2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1415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Basic</a:t>
            </a:r>
            <a:r>
              <a:rPr spc="-65" dirty="0"/>
              <a:t> </a:t>
            </a:r>
            <a:r>
              <a:rPr spc="-245" dirty="0"/>
              <a:t>D</a:t>
            </a:r>
            <a:r>
              <a:rPr spc="-180" dirty="0"/>
              <a:t>e</a:t>
            </a:r>
            <a:r>
              <a:rPr spc="-210" dirty="0"/>
              <a:t>ploym</a:t>
            </a:r>
            <a:r>
              <a:rPr spc="-185" dirty="0"/>
              <a:t>e</a:t>
            </a:r>
            <a:r>
              <a:rPr spc="-150" dirty="0"/>
              <a:t>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920" y="4025020"/>
            <a:ext cx="883647" cy="8836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920" y="5329564"/>
            <a:ext cx="883647" cy="8836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3972" y="2775340"/>
            <a:ext cx="883647" cy="88364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85216" y="2796539"/>
            <a:ext cx="340360" cy="306705"/>
          </a:xfrm>
          <a:custGeom>
            <a:avLst/>
            <a:gdLst/>
            <a:ahLst/>
            <a:cxnLst/>
            <a:rect l="l" t="t" r="r" b="b"/>
            <a:pathLst>
              <a:path w="340359" h="306705">
                <a:moveTo>
                  <a:pt x="339852" y="0"/>
                </a:moveTo>
                <a:lnTo>
                  <a:pt x="0" y="0"/>
                </a:lnTo>
                <a:lnTo>
                  <a:pt x="0" y="306324"/>
                </a:lnTo>
                <a:lnTo>
                  <a:pt x="339852" y="306324"/>
                </a:lnTo>
                <a:lnTo>
                  <a:pt x="339852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216" y="3392423"/>
            <a:ext cx="340360" cy="307975"/>
          </a:xfrm>
          <a:custGeom>
            <a:avLst/>
            <a:gdLst/>
            <a:ahLst/>
            <a:cxnLst/>
            <a:rect l="l" t="t" r="r" b="b"/>
            <a:pathLst>
              <a:path w="340359" h="307975">
                <a:moveTo>
                  <a:pt x="339852" y="0"/>
                </a:moveTo>
                <a:lnTo>
                  <a:pt x="0" y="0"/>
                </a:lnTo>
                <a:lnTo>
                  <a:pt x="0" y="307848"/>
                </a:lnTo>
                <a:lnTo>
                  <a:pt x="339852" y="307848"/>
                </a:lnTo>
                <a:lnTo>
                  <a:pt x="339852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3955" y="1747519"/>
            <a:ext cx="8014970" cy="201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All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instances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update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new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version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Bahnschrift"/>
              <a:cs typeface="Bahnschrift"/>
            </a:endParaRPr>
          </a:p>
          <a:p>
            <a:pPr marL="521970" marR="7146925">
              <a:lnSpc>
                <a:spcPct val="150500"/>
              </a:lnSpc>
            </a:pPr>
            <a:r>
              <a:rPr sz="2600" spc="5" dirty="0">
                <a:solidFill>
                  <a:srgbClr val="538235"/>
                </a:solidFill>
                <a:latin typeface="Bahnschrift"/>
                <a:cs typeface="Bahnschrift"/>
              </a:rPr>
              <a:t>v1 </a:t>
            </a:r>
            <a:r>
              <a:rPr sz="2600" spc="-43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600" spc="5" dirty="0">
                <a:solidFill>
                  <a:srgbClr val="2D75B6"/>
                </a:solidFill>
                <a:latin typeface="Bahnschrift"/>
                <a:cs typeface="Bahnschrift"/>
              </a:rPr>
              <a:t>v2</a:t>
            </a:r>
            <a:endParaRPr sz="2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1415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Basic</a:t>
            </a:r>
            <a:r>
              <a:rPr spc="-65" dirty="0"/>
              <a:t> </a:t>
            </a:r>
            <a:r>
              <a:rPr spc="-245" dirty="0"/>
              <a:t>D</a:t>
            </a:r>
            <a:r>
              <a:rPr spc="-180" dirty="0"/>
              <a:t>e</a:t>
            </a:r>
            <a:r>
              <a:rPr spc="-210" dirty="0"/>
              <a:t>ploym</a:t>
            </a:r>
            <a:r>
              <a:rPr spc="-185" dirty="0"/>
              <a:t>e</a:t>
            </a:r>
            <a:r>
              <a:rPr spc="-150" dirty="0"/>
              <a:t>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932" y="2061972"/>
            <a:ext cx="2828925" cy="670560"/>
          </a:xfrm>
          <a:prstGeom prst="rect">
            <a:avLst/>
          </a:prstGeom>
          <a:solidFill>
            <a:srgbClr val="538235"/>
          </a:solidFill>
          <a:ln w="12700">
            <a:solidFill>
              <a:srgbClr val="172C51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Pros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771" y="2061972"/>
            <a:ext cx="2828925" cy="670560"/>
          </a:xfrm>
          <a:prstGeom prst="rect">
            <a:avLst/>
          </a:prstGeom>
          <a:solidFill>
            <a:srgbClr val="FF0000"/>
          </a:solidFill>
          <a:ln w="12700">
            <a:solidFill>
              <a:srgbClr val="172C51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35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Cons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9925" y="2973303"/>
            <a:ext cx="1018540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85622"/>
                </a:solidFill>
                <a:latin typeface="Bahnschrift"/>
                <a:cs typeface="Bahnschrift"/>
              </a:rPr>
              <a:t>Si</a:t>
            </a:r>
            <a:r>
              <a:rPr sz="1800" spc="-5" dirty="0">
                <a:solidFill>
                  <a:srgbClr val="385622"/>
                </a:solidFill>
                <a:latin typeface="Bahnschrift"/>
                <a:cs typeface="Bahnschrift"/>
              </a:rPr>
              <a:t>m</a:t>
            </a:r>
            <a:r>
              <a:rPr sz="1800" dirty="0">
                <a:solidFill>
                  <a:srgbClr val="385622"/>
                </a:solidFill>
                <a:latin typeface="Bahnschrift"/>
                <a:cs typeface="Bahnschrift"/>
              </a:rPr>
              <a:t>ple</a:t>
            </a:r>
            <a:endParaRPr sz="1800">
              <a:latin typeface="Bahnschrift"/>
              <a:cs typeface="Bahnschrif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85622"/>
                </a:solidFill>
                <a:latin typeface="Bahnschrift"/>
                <a:cs typeface="Bahnschrift"/>
              </a:rPr>
              <a:t>Fast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1035" y="2973303"/>
            <a:ext cx="309689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0000"/>
                </a:solidFill>
                <a:latin typeface="Bahnschrift"/>
                <a:cs typeface="Bahnschrift"/>
              </a:rPr>
              <a:t>Risky</a:t>
            </a:r>
            <a:endParaRPr sz="1800">
              <a:latin typeface="Bahnschrift"/>
              <a:cs typeface="Bahnschrif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0000"/>
                </a:solidFill>
                <a:latin typeface="Bahnschrift"/>
                <a:cs typeface="Bahnschrift"/>
              </a:rPr>
              <a:t>System</a:t>
            </a:r>
            <a:r>
              <a:rPr sz="1800" spc="18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Bahnschrift"/>
                <a:cs typeface="Bahnschrift"/>
              </a:rPr>
              <a:t>might</a:t>
            </a:r>
            <a:r>
              <a:rPr sz="1800" spc="15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Bahnschrift"/>
                <a:cs typeface="Bahnschrift"/>
              </a:rPr>
              <a:t>get</a:t>
            </a:r>
            <a:r>
              <a:rPr sz="1800" spc="19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Bahnschrift"/>
                <a:cs typeface="Bahnschrift"/>
              </a:rPr>
              <a:t>unusable</a:t>
            </a:r>
            <a:endParaRPr sz="1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14159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Basic</a:t>
            </a:r>
            <a:r>
              <a:rPr spc="-65" dirty="0"/>
              <a:t> </a:t>
            </a:r>
            <a:r>
              <a:rPr spc="-245" dirty="0"/>
              <a:t>D</a:t>
            </a:r>
            <a:r>
              <a:rPr spc="-180" dirty="0"/>
              <a:t>e</a:t>
            </a:r>
            <a:r>
              <a:rPr spc="-210" dirty="0"/>
              <a:t>ploym</a:t>
            </a:r>
            <a:r>
              <a:rPr spc="-185" dirty="0"/>
              <a:t>e</a:t>
            </a:r>
            <a:r>
              <a:rPr spc="-150" dirty="0"/>
              <a:t>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5253355" cy="182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implementation: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200" spc="-5" dirty="0">
                <a:latin typeface="Bahnschrift"/>
                <a:cs typeface="Bahnschrift"/>
              </a:rPr>
              <a:t>Simple</a:t>
            </a:r>
            <a:r>
              <a:rPr sz="2200" spc="204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deployment</a:t>
            </a:r>
            <a:r>
              <a:rPr sz="2200" spc="210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of</a:t>
            </a:r>
            <a:r>
              <a:rPr sz="2200" spc="210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new</a:t>
            </a:r>
            <a:r>
              <a:rPr sz="2200" spc="210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version</a:t>
            </a:r>
            <a:endParaRPr sz="22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2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200" spc="-5" dirty="0">
                <a:latin typeface="Bahnschrift"/>
                <a:cs typeface="Bahnschrift"/>
              </a:rPr>
              <a:t>No</a:t>
            </a:r>
            <a:r>
              <a:rPr sz="2200" spc="200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use</a:t>
            </a:r>
            <a:r>
              <a:rPr sz="2200" spc="204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of</a:t>
            </a:r>
            <a:r>
              <a:rPr sz="2200" spc="204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deployment</a:t>
            </a:r>
            <a:r>
              <a:rPr sz="2200" spc="204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slots</a:t>
            </a:r>
            <a:endParaRPr sz="2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5740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Rolling</a:t>
            </a:r>
            <a:r>
              <a:rPr spc="-100" dirty="0"/>
              <a:t> </a:t>
            </a:r>
            <a:r>
              <a:rPr spc="-195" dirty="0"/>
              <a:t>Deployment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920" y="4471552"/>
            <a:ext cx="883647" cy="8836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920" y="5776094"/>
            <a:ext cx="883647" cy="8836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3972" y="3221872"/>
            <a:ext cx="883647" cy="88364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85216" y="3243072"/>
            <a:ext cx="340360" cy="306705"/>
          </a:xfrm>
          <a:custGeom>
            <a:avLst/>
            <a:gdLst/>
            <a:ahLst/>
            <a:cxnLst/>
            <a:rect l="l" t="t" r="r" b="b"/>
            <a:pathLst>
              <a:path w="340359" h="306704">
                <a:moveTo>
                  <a:pt x="339852" y="0"/>
                </a:moveTo>
                <a:lnTo>
                  <a:pt x="0" y="0"/>
                </a:lnTo>
                <a:lnTo>
                  <a:pt x="0" y="306324"/>
                </a:lnTo>
                <a:lnTo>
                  <a:pt x="339852" y="306324"/>
                </a:lnTo>
                <a:lnTo>
                  <a:pt x="339852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216" y="3838955"/>
            <a:ext cx="340360" cy="307975"/>
          </a:xfrm>
          <a:custGeom>
            <a:avLst/>
            <a:gdLst/>
            <a:ahLst/>
            <a:cxnLst/>
            <a:rect l="l" t="t" r="r" b="b"/>
            <a:pathLst>
              <a:path w="340359" h="307975">
                <a:moveTo>
                  <a:pt x="339852" y="0"/>
                </a:moveTo>
                <a:lnTo>
                  <a:pt x="0" y="0"/>
                </a:lnTo>
                <a:lnTo>
                  <a:pt x="0" y="307848"/>
                </a:lnTo>
                <a:lnTo>
                  <a:pt x="339852" y="307848"/>
                </a:lnTo>
                <a:lnTo>
                  <a:pt x="339852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3955" y="1747519"/>
            <a:ext cx="8756015" cy="2459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Instances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updated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gradually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batches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Only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if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errors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are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found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deployment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resumes</a:t>
            </a:r>
            <a:endParaRPr sz="2800">
              <a:latin typeface="Bahnschrift"/>
              <a:cs typeface="Bahnschrift"/>
            </a:endParaRPr>
          </a:p>
          <a:p>
            <a:pPr marL="521970" marR="7887970">
              <a:lnSpc>
                <a:spcPts val="4700"/>
              </a:lnSpc>
            </a:pPr>
            <a:r>
              <a:rPr sz="2600" dirty="0">
                <a:solidFill>
                  <a:srgbClr val="538235"/>
                </a:solidFill>
                <a:latin typeface="Bahnschrift"/>
                <a:cs typeface="Bahnschrift"/>
              </a:rPr>
              <a:t>v1 </a:t>
            </a:r>
            <a:r>
              <a:rPr sz="2600" spc="-43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600" spc="5" dirty="0">
                <a:solidFill>
                  <a:srgbClr val="2D75B6"/>
                </a:solidFill>
                <a:latin typeface="Bahnschrift"/>
                <a:cs typeface="Bahnschrift"/>
              </a:rPr>
              <a:t>v</a:t>
            </a:r>
            <a:r>
              <a:rPr sz="2600" dirty="0">
                <a:solidFill>
                  <a:srgbClr val="2D75B6"/>
                </a:solidFill>
                <a:latin typeface="Bahnschrift"/>
                <a:cs typeface="Bahnschrift"/>
              </a:rPr>
              <a:t>2</a:t>
            </a:r>
            <a:endParaRPr sz="2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5740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Rolling</a:t>
            </a:r>
            <a:r>
              <a:rPr spc="-100" dirty="0"/>
              <a:t> </a:t>
            </a:r>
            <a:r>
              <a:rPr spc="-195" dirty="0"/>
              <a:t>Deployment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920" y="4471552"/>
            <a:ext cx="883647" cy="8836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920" y="5776094"/>
            <a:ext cx="883647" cy="8836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3972" y="3221872"/>
            <a:ext cx="883647" cy="88364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85216" y="3243072"/>
            <a:ext cx="340360" cy="306705"/>
          </a:xfrm>
          <a:custGeom>
            <a:avLst/>
            <a:gdLst/>
            <a:ahLst/>
            <a:cxnLst/>
            <a:rect l="l" t="t" r="r" b="b"/>
            <a:pathLst>
              <a:path w="340359" h="306704">
                <a:moveTo>
                  <a:pt x="339852" y="0"/>
                </a:moveTo>
                <a:lnTo>
                  <a:pt x="0" y="0"/>
                </a:lnTo>
                <a:lnTo>
                  <a:pt x="0" y="306324"/>
                </a:lnTo>
                <a:lnTo>
                  <a:pt x="339852" y="306324"/>
                </a:lnTo>
                <a:lnTo>
                  <a:pt x="339852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216" y="3838955"/>
            <a:ext cx="340360" cy="307975"/>
          </a:xfrm>
          <a:custGeom>
            <a:avLst/>
            <a:gdLst/>
            <a:ahLst/>
            <a:cxnLst/>
            <a:rect l="l" t="t" r="r" b="b"/>
            <a:pathLst>
              <a:path w="340359" h="307975">
                <a:moveTo>
                  <a:pt x="339852" y="0"/>
                </a:moveTo>
                <a:lnTo>
                  <a:pt x="0" y="0"/>
                </a:lnTo>
                <a:lnTo>
                  <a:pt x="0" y="307848"/>
                </a:lnTo>
                <a:lnTo>
                  <a:pt x="339852" y="307848"/>
                </a:lnTo>
                <a:lnTo>
                  <a:pt x="339852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3955" y="1747519"/>
            <a:ext cx="10080245" cy="19075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Instances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updated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gradually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batches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Only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if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errors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are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found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deployment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resumes</a:t>
            </a:r>
            <a:endParaRPr sz="2800">
              <a:latin typeface="Bahnschrift"/>
              <a:cs typeface="Bahnschrift"/>
            </a:endParaRPr>
          </a:p>
          <a:p>
            <a:pPr marL="521970" marR="7887334">
              <a:lnSpc>
                <a:spcPts val="4700"/>
              </a:lnSpc>
            </a:pPr>
            <a:r>
              <a:rPr sz="2600" dirty="0">
                <a:solidFill>
                  <a:srgbClr val="538235"/>
                </a:solidFill>
                <a:latin typeface="Bahnschrift"/>
                <a:cs typeface="Bahnschrift"/>
              </a:rPr>
              <a:t>v1 </a:t>
            </a:r>
            <a:r>
              <a:rPr sz="2600" spc="-43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600" dirty="0">
                <a:solidFill>
                  <a:srgbClr val="2D75B6"/>
                </a:solidFill>
                <a:latin typeface="Bahnschrift"/>
                <a:cs typeface="Bahnschrift"/>
              </a:rPr>
              <a:t>v2</a:t>
            </a:r>
            <a:endParaRPr sz="2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5740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Rolling</a:t>
            </a:r>
            <a:r>
              <a:rPr spc="-100" dirty="0"/>
              <a:t> </a:t>
            </a:r>
            <a:r>
              <a:rPr spc="-195" dirty="0"/>
              <a:t>Deployment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920" y="4471552"/>
            <a:ext cx="883647" cy="8836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8920" y="5776094"/>
            <a:ext cx="883647" cy="8836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3972" y="3221872"/>
            <a:ext cx="883647" cy="88364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85216" y="3243072"/>
            <a:ext cx="340360" cy="306705"/>
          </a:xfrm>
          <a:custGeom>
            <a:avLst/>
            <a:gdLst/>
            <a:ahLst/>
            <a:cxnLst/>
            <a:rect l="l" t="t" r="r" b="b"/>
            <a:pathLst>
              <a:path w="340359" h="306704">
                <a:moveTo>
                  <a:pt x="339852" y="0"/>
                </a:moveTo>
                <a:lnTo>
                  <a:pt x="0" y="0"/>
                </a:lnTo>
                <a:lnTo>
                  <a:pt x="0" y="306324"/>
                </a:lnTo>
                <a:lnTo>
                  <a:pt x="339852" y="306324"/>
                </a:lnTo>
                <a:lnTo>
                  <a:pt x="339852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216" y="3838955"/>
            <a:ext cx="340360" cy="307975"/>
          </a:xfrm>
          <a:custGeom>
            <a:avLst/>
            <a:gdLst/>
            <a:ahLst/>
            <a:cxnLst/>
            <a:rect l="l" t="t" r="r" b="b"/>
            <a:pathLst>
              <a:path w="340359" h="307975">
                <a:moveTo>
                  <a:pt x="339852" y="0"/>
                </a:moveTo>
                <a:lnTo>
                  <a:pt x="0" y="0"/>
                </a:lnTo>
                <a:lnTo>
                  <a:pt x="0" y="307848"/>
                </a:lnTo>
                <a:lnTo>
                  <a:pt x="339852" y="307848"/>
                </a:lnTo>
                <a:lnTo>
                  <a:pt x="339852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3955" y="1747519"/>
            <a:ext cx="10004045" cy="19075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Instances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updated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gradually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batches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Only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if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errors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are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found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deployment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resumes</a:t>
            </a:r>
            <a:endParaRPr sz="2800">
              <a:latin typeface="Bahnschrift"/>
              <a:cs typeface="Bahnschrift"/>
            </a:endParaRPr>
          </a:p>
          <a:p>
            <a:pPr marL="521970" marR="7887970">
              <a:lnSpc>
                <a:spcPts val="4700"/>
              </a:lnSpc>
            </a:pPr>
            <a:r>
              <a:rPr sz="2600" dirty="0">
                <a:solidFill>
                  <a:srgbClr val="538235"/>
                </a:solidFill>
                <a:latin typeface="Bahnschrift"/>
                <a:cs typeface="Bahnschrift"/>
              </a:rPr>
              <a:t>v1 </a:t>
            </a:r>
            <a:r>
              <a:rPr sz="2600" spc="-43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600" spc="5" dirty="0">
                <a:solidFill>
                  <a:srgbClr val="2D75B6"/>
                </a:solidFill>
                <a:latin typeface="Bahnschrift"/>
                <a:cs typeface="Bahnschrift"/>
              </a:rPr>
              <a:t>v</a:t>
            </a:r>
            <a:r>
              <a:rPr sz="2600" dirty="0">
                <a:solidFill>
                  <a:srgbClr val="2D75B6"/>
                </a:solidFill>
                <a:latin typeface="Bahnschrift"/>
                <a:cs typeface="Bahnschrift"/>
              </a:rPr>
              <a:t>2</a:t>
            </a:r>
            <a:endParaRPr sz="2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5740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Rolling</a:t>
            </a:r>
            <a:r>
              <a:rPr spc="-100" dirty="0"/>
              <a:t> </a:t>
            </a:r>
            <a:r>
              <a:rPr spc="-195" dirty="0"/>
              <a:t>Deployment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920" y="4471552"/>
            <a:ext cx="883647" cy="8836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920" y="5776094"/>
            <a:ext cx="883647" cy="8836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3972" y="3221872"/>
            <a:ext cx="883647" cy="88364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85216" y="3243072"/>
            <a:ext cx="340360" cy="306705"/>
          </a:xfrm>
          <a:custGeom>
            <a:avLst/>
            <a:gdLst/>
            <a:ahLst/>
            <a:cxnLst/>
            <a:rect l="l" t="t" r="r" b="b"/>
            <a:pathLst>
              <a:path w="340359" h="306704">
                <a:moveTo>
                  <a:pt x="339852" y="0"/>
                </a:moveTo>
                <a:lnTo>
                  <a:pt x="0" y="0"/>
                </a:lnTo>
                <a:lnTo>
                  <a:pt x="0" y="306324"/>
                </a:lnTo>
                <a:lnTo>
                  <a:pt x="339852" y="306324"/>
                </a:lnTo>
                <a:lnTo>
                  <a:pt x="339852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216" y="3838955"/>
            <a:ext cx="340360" cy="307975"/>
          </a:xfrm>
          <a:custGeom>
            <a:avLst/>
            <a:gdLst/>
            <a:ahLst/>
            <a:cxnLst/>
            <a:rect l="l" t="t" r="r" b="b"/>
            <a:pathLst>
              <a:path w="340359" h="307975">
                <a:moveTo>
                  <a:pt x="339852" y="0"/>
                </a:moveTo>
                <a:lnTo>
                  <a:pt x="0" y="0"/>
                </a:lnTo>
                <a:lnTo>
                  <a:pt x="0" y="307848"/>
                </a:lnTo>
                <a:lnTo>
                  <a:pt x="339852" y="307848"/>
                </a:lnTo>
                <a:lnTo>
                  <a:pt x="339852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3955" y="1747519"/>
            <a:ext cx="9927845" cy="19075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Instances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updated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gradually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batches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Only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if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errors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are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found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deployment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resumes</a:t>
            </a:r>
            <a:endParaRPr sz="2800">
              <a:latin typeface="Bahnschrift"/>
              <a:cs typeface="Bahnschrift"/>
            </a:endParaRPr>
          </a:p>
          <a:p>
            <a:pPr marL="521970" marR="7887334">
              <a:lnSpc>
                <a:spcPts val="4700"/>
              </a:lnSpc>
            </a:pPr>
            <a:r>
              <a:rPr sz="2600" dirty="0">
                <a:solidFill>
                  <a:srgbClr val="538235"/>
                </a:solidFill>
                <a:latin typeface="Bahnschrift"/>
                <a:cs typeface="Bahnschrift"/>
              </a:rPr>
              <a:t>v1 </a:t>
            </a:r>
            <a:r>
              <a:rPr sz="2600" spc="-43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600" dirty="0">
                <a:solidFill>
                  <a:srgbClr val="2D75B6"/>
                </a:solidFill>
                <a:latin typeface="Bahnschrift"/>
                <a:cs typeface="Bahnschrift"/>
              </a:rPr>
              <a:t>v2</a:t>
            </a:r>
            <a:endParaRPr sz="2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5740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Rolling</a:t>
            </a:r>
            <a:r>
              <a:rPr spc="-100" dirty="0"/>
              <a:t> </a:t>
            </a:r>
            <a:r>
              <a:rPr spc="-195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932" y="2061972"/>
            <a:ext cx="2828925" cy="670560"/>
          </a:xfrm>
          <a:prstGeom prst="rect">
            <a:avLst/>
          </a:prstGeom>
          <a:solidFill>
            <a:srgbClr val="538235"/>
          </a:solidFill>
          <a:ln w="12700">
            <a:solidFill>
              <a:srgbClr val="172C51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Pros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771" y="2061972"/>
            <a:ext cx="2828925" cy="670560"/>
          </a:xfrm>
          <a:prstGeom prst="rect">
            <a:avLst/>
          </a:prstGeom>
          <a:solidFill>
            <a:srgbClr val="FF0000"/>
          </a:solidFill>
          <a:ln w="12700">
            <a:solidFill>
              <a:srgbClr val="172C51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35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Cons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9925" y="3109976"/>
            <a:ext cx="1908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85622"/>
                </a:solidFill>
                <a:latin typeface="Bahnschrift"/>
                <a:cs typeface="Bahnschrift"/>
              </a:rPr>
              <a:t>Allows</a:t>
            </a:r>
            <a:r>
              <a:rPr sz="1800" spc="13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385622"/>
                </a:solidFill>
                <a:latin typeface="Bahnschrift"/>
                <a:cs typeface="Bahnschrift"/>
              </a:rPr>
              <a:t>rollback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1035" y="2973303"/>
            <a:ext cx="3331845" cy="125984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0000"/>
                </a:solidFill>
                <a:latin typeface="Bahnschrift"/>
                <a:cs typeface="Bahnschrift"/>
              </a:rPr>
              <a:t>Need</a:t>
            </a:r>
            <a:r>
              <a:rPr sz="1800" spc="16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Bahnschrift"/>
                <a:cs typeface="Bahnschrift"/>
              </a:rPr>
              <a:t>to</a:t>
            </a:r>
            <a:r>
              <a:rPr sz="1800" spc="16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FF0000"/>
                </a:solidFill>
                <a:latin typeface="Bahnschrift"/>
                <a:cs typeface="Bahnschrift"/>
              </a:rPr>
              <a:t>support</a:t>
            </a:r>
            <a:r>
              <a:rPr sz="1800" spc="15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Bahnschrift"/>
                <a:cs typeface="Bahnschrift"/>
              </a:rPr>
              <a:t>two</a:t>
            </a:r>
            <a:r>
              <a:rPr sz="1800" spc="15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Bahnschrift"/>
                <a:cs typeface="Bahnschrift"/>
              </a:rPr>
              <a:t>versions</a:t>
            </a:r>
            <a:endParaRPr sz="1800">
              <a:latin typeface="Bahnschrift"/>
              <a:cs typeface="Bahnschrift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FF0000"/>
                </a:solidFill>
                <a:latin typeface="Bahnschrift"/>
                <a:cs typeface="Bahnschrift"/>
              </a:rPr>
              <a:t>simultaneously</a:t>
            </a:r>
            <a:endParaRPr sz="1800">
              <a:latin typeface="Bahnschrift"/>
              <a:cs typeface="Bahnschrif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0000"/>
                </a:solidFill>
                <a:latin typeface="Bahnschrift"/>
                <a:cs typeface="Bahnschrift"/>
              </a:rPr>
              <a:t>Not</a:t>
            </a:r>
            <a:r>
              <a:rPr sz="1800" spc="15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Bahnschrift"/>
                <a:cs typeface="Bahnschrift"/>
              </a:rPr>
              <a:t>easy</a:t>
            </a:r>
            <a:r>
              <a:rPr sz="1800" spc="16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Bahnschrift"/>
                <a:cs typeface="Bahnschrift"/>
              </a:rPr>
              <a:t>to</a:t>
            </a:r>
            <a:r>
              <a:rPr sz="1800" spc="15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Bahnschrift"/>
                <a:cs typeface="Bahnschrift"/>
              </a:rPr>
              <a:t>manage</a:t>
            </a:r>
            <a:endParaRPr sz="1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5740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Rolling</a:t>
            </a:r>
            <a:r>
              <a:rPr spc="-100" dirty="0"/>
              <a:t> </a:t>
            </a:r>
            <a:r>
              <a:rPr spc="-195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797415" cy="316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implementation: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200" spc="-10" dirty="0">
                <a:latin typeface="Bahnschrift"/>
                <a:cs typeface="Bahnschrift"/>
              </a:rPr>
              <a:t>Deploy</a:t>
            </a:r>
            <a:r>
              <a:rPr sz="2200" spc="200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to</a:t>
            </a:r>
            <a:r>
              <a:rPr sz="2200" spc="195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slot</a:t>
            </a:r>
            <a:endParaRPr sz="22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2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200" spc="-5" dirty="0">
                <a:latin typeface="Bahnschrift"/>
                <a:cs typeface="Bahnschrift"/>
              </a:rPr>
              <a:t>Set</a:t>
            </a:r>
            <a:r>
              <a:rPr sz="2200" spc="210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traffic</a:t>
            </a:r>
            <a:r>
              <a:rPr sz="2200" spc="220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percentage</a:t>
            </a:r>
            <a:r>
              <a:rPr sz="2200" spc="229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so</a:t>
            </a:r>
            <a:r>
              <a:rPr sz="2200" spc="225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that</a:t>
            </a:r>
            <a:r>
              <a:rPr sz="2200" spc="215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small</a:t>
            </a:r>
            <a:r>
              <a:rPr sz="2200" spc="225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%</a:t>
            </a:r>
            <a:r>
              <a:rPr sz="2200" spc="229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will</a:t>
            </a:r>
            <a:r>
              <a:rPr sz="2200" spc="220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be</a:t>
            </a:r>
            <a:r>
              <a:rPr sz="2200" spc="210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routed</a:t>
            </a:r>
            <a:r>
              <a:rPr sz="2200" spc="215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to</a:t>
            </a:r>
            <a:r>
              <a:rPr sz="2200" spc="210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the</a:t>
            </a:r>
            <a:r>
              <a:rPr sz="2200" spc="204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new</a:t>
            </a:r>
            <a:r>
              <a:rPr sz="2200" spc="225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version</a:t>
            </a:r>
            <a:endParaRPr sz="22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2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200" spc="-10" dirty="0">
                <a:latin typeface="Bahnschrift"/>
                <a:cs typeface="Bahnschrift"/>
              </a:rPr>
              <a:t>Gradually</a:t>
            </a:r>
            <a:r>
              <a:rPr sz="2200" spc="235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increase</a:t>
            </a:r>
            <a:r>
              <a:rPr sz="2200" spc="225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%</a:t>
            </a:r>
            <a:r>
              <a:rPr sz="2200" spc="215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of</a:t>
            </a:r>
            <a:r>
              <a:rPr sz="2200" spc="215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traffic</a:t>
            </a:r>
            <a:r>
              <a:rPr sz="2200" spc="235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to</a:t>
            </a:r>
            <a:r>
              <a:rPr sz="2200" spc="204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new</a:t>
            </a:r>
            <a:r>
              <a:rPr sz="2200" spc="220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version</a:t>
            </a:r>
            <a:r>
              <a:rPr sz="2200" spc="200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until</a:t>
            </a:r>
            <a:r>
              <a:rPr sz="2200" spc="204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100%</a:t>
            </a:r>
            <a:endParaRPr sz="22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2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200" spc="-5" dirty="0">
                <a:latin typeface="Bahnschrift"/>
                <a:cs typeface="Bahnschrift"/>
              </a:rPr>
              <a:t>Swap</a:t>
            </a:r>
            <a:r>
              <a:rPr sz="2200" spc="175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slots</a:t>
            </a:r>
            <a:endParaRPr sz="2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8859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Blue-Green</a:t>
            </a:r>
            <a:r>
              <a:rPr spc="-190" dirty="0"/>
              <a:t> </a:t>
            </a:r>
            <a:r>
              <a:rPr spc="-200" dirty="0"/>
              <a:t>Deployment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920" y="4471552"/>
            <a:ext cx="883647" cy="8836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920" y="5776094"/>
            <a:ext cx="883647" cy="8836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3972" y="3221872"/>
            <a:ext cx="883647" cy="88364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85216" y="3243072"/>
            <a:ext cx="340360" cy="306705"/>
          </a:xfrm>
          <a:custGeom>
            <a:avLst/>
            <a:gdLst/>
            <a:ahLst/>
            <a:cxnLst/>
            <a:rect l="l" t="t" r="r" b="b"/>
            <a:pathLst>
              <a:path w="340359" h="306704">
                <a:moveTo>
                  <a:pt x="339852" y="0"/>
                </a:moveTo>
                <a:lnTo>
                  <a:pt x="0" y="0"/>
                </a:lnTo>
                <a:lnTo>
                  <a:pt x="0" y="306324"/>
                </a:lnTo>
                <a:lnTo>
                  <a:pt x="339852" y="306324"/>
                </a:lnTo>
                <a:lnTo>
                  <a:pt x="339852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216" y="3838955"/>
            <a:ext cx="340360" cy="307975"/>
          </a:xfrm>
          <a:custGeom>
            <a:avLst/>
            <a:gdLst/>
            <a:ahLst/>
            <a:cxnLst/>
            <a:rect l="l" t="t" r="r" b="b"/>
            <a:pathLst>
              <a:path w="340359" h="307975">
                <a:moveTo>
                  <a:pt x="339852" y="0"/>
                </a:moveTo>
                <a:lnTo>
                  <a:pt x="0" y="0"/>
                </a:lnTo>
                <a:lnTo>
                  <a:pt x="0" y="307848"/>
                </a:lnTo>
                <a:lnTo>
                  <a:pt x="339852" y="307848"/>
                </a:lnTo>
                <a:lnTo>
                  <a:pt x="339852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3955" y="1747519"/>
            <a:ext cx="10689845" cy="19075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New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version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uploaded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accessible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only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testers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After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verification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complete,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traffic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routed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new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version</a:t>
            </a:r>
            <a:endParaRPr sz="2800">
              <a:latin typeface="Bahnschrift"/>
              <a:cs typeface="Bahnschrift"/>
            </a:endParaRPr>
          </a:p>
          <a:p>
            <a:pPr marL="521970" marR="8924290">
              <a:lnSpc>
                <a:spcPts val="4700"/>
              </a:lnSpc>
            </a:pPr>
            <a:r>
              <a:rPr sz="2600" dirty="0">
                <a:solidFill>
                  <a:srgbClr val="538235"/>
                </a:solidFill>
                <a:latin typeface="Bahnschrift"/>
                <a:cs typeface="Bahnschrift"/>
              </a:rPr>
              <a:t>v1 </a:t>
            </a:r>
            <a:r>
              <a:rPr sz="2600" spc="-43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600" spc="5" dirty="0">
                <a:solidFill>
                  <a:srgbClr val="2D75B6"/>
                </a:solidFill>
                <a:latin typeface="Bahnschrift"/>
                <a:cs typeface="Bahnschrift"/>
              </a:rPr>
              <a:t>v</a:t>
            </a:r>
            <a:r>
              <a:rPr sz="2600" dirty="0">
                <a:solidFill>
                  <a:srgbClr val="2D75B6"/>
                </a:solidFill>
                <a:latin typeface="Bahnschrift"/>
                <a:cs typeface="Bahnschrift"/>
              </a:rPr>
              <a:t>2</a:t>
            </a:r>
            <a:endParaRPr sz="2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732472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Virtual</a:t>
            </a:r>
            <a:r>
              <a:rPr spc="-80" dirty="0"/>
              <a:t> </a:t>
            </a:r>
            <a:r>
              <a:rPr spc="-204" dirty="0"/>
              <a:t>Machines</a:t>
            </a:r>
            <a:r>
              <a:rPr spc="-95" dirty="0"/>
              <a:t> </a:t>
            </a:r>
            <a:r>
              <a:rPr spc="-140" dirty="0"/>
              <a:t>In</a:t>
            </a:r>
            <a:r>
              <a:rPr spc="-70" dirty="0"/>
              <a:t> </a:t>
            </a:r>
            <a:r>
              <a:rPr spc="-125" dirty="0"/>
              <a:t>Azure</a:t>
            </a:r>
          </a:p>
        </p:txBody>
      </p:sp>
      <p:sp>
        <p:nvSpPr>
          <p:cNvPr id="3" name="object 3"/>
          <p:cNvSpPr/>
          <p:nvPr/>
        </p:nvSpPr>
        <p:spPr>
          <a:xfrm>
            <a:off x="2153411" y="5696711"/>
            <a:ext cx="8610600" cy="751840"/>
          </a:xfrm>
          <a:custGeom>
            <a:avLst/>
            <a:gdLst/>
            <a:ahLst/>
            <a:cxnLst/>
            <a:rect l="l" t="t" r="r" b="b"/>
            <a:pathLst>
              <a:path w="8610600" h="751839">
                <a:moveTo>
                  <a:pt x="0" y="751332"/>
                </a:moveTo>
                <a:lnTo>
                  <a:pt x="8610600" y="751332"/>
                </a:lnTo>
                <a:lnTo>
                  <a:pt x="8610600" y="0"/>
                </a:lnTo>
                <a:lnTo>
                  <a:pt x="0" y="0"/>
                </a:lnTo>
                <a:lnTo>
                  <a:pt x="0" y="751332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59761" y="5693155"/>
            <a:ext cx="8597900" cy="74866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Host</a:t>
            </a:r>
            <a:r>
              <a:rPr sz="3000" spc="22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OS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3411" y="4924044"/>
            <a:ext cx="8610600" cy="753110"/>
          </a:xfrm>
          <a:custGeom>
            <a:avLst/>
            <a:gdLst/>
            <a:ahLst/>
            <a:cxnLst/>
            <a:rect l="l" t="t" r="r" b="b"/>
            <a:pathLst>
              <a:path w="8610600" h="753110">
                <a:moveTo>
                  <a:pt x="0" y="752855"/>
                </a:moveTo>
                <a:lnTo>
                  <a:pt x="8610600" y="752855"/>
                </a:lnTo>
                <a:lnTo>
                  <a:pt x="8610600" y="0"/>
                </a:lnTo>
                <a:lnTo>
                  <a:pt x="0" y="0"/>
                </a:lnTo>
                <a:lnTo>
                  <a:pt x="0" y="752855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9761" y="4930394"/>
            <a:ext cx="8597900" cy="750570"/>
          </a:xfrm>
          <a:prstGeom prst="rect">
            <a:avLst/>
          </a:prstGeom>
          <a:solidFill>
            <a:srgbClr val="538235"/>
          </a:solidFill>
        </p:spPr>
        <p:txBody>
          <a:bodyPr vert="horz" wrap="square" lIns="0" tIns="140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Hypervisor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0055" y="4924044"/>
            <a:ext cx="589915" cy="1524000"/>
          </a:xfrm>
          <a:custGeom>
            <a:avLst/>
            <a:gdLst/>
            <a:ahLst/>
            <a:cxnLst/>
            <a:rect l="l" t="t" r="r" b="b"/>
            <a:pathLst>
              <a:path w="589914" h="1524000">
                <a:moveTo>
                  <a:pt x="589788" y="1523999"/>
                </a:moveTo>
                <a:lnTo>
                  <a:pt x="541967" y="1520493"/>
                </a:lnTo>
                <a:lnTo>
                  <a:pt x="496598" y="1510339"/>
                </a:lnTo>
                <a:lnTo>
                  <a:pt x="454289" y="1494092"/>
                </a:lnTo>
                <a:lnTo>
                  <a:pt x="415649" y="1472301"/>
                </a:lnTo>
                <a:lnTo>
                  <a:pt x="381285" y="1445520"/>
                </a:lnTo>
                <a:lnTo>
                  <a:pt x="351806" y="1414299"/>
                </a:lnTo>
                <a:lnTo>
                  <a:pt x="327819" y="1379190"/>
                </a:lnTo>
                <a:lnTo>
                  <a:pt x="309932" y="1340746"/>
                </a:lnTo>
                <a:lnTo>
                  <a:pt x="298755" y="1299517"/>
                </a:lnTo>
                <a:lnTo>
                  <a:pt x="294894" y="1256055"/>
                </a:lnTo>
                <a:lnTo>
                  <a:pt x="294894" y="1029944"/>
                </a:lnTo>
                <a:lnTo>
                  <a:pt x="291032" y="986482"/>
                </a:lnTo>
                <a:lnTo>
                  <a:pt x="279855" y="945253"/>
                </a:lnTo>
                <a:lnTo>
                  <a:pt x="261968" y="906809"/>
                </a:lnTo>
                <a:lnTo>
                  <a:pt x="237981" y="871700"/>
                </a:lnTo>
                <a:lnTo>
                  <a:pt x="208502" y="840479"/>
                </a:lnTo>
                <a:lnTo>
                  <a:pt x="174138" y="813698"/>
                </a:lnTo>
                <a:lnTo>
                  <a:pt x="135498" y="791907"/>
                </a:lnTo>
                <a:lnTo>
                  <a:pt x="93189" y="775660"/>
                </a:lnTo>
                <a:lnTo>
                  <a:pt x="47820" y="765506"/>
                </a:lnTo>
                <a:lnTo>
                  <a:pt x="0" y="761999"/>
                </a:lnTo>
                <a:lnTo>
                  <a:pt x="47820" y="758491"/>
                </a:lnTo>
                <a:lnTo>
                  <a:pt x="93189" y="748334"/>
                </a:lnTo>
                <a:lnTo>
                  <a:pt x="135498" y="732081"/>
                </a:lnTo>
                <a:lnTo>
                  <a:pt x="174138" y="710285"/>
                </a:lnTo>
                <a:lnTo>
                  <a:pt x="208502" y="683498"/>
                </a:lnTo>
                <a:lnTo>
                  <a:pt x="237981" y="652271"/>
                </a:lnTo>
                <a:lnTo>
                  <a:pt x="261968" y="617159"/>
                </a:lnTo>
                <a:lnTo>
                  <a:pt x="279855" y="578713"/>
                </a:lnTo>
                <a:lnTo>
                  <a:pt x="291032" y="537486"/>
                </a:lnTo>
                <a:lnTo>
                  <a:pt x="294894" y="494029"/>
                </a:lnTo>
                <a:lnTo>
                  <a:pt x="294894" y="267969"/>
                </a:lnTo>
                <a:lnTo>
                  <a:pt x="298755" y="224513"/>
                </a:lnTo>
                <a:lnTo>
                  <a:pt x="309932" y="183286"/>
                </a:lnTo>
                <a:lnTo>
                  <a:pt x="327819" y="144840"/>
                </a:lnTo>
                <a:lnTo>
                  <a:pt x="351806" y="109727"/>
                </a:lnTo>
                <a:lnTo>
                  <a:pt x="381285" y="78501"/>
                </a:lnTo>
                <a:lnTo>
                  <a:pt x="415649" y="51714"/>
                </a:lnTo>
                <a:lnTo>
                  <a:pt x="454289" y="29918"/>
                </a:lnTo>
                <a:lnTo>
                  <a:pt x="496598" y="13665"/>
                </a:lnTo>
                <a:lnTo>
                  <a:pt x="541967" y="3508"/>
                </a:lnTo>
                <a:lnTo>
                  <a:pt x="589788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3720" y="4989322"/>
            <a:ext cx="94932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Bahnschrift"/>
                <a:cs typeface="Bahnschrift"/>
              </a:rPr>
              <a:t>Managed </a:t>
            </a:r>
            <a:r>
              <a:rPr sz="1600" dirty="0">
                <a:latin typeface="Bahnschrift"/>
                <a:cs typeface="Bahnschrift"/>
              </a:rPr>
              <a:t> </a:t>
            </a:r>
            <a:r>
              <a:rPr sz="1600" spc="-5" dirty="0">
                <a:latin typeface="Bahnschrift"/>
                <a:cs typeface="Bahnschrift"/>
              </a:rPr>
              <a:t>by</a:t>
            </a:r>
            <a:r>
              <a:rPr sz="1600" dirty="0">
                <a:latin typeface="Bahnschrift"/>
                <a:cs typeface="Bahnschrift"/>
              </a:rPr>
              <a:t> </a:t>
            </a:r>
            <a:r>
              <a:rPr sz="1600" spc="-5" dirty="0">
                <a:latin typeface="Bahnschrift"/>
                <a:cs typeface="Bahnschrift"/>
              </a:rPr>
              <a:t>Azure, </a:t>
            </a:r>
            <a:r>
              <a:rPr sz="1600" dirty="0">
                <a:latin typeface="Bahnschrift"/>
                <a:cs typeface="Bahnschrift"/>
              </a:rPr>
              <a:t> </a:t>
            </a:r>
            <a:r>
              <a:rPr sz="1600" spc="-5" dirty="0">
                <a:latin typeface="Bahnschrift"/>
                <a:cs typeface="Bahnschrift"/>
              </a:rPr>
              <a:t>no</a:t>
            </a:r>
            <a:r>
              <a:rPr sz="1600" spc="100" dirty="0">
                <a:latin typeface="Bahnschrift"/>
                <a:cs typeface="Bahnschrift"/>
              </a:rPr>
              <a:t> </a:t>
            </a:r>
            <a:r>
              <a:rPr sz="1600" spc="-10" dirty="0">
                <a:latin typeface="Bahnschrift"/>
                <a:cs typeface="Bahnschrift"/>
              </a:rPr>
              <a:t>control </a:t>
            </a:r>
            <a:r>
              <a:rPr sz="1600" spc="-260" dirty="0">
                <a:latin typeface="Bahnschrift"/>
                <a:cs typeface="Bahnschrift"/>
              </a:rPr>
              <a:t> </a:t>
            </a:r>
            <a:r>
              <a:rPr sz="1600" spc="-10" dirty="0">
                <a:latin typeface="Bahnschrift"/>
                <a:cs typeface="Bahnschrift"/>
              </a:rPr>
              <a:t>or</a:t>
            </a:r>
            <a:r>
              <a:rPr sz="1600" spc="130" dirty="0">
                <a:latin typeface="Bahnschrift"/>
                <a:cs typeface="Bahnschrift"/>
              </a:rPr>
              <a:t> </a:t>
            </a:r>
            <a:r>
              <a:rPr sz="1600" spc="-10" dirty="0">
                <a:latin typeface="Bahnschrift"/>
                <a:cs typeface="Bahnschrift"/>
              </a:rPr>
              <a:t>access</a:t>
            </a:r>
            <a:endParaRPr sz="160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3411" y="3959352"/>
            <a:ext cx="2562225" cy="753110"/>
          </a:xfrm>
          <a:prstGeom prst="rect">
            <a:avLst/>
          </a:prstGeom>
          <a:solidFill>
            <a:srgbClr val="532708"/>
          </a:solidFill>
          <a:ln w="12700">
            <a:solidFill>
              <a:srgbClr val="2E528F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160"/>
              </a:spcBef>
            </a:pPr>
            <a:r>
              <a:rPr sz="3000" spc="-5" dirty="0">
                <a:solidFill>
                  <a:srgbClr val="FFFFFF"/>
                </a:solidFill>
                <a:latin typeface="Bahnschrift"/>
                <a:cs typeface="Bahnschrift"/>
              </a:rPr>
              <a:t>Guest</a:t>
            </a:r>
            <a:r>
              <a:rPr sz="3000" spc="2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OS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1888" y="3112007"/>
            <a:ext cx="2563495" cy="75311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155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Bins</a:t>
            </a:r>
            <a:r>
              <a:rPr sz="3000" spc="24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/</a:t>
            </a:r>
            <a:r>
              <a:rPr sz="3000" spc="26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Bahnschrift"/>
                <a:cs typeface="Bahnschrift"/>
              </a:rPr>
              <a:t>Libs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51888" y="2264664"/>
            <a:ext cx="2563495" cy="751840"/>
          </a:xfrm>
          <a:prstGeom prst="rect">
            <a:avLst/>
          </a:prstGeom>
          <a:solidFill>
            <a:srgbClr val="001F5F"/>
          </a:solidFill>
          <a:ln w="12700">
            <a:solidFill>
              <a:srgbClr val="2E528F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854710">
              <a:lnSpc>
                <a:spcPct val="100000"/>
              </a:lnSpc>
              <a:spcBef>
                <a:spcPts val="1150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Code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55775" y="2264664"/>
            <a:ext cx="591820" cy="2447925"/>
          </a:xfrm>
          <a:custGeom>
            <a:avLst/>
            <a:gdLst/>
            <a:ahLst/>
            <a:cxnLst/>
            <a:rect l="l" t="t" r="r" b="b"/>
            <a:pathLst>
              <a:path w="591819" h="2447925">
                <a:moveTo>
                  <a:pt x="591312" y="2447544"/>
                </a:moveTo>
                <a:lnTo>
                  <a:pt x="543346" y="2444028"/>
                </a:lnTo>
                <a:lnTo>
                  <a:pt x="497848" y="2433849"/>
                </a:lnTo>
                <a:lnTo>
                  <a:pt x="455425" y="2417560"/>
                </a:lnTo>
                <a:lnTo>
                  <a:pt x="416685" y="2395715"/>
                </a:lnTo>
                <a:lnTo>
                  <a:pt x="382238" y="2368867"/>
                </a:lnTo>
                <a:lnTo>
                  <a:pt x="352690" y="2337569"/>
                </a:lnTo>
                <a:lnTo>
                  <a:pt x="328649" y="2302373"/>
                </a:lnTo>
                <a:lnTo>
                  <a:pt x="310725" y="2263834"/>
                </a:lnTo>
                <a:lnTo>
                  <a:pt x="299524" y="2222505"/>
                </a:lnTo>
                <a:lnTo>
                  <a:pt x="295656" y="2178939"/>
                </a:lnTo>
                <a:lnTo>
                  <a:pt x="295656" y="1492377"/>
                </a:lnTo>
                <a:lnTo>
                  <a:pt x="291787" y="1448810"/>
                </a:lnTo>
                <a:lnTo>
                  <a:pt x="280586" y="1407481"/>
                </a:lnTo>
                <a:lnTo>
                  <a:pt x="262662" y="1368942"/>
                </a:lnTo>
                <a:lnTo>
                  <a:pt x="238621" y="1333746"/>
                </a:lnTo>
                <a:lnTo>
                  <a:pt x="209073" y="1302448"/>
                </a:lnTo>
                <a:lnTo>
                  <a:pt x="174626" y="1275600"/>
                </a:lnTo>
                <a:lnTo>
                  <a:pt x="135886" y="1253755"/>
                </a:lnTo>
                <a:lnTo>
                  <a:pt x="93463" y="1237466"/>
                </a:lnTo>
                <a:lnTo>
                  <a:pt x="47965" y="1227287"/>
                </a:lnTo>
                <a:lnTo>
                  <a:pt x="0" y="1223772"/>
                </a:lnTo>
                <a:lnTo>
                  <a:pt x="47965" y="1220256"/>
                </a:lnTo>
                <a:lnTo>
                  <a:pt x="93463" y="1210077"/>
                </a:lnTo>
                <a:lnTo>
                  <a:pt x="135886" y="1193788"/>
                </a:lnTo>
                <a:lnTo>
                  <a:pt x="174626" y="1171943"/>
                </a:lnTo>
                <a:lnTo>
                  <a:pt x="209073" y="1145095"/>
                </a:lnTo>
                <a:lnTo>
                  <a:pt x="238621" y="1113797"/>
                </a:lnTo>
                <a:lnTo>
                  <a:pt x="262662" y="1078601"/>
                </a:lnTo>
                <a:lnTo>
                  <a:pt x="280586" y="1040062"/>
                </a:lnTo>
                <a:lnTo>
                  <a:pt x="291787" y="998733"/>
                </a:lnTo>
                <a:lnTo>
                  <a:pt x="295656" y="955166"/>
                </a:lnTo>
                <a:lnTo>
                  <a:pt x="295656" y="268605"/>
                </a:lnTo>
                <a:lnTo>
                  <a:pt x="299524" y="225038"/>
                </a:lnTo>
                <a:lnTo>
                  <a:pt x="310725" y="183709"/>
                </a:lnTo>
                <a:lnTo>
                  <a:pt x="328649" y="145170"/>
                </a:lnTo>
                <a:lnTo>
                  <a:pt x="352690" y="109974"/>
                </a:lnTo>
                <a:lnTo>
                  <a:pt x="382238" y="78676"/>
                </a:lnTo>
                <a:lnTo>
                  <a:pt x="416685" y="51828"/>
                </a:lnTo>
                <a:lnTo>
                  <a:pt x="455425" y="29983"/>
                </a:lnTo>
                <a:lnTo>
                  <a:pt x="497848" y="13694"/>
                </a:lnTo>
                <a:lnTo>
                  <a:pt x="543346" y="3515"/>
                </a:lnTo>
                <a:lnTo>
                  <a:pt x="591312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3720" y="2672588"/>
            <a:ext cx="9436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ahnschrift"/>
                <a:cs typeface="Bahnschrift"/>
              </a:rPr>
              <a:t>Ma</a:t>
            </a:r>
            <a:r>
              <a:rPr sz="1800" dirty="0">
                <a:latin typeface="Bahnschrift"/>
                <a:cs typeface="Bahnschrift"/>
              </a:rPr>
              <a:t>n</a:t>
            </a:r>
            <a:r>
              <a:rPr sz="1800" spc="-5" dirty="0">
                <a:latin typeface="Bahnschrift"/>
                <a:cs typeface="Bahnschrift"/>
              </a:rPr>
              <a:t>aged  </a:t>
            </a:r>
            <a:r>
              <a:rPr sz="1800" dirty="0">
                <a:latin typeface="Bahnschrift"/>
                <a:cs typeface="Bahnschrift"/>
              </a:rPr>
              <a:t>by</a:t>
            </a:r>
            <a:r>
              <a:rPr sz="1800" spc="30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us, </a:t>
            </a:r>
            <a:r>
              <a:rPr sz="180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full </a:t>
            </a:r>
            <a:r>
              <a:rPr sz="1800" dirty="0">
                <a:latin typeface="Bahnschrift"/>
                <a:cs typeface="Bahnschrift"/>
              </a:rPr>
              <a:t> control </a:t>
            </a:r>
            <a:r>
              <a:rPr sz="1800" spc="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and </a:t>
            </a:r>
            <a:r>
              <a:rPr sz="1800" spc="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access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7779" y="3959352"/>
            <a:ext cx="2562225" cy="753110"/>
          </a:xfrm>
          <a:prstGeom prst="rect">
            <a:avLst/>
          </a:prstGeom>
          <a:solidFill>
            <a:srgbClr val="532708"/>
          </a:solidFill>
          <a:ln w="12700">
            <a:solidFill>
              <a:srgbClr val="2E528F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160"/>
              </a:spcBef>
            </a:pPr>
            <a:r>
              <a:rPr sz="3000" spc="-5" dirty="0">
                <a:solidFill>
                  <a:srgbClr val="FFFFFF"/>
                </a:solidFill>
                <a:latin typeface="Bahnschrift"/>
                <a:cs typeface="Bahnschrift"/>
              </a:rPr>
              <a:t>Guest</a:t>
            </a:r>
            <a:r>
              <a:rPr sz="3000" spc="2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OS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97779" y="3112007"/>
            <a:ext cx="2562225" cy="75311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1155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Bins</a:t>
            </a:r>
            <a:r>
              <a:rPr sz="3000" spc="24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/</a:t>
            </a:r>
            <a:r>
              <a:rPr sz="3000" spc="26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Bahnschrift"/>
                <a:cs typeface="Bahnschrift"/>
              </a:rPr>
              <a:t>Libs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7779" y="2264664"/>
            <a:ext cx="2562225" cy="751840"/>
          </a:xfrm>
          <a:prstGeom prst="rect">
            <a:avLst/>
          </a:prstGeom>
          <a:solidFill>
            <a:srgbClr val="001F5F"/>
          </a:solidFill>
          <a:ln w="12700">
            <a:solidFill>
              <a:srgbClr val="2E528F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854075">
              <a:lnSpc>
                <a:spcPct val="100000"/>
              </a:lnSpc>
              <a:spcBef>
                <a:spcPts val="1150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Code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00643" y="3959352"/>
            <a:ext cx="2563495" cy="753110"/>
          </a:xfrm>
          <a:prstGeom prst="rect">
            <a:avLst/>
          </a:prstGeom>
          <a:solidFill>
            <a:srgbClr val="532708"/>
          </a:solidFill>
          <a:ln w="12700">
            <a:solidFill>
              <a:srgbClr val="2E528F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1160"/>
              </a:spcBef>
            </a:pPr>
            <a:r>
              <a:rPr sz="3000" spc="-5" dirty="0">
                <a:solidFill>
                  <a:srgbClr val="FFFFFF"/>
                </a:solidFill>
                <a:latin typeface="Bahnschrift"/>
                <a:cs typeface="Bahnschrift"/>
              </a:rPr>
              <a:t>Guest</a:t>
            </a:r>
            <a:r>
              <a:rPr sz="3000" spc="21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OS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00643" y="3112007"/>
            <a:ext cx="2562225" cy="75311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155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Bins</a:t>
            </a:r>
            <a:r>
              <a:rPr sz="3000" spc="24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/</a:t>
            </a:r>
            <a:r>
              <a:rPr sz="3000" spc="26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Bahnschrift"/>
                <a:cs typeface="Bahnschrift"/>
              </a:rPr>
              <a:t>Libs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00643" y="2264664"/>
            <a:ext cx="2562225" cy="751840"/>
          </a:xfrm>
          <a:prstGeom prst="rect">
            <a:avLst/>
          </a:prstGeom>
          <a:solidFill>
            <a:srgbClr val="001F5F"/>
          </a:solidFill>
          <a:ln w="12700">
            <a:solidFill>
              <a:srgbClr val="2E528F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855344">
              <a:lnSpc>
                <a:spcPct val="100000"/>
              </a:lnSpc>
              <a:spcBef>
                <a:spcPts val="1150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Code</a:t>
            </a:r>
            <a:endParaRPr sz="3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8859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Blue-Green</a:t>
            </a:r>
            <a:r>
              <a:rPr spc="-190" dirty="0"/>
              <a:t> </a:t>
            </a:r>
            <a:r>
              <a:rPr spc="-200" dirty="0"/>
              <a:t>Deployment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920" y="4471552"/>
            <a:ext cx="883647" cy="8836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920" y="5776094"/>
            <a:ext cx="883647" cy="8836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3972" y="3221872"/>
            <a:ext cx="883647" cy="88364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85216" y="3243072"/>
            <a:ext cx="340360" cy="306705"/>
          </a:xfrm>
          <a:custGeom>
            <a:avLst/>
            <a:gdLst/>
            <a:ahLst/>
            <a:cxnLst/>
            <a:rect l="l" t="t" r="r" b="b"/>
            <a:pathLst>
              <a:path w="340359" h="306704">
                <a:moveTo>
                  <a:pt x="339852" y="0"/>
                </a:moveTo>
                <a:lnTo>
                  <a:pt x="0" y="0"/>
                </a:lnTo>
                <a:lnTo>
                  <a:pt x="0" y="306324"/>
                </a:lnTo>
                <a:lnTo>
                  <a:pt x="339852" y="306324"/>
                </a:lnTo>
                <a:lnTo>
                  <a:pt x="339852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5216" y="3838955"/>
            <a:ext cx="340360" cy="307975"/>
          </a:xfrm>
          <a:custGeom>
            <a:avLst/>
            <a:gdLst/>
            <a:ahLst/>
            <a:cxnLst/>
            <a:rect l="l" t="t" r="r" b="b"/>
            <a:pathLst>
              <a:path w="340359" h="307975">
                <a:moveTo>
                  <a:pt x="339852" y="0"/>
                </a:moveTo>
                <a:lnTo>
                  <a:pt x="0" y="0"/>
                </a:lnTo>
                <a:lnTo>
                  <a:pt x="0" y="307848"/>
                </a:lnTo>
                <a:lnTo>
                  <a:pt x="339852" y="307848"/>
                </a:lnTo>
                <a:lnTo>
                  <a:pt x="339852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3955" y="1747519"/>
            <a:ext cx="10842245" cy="19075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New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version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uploaded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accessible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only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testers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After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verification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complete,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traffic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routed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new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version</a:t>
            </a:r>
            <a:endParaRPr sz="2800">
              <a:latin typeface="Bahnschrift"/>
              <a:cs typeface="Bahnschrift"/>
            </a:endParaRPr>
          </a:p>
          <a:p>
            <a:pPr marL="521970" marR="8924290">
              <a:lnSpc>
                <a:spcPts val="4700"/>
              </a:lnSpc>
            </a:pPr>
            <a:r>
              <a:rPr sz="2600" dirty="0">
                <a:solidFill>
                  <a:srgbClr val="538235"/>
                </a:solidFill>
                <a:latin typeface="Bahnschrift"/>
                <a:cs typeface="Bahnschrift"/>
              </a:rPr>
              <a:t>v1 </a:t>
            </a:r>
            <a:r>
              <a:rPr sz="2600" spc="-43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600" dirty="0">
                <a:solidFill>
                  <a:srgbClr val="2D75B6"/>
                </a:solidFill>
                <a:latin typeface="Bahnschrift"/>
                <a:cs typeface="Bahnschrift"/>
              </a:rPr>
              <a:t>v2</a:t>
            </a:r>
            <a:endParaRPr sz="2600">
              <a:latin typeface="Bahnschrift"/>
              <a:cs typeface="Bahnschrif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3774" y="4471552"/>
            <a:ext cx="881575" cy="88364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3774" y="5776094"/>
            <a:ext cx="881575" cy="88364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7027" y="3221872"/>
            <a:ext cx="883647" cy="883647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8859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Blue-Green</a:t>
            </a:r>
            <a:r>
              <a:rPr spc="-190" dirty="0"/>
              <a:t> </a:t>
            </a:r>
            <a:r>
              <a:rPr spc="-200" dirty="0"/>
              <a:t>Deployment</a:t>
            </a:r>
          </a:p>
        </p:txBody>
      </p:sp>
      <p:sp>
        <p:nvSpPr>
          <p:cNvPr id="3" name="object 3"/>
          <p:cNvSpPr/>
          <p:nvPr/>
        </p:nvSpPr>
        <p:spPr>
          <a:xfrm>
            <a:off x="585216" y="3243072"/>
            <a:ext cx="340360" cy="306705"/>
          </a:xfrm>
          <a:custGeom>
            <a:avLst/>
            <a:gdLst/>
            <a:ahLst/>
            <a:cxnLst/>
            <a:rect l="l" t="t" r="r" b="b"/>
            <a:pathLst>
              <a:path w="340359" h="306704">
                <a:moveTo>
                  <a:pt x="339852" y="0"/>
                </a:moveTo>
                <a:lnTo>
                  <a:pt x="0" y="0"/>
                </a:lnTo>
                <a:lnTo>
                  <a:pt x="0" y="306324"/>
                </a:lnTo>
                <a:lnTo>
                  <a:pt x="339852" y="306324"/>
                </a:lnTo>
                <a:lnTo>
                  <a:pt x="339852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5216" y="3838955"/>
            <a:ext cx="340360" cy="307975"/>
          </a:xfrm>
          <a:custGeom>
            <a:avLst/>
            <a:gdLst/>
            <a:ahLst/>
            <a:cxnLst/>
            <a:rect l="l" t="t" r="r" b="b"/>
            <a:pathLst>
              <a:path w="340359" h="307975">
                <a:moveTo>
                  <a:pt x="339852" y="0"/>
                </a:moveTo>
                <a:lnTo>
                  <a:pt x="0" y="0"/>
                </a:lnTo>
                <a:lnTo>
                  <a:pt x="0" y="307848"/>
                </a:lnTo>
                <a:lnTo>
                  <a:pt x="339852" y="307848"/>
                </a:lnTo>
                <a:lnTo>
                  <a:pt x="339852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3955" y="1747519"/>
            <a:ext cx="10766045" cy="19075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New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version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uploaded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accessible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only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testers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After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verification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complete,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traffic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routed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new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version</a:t>
            </a:r>
            <a:endParaRPr sz="2800">
              <a:latin typeface="Bahnschrift"/>
              <a:cs typeface="Bahnschrift"/>
            </a:endParaRPr>
          </a:p>
          <a:p>
            <a:pPr marL="521970" marR="8924290">
              <a:lnSpc>
                <a:spcPts val="4700"/>
              </a:lnSpc>
            </a:pPr>
            <a:r>
              <a:rPr sz="2600" dirty="0">
                <a:solidFill>
                  <a:srgbClr val="538235"/>
                </a:solidFill>
                <a:latin typeface="Bahnschrift"/>
                <a:cs typeface="Bahnschrift"/>
              </a:rPr>
              <a:t>v1 </a:t>
            </a:r>
            <a:r>
              <a:rPr sz="2600" spc="-43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600" spc="5" dirty="0">
                <a:solidFill>
                  <a:srgbClr val="2D75B6"/>
                </a:solidFill>
                <a:latin typeface="Bahnschrift"/>
                <a:cs typeface="Bahnschrift"/>
              </a:rPr>
              <a:t>v</a:t>
            </a:r>
            <a:r>
              <a:rPr sz="2600" dirty="0">
                <a:solidFill>
                  <a:srgbClr val="2D75B6"/>
                </a:solidFill>
                <a:latin typeface="Bahnschrift"/>
                <a:cs typeface="Bahnschrift"/>
              </a:rPr>
              <a:t>2</a:t>
            </a:r>
            <a:endParaRPr sz="2600">
              <a:latin typeface="Bahnschrift"/>
              <a:cs typeface="Bahnschrif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3774" y="4471552"/>
            <a:ext cx="881575" cy="8836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3774" y="5776094"/>
            <a:ext cx="881575" cy="88364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7027" y="3221872"/>
            <a:ext cx="883647" cy="883647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8859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Blue-Green</a:t>
            </a:r>
            <a:r>
              <a:rPr spc="-190" dirty="0"/>
              <a:t> </a:t>
            </a:r>
            <a:r>
              <a:rPr spc="-200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932" y="2061972"/>
            <a:ext cx="2828925" cy="670560"/>
          </a:xfrm>
          <a:prstGeom prst="rect">
            <a:avLst/>
          </a:prstGeom>
          <a:solidFill>
            <a:srgbClr val="538235"/>
          </a:solidFill>
          <a:ln w="12700">
            <a:solidFill>
              <a:srgbClr val="172C51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Pros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771" y="2061972"/>
            <a:ext cx="2828925" cy="670560"/>
          </a:xfrm>
          <a:prstGeom prst="rect">
            <a:avLst/>
          </a:prstGeom>
          <a:solidFill>
            <a:srgbClr val="FF0000"/>
          </a:solidFill>
          <a:ln w="12700">
            <a:solidFill>
              <a:srgbClr val="172C51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35"/>
              </a:spcBef>
            </a:pPr>
            <a:r>
              <a:rPr sz="3000" dirty="0">
                <a:solidFill>
                  <a:srgbClr val="FFFFFF"/>
                </a:solidFill>
                <a:latin typeface="Bahnschrift"/>
                <a:cs typeface="Bahnschrift"/>
              </a:rPr>
              <a:t>Cons</a:t>
            </a:r>
            <a:endParaRPr sz="30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9925" y="2973303"/>
            <a:ext cx="3134995" cy="125984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85622"/>
                </a:solidFill>
                <a:latin typeface="Bahnschrift"/>
                <a:cs typeface="Bahnschrift"/>
              </a:rPr>
              <a:t>Simple</a:t>
            </a:r>
            <a:endParaRPr sz="1800">
              <a:latin typeface="Bahnschrift"/>
              <a:cs typeface="Bahnschrift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385622"/>
                </a:solidFill>
                <a:latin typeface="Bahnschrift"/>
                <a:cs typeface="Bahnschrift"/>
              </a:rPr>
              <a:t>New</a:t>
            </a:r>
            <a:r>
              <a:rPr sz="1800" spc="16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385622"/>
                </a:solidFill>
                <a:latin typeface="Bahnschrift"/>
                <a:cs typeface="Bahnschrift"/>
              </a:rPr>
              <a:t>environment</a:t>
            </a:r>
            <a:r>
              <a:rPr sz="1800" spc="15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385622"/>
                </a:solidFill>
                <a:latin typeface="Bahnschrift"/>
                <a:cs typeface="Bahnschrift"/>
              </a:rPr>
              <a:t>is</a:t>
            </a:r>
            <a:r>
              <a:rPr sz="1800" spc="135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800" spc="-5" dirty="0">
                <a:solidFill>
                  <a:srgbClr val="385622"/>
                </a:solidFill>
                <a:latin typeface="Bahnschrift"/>
                <a:cs typeface="Bahnschrift"/>
              </a:rPr>
              <a:t>always</a:t>
            </a:r>
            <a:endParaRPr sz="1800">
              <a:latin typeface="Bahnschrift"/>
              <a:cs typeface="Bahnschrift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385622"/>
                </a:solidFill>
                <a:latin typeface="Bahnschrift"/>
                <a:cs typeface="Bahnschrift"/>
              </a:rPr>
              <a:t>tested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81035" y="3109976"/>
            <a:ext cx="77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FF0000"/>
                </a:solidFill>
                <a:latin typeface="Bahnschrift"/>
                <a:cs typeface="Bahnschrift"/>
              </a:rPr>
              <a:t>Co</a:t>
            </a:r>
            <a:r>
              <a:rPr sz="1800" spc="5" dirty="0">
                <a:solidFill>
                  <a:srgbClr val="FF0000"/>
                </a:solidFill>
                <a:latin typeface="Bahnschrift"/>
                <a:cs typeface="Bahnschrift"/>
              </a:rPr>
              <a:t>s</a:t>
            </a:r>
            <a:r>
              <a:rPr sz="1800" dirty="0">
                <a:solidFill>
                  <a:srgbClr val="FF0000"/>
                </a:solidFill>
                <a:latin typeface="Bahnschrift"/>
                <a:cs typeface="Bahnschrift"/>
              </a:rPr>
              <a:t>t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8490" y="3521151"/>
            <a:ext cx="18789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FF0000"/>
                </a:solidFill>
                <a:latin typeface="Bahnschrift"/>
                <a:cs typeface="Bahnschrift"/>
              </a:rPr>
              <a:t>More</a:t>
            </a:r>
            <a:r>
              <a:rPr sz="1800" spc="9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1800" dirty="0">
                <a:solidFill>
                  <a:srgbClr val="FF0000"/>
                </a:solidFill>
                <a:latin typeface="Bahnschrift"/>
                <a:cs typeface="Bahnschrift"/>
              </a:rPr>
              <a:t>instances</a:t>
            </a:r>
            <a:endParaRPr sz="1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8859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Blue-Green</a:t>
            </a:r>
            <a:r>
              <a:rPr spc="-190" dirty="0"/>
              <a:t> </a:t>
            </a:r>
            <a:r>
              <a:rPr spc="-200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7574280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App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implementation: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200" spc="-10" dirty="0">
                <a:latin typeface="Bahnschrift"/>
                <a:cs typeface="Bahnschrift"/>
              </a:rPr>
              <a:t>Deploy</a:t>
            </a:r>
            <a:r>
              <a:rPr sz="2200" spc="210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to</a:t>
            </a:r>
            <a:r>
              <a:rPr sz="2200" spc="204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a</a:t>
            </a:r>
            <a:r>
              <a:rPr sz="2200" spc="200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new</a:t>
            </a:r>
            <a:r>
              <a:rPr sz="2200" spc="190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slot</a:t>
            </a:r>
            <a:endParaRPr sz="22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2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200" spc="-10" dirty="0">
                <a:latin typeface="Bahnschrift"/>
                <a:cs typeface="Bahnschrift"/>
              </a:rPr>
              <a:t>Testers</a:t>
            </a:r>
            <a:r>
              <a:rPr sz="2200" spc="195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work</a:t>
            </a:r>
            <a:r>
              <a:rPr sz="2200" spc="215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on</a:t>
            </a:r>
            <a:r>
              <a:rPr sz="2200" spc="215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the</a:t>
            </a:r>
            <a:r>
              <a:rPr sz="2200" spc="195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new</a:t>
            </a:r>
            <a:r>
              <a:rPr sz="2200" spc="220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slot</a:t>
            </a:r>
            <a:r>
              <a:rPr sz="2200" spc="210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using</a:t>
            </a:r>
            <a:r>
              <a:rPr sz="2200" spc="215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its</a:t>
            </a:r>
            <a:r>
              <a:rPr sz="2200" spc="204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dedicated</a:t>
            </a:r>
            <a:r>
              <a:rPr sz="2200" spc="215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URL</a:t>
            </a:r>
            <a:endParaRPr sz="22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2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200" spc="-10" dirty="0">
                <a:latin typeface="Bahnschrift"/>
                <a:cs typeface="Bahnschrift"/>
              </a:rPr>
              <a:t>After</a:t>
            </a:r>
            <a:r>
              <a:rPr sz="2200" spc="210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testing</a:t>
            </a:r>
            <a:r>
              <a:rPr sz="2200" spc="200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is</a:t>
            </a:r>
            <a:r>
              <a:rPr sz="2200" spc="200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complete</a:t>
            </a:r>
            <a:r>
              <a:rPr sz="2200" spc="235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–</a:t>
            </a:r>
            <a:r>
              <a:rPr sz="2200" spc="210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swap</a:t>
            </a:r>
            <a:r>
              <a:rPr sz="2200" spc="210" dirty="0">
                <a:latin typeface="Bahnschrift"/>
                <a:cs typeface="Bahnschrift"/>
              </a:rPr>
              <a:t> </a:t>
            </a:r>
            <a:r>
              <a:rPr sz="2200" spc="-5" dirty="0">
                <a:latin typeface="Bahnschrift"/>
                <a:cs typeface="Bahnschrift"/>
              </a:rPr>
              <a:t>slots</a:t>
            </a:r>
            <a:endParaRPr sz="2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196" y="268355"/>
            <a:ext cx="1429255" cy="431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3896" y="675894"/>
            <a:ext cx="40836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215" dirty="0">
                <a:solidFill>
                  <a:srgbClr val="C55A11"/>
                </a:solidFill>
              </a:rPr>
              <a:t>Cloud</a:t>
            </a:r>
            <a:r>
              <a:rPr sz="3800" spc="-30" dirty="0">
                <a:solidFill>
                  <a:srgbClr val="C55A11"/>
                </a:solidFill>
              </a:rPr>
              <a:t> </a:t>
            </a:r>
            <a:r>
              <a:rPr sz="3800" spc="-125" dirty="0">
                <a:solidFill>
                  <a:srgbClr val="C55A11"/>
                </a:solidFill>
              </a:rPr>
              <a:t>Architect</a:t>
            </a:r>
            <a:r>
              <a:rPr sz="3800" spc="-170" dirty="0">
                <a:solidFill>
                  <a:srgbClr val="C55A11"/>
                </a:solidFill>
              </a:rPr>
              <a:t>u</a:t>
            </a:r>
            <a:r>
              <a:rPr sz="3800" spc="35" dirty="0">
                <a:solidFill>
                  <a:srgbClr val="C55A11"/>
                </a:solidFill>
              </a:rPr>
              <a:t>re</a:t>
            </a:r>
            <a:endParaRPr sz="3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8843" y="3243110"/>
            <a:ext cx="553211" cy="5163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0500" y="3243110"/>
            <a:ext cx="553211" cy="5163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92920" y="3823208"/>
            <a:ext cx="846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Catalog</a:t>
            </a:r>
            <a:r>
              <a:rPr sz="1200" spc="7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0226" y="3823208"/>
            <a:ext cx="8737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Weather</a:t>
            </a:r>
            <a:r>
              <a:rPr sz="1200" spc="3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API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9287" y="3252330"/>
            <a:ext cx="524103" cy="5255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92671" y="3823208"/>
            <a:ext cx="98234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2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Service</a:t>
            </a:r>
            <a:endParaRPr sz="1400">
              <a:latin typeface="Bahnschrift"/>
              <a:cs typeface="Bahnschrift"/>
            </a:endParaRPr>
          </a:p>
          <a:p>
            <a:pPr marL="18415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Inventory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123507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AKS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09218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Azure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Kubernetes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Services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Managed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Kubernetes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ct val="2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Allows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deploying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containers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managing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them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using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Kubernetes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Paying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only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instances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(=VMs)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used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196" y="268355"/>
            <a:ext cx="1429255" cy="431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3896" y="675894"/>
            <a:ext cx="408368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215" dirty="0">
                <a:solidFill>
                  <a:srgbClr val="C55A11"/>
                </a:solidFill>
              </a:rPr>
              <a:t>Cloud</a:t>
            </a:r>
            <a:r>
              <a:rPr sz="3800" spc="-30" dirty="0">
                <a:solidFill>
                  <a:srgbClr val="C55A11"/>
                </a:solidFill>
              </a:rPr>
              <a:t> </a:t>
            </a:r>
            <a:r>
              <a:rPr sz="3800" spc="-125" dirty="0">
                <a:solidFill>
                  <a:srgbClr val="C55A11"/>
                </a:solidFill>
              </a:rPr>
              <a:t>Architect</a:t>
            </a:r>
            <a:r>
              <a:rPr sz="3800" spc="-170" dirty="0">
                <a:solidFill>
                  <a:srgbClr val="C55A11"/>
                </a:solidFill>
              </a:rPr>
              <a:t>u</a:t>
            </a:r>
            <a:r>
              <a:rPr sz="3800" spc="35" dirty="0">
                <a:solidFill>
                  <a:srgbClr val="C55A11"/>
                </a:solidFill>
              </a:rPr>
              <a:t>re</a:t>
            </a:r>
            <a:endParaRPr sz="3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8843" y="3243110"/>
            <a:ext cx="553211" cy="5163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0500" y="3243110"/>
            <a:ext cx="553211" cy="5163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92920" y="3823208"/>
            <a:ext cx="846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Catalog</a:t>
            </a:r>
            <a:r>
              <a:rPr sz="1200" spc="7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0226" y="3823208"/>
            <a:ext cx="8737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VM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Weather</a:t>
            </a:r>
            <a:r>
              <a:rPr sz="1200" spc="3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API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9287" y="3252330"/>
            <a:ext cx="524103" cy="5255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92671" y="3823208"/>
            <a:ext cx="98234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0"/>
              </a:lnSpc>
              <a:spcBef>
                <a:spcPts val="100"/>
              </a:spcBef>
            </a:pPr>
            <a:r>
              <a:rPr sz="1400" dirty="0">
                <a:latin typeface="Bahnschrift"/>
                <a:cs typeface="Bahnschrift"/>
              </a:rPr>
              <a:t>App</a:t>
            </a:r>
            <a:r>
              <a:rPr sz="1400" spc="25" dirty="0">
                <a:latin typeface="Bahnschrift"/>
                <a:cs typeface="Bahnschrift"/>
              </a:rPr>
              <a:t> </a:t>
            </a:r>
            <a:r>
              <a:rPr sz="1400" dirty="0">
                <a:latin typeface="Bahnschrift"/>
                <a:cs typeface="Bahnschrift"/>
              </a:rPr>
              <a:t>Service</a:t>
            </a:r>
            <a:endParaRPr sz="1400">
              <a:latin typeface="Bahnschrift"/>
              <a:cs typeface="Bahnschrift"/>
            </a:endParaRPr>
          </a:p>
          <a:p>
            <a:pPr marL="18415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Inventory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59908" y="3157929"/>
            <a:ext cx="624839" cy="55592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64607" y="3823208"/>
            <a:ext cx="6216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AKS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Cart</a:t>
            </a:r>
            <a:r>
              <a:rPr sz="1200" spc="6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App</a:t>
            </a:r>
            <a:endParaRPr sz="1200">
              <a:latin typeface="Bahnschrift"/>
              <a:cs typeface="Bahnschrif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01133" y="3422650"/>
            <a:ext cx="1002030" cy="1798955"/>
            <a:chOff x="5001133" y="3422650"/>
            <a:chExt cx="1002030" cy="179895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196" y="4656088"/>
              <a:ext cx="624839" cy="5651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001133" y="3422650"/>
              <a:ext cx="377825" cy="1529080"/>
            </a:xfrm>
            <a:custGeom>
              <a:avLst/>
              <a:gdLst/>
              <a:ahLst/>
              <a:cxnLst/>
              <a:rect l="l" t="t" r="r" b="b"/>
              <a:pathLst>
                <a:path w="377825" h="1529079">
                  <a:moveTo>
                    <a:pt x="301370" y="1452372"/>
                  </a:moveTo>
                  <a:lnTo>
                    <a:pt x="301370" y="1528572"/>
                  </a:lnTo>
                  <a:lnTo>
                    <a:pt x="364870" y="1496822"/>
                  </a:lnTo>
                  <a:lnTo>
                    <a:pt x="314070" y="1496822"/>
                  </a:lnTo>
                  <a:lnTo>
                    <a:pt x="314070" y="1484122"/>
                  </a:lnTo>
                  <a:lnTo>
                    <a:pt x="364870" y="1484122"/>
                  </a:lnTo>
                  <a:lnTo>
                    <a:pt x="301370" y="1452372"/>
                  </a:lnTo>
                  <a:close/>
                </a:path>
                <a:path w="377825" h="1529079">
                  <a:moveTo>
                    <a:pt x="358775" y="0"/>
                  </a:moveTo>
                  <a:lnTo>
                    <a:pt x="0" y="0"/>
                  </a:lnTo>
                  <a:lnTo>
                    <a:pt x="0" y="1496822"/>
                  </a:lnTo>
                  <a:lnTo>
                    <a:pt x="301370" y="1496822"/>
                  </a:lnTo>
                  <a:lnTo>
                    <a:pt x="301370" y="1490472"/>
                  </a:lnTo>
                  <a:lnTo>
                    <a:pt x="12700" y="1490472"/>
                  </a:lnTo>
                  <a:lnTo>
                    <a:pt x="6350" y="1484122"/>
                  </a:lnTo>
                  <a:lnTo>
                    <a:pt x="12700" y="1484122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358775" y="6350"/>
                  </a:lnTo>
                  <a:lnTo>
                    <a:pt x="358775" y="0"/>
                  </a:lnTo>
                  <a:close/>
                </a:path>
                <a:path w="377825" h="1529079">
                  <a:moveTo>
                    <a:pt x="364870" y="1484122"/>
                  </a:moveTo>
                  <a:lnTo>
                    <a:pt x="314070" y="1484122"/>
                  </a:lnTo>
                  <a:lnTo>
                    <a:pt x="314070" y="1496822"/>
                  </a:lnTo>
                  <a:lnTo>
                    <a:pt x="364870" y="1496822"/>
                  </a:lnTo>
                  <a:lnTo>
                    <a:pt x="377570" y="1490472"/>
                  </a:lnTo>
                  <a:lnTo>
                    <a:pt x="364870" y="1484122"/>
                  </a:lnTo>
                  <a:close/>
                </a:path>
                <a:path w="377825" h="1529079">
                  <a:moveTo>
                    <a:pt x="12700" y="1484122"/>
                  </a:moveTo>
                  <a:lnTo>
                    <a:pt x="6350" y="1484122"/>
                  </a:lnTo>
                  <a:lnTo>
                    <a:pt x="12700" y="1490472"/>
                  </a:lnTo>
                  <a:lnTo>
                    <a:pt x="12700" y="1484122"/>
                  </a:lnTo>
                  <a:close/>
                </a:path>
                <a:path w="377825" h="1529079">
                  <a:moveTo>
                    <a:pt x="301370" y="1484122"/>
                  </a:moveTo>
                  <a:lnTo>
                    <a:pt x="12700" y="1484122"/>
                  </a:lnTo>
                  <a:lnTo>
                    <a:pt x="12700" y="1490472"/>
                  </a:lnTo>
                  <a:lnTo>
                    <a:pt x="301370" y="1490472"/>
                  </a:lnTo>
                  <a:lnTo>
                    <a:pt x="301370" y="1484122"/>
                  </a:lnTo>
                  <a:close/>
                </a:path>
                <a:path w="377825" h="1529079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377825" h="1529079">
                  <a:moveTo>
                    <a:pt x="358775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358775" y="12700"/>
                  </a:lnTo>
                  <a:lnTo>
                    <a:pt x="358775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69484" y="5258180"/>
            <a:ext cx="8432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80"/>
              </a:lnSpc>
              <a:spcBef>
                <a:spcPts val="100"/>
              </a:spcBef>
            </a:pPr>
            <a:r>
              <a:rPr sz="1400" spc="-5" dirty="0">
                <a:latin typeface="Bahnschrift"/>
                <a:cs typeface="Bahnschrift"/>
              </a:rPr>
              <a:t>ACR</a:t>
            </a:r>
            <a:endParaRPr sz="1400">
              <a:latin typeface="Bahnschrift"/>
              <a:cs typeface="Bahnschrift"/>
            </a:endParaRPr>
          </a:p>
          <a:p>
            <a:pPr algn="ctr">
              <a:lnSpc>
                <a:spcPts val="1440"/>
              </a:lnSpc>
            </a:pPr>
            <a:r>
              <a:rPr sz="1200" dirty="0">
                <a:solidFill>
                  <a:srgbClr val="385622"/>
                </a:solidFill>
                <a:latin typeface="Bahnschrift"/>
                <a:cs typeface="Bahnschrift"/>
              </a:rPr>
              <a:t>Cart</a:t>
            </a:r>
            <a:r>
              <a:rPr sz="1200" spc="60" dirty="0">
                <a:solidFill>
                  <a:srgbClr val="385622"/>
                </a:solidFill>
                <a:latin typeface="Bahnschrift"/>
                <a:cs typeface="Bahnschrift"/>
              </a:rPr>
              <a:t> </a:t>
            </a:r>
            <a:r>
              <a:rPr sz="1200" spc="-5" dirty="0">
                <a:solidFill>
                  <a:srgbClr val="385622"/>
                </a:solidFill>
                <a:latin typeface="Bahnschrift"/>
                <a:cs typeface="Bahnschrift"/>
              </a:rPr>
              <a:t>Docker</a:t>
            </a:r>
            <a:endParaRPr sz="1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6634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Azure </a:t>
            </a:r>
            <a:r>
              <a:rPr spc="-229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102326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Small,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focused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functions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running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result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event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Great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Event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Driven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systems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Automatically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managed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Start,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stop,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autoscale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Flexible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pricing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plans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Serverless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1445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Serverless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0802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Cloud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resource</a:t>
            </a:r>
            <a:r>
              <a:rPr sz="2800" spc="31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that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completely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managed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by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cloud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Users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do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not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need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think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about: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210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VMs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CPU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Memory</a:t>
            </a: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etc.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45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It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just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works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718" y="105282"/>
            <a:ext cx="31445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80" dirty="0">
                <a:solidFill>
                  <a:srgbClr val="532708"/>
                </a:solidFill>
                <a:latin typeface="Arial"/>
                <a:cs typeface="Arial"/>
              </a:rPr>
              <a:t>Serverless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8630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Bahnschrift"/>
                <a:cs typeface="Bahnschrift"/>
              </a:rPr>
              <a:t>Re</a:t>
            </a:r>
            <a:r>
              <a:rPr sz="2800" dirty="0">
                <a:latin typeface="Bahnschrift"/>
                <a:cs typeface="Bahnschrift"/>
              </a:rPr>
              <a:t>m</a:t>
            </a:r>
            <a:r>
              <a:rPr sz="2800" spc="-10" dirty="0">
                <a:latin typeface="Bahnschrift"/>
                <a:cs typeface="Bahnschrift"/>
              </a:rPr>
              <a:t>em</a:t>
            </a:r>
            <a:r>
              <a:rPr sz="2800" dirty="0">
                <a:latin typeface="Bahnschrift"/>
                <a:cs typeface="Bahnschrift"/>
              </a:rPr>
              <a:t>b</a:t>
            </a:r>
            <a:r>
              <a:rPr sz="2800" spc="-10" dirty="0">
                <a:latin typeface="Bahnschrift"/>
                <a:cs typeface="Bahnschrift"/>
              </a:rPr>
              <a:t>er:</a:t>
            </a:r>
            <a:endParaRPr sz="2800">
              <a:latin typeface="Bahnschrift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344" y="2284476"/>
            <a:ext cx="7287768" cy="44150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73101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Virtual</a:t>
            </a:r>
            <a:r>
              <a:rPr spc="-75" dirty="0"/>
              <a:t> </a:t>
            </a:r>
            <a:r>
              <a:rPr spc="-204" dirty="0"/>
              <a:t>Machines</a:t>
            </a:r>
            <a:r>
              <a:rPr spc="-95" dirty="0"/>
              <a:t> </a:t>
            </a:r>
            <a:r>
              <a:rPr spc="-200" dirty="0"/>
              <a:t>in</a:t>
            </a:r>
            <a:r>
              <a:rPr spc="-65" dirty="0"/>
              <a:t> </a:t>
            </a:r>
            <a:r>
              <a:rPr spc="-125" dirty="0"/>
              <a:t>Azure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7108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Steps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creating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Azure: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1155" y="2600655"/>
            <a:ext cx="13614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Se</a:t>
            </a:r>
            <a:r>
              <a:rPr sz="2800" spc="-20" dirty="0">
                <a:latin typeface="Bahnschrift"/>
                <a:cs typeface="Bahnschrift"/>
              </a:rPr>
              <a:t>l</a:t>
            </a:r>
            <a:r>
              <a:rPr sz="2800" spc="-10" dirty="0">
                <a:latin typeface="Bahnschrift"/>
                <a:cs typeface="Bahnschrift"/>
              </a:rPr>
              <a:t>ec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Se</a:t>
            </a:r>
            <a:r>
              <a:rPr sz="2800" spc="-20" dirty="0">
                <a:latin typeface="Bahnschrift"/>
                <a:cs typeface="Bahnschrift"/>
              </a:rPr>
              <a:t>l</a:t>
            </a:r>
            <a:r>
              <a:rPr sz="2800" spc="-10" dirty="0">
                <a:latin typeface="Bahnschrift"/>
                <a:cs typeface="Bahnschrift"/>
              </a:rPr>
              <a:t>ec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9056" y="2686586"/>
            <a:ext cx="7360743" cy="1209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0"/>
              </a:lnSpc>
            </a:pPr>
            <a:r>
              <a:rPr sz="2800" spc="-5" dirty="0">
                <a:latin typeface="Bahnschrift"/>
                <a:cs typeface="Bahnschrift"/>
              </a:rPr>
              <a:t>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location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Bahnschrift"/>
                <a:cs typeface="Bahnschrift"/>
              </a:rPr>
              <a:t>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image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(OS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+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Pre-Installed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software)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1154" y="4307788"/>
            <a:ext cx="4517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Bahnschrift"/>
                <a:cs typeface="Bahnschrift"/>
              </a:rPr>
              <a:t>Select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size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1155" y="5161915"/>
            <a:ext cx="4517645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Bahnschrift"/>
                <a:cs typeface="Bahnschrift"/>
              </a:rPr>
              <a:t>That’s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it</a:t>
            </a:r>
            <a:r>
              <a:rPr sz="2800" spc="-5">
                <a:latin typeface="Bahnschrift"/>
                <a:cs typeface="Bahnschrift"/>
              </a:rPr>
              <a:t>,</a:t>
            </a:r>
            <a:r>
              <a:rPr sz="2800" spc="250">
                <a:latin typeface="Bahnschrift"/>
                <a:cs typeface="Bahnschrift"/>
              </a:rPr>
              <a:t> </a:t>
            </a:r>
            <a:endParaRPr lang="en-US" sz="2800" spc="250" dirty="0" smtClean="0">
              <a:latin typeface="Bahnschrift"/>
              <a:cs typeface="Bahnschrift"/>
            </a:endParaRPr>
          </a:p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-5" smtClean="0">
                <a:latin typeface="Bahnschrift"/>
                <a:cs typeface="Bahnschrift"/>
              </a:rPr>
              <a:t>basically</a:t>
            </a:r>
            <a:r>
              <a:rPr sz="2800" spc="-5" dirty="0">
                <a:latin typeface="Bahnschrift"/>
                <a:cs typeface="Bahnschrift"/>
              </a:rPr>
              <a:t>….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0541" y="4419600"/>
            <a:ext cx="7871459" cy="1807845"/>
          </a:xfrm>
          <a:prstGeom prst="rect">
            <a:avLst/>
          </a:prstGeom>
          <a:ln w="76200">
            <a:solidFill>
              <a:srgbClr val="FF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Times New Roman"/>
              <a:cs typeface="Times New Roman"/>
            </a:endParaRPr>
          </a:p>
          <a:p>
            <a:pPr marL="447675">
              <a:lnSpc>
                <a:spcPct val="100000"/>
              </a:lnSpc>
              <a:tabLst>
                <a:tab pos="1731645" algn="l"/>
                <a:tab pos="3234690" algn="l"/>
                <a:tab pos="3813175" algn="l"/>
                <a:tab pos="5278755" algn="l"/>
                <a:tab pos="6137275" algn="l"/>
              </a:tabLst>
            </a:pPr>
            <a:r>
              <a:rPr sz="4000" spc="-10" dirty="0">
                <a:solidFill>
                  <a:srgbClr val="FF0000"/>
                </a:solidFill>
                <a:latin typeface="Bahnschrift"/>
                <a:cs typeface="Bahnschrift"/>
              </a:rPr>
              <a:t>Don’t	</a:t>
            </a:r>
            <a:r>
              <a:rPr sz="4000" spc="-5" dirty="0">
                <a:solidFill>
                  <a:srgbClr val="FF0000"/>
                </a:solidFill>
                <a:latin typeface="Bahnschrift"/>
                <a:cs typeface="Bahnschrift"/>
              </a:rPr>
              <a:t>forget	to	</a:t>
            </a:r>
            <a:r>
              <a:rPr sz="4000" spc="-10" dirty="0">
                <a:solidFill>
                  <a:srgbClr val="FF0000"/>
                </a:solidFill>
                <a:latin typeface="Bahnschrift"/>
                <a:cs typeface="Bahnschrift"/>
              </a:rPr>
              <a:t>check	the	</a:t>
            </a:r>
            <a:r>
              <a:rPr sz="4000" spc="25" dirty="0">
                <a:solidFill>
                  <a:srgbClr val="FF0000"/>
                </a:solidFill>
                <a:latin typeface="Bahnschrift"/>
                <a:cs typeface="Bahnschrift"/>
              </a:rPr>
              <a:t>price!</a:t>
            </a:r>
            <a:endParaRPr sz="4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9621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Azure</a:t>
            </a:r>
            <a:r>
              <a:rPr spc="-65" dirty="0"/>
              <a:t> </a:t>
            </a:r>
            <a:r>
              <a:rPr spc="-250" dirty="0"/>
              <a:t>Func</a:t>
            </a:r>
            <a:r>
              <a:rPr spc="-135" dirty="0"/>
              <a:t>t</a:t>
            </a:r>
            <a:r>
              <a:rPr spc="-240" dirty="0"/>
              <a:t>ion</a:t>
            </a:r>
            <a:r>
              <a:rPr spc="-100" dirty="0"/>
              <a:t> </a:t>
            </a:r>
            <a:r>
              <a:rPr spc="-235" dirty="0"/>
              <a:t>Exam</a:t>
            </a:r>
            <a:r>
              <a:rPr spc="-204" dirty="0"/>
              <a:t>p</a:t>
            </a:r>
            <a:r>
              <a:rPr spc="-20" dirty="0"/>
              <a:t>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1905000"/>
            <a:ext cx="11660124" cy="4390644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2217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Triggers</a:t>
            </a:r>
            <a:r>
              <a:rPr spc="-95" dirty="0"/>
              <a:t> </a:t>
            </a:r>
            <a:r>
              <a:rPr spc="-250" dirty="0"/>
              <a:t>and</a:t>
            </a:r>
            <a:r>
              <a:rPr spc="-65" dirty="0"/>
              <a:t> </a:t>
            </a:r>
            <a:r>
              <a:rPr spc="-260" dirty="0"/>
              <a:t>Bindings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1288" y="2520695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1073150">
              <a:lnSpc>
                <a:spcPct val="100000"/>
              </a:lnSpc>
              <a:spcBef>
                <a:spcPts val="1305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Triggers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8564" y="2520695"/>
            <a:ext cx="337883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1051560">
              <a:lnSpc>
                <a:spcPct val="100000"/>
              </a:lnSpc>
              <a:spcBef>
                <a:spcPts val="1305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Bindings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0027" y="3399510"/>
            <a:ext cx="4535805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Bahnschrift"/>
                <a:cs typeface="Bahnschrift"/>
              </a:rPr>
              <a:t>The</a:t>
            </a:r>
            <a:r>
              <a:rPr sz="2000" spc="18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event</a:t>
            </a:r>
            <a:r>
              <a:rPr sz="2000" spc="17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that</a:t>
            </a:r>
            <a:r>
              <a:rPr sz="2000" spc="18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made</a:t>
            </a:r>
            <a:r>
              <a:rPr sz="2000" spc="17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the</a:t>
            </a:r>
            <a:r>
              <a:rPr sz="2000" spc="19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function</a:t>
            </a:r>
            <a:r>
              <a:rPr sz="2000" spc="175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run</a:t>
            </a:r>
            <a:endParaRPr sz="200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Bahnschrift"/>
                <a:cs typeface="Bahnschrift"/>
              </a:rPr>
              <a:t>Quite</a:t>
            </a:r>
            <a:r>
              <a:rPr sz="2000" spc="15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a</a:t>
            </a:r>
            <a:r>
              <a:rPr sz="2000" spc="17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few</a:t>
            </a:r>
            <a:endParaRPr sz="200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Bahnschrift"/>
                <a:cs typeface="Bahnschrift"/>
              </a:rPr>
              <a:t>Deeply</a:t>
            </a:r>
            <a:r>
              <a:rPr sz="2000" spc="15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integrated</a:t>
            </a:r>
            <a:r>
              <a:rPr sz="2000" spc="16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into</a:t>
            </a:r>
            <a:r>
              <a:rPr sz="2000" spc="18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other</a:t>
            </a:r>
            <a:r>
              <a:rPr sz="2000" spc="17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Azure</a:t>
            </a:r>
            <a:endParaRPr sz="2000">
              <a:latin typeface="Bahnschrift"/>
              <a:cs typeface="Bahnschrift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Bahnschrift"/>
                <a:cs typeface="Bahnschrift"/>
              </a:rPr>
              <a:t>services</a:t>
            </a:r>
            <a:endParaRPr sz="200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Bahnschrift"/>
                <a:cs typeface="Bahnschrift"/>
              </a:rPr>
              <a:t>Technically</a:t>
            </a:r>
            <a:r>
              <a:rPr sz="2000" spc="17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not</a:t>
            </a:r>
            <a:r>
              <a:rPr sz="2000" spc="16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mandatory,</a:t>
            </a:r>
            <a:r>
              <a:rPr sz="2000" spc="15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but…</a:t>
            </a:r>
            <a:endParaRPr sz="20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4477" y="3399510"/>
            <a:ext cx="5327523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52475" indent="-34353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Bahnschrift"/>
                <a:cs typeface="Bahnschrift"/>
              </a:rPr>
              <a:t>Declarative</a:t>
            </a:r>
            <a:r>
              <a:rPr sz="2000" spc="15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connection</a:t>
            </a:r>
            <a:r>
              <a:rPr sz="2000" spc="15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to</a:t>
            </a:r>
            <a:r>
              <a:rPr sz="2000" spc="18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other </a:t>
            </a:r>
            <a:r>
              <a:rPr sz="2000" spc="-325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resource(s)</a:t>
            </a:r>
            <a:endParaRPr sz="2000">
              <a:latin typeface="Bahnschrift"/>
              <a:cs typeface="Bahnschrift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Bahnschrift"/>
                <a:cs typeface="Bahnschrift"/>
              </a:rPr>
              <a:t>Input,</a:t>
            </a:r>
            <a:r>
              <a:rPr sz="2000" spc="155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output,</a:t>
            </a:r>
            <a:r>
              <a:rPr sz="2000" spc="165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or</a:t>
            </a:r>
            <a:r>
              <a:rPr sz="2000" spc="16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both</a:t>
            </a:r>
            <a:endParaRPr sz="2000">
              <a:latin typeface="Bahnschrift"/>
              <a:cs typeface="Bahnschrift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Bahnschrift"/>
                <a:cs typeface="Bahnschrift"/>
              </a:rPr>
              <a:t>Provided</a:t>
            </a:r>
            <a:r>
              <a:rPr sz="2000" spc="15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as</a:t>
            </a:r>
            <a:r>
              <a:rPr sz="2000" spc="185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parameter</a:t>
            </a:r>
            <a:r>
              <a:rPr sz="2000" spc="15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to</a:t>
            </a:r>
            <a:r>
              <a:rPr sz="2000" spc="18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the</a:t>
            </a:r>
            <a:r>
              <a:rPr sz="2000" spc="18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function</a:t>
            </a:r>
            <a:endParaRPr sz="2000">
              <a:latin typeface="Bahnschrift"/>
              <a:cs typeface="Bahnschrift"/>
            </a:endParaRPr>
          </a:p>
          <a:p>
            <a:pPr marL="355600" marR="79375" indent="-343535">
              <a:lnSpc>
                <a:spcPct val="15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Bahnschrift"/>
                <a:cs typeface="Bahnschrift"/>
              </a:rPr>
              <a:t>Makes</a:t>
            </a:r>
            <a:r>
              <a:rPr sz="2000" spc="18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connecting</a:t>
            </a:r>
            <a:r>
              <a:rPr sz="2000" spc="17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to</a:t>
            </a:r>
            <a:r>
              <a:rPr sz="2000" spc="19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other</a:t>
            </a:r>
            <a:r>
              <a:rPr sz="2000" spc="180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resources </a:t>
            </a:r>
            <a:r>
              <a:rPr sz="2000" spc="-325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extremely</a:t>
            </a:r>
            <a:r>
              <a:rPr sz="2000" spc="175" dirty="0">
                <a:latin typeface="Bahnschrift"/>
                <a:cs typeface="Bahnschrift"/>
              </a:rPr>
              <a:t> </a:t>
            </a:r>
            <a:r>
              <a:rPr sz="2000" dirty="0">
                <a:latin typeface="Bahnschrift"/>
                <a:cs typeface="Bahnschrift"/>
              </a:rPr>
              <a:t>easy</a:t>
            </a:r>
            <a:endParaRPr sz="2000">
              <a:latin typeface="Bahnschrift"/>
              <a:cs typeface="Bahnschrift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Bahnschrift"/>
                <a:cs typeface="Bahnschrift"/>
              </a:rPr>
              <a:t>Not</a:t>
            </a:r>
            <a:r>
              <a:rPr sz="2000" spc="140" dirty="0">
                <a:latin typeface="Bahnschrift"/>
                <a:cs typeface="Bahnschrift"/>
              </a:rPr>
              <a:t> </a:t>
            </a:r>
            <a:r>
              <a:rPr sz="2000" spc="-5" dirty="0">
                <a:latin typeface="Bahnschrift"/>
                <a:cs typeface="Bahnschrift"/>
              </a:rPr>
              <a:t>mandatory</a:t>
            </a:r>
            <a:endParaRPr sz="2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96214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Azure</a:t>
            </a:r>
            <a:r>
              <a:rPr spc="-65" dirty="0"/>
              <a:t> </a:t>
            </a:r>
            <a:r>
              <a:rPr spc="-250" dirty="0"/>
              <a:t>Func</a:t>
            </a:r>
            <a:r>
              <a:rPr spc="-135" dirty="0"/>
              <a:t>t</a:t>
            </a:r>
            <a:r>
              <a:rPr spc="-240" dirty="0"/>
              <a:t>ion</a:t>
            </a:r>
            <a:r>
              <a:rPr spc="-100" dirty="0"/>
              <a:t> </a:t>
            </a:r>
            <a:r>
              <a:rPr spc="-235" dirty="0"/>
              <a:t>Exam</a:t>
            </a:r>
            <a:r>
              <a:rPr spc="-204" dirty="0"/>
              <a:t>p</a:t>
            </a:r>
            <a:r>
              <a:rPr spc="-20" dirty="0"/>
              <a:t>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1459" y="1905000"/>
            <a:ext cx="11660505" cy="4391025"/>
            <a:chOff x="251459" y="1905000"/>
            <a:chExt cx="11660505" cy="4391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59" y="1905000"/>
              <a:ext cx="11660124" cy="43906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119" y="2918447"/>
              <a:ext cx="1823466" cy="4351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23366" y="2972561"/>
            <a:ext cx="1337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Trigger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(HTTP)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1416" y="3287776"/>
            <a:ext cx="8056245" cy="1548765"/>
            <a:chOff x="661416" y="3287776"/>
            <a:chExt cx="8056245" cy="1548765"/>
          </a:xfrm>
        </p:grpSpPr>
        <p:sp>
          <p:nvSpPr>
            <p:cNvPr id="8" name="object 8"/>
            <p:cNvSpPr/>
            <p:nvPr/>
          </p:nvSpPr>
          <p:spPr>
            <a:xfrm>
              <a:off x="1331214" y="3551682"/>
              <a:ext cx="7367270" cy="233679"/>
            </a:xfrm>
            <a:custGeom>
              <a:avLst/>
              <a:gdLst/>
              <a:ahLst/>
              <a:cxnLst/>
              <a:rect l="l" t="t" r="r" b="b"/>
              <a:pathLst>
                <a:path w="7367270" h="233679">
                  <a:moveTo>
                    <a:pt x="0" y="233171"/>
                  </a:moveTo>
                  <a:lnTo>
                    <a:pt x="7367016" y="233171"/>
                  </a:lnTo>
                  <a:lnTo>
                    <a:pt x="7367016" y="0"/>
                  </a:lnTo>
                  <a:lnTo>
                    <a:pt x="0" y="0"/>
                  </a:lnTo>
                  <a:lnTo>
                    <a:pt x="0" y="233171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7960" y="3287776"/>
              <a:ext cx="158750" cy="258445"/>
            </a:xfrm>
            <a:custGeom>
              <a:avLst/>
              <a:gdLst/>
              <a:ahLst/>
              <a:cxnLst/>
              <a:rect l="l" t="t" r="r" b="b"/>
              <a:pathLst>
                <a:path w="158750" h="258445">
                  <a:moveTo>
                    <a:pt x="85549" y="168508"/>
                  </a:moveTo>
                  <a:lnTo>
                    <a:pt x="52451" y="187451"/>
                  </a:lnTo>
                  <a:lnTo>
                    <a:pt x="158750" y="258318"/>
                  </a:lnTo>
                  <a:lnTo>
                    <a:pt x="154666" y="185038"/>
                  </a:lnTo>
                  <a:lnTo>
                    <a:pt x="94996" y="185038"/>
                  </a:lnTo>
                  <a:lnTo>
                    <a:pt x="85549" y="168508"/>
                  </a:lnTo>
                  <a:close/>
                </a:path>
                <a:path w="158750" h="258445">
                  <a:moveTo>
                    <a:pt x="118574" y="149606"/>
                  </a:moveTo>
                  <a:lnTo>
                    <a:pt x="85549" y="168508"/>
                  </a:lnTo>
                  <a:lnTo>
                    <a:pt x="94996" y="185038"/>
                  </a:lnTo>
                  <a:lnTo>
                    <a:pt x="128015" y="166115"/>
                  </a:lnTo>
                  <a:lnTo>
                    <a:pt x="118574" y="149606"/>
                  </a:lnTo>
                  <a:close/>
                </a:path>
                <a:path w="158750" h="258445">
                  <a:moveTo>
                    <a:pt x="151637" y="130683"/>
                  </a:moveTo>
                  <a:lnTo>
                    <a:pt x="118574" y="149606"/>
                  </a:lnTo>
                  <a:lnTo>
                    <a:pt x="128015" y="166115"/>
                  </a:lnTo>
                  <a:lnTo>
                    <a:pt x="94996" y="185038"/>
                  </a:lnTo>
                  <a:lnTo>
                    <a:pt x="154666" y="185038"/>
                  </a:lnTo>
                  <a:lnTo>
                    <a:pt x="151637" y="130683"/>
                  </a:lnTo>
                  <a:close/>
                </a:path>
                <a:path w="158750" h="258445">
                  <a:moveTo>
                    <a:pt x="33020" y="0"/>
                  </a:moveTo>
                  <a:lnTo>
                    <a:pt x="0" y="18796"/>
                  </a:lnTo>
                  <a:lnTo>
                    <a:pt x="85549" y="168508"/>
                  </a:lnTo>
                  <a:lnTo>
                    <a:pt x="118574" y="149606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416" y="4401299"/>
              <a:ext cx="2224278" cy="43511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59637" y="4456303"/>
            <a:ext cx="182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Binding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(EventGrid)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12163" y="3761232"/>
            <a:ext cx="8940165" cy="664210"/>
            <a:chOff x="1312163" y="3761232"/>
            <a:chExt cx="8940165" cy="664210"/>
          </a:xfrm>
        </p:grpSpPr>
        <p:sp>
          <p:nvSpPr>
            <p:cNvPr id="13" name="object 13"/>
            <p:cNvSpPr/>
            <p:nvPr/>
          </p:nvSpPr>
          <p:spPr>
            <a:xfrm>
              <a:off x="1331213" y="3780282"/>
              <a:ext cx="8902065" cy="391795"/>
            </a:xfrm>
            <a:custGeom>
              <a:avLst/>
              <a:gdLst/>
              <a:ahLst/>
              <a:cxnLst/>
              <a:rect l="l" t="t" r="r" b="b"/>
              <a:pathLst>
                <a:path w="8902065" h="391795">
                  <a:moveTo>
                    <a:pt x="0" y="391668"/>
                  </a:moveTo>
                  <a:lnTo>
                    <a:pt x="8901684" y="391668"/>
                  </a:lnTo>
                  <a:lnTo>
                    <a:pt x="8901684" y="0"/>
                  </a:lnTo>
                  <a:lnTo>
                    <a:pt x="0" y="0"/>
                  </a:lnTo>
                  <a:lnTo>
                    <a:pt x="0" y="39166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05762" y="4194810"/>
              <a:ext cx="266700" cy="230504"/>
            </a:xfrm>
            <a:custGeom>
              <a:avLst/>
              <a:gdLst/>
              <a:ahLst/>
              <a:cxnLst/>
              <a:rect l="l" t="t" r="r" b="b"/>
              <a:pathLst>
                <a:path w="266700" h="230504">
                  <a:moveTo>
                    <a:pt x="166860" y="59450"/>
                  </a:moveTo>
                  <a:lnTo>
                    <a:pt x="0" y="201421"/>
                  </a:lnTo>
                  <a:lnTo>
                    <a:pt x="24637" y="230377"/>
                  </a:lnTo>
                  <a:lnTo>
                    <a:pt x="191588" y="88546"/>
                  </a:lnTo>
                  <a:lnTo>
                    <a:pt x="166860" y="59450"/>
                  </a:lnTo>
                  <a:close/>
                </a:path>
                <a:path w="266700" h="230504">
                  <a:moveTo>
                    <a:pt x="246271" y="47116"/>
                  </a:moveTo>
                  <a:lnTo>
                    <a:pt x="181356" y="47116"/>
                  </a:lnTo>
                  <a:lnTo>
                    <a:pt x="206121" y="76200"/>
                  </a:lnTo>
                  <a:lnTo>
                    <a:pt x="191588" y="88546"/>
                  </a:lnTo>
                  <a:lnTo>
                    <a:pt x="216281" y="117601"/>
                  </a:lnTo>
                  <a:lnTo>
                    <a:pt x="246271" y="47116"/>
                  </a:lnTo>
                  <a:close/>
                </a:path>
                <a:path w="266700" h="230504">
                  <a:moveTo>
                    <a:pt x="181356" y="47116"/>
                  </a:moveTo>
                  <a:lnTo>
                    <a:pt x="166860" y="59450"/>
                  </a:lnTo>
                  <a:lnTo>
                    <a:pt x="191588" y="88546"/>
                  </a:lnTo>
                  <a:lnTo>
                    <a:pt x="206121" y="76200"/>
                  </a:lnTo>
                  <a:lnTo>
                    <a:pt x="181356" y="47116"/>
                  </a:lnTo>
                  <a:close/>
                </a:path>
                <a:path w="266700" h="230504">
                  <a:moveTo>
                    <a:pt x="266319" y="0"/>
                  </a:moveTo>
                  <a:lnTo>
                    <a:pt x="142240" y="30479"/>
                  </a:lnTo>
                  <a:lnTo>
                    <a:pt x="166860" y="59450"/>
                  </a:lnTo>
                  <a:lnTo>
                    <a:pt x="181356" y="47116"/>
                  </a:lnTo>
                  <a:lnTo>
                    <a:pt x="246271" y="47116"/>
                  </a:lnTo>
                  <a:lnTo>
                    <a:pt x="2663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859529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Trigger</a:t>
            </a:r>
            <a:r>
              <a:rPr spc="-145" dirty="0"/>
              <a:t> </a:t>
            </a:r>
            <a:r>
              <a:rPr spc="-33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373530"/>
            <a:ext cx="3679445" cy="5201424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Blob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Storage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Cosmos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DB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Dapr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Event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Grid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Event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Hubs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HTTP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Requests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IOT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Hub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Kafka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1959" y="1373530"/>
            <a:ext cx="3553841" cy="25863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Queue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Storage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RabbitMQ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Bus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Timer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88252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Bind</a:t>
            </a:r>
            <a:r>
              <a:rPr spc="-135" dirty="0"/>
              <a:t>i</a:t>
            </a:r>
            <a:r>
              <a:rPr spc="-310" dirty="0"/>
              <a:t>ng</a:t>
            </a:r>
            <a:r>
              <a:rPr spc="-80" dirty="0"/>
              <a:t> </a:t>
            </a:r>
            <a:r>
              <a:rPr spc="-375" dirty="0"/>
              <a:t>Typ</a:t>
            </a:r>
            <a:r>
              <a:rPr spc="-340" dirty="0"/>
              <a:t>e</a:t>
            </a:r>
            <a:r>
              <a:rPr spc="-190" dirty="0"/>
              <a:t>s</a:t>
            </a:r>
            <a:r>
              <a:rPr spc="-65" dirty="0"/>
              <a:t> </a:t>
            </a:r>
            <a:r>
              <a:rPr spc="5" dirty="0"/>
              <a:t>(</a:t>
            </a:r>
            <a:r>
              <a:rPr spc="15" dirty="0"/>
              <a:t>I</a:t>
            </a:r>
            <a:r>
              <a:rPr spc="-225" dirty="0"/>
              <a:t>nput</a:t>
            </a:r>
            <a:r>
              <a:rPr spc="-65" dirty="0"/>
              <a:t> </a:t>
            </a:r>
            <a:r>
              <a:rPr spc="-70" dirty="0"/>
              <a:t>or</a:t>
            </a:r>
            <a:r>
              <a:rPr spc="-45" dirty="0"/>
              <a:t> </a:t>
            </a:r>
            <a:r>
              <a:rPr spc="-290" dirty="0"/>
              <a:t>Outpu</a:t>
            </a:r>
            <a:r>
              <a:rPr spc="-150" dirty="0"/>
              <a:t>t</a:t>
            </a:r>
            <a:r>
              <a:rPr spc="3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373530"/>
            <a:ext cx="3527045" cy="5201424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Blob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Storage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Cosmos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DB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Dapr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Event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Grid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Event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Hubs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HTTP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Requests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IOT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Hub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Kafka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1959" y="1373530"/>
            <a:ext cx="3934841" cy="5201424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Mobile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Apps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Notification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Hub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Queue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Storage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RabbitMQ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SendGrid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Service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Bus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SignalR</a:t>
            </a: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Table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Storage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2217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Triggers</a:t>
            </a:r>
            <a:r>
              <a:rPr spc="-95" dirty="0"/>
              <a:t> </a:t>
            </a:r>
            <a:r>
              <a:rPr spc="-250" dirty="0"/>
              <a:t>and</a:t>
            </a:r>
            <a:r>
              <a:rPr spc="-65" dirty="0"/>
              <a:t> </a:t>
            </a:r>
            <a:r>
              <a:rPr spc="-260" dirty="0"/>
              <a:t>Bindings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974070" cy="301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Example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scenarios:</a:t>
            </a:r>
            <a:endParaRPr sz="2800">
              <a:latin typeface="Bahnschrift"/>
              <a:cs typeface="Bahnschrift"/>
            </a:endParaRPr>
          </a:p>
          <a:p>
            <a:pPr marL="927100" marR="5080" lvl="1" indent="-457834">
              <a:lnSpc>
                <a:spcPts val="6720"/>
              </a:lnSpc>
              <a:spcBef>
                <a:spcPts val="58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Run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every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5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minutes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70" dirty="0">
                <a:latin typeface="Bahnschrift"/>
                <a:cs typeface="Bahnschrift"/>
              </a:rPr>
              <a:t>(</a:t>
            </a:r>
            <a:r>
              <a:rPr sz="2950" spc="-70" dirty="0">
                <a:latin typeface="Bahnschrift"/>
                <a:cs typeface="Bahnschrift"/>
              </a:rPr>
              <a:t>Timer</a:t>
            </a:r>
            <a:r>
              <a:rPr sz="2950" spc="270" dirty="0">
                <a:latin typeface="Bahnschrift"/>
                <a:cs typeface="Bahnschrift"/>
              </a:rPr>
              <a:t> </a:t>
            </a:r>
            <a:r>
              <a:rPr sz="2950" spc="-70" dirty="0">
                <a:latin typeface="Bahnschrift"/>
                <a:cs typeface="Bahnschrift"/>
              </a:rPr>
              <a:t>Trigger)</a:t>
            </a:r>
            <a:r>
              <a:rPr sz="295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and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calculate</a:t>
            </a:r>
            <a:r>
              <a:rPr sz="2800" spc="31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sum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column</a:t>
            </a:r>
            <a:r>
              <a:rPr sz="2800" spc="-5" dirty="0">
                <a:latin typeface="Bahnschrift"/>
                <a:cs typeface="Bahnschrift"/>
              </a:rPr>
              <a:t> in a</a:t>
            </a:r>
            <a:r>
              <a:rPr sz="28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DB.</a:t>
            </a:r>
            <a:r>
              <a:rPr sz="28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If</a:t>
            </a:r>
            <a:r>
              <a:rPr sz="2800" dirty="0">
                <a:latin typeface="Bahnschrift"/>
                <a:cs typeface="Bahnschrift"/>
              </a:rPr>
              <a:t> it’s </a:t>
            </a:r>
            <a:r>
              <a:rPr sz="2800" spc="-5" dirty="0">
                <a:latin typeface="Bahnschrift"/>
                <a:cs typeface="Bahnschrift"/>
              </a:rPr>
              <a:t>above</a:t>
            </a:r>
            <a:r>
              <a:rPr sz="28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115,</a:t>
            </a:r>
            <a:r>
              <a:rPr sz="2800" spc="-5" dirty="0">
                <a:latin typeface="Bahnschrift"/>
                <a:cs typeface="Bahnschrift"/>
              </a:rPr>
              <a:t> send</a:t>
            </a:r>
            <a:r>
              <a:rPr sz="28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an</a:t>
            </a:r>
            <a:r>
              <a:rPr sz="28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event in</a:t>
            </a:r>
            <a:r>
              <a:rPr sz="28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EventGrid </a:t>
            </a:r>
            <a:r>
              <a:rPr sz="2800" dirty="0">
                <a:latin typeface="Bahnschrift"/>
                <a:cs typeface="Bahnschrift"/>
              </a:rPr>
              <a:t> </a:t>
            </a:r>
            <a:r>
              <a:rPr sz="2800" spc="-70" dirty="0">
                <a:latin typeface="Bahnschrift"/>
                <a:cs typeface="Bahnschrift"/>
              </a:rPr>
              <a:t>(</a:t>
            </a:r>
            <a:r>
              <a:rPr sz="2950" spc="-70" dirty="0">
                <a:latin typeface="Bahnschrift"/>
                <a:cs typeface="Bahnschrift"/>
              </a:rPr>
              <a:t>Binding)</a:t>
            </a:r>
            <a:endParaRPr sz="295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2217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Triggers</a:t>
            </a:r>
            <a:r>
              <a:rPr spc="-95" dirty="0"/>
              <a:t> </a:t>
            </a:r>
            <a:r>
              <a:rPr spc="-250" dirty="0"/>
              <a:t>and</a:t>
            </a:r>
            <a:r>
              <a:rPr spc="-65" dirty="0"/>
              <a:t> </a:t>
            </a:r>
            <a:r>
              <a:rPr spc="-260" dirty="0"/>
              <a:t>Bindings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738485" cy="216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Example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scenarios: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65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When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message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arrives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Orders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Queue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70" dirty="0">
                <a:latin typeface="Bahnschrift"/>
                <a:cs typeface="Bahnschrift"/>
              </a:rPr>
              <a:t>(</a:t>
            </a:r>
            <a:r>
              <a:rPr sz="2950" spc="-70" dirty="0">
                <a:latin typeface="Bahnschrift"/>
                <a:cs typeface="Bahnschrift"/>
              </a:rPr>
              <a:t>Queue</a:t>
            </a:r>
            <a:r>
              <a:rPr sz="2950" spc="254" dirty="0">
                <a:latin typeface="Bahnschrift"/>
                <a:cs typeface="Bahnschrift"/>
              </a:rPr>
              <a:t> </a:t>
            </a:r>
            <a:r>
              <a:rPr sz="2950" spc="-70" dirty="0">
                <a:latin typeface="Bahnschrift"/>
                <a:cs typeface="Bahnschrift"/>
              </a:rPr>
              <a:t>Trigger)</a:t>
            </a:r>
            <a:endParaRPr sz="295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650">
              <a:latin typeface="Bahnschrift"/>
              <a:cs typeface="Bahnschrift"/>
            </a:endParaRPr>
          </a:p>
          <a:p>
            <a:pPr marL="927100">
              <a:lnSpc>
                <a:spcPct val="100000"/>
              </a:lnSpc>
            </a:pPr>
            <a:r>
              <a:rPr sz="2800" spc="-5" dirty="0">
                <a:latin typeface="Bahnschrift"/>
                <a:cs typeface="Bahnschrift"/>
              </a:rPr>
              <a:t>save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Cosmos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DB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65" dirty="0">
                <a:latin typeface="Bahnschrift"/>
                <a:cs typeface="Bahnschrift"/>
              </a:rPr>
              <a:t>(</a:t>
            </a:r>
            <a:r>
              <a:rPr sz="2950" spc="-65" dirty="0">
                <a:latin typeface="Bahnschrift"/>
                <a:cs typeface="Bahnschrift"/>
              </a:rPr>
              <a:t>Binding)</a:t>
            </a:r>
            <a:r>
              <a:rPr sz="295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future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handling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22173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Triggers</a:t>
            </a:r>
            <a:r>
              <a:rPr spc="-95" dirty="0"/>
              <a:t> </a:t>
            </a:r>
            <a:r>
              <a:rPr spc="-250" dirty="0"/>
              <a:t>and</a:t>
            </a:r>
            <a:r>
              <a:rPr spc="-65" dirty="0"/>
              <a:t> </a:t>
            </a:r>
            <a:r>
              <a:rPr spc="-260" dirty="0"/>
              <a:t>Bindings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208260" cy="216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Example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scenarios:</a:t>
            </a:r>
            <a:endParaRPr sz="2800">
              <a:latin typeface="Bahnschrift"/>
              <a:cs typeface="Bahnschrift"/>
            </a:endParaRPr>
          </a:p>
          <a:p>
            <a:pPr marL="927100" marR="5080" lvl="1" indent="-457834">
              <a:lnSpc>
                <a:spcPct val="189900"/>
              </a:lnSpc>
              <a:spcBef>
                <a:spcPts val="25"/>
              </a:spcBef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Receive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HTTP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Request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75" dirty="0">
                <a:latin typeface="Bahnschrift"/>
                <a:cs typeface="Bahnschrift"/>
              </a:rPr>
              <a:t>(</a:t>
            </a:r>
            <a:r>
              <a:rPr sz="2950" spc="-75" dirty="0">
                <a:latin typeface="Bahnschrift"/>
                <a:cs typeface="Bahnschrift"/>
              </a:rPr>
              <a:t>HTTP</a:t>
            </a:r>
            <a:r>
              <a:rPr sz="2950" spc="245" dirty="0">
                <a:latin typeface="Bahnschrift"/>
                <a:cs typeface="Bahnschrift"/>
              </a:rPr>
              <a:t> </a:t>
            </a:r>
            <a:r>
              <a:rPr sz="2950" spc="-75" dirty="0">
                <a:latin typeface="Bahnschrift"/>
                <a:cs typeface="Bahnschrift"/>
              </a:rPr>
              <a:t>Trigger)</a:t>
            </a:r>
            <a:r>
              <a:rPr sz="295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with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4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numbers,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and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return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smallest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one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them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60" dirty="0">
                <a:latin typeface="Bahnschrift"/>
                <a:cs typeface="Bahnschrift"/>
              </a:rPr>
              <a:t>(</a:t>
            </a:r>
            <a:r>
              <a:rPr sz="2950" spc="-60" dirty="0">
                <a:latin typeface="Bahnschrift"/>
                <a:cs typeface="Bahnschrift"/>
              </a:rPr>
              <a:t>no</a:t>
            </a:r>
            <a:r>
              <a:rPr sz="2950" spc="254" dirty="0">
                <a:latin typeface="Bahnschrift"/>
                <a:cs typeface="Bahnschrift"/>
              </a:rPr>
              <a:t> </a:t>
            </a:r>
            <a:r>
              <a:rPr sz="2950" spc="-75" dirty="0">
                <a:latin typeface="Bahnschrift"/>
                <a:cs typeface="Bahnschrift"/>
              </a:rPr>
              <a:t>binding)</a:t>
            </a:r>
            <a:endParaRPr sz="295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624522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Supported</a:t>
            </a:r>
            <a:r>
              <a:rPr spc="-130" dirty="0"/>
              <a:t> </a:t>
            </a:r>
            <a:r>
              <a:rPr spc="-220" dirty="0"/>
              <a:t>Languages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135" y="1861311"/>
            <a:ext cx="196850" cy="254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3955" y="1747519"/>
            <a:ext cx="49748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C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JavaScript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(nodeJS)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Java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Python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PowerShell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F</a:t>
            </a:r>
            <a:endParaRPr sz="2800">
              <a:latin typeface="Bahnschrift"/>
              <a:cs typeface="Bahnschrif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647" y="6129426"/>
            <a:ext cx="19685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288036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Cold</a:t>
            </a:r>
            <a:r>
              <a:rPr spc="-40" dirty="0"/>
              <a:t> </a:t>
            </a:r>
            <a:r>
              <a:rPr spc="-50" dirty="0"/>
              <a:t>Start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03947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Azure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Functions</a:t>
            </a:r>
            <a:r>
              <a:rPr sz="2800" spc="3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are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completely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managed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Azure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ts val="6720"/>
              </a:lnSpc>
              <a:spcBef>
                <a:spcPts val="78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After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some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time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inactivity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Azure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might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take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down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Function’s </a:t>
            </a:r>
            <a:r>
              <a:rPr sz="2800" spc="-4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host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1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next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activation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Function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will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take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time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2-3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seconds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before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code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runs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problem</a:t>
            </a:r>
            <a:r>
              <a:rPr sz="2800" spc="2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mainly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HTTP-Triggered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functions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67626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Th</a:t>
            </a:r>
            <a:r>
              <a:rPr spc="-315" dirty="0"/>
              <a:t>e</a:t>
            </a:r>
            <a:r>
              <a:rPr spc="-65" dirty="0"/>
              <a:t> </a:t>
            </a:r>
            <a:r>
              <a:rPr spc="-200" dirty="0"/>
              <a:t>Re</a:t>
            </a:r>
            <a:r>
              <a:rPr spc="-165" dirty="0"/>
              <a:t>a</a:t>
            </a:r>
            <a:r>
              <a:rPr spc="55" dirty="0"/>
              <a:t>l</a:t>
            </a:r>
            <a:r>
              <a:rPr spc="-60" dirty="0"/>
              <a:t> </a:t>
            </a:r>
            <a:r>
              <a:rPr spc="-270" dirty="0"/>
              <a:t>Cost</a:t>
            </a:r>
            <a:r>
              <a:rPr spc="-65" dirty="0"/>
              <a:t> </a:t>
            </a:r>
            <a:r>
              <a:rPr spc="-204" dirty="0"/>
              <a:t>of</a:t>
            </a:r>
            <a:r>
              <a:rPr spc="-45" dirty="0"/>
              <a:t> </a:t>
            </a:r>
            <a:r>
              <a:rPr spc="-335" dirty="0"/>
              <a:t>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64226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Cost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VM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includes: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VM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Disk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IP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Bahnschrift"/>
                <a:cs typeface="Bahnschrift"/>
              </a:rPr>
              <a:t>Storage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288036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Cold</a:t>
            </a:r>
            <a:r>
              <a:rPr spc="-40" dirty="0"/>
              <a:t> </a:t>
            </a:r>
            <a:r>
              <a:rPr spc="-50" dirty="0"/>
              <a:t>Start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429511"/>
            <a:ext cx="9753600" cy="50947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92627" y="6573418"/>
            <a:ext cx="6195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Source: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https://azure.microsoft.com/en-us/blog/understanding-serverless-cold-start/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288036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Cold</a:t>
            </a:r>
            <a:r>
              <a:rPr spc="-40" dirty="0"/>
              <a:t> </a:t>
            </a:r>
            <a:r>
              <a:rPr spc="-50" dirty="0"/>
              <a:t>Start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542607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How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avoid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cold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start?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Select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the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right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hosting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plan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877189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Azure</a:t>
            </a:r>
            <a:r>
              <a:rPr spc="-75" dirty="0"/>
              <a:t> </a:t>
            </a:r>
            <a:r>
              <a:rPr spc="-229" dirty="0"/>
              <a:t>Functions</a:t>
            </a:r>
            <a:r>
              <a:rPr spc="-105" dirty="0"/>
              <a:t> </a:t>
            </a:r>
            <a:r>
              <a:rPr spc="-220" dirty="0"/>
              <a:t>Hosting</a:t>
            </a:r>
            <a:r>
              <a:rPr spc="-90" dirty="0"/>
              <a:t> </a:t>
            </a:r>
            <a:r>
              <a:rPr spc="-145" dirty="0"/>
              <a:t>Plans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3988" y="1976627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marL="715645">
              <a:lnSpc>
                <a:spcPct val="100000"/>
              </a:lnSpc>
              <a:spcBef>
                <a:spcPts val="1300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Consumption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3988" y="3403091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1008380">
              <a:lnSpc>
                <a:spcPct val="100000"/>
              </a:lnSpc>
              <a:spcBef>
                <a:spcPts val="1310"/>
              </a:spcBef>
            </a:pPr>
            <a:r>
              <a:rPr sz="2600" dirty="0">
                <a:solidFill>
                  <a:srgbClr val="FFFFFF"/>
                </a:solidFill>
                <a:latin typeface="Bahnschrift"/>
                <a:cs typeface="Bahnschrift"/>
              </a:rPr>
              <a:t>Premium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3988" y="4831079"/>
            <a:ext cx="337756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960119">
              <a:lnSpc>
                <a:spcPct val="100000"/>
              </a:lnSpc>
              <a:spcBef>
                <a:spcPts val="1310"/>
              </a:spcBef>
            </a:pPr>
            <a:r>
              <a:rPr sz="2600" spc="-5" dirty="0">
                <a:solidFill>
                  <a:srgbClr val="FFFFFF"/>
                </a:solidFill>
                <a:latin typeface="Bahnschrift"/>
                <a:cs typeface="Bahnschrift"/>
              </a:rPr>
              <a:t>Dedicated</a:t>
            </a:r>
            <a:endParaRPr sz="2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2025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Consumpt</a:t>
            </a:r>
            <a:r>
              <a:rPr spc="-105" dirty="0"/>
              <a:t>i</a:t>
            </a:r>
            <a:r>
              <a:rPr spc="-295" dirty="0"/>
              <a:t>on</a:t>
            </a:r>
            <a:r>
              <a:rPr spc="-105" dirty="0"/>
              <a:t> </a:t>
            </a:r>
            <a:r>
              <a:rPr spc="-135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5920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Pay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only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what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you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actually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use</a:t>
            </a:r>
            <a:endParaRPr sz="2800">
              <a:latin typeface="Bahnschrift"/>
              <a:cs typeface="Bahnschrif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805" y="2232600"/>
            <a:ext cx="11090910" cy="2811780"/>
            <a:chOff x="342805" y="2232600"/>
            <a:chExt cx="11090910" cy="28117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805" y="2232600"/>
              <a:ext cx="11090337" cy="28117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396" y="2391156"/>
              <a:ext cx="10593324" cy="231495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63955" y="4993335"/>
            <a:ext cx="9078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Note: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consumption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plan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there’s</a:t>
            </a:r>
            <a:r>
              <a:rPr sz="2800" spc="30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a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limit</a:t>
            </a:r>
            <a:r>
              <a:rPr sz="2800" spc="28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of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1.5GB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RAM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" y="1086611"/>
            <a:ext cx="12181840" cy="1753235"/>
            <a:chOff x="10667" y="1086611"/>
            <a:chExt cx="12181840" cy="17532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3212" y="1182623"/>
              <a:ext cx="7828788" cy="16567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8283" y="1377695"/>
              <a:ext cx="7592567" cy="10866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2025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Consumpt</a:t>
            </a:r>
            <a:r>
              <a:rPr spc="-105" dirty="0"/>
              <a:t>i</a:t>
            </a:r>
            <a:r>
              <a:rPr spc="-295" dirty="0"/>
              <a:t>on</a:t>
            </a:r>
            <a:r>
              <a:rPr spc="-105" dirty="0"/>
              <a:t> </a:t>
            </a:r>
            <a:r>
              <a:rPr spc="-135" dirty="0"/>
              <a:t>Plan</a:t>
            </a:r>
          </a:p>
        </p:txBody>
      </p:sp>
      <p:sp>
        <p:nvSpPr>
          <p:cNvPr id="6" name="object 6"/>
          <p:cNvSpPr/>
          <p:nvPr/>
        </p:nvSpPr>
        <p:spPr>
          <a:xfrm>
            <a:off x="3171063" y="3851147"/>
            <a:ext cx="171450" cy="382905"/>
          </a:xfrm>
          <a:custGeom>
            <a:avLst/>
            <a:gdLst/>
            <a:ahLst/>
            <a:cxnLst/>
            <a:rect l="l" t="t" r="r" b="b"/>
            <a:pathLst>
              <a:path w="171450" h="382904">
                <a:moveTo>
                  <a:pt x="57150" y="210946"/>
                </a:moveTo>
                <a:lnTo>
                  <a:pt x="0" y="210946"/>
                </a:lnTo>
                <a:lnTo>
                  <a:pt x="85725" y="382396"/>
                </a:lnTo>
                <a:lnTo>
                  <a:pt x="157162" y="239521"/>
                </a:lnTo>
                <a:lnTo>
                  <a:pt x="57150" y="239521"/>
                </a:lnTo>
                <a:lnTo>
                  <a:pt x="57150" y="210946"/>
                </a:lnTo>
                <a:close/>
              </a:path>
              <a:path w="171450" h="382904">
                <a:moveTo>
                  <a:pt x="114300" y="0"/>
                </a:moveTo>
                <a:lnTo>
                  <a:pt x="57150" y="0"/>
                </a:lnTo>
                <a:lnTo>
                  <a:pt x="57150" y="239521"/>
                </a:lnTo>
                <a:lnTo>
                  <a:pt x="114300" y="239521"/>
                </a:lnTo>
                <a:lnTo>
                  <a:pt x="114300" y="0"/>
                </a:lnTo>
                <a:close/>
              </a:path>
              <a:path w="171450" h="382904">
                <a:moveTo>
                  <a:pt x="171450" y="210946"/>
                </a:moveTo>
                <a:lnTo>
                  <a:pt x="114300" y="210946"/>
                </a:lnTo>
                <a:lnTo>
                  <a:pt x="114300" y="239521"/>
                </a:lnTo>
                <a:lnTo>
                  <a:pt x="157162" y="239521"/>
                </a:lnTo>
                <a:lnTo>
                  <a:pt x="171450" y="210946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0745" y="1747519"/>
            <a:ext cx="8944255" cy="4024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085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552450" algn="l"/>
                <a:tab pos="553720" algn="l"/>
              </a:tabLst>
            </a:pPr>
            <a:r>
              <a:rPr sz="2800" spc="-10" dirty="0">
                <a:latin typeface="Bahnschrift"/>
                <a:cs typeface="Bahnschrift"/>
              </a:rPr>
              <a:t>Calculation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example: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750">
              <a:latin typeface="Bahnschrift"/>
              <a:cs typeface="Bahnschrift"/>
            </a:endParaRPr>
          </a:p>
          <a:p>
            <a:pPr marL="553085" indent="-457834">
              <a:lnSpc>
                <a:spcPct val="100000"/>
              </a:lnSpc>
              <a:buFont typeface="Arial MT"/>
              <a:buChar char="•"/>
              <a:tabLst>
                <a:tab pos="552450" algn="l"/>
                <a:tab pos="553720" algn="l"/>
              </a:tabLst>
            </a:pPr>
            <a:r>
              <a:rPr sz="1800" spc="-5" dirty="0">
                <a:latin typeface="Bahnschrift"/>
                <a:cs typeface="Bahnschrift"/>
              </a:rPr>
              <a:t>Executions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/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month: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9m</a:t>
            </a:r>
            <a:endParaRPr sz="1800">
              <a:latin typeface="Bahnschrift"/>
              <a:cs typeface="Bahnschrift"/>
            </a:endParaRPr>
          </a:p>
          <a:p>
            <a:pPr marL="553085" indent="-457834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552450" algn="l"/>
                <a:tab pos="553720" algn="l"/>
              </a:tabLst>
            </a:pPr>
            <a:r>
              <a:rPr sz="1800" spc="-5" dirty="0">
                <a:latin typeface="Bahnschrift"/>
                <a:cs typeface="Bahnschrift"/>
              </a:rPr>
              <a:t>Avg.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memory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consumed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/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execution: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800MB</a:t>
            </a:r>
            <a:endParaRPr sz="1800">
              <a:latin typeface="Bahnschrift"/>
              <a:cs typeface="Bahnschrift"/>
            </a:endParaRPr>
          </a:p>
          <a:p>
            <a:pPr marL="553085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552450" algn="l"/>
                <a:tab pos="553720" algn="l"/>
              </a:tabLst>
            </a:pPr>
            <a:r>
              <a:rPr sz="1800" spc="-5" dirty="0">
                <a:latin typeface="Bahnschrift"/>
                <a:cs typeface="Bahnschrift"/>
              </a:rPr>
              <a:t>Avg.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execution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duration: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1.5s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Bahnschrift"/>
                <a:cs typeface="Bahnschrift"/>
              </a:rPr>
              <a:t>Total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seconds: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9m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*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1.5s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=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13.5m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secs</a:t>
            </a:r>
            <a:endParaRPr sz="1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Bahnschrift"/>
                <a:cs typeface="Bahnschrift"/>
              </a:rPr>
              <a:t>Total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GB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/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sec</a:t>
            </a:r>
            <a:r>
              <a:rPr sz="1800" spc="18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=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13.5m</a:t>
            </a:r>
            <a:r>
              <a:rPr sz="1800" spc="18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*</a:t>
            </a:r>
            <a:r>
              <a:rPr sz="1800" spc="18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0.8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=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10.8m</a:t>
            </a:r>
            <a:r>
              <a:rPr sz="1800" spc="19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–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400K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free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grant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=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10.4m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GB/sec</a:t>
            </a:r>
            <a:endParaRPr sz="1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Bahnschrift"/>
                <a:cs typeface="Bahnschrift"/>
              </a:rPr>
              <a:t>Payment</a:t>
            </a:r>
            <a:r>
              <a:rPr sz="1800" spc="18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for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execution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time: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10.4m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*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0.000016$</a:t>
            </a:r>
            <a:r>
              <a:rPr sz="1800" spc="13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=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166.4$</a:t>
            </a:r>
            <a:endParaRPr sz="1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Bahnschrift"/>
                <a:cs typeface="Bahnschrift"/>
              </a:rPr>
              <a:t>Payment</a:t>
            </a:r>
            <a:r>
              <a:rPr sz="1800" spc="18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for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executions: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9m-1m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free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grant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=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8m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*</a:t>
            </a:r>
            <a:r>
              <a:rPr sz="1800" spc="18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0.2$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/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m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=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1.6$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5922" y="6031229"/>
            <a:ext cx="5393690" cy="637540"/>
          </a:xfrm>
          <a:prstGeom prst="rect">
            <a:avLst/>
          </a:prstGeom>
          <a:ln w="38100">
            <a:solidFill>
              <a:srgbClr val="53823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>
                <a:solidFill>
                  <a:srgbClr val="538235"/>
                </a:solidFill>
                <a:latin typeface="Bahnschrift"/>
                <a:cs typeface="Bahnschrift"/>
              </a:rPr>
              <a:t>Total</a:t>
            </a:r>
            <a:r>
              <a:rPr sz="3000" spc="25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538235"/>
                </a:solidFill>
                <a:latin typeface="Bahnschrift"/>
                <a:cs typeface="Bahnschrift"/>
              </a:rPr>
              <a:t>Payment:</a:t>
            </a:r>
            <a:r>
              <a:rPr sz="3000" spc="2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3000" spc="-5" dirty="0">
                <a:solidFill>
                  <a:srgbClr val="538235"/>
                </a:solidFill>
                <a:latin typeface="Bahnschrift"/>
                <a:cs typeface="Bahnschrift"/>
              </a:rPr>
              <a:t>168$</a:t>
            </a:r>
            <a:endParaRPr sz="3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52025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Consumpt</a:t>
            </a:r>
            <a:r>
              <a:rPr spc="-105" dirty="0"/>
              <a:t>i</a:t>
            </a:r>
            <a:r>
              <a:rPr spc="-295" dirty="0"/>
              <a:t>on</a:t>
            </a:r>
            <a:r>
              <a:rPr spc="-105" dirty="0"/>
              <a:t> </a:t>
            </a:r>
            <a:r>
              <a:rPr spc="-135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34258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Downsides: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1.5GB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RAM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limit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Cold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Start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0805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Premium</a:t>
            </a:r>
            <a:r>
              <a:rPr spc="-160" dirty="0"/>
              <a:t> </a:t>
            </a:r>
            <a:r>
              <a:rPr spc="-135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6556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Pay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pre-warmed</a:t>
            </a:r>
            <a:r>
              <a:rPr sz="2800" spc="29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instances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(hosts)</a:t>
            </a:r>
            <a:endParaRPr sz="2800">
              <a:latin typeface="Bahnschrift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991" y="3713319"/>
            <a:ext cx="4087405" cy="11607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619" y="2317963"/>
            <a:ext cx="7868028" cy="11804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3955" y="5011927"/>
            <a:ext cx="4857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Pay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for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scale-out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instances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0805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Premium</a:t>
            </a:r>
            <a:r>
              <a:rPr spc="-160" dirty="0"/>
              <a:t> </a:t>
            </a:r>
            <a:r>
              <a:rPr spc="-135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75656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Bahnschrift"/>
                <a:cs typeface="Bahnschrift"/>
              </a:rPr>
              <a:t>What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you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get: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cold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starts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No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memory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limit</a:t>
            </a:r>
            <a:r>
              <a:rPr sz="2800" spc="2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(up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to</a:t>
            </a:r>
            <a:r>
              <a:rPr sz="2800" spc="275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host</a:t>
            </a:r>
            <a:r>
              <a:rPr sz="2800" spc="26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RAM)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Better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performance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VNet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integration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Predictable</a:t>
            </a:r>
            <a:r>
              <a:rPr sz="2800" spc="2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price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0805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Premium</a:t>
            </a:r>
            <a:r>
              <a:rPr spc="-160" dirty="0"/>
              <a:t> </a:t>
            </a:r>
            <a:r>
              <a:rPr spc="-135" dirty="0"/>
              <a:t>Plan</a:t>
            </a:r>
          </a:p>
        </p:txBody>
      </p:sp>
      <p:sp>
        <p:nvSpPr>
          <p:cNvPr id="3" name="object 3"/>
          <p:cNvSpPr/>
          <p:nvPr/>
        </p:nvSpPr>
        <p:spPr>
          <a:xfrm>
            <a:off x="3171063" y="3851147"/>
            <a:ext cx="171450" cy="382905"/>
          </a:xfrm>
          <a:custGeom>
            <a:avLst/>
            <a:gdLst/>
            <a:ahLst/>
            <a:cxnLst/>
            <a:rect l="l" t="t" r="r" b="b"/>
            <a:pathLst>
              <a:path w="171450" h="382904">
                <a:moveTo>
                  <a:pt x="57150" y="210946"/>
                </a:moveTo>
                <a:lnTo>
                  <a:pt x="0" y="210946"/>
                </a:lnTo>
                <a:lnTo>
                  <a:pt x="85725" y="382396"/>
                </a:lnTo>
                <a:lnTo>
                  <a:pt x="157162" y="239521"/>
                </a:lnTo>
                <a:lnTo>
                  <a:pt x="57150" y="239521"/>
                </a:lnTo>
                <a:lnTo>
                  <a:pt x="57150" y="210946"/>
                </a:lnTo>
                <a:close/>
              </a:path>
              <a:path w="171450" h="382904">
                <a:moveTo>
                  <a:pt x="114300" y="0"/>
                </a:moveTo>
                <a:lnTo>
                  <a:pt x="57150" y="0"/>
                </a:lnTo>
                <a:lnTo>
                  <a:pt x="57150" y="239521"/>
                </a:lnTo>
                <a:lnTo>
                  <a:pt x="114300" y="239521"/>
                </a:lnTo>
                <a:lnTo>
                  <a:pt x="114300" y="0"/>
                </a:lnTo>
                <a:close/>
              </a:path>
              <a:path w="171450" h="382904">
                <a:moveTo>
                  <a:pt x="171450" y="210946"/>
                </a:moveTo>
                <a:lnTo>
                  <a:pt x="114300" y="210946"/>
                </a:lnTo>
                <a:lnTo>
                  <a:pt x="114300" y="239521"/>
                </a:lnTo>
                <a:lnTo>
                  <a:pt x="157162" y="239521"/>
                </a:lnTo>
                <a:lnTo>
                  <a:pt x="171450" y="210946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0745" y="1747519"/>
            <a:ext cx="3872229" cy="3201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085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552450" algn="l"/>
                <a:tab pos="553720" algn="l"/>
              </a:tabLst>
            </a:pPr>
            <a:r>
              <a:rPr sz="2800" spc="-10" dirty="0">
                <a:latin typeface="Bahnschrift"/>
                <a:cs typeface="Bahnschrift"/>
              </a:rPr>
              <a:t>Calculation</a:t>
            </a:r>
            <a:r>
              <a:rPr sz="2800" spc="2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example: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750">
              <a:latin typeface="Bahnschrift"/>
              <a:cs typeface="Bahnschrift"/>
            </a:endParaRPr>
          </a:p>
          <a:p>
            <a:pPr marL="553085" indent="-457834">
              <a:lnSpc>
                <a:spcPct val="100000"/>
              </a:lnSpc>
              <a:buFont typeface="Arial MT"/>
              <a:buChar char="•"/>
              <a:tabLst>
                <a:tab pos="552450" algn="l"/>
                <a:tab pos="553720" algn="l"/>
              </a:tabLst>
            </a:pPr>
            <a:r>
              <a:rPr sz="1800" dirty="0">
                <a:latin typeface="Bahnschrift"/>
                <a:cs typeface="Bahnschrift"/>
              </a:rPr>
              <a:t>1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pre-warmed</a:t>
            </a:r>
            <a:r>
              <a:rPr sz="1800" spc="14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instance</a:t>
            </a:r>
            <a:endParaRPr sz="1800">
              <a:latin typeface="Bahnschrift"/>
              <a:cs typeface="Bahnschrift"/>
            </a:endParaRPr>
          </a:p>
          <a:p>
            <a:pPr marL="553085" indent="-457834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552450" algn="l"/>
                <a:tab pos="553720" algn="l"/>
              </a:tabLst>
            </a:pPr>
            <a:r>
              <a:rPr sz="1800" dirty="0">
                <a:latin typeface="Bahnschrift"/>
                <a:cs typeface="Bahnschrift"/>
              </a:rPr>
              <a:t>2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vCpus,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7GB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RAM</a:t>
            </a:r>
            <a:endParaRPr sz="1800">
              <a:latin typeface="Bahnschrift"/>
              <a:cs typeface="Bahnschrift"/>
            </a:endParaRPr>
          </a:p>
          <a:p>
            <a:pPr marL="553085" indent="-457834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552450" algn="l"/>
                <a:tab pos="553720" algn="l"/>
              </a:tabLst>
            </a:pPr>
            <a:r>
              <a:rPr sz="1800" spc="-5" dirty="0">
                <a:latin typeface="Bahnschrift"/>
                <a:cs typeface="Bahnschrift"/>
              </a:rPr>
              <a:t>No</a:t>
            </a:r>
            <a:r>
              <a:rPr sz="1800" spc="1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scale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out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00" dirty="0">
                <a:latin typeface="Bahnschrift"/>
                <a:cs typeface="Bahnschrift"/>
              </a:rPr>
              <a:t>vCPU</a:t>
            </a:r>
            <a:r>
              <a:rPr sz="1800" spc="16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cost: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123.37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X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2</a:t>
            </a:r>
            <a:r>
              <a:rPr sz="1800" spc="34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=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246.74$</a:t>
            </a:r>
            <a:endParaRPr sz="1800">
              <a:latin typeface="Bahnschrift"/>
              <a:cs typeface="Bahnschrift"/>
            </a:endParaRPr>
          </a:p>
          <a:p>
            <a:pPr marL="469900" indent="-45720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00" spc="-5" dirty="0">
                <a:latin typeface="Bahnschrift"/>
                <a:cs typeface="Bahnschrift"/>
              </a:rPr>
              <a:t>Memory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cost: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8.833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X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7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=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61.83$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0400" y="5562600"/>
            <a:ext cx="5393690" cy="637540"/>
          </a:xfrm>
          <a:prstGeom prst="rect">
            <a:avLst/>
          </a:prstGeom>
          <a:ln w="38100">
            <a:solidFill>
              <a:srgbClr val="538235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05"/>
              </a:spcBef>
            </a:pPr>
            <a:r>
              <a:rPr sz="3000" spc="-5" dirty="0">
                <a:solidFill>
                  <a:srgbClr val="538235"/>
                </a:solidFill>
                <a:latin typeface="Bahnschrift"/>
                <a:cs typeface="Bahnschrift"/>
              </a:rPr>
              <a:t>Total</a:t>
            </a:r>
            <a:r>
              <a:rPr sz="3000" spc="25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538235"/>
                </a:solidFill>
                <a:latin typeface="Bahnschrift"/>
                <a:cs typeface="Bahnschrift"/>
              </a:rPr>
              <a:t>Payment:</a:t>
            </a:r>
            <a:r>
              <a:rPr sz="3000" spc="26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3000" dirty="0">
                <a:solidFill>
                  <a:srgbClr val="538235"/>
                </a:solidFill>
                <a:latin typeface="Bahnschrift"/>
                <a:cs typeface="Bahnschrift"/>
              </a:rPr>
              <a:t>308.57$</a:t>
            </a:r>
            <a:endParaRPr sz="3000">
              <a:latin typeface="Bahnschrift"/>
              <a:cs typeface="Bahnschrif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3193" y="1462775"/>
            <a:ext cx="7374194" cy="1106139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0805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Premium</a:t>
            </a:r>
            <a:r>
              <a:rPr spc="-160" dirty="0"/>
              <a:t> </a:t>
            </a:r>
            <a:r>
              <a:rPr spc="-135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344677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Bahnschrift"/>
                <a:cs typeface="Bahnschrift"/>
              </a:rPr>
              <a:t>Downsides: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834">
              <a:lnSpc>
                <a:spcPct val="100000"/>
              </a:lnSpc>
              <a:buFont typeface="Arial MT"/>
              <a:buChar char="•"/>
              <a:tabLst>
                <a:tab pos="927100" algn="l"/>
                <a:tab pos="927735" algn="l"/>
              </a:tabLst>
            </a:pPr>
            <a:r>
              <a:rPr sz="2800" spc="-5" dirty="0">
                <a:latin typeface="Bahnschrift"/>
                <a:cs typeface="Bahnschrift"/>
              </a:rPr>
              <a:t>More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5" dirty="0">
                <a:latin typeface="Bahnschrift"/>
                <a:cs typeface="Bahnschrift"/>
              </a:rPr>
              <a:t>expensive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2649</Words>
  <Application>Microsoft Office PowerPoint</Application>
  <PresentationFormat>Custom</PresentationFormat>
  <Paragraphs>757</Paragraphs>
  <Slides>108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Office Theme</vt:lpstr>
      <vt:lpstr>Azure Compute</vt:lpstr>
      <vt:lpstr>Compute</vt:lpstr>
      <vt:lpstr>Slide 3</vt:lpstr>
      <vt:lpstr>Compute</vt:lpstr>
      <vt:lpstr>Virtual Machines</vt:lpstr>
      <vt:lpstr>Virtual Machines Architecture: start from Bottom</vt:lpstr>
      <vt:lpstr>Virtual Machines In Azure</vt:lpstr>
      <vt:lpstr>Virtual Machines in Azure</vt:lpstr>
      <vt:lpstr>The Real Cost of VM</vt:lpstr>
      <vt:lpstr>The Real Cost of VM</vt:lpstr>
      <vt:lpstr>Reducing the Cost of VM</vt:lpstr>
      <vt:lpstr>Auto Shutdown</vt:lpstr>
      <vt:lpstr>Auto Shutdown</vt:lpstr>
      <vt:lpstr>Reserved Instances</vt:lpstr>
      <vt:lpstr>Reserved Instances</vt:lpstr>
      <vt:lpstr>Spot Instances</vt:lpstr>
      <vt:lpstr>Spot Instances</vt:lpstr>
      <vt:lpstr>Disk Optimization</vt:lpstr>
      <vt:lpstr>Disk Optimization</vt:lpstr>
      <vt:lpstr>More Cost Saving Techniques</vt:lpstr>
      <vt:lpstr>Availability of a VM</vt:lpstr>
      <vt:lpstr>Availability Concepts in Azure</vt:lpstr>
      <vt:lpstr>Fault Domain</vt:lpstr>
      <vt:lpstr>Fault Domain</vt:lpstr>
      <vt:lpstr>Update Domain</vt:lpstr>
      <vt:lpstr>Update Domain</vt:lpstr>
      <vt:lpstr>Availability Set</vt:lpstr>
      <vt:lpstr>Availability Set Example</vt:lpstr>
      <vt:lpstr>Availability Set Example</vt:lpstr>
      <vt:lpstr>If Update Domain</vt:lpstr>
      <vt:lpstr>Fault Domain</vt:lpstr>
      <vt:lpstr>Without Availability Set…</vt:lpstr>
      <vt:lpstr>Taking Advantage of Availability Set</vt:lpstr>
      <vt:lpstr>Availability Zone</vt:lpstr>
      <vt:lpstr>Taking Advantage of Availability Zone</vt:lpstr>
      <vt:lpstr>ARM Template</vt:lpstr>
      <vt:lpstr>ARM Template</vt:lpstr>
      <vt:lpstr>Virtual Machine Scale Set</vt:lpstr>
      <vt:lpstr>Virtual Machine Scale Set</vt:lpstr>
      <vt:lpstr>Slide 40</vt:lpstr>
      <vt:lpstr>Scale Set Pricing</vt:lpstr>
      <vt:lpstr>Azure Instance Metadata Services</vt:lpstr>
      <vt:lpstr>Azure Instance Metadata Services</vt:lpstr>
      <vt:lpstr>Azure Architecture Diagram</vt:lpstr>
      <vt:lpstr>Download Azure Icons</vt:lpstr>
      <vt:lpstr>Cloud Architecture</vt:lpstr>
      <vt:lpstr>Cloud Architecture</vt:lpstr>
      <vt:lpstr>App Services</vt:lpstr>
      <vt:lpstr>App Services</vt:lpstr>
      <vt:lpstr>App Services</vt:lpstr>
      <vt:lpstr>App Services</vt:lpstr>
      <vt:lpstr>App Services Tiers</vt:lpstr>
      <vt:lpstr>App Service Auto Scaling</vt:lpstr>
      <vt:lpstr>App Service Auto Scaling</vt:lpstr>
      <vt:lpstr>Deployment Slots</vt:lpstr>
      <vt:lpstr>Deployment Slots</vt:lpstr>
      <vt:lpstr>Deployment Slots Traffic Splitting</vt:lpstr>
      <vt:lpstr>Deployment Types</vt:lpstr>
      <vt:lpstr>Basic Deployment</vt:lpstr>
      <vt:lpstr>Basic Deployment</vt:lpstr>
      <vt:lpstr>Basic Deployment</vt:lpstr>
      <vt:lpstr>Basic Deployment</vt:lpstr>
      <vt:lpstr>Rolling Deployment</vt:lpstr>
      <vt:lpstr>Rolling Deployment</vt:lpstr>
      <vt:lpstr>Rolling Deployment</vt:lpstr>
      <vt:lpstr>Rolling Deployment</vt:lpstr>
      <vt:lpstr>Rolling Deployment</vt:lpstr>
      <vt:lpstr>Rolling Deployment</vt:lpstr>
      <vt:lpstr>Blue-Green Deployment</vt:lpstr>
      <vt:lpstr>Blue-Green Deployment</vt:lpstr>
      <vt:lpstr>Blue-Green Deployment</vt:lpstr>
      <vt:lpstr>Blue-Green Deployment</vt:lpstr>
      <vt:lpstr>Blue-Green Deployment</vt:lpstr>
      <vt:lpstr>Cloud Architecture</vt:lpstr>
      <vt:lpstr>AKS</vt:lpstr>
      <vt:lpstr>Cloud Architecture</vt:lpstr>
      <vt:lpstr>Azure Functions</vt:lpstr>
      <vt:lpstr>Serverless</vt:lpstr>
      <vt:lpstr>Slide 79</vt:lpstr>
      <vt:lpstr>Azure Function Example</vt:lpstr>
      <vt:lpstr>Triggers and Bindings</vt:lpstr>
      <vt:lpstr>Azure Function Example</vt:lpstr>
      <vt:lpstr>Trigger Types</vt:lpstr>
      <vt:lpstr>Binding Types (Input or Output)</vt:lpstr>
      <vt:lpstr>Triggers and Bindings</vt:lpstr>
      <vt:lpstr>Triggers and Bindings</vt:lpstr>
      <vt:lpstr>Triggers and Bindings</vt:lpstr>
      <vt:lpstr>Supported Languages</vt:lpstr>
      <vt:lpstr>Cold Start</vt:lpstr>
      <vt:lpstr>Cold Start</vt:lpstr>
      <vt:lpstr>Cold Start</vt:lpstr>
      <vt:lpstr>Azure Functions Hosting Plans</vt:lpstr>
      <vt:lpstr>Consumption Plan</vt:lpstr>
      <vt:lpstr>Consumption Plan</vt:lpstr>
      <vt:lpstr>Consumption Plan</vt:lpstr>
      <vt:lpstr>Premium Plan</vt:lpstr>
      <vt:lpstr>Premium Plan</vt:lpstr>
      <vt:lpstr>Premium Plan</vt:lpstr>
      <vt:lpstr>Premium Plan</vt:lpstr>
      <vt:lpstr>Dedicated Plan</vt:lpstr>
      <vt:lpstr>Dedicated Plan</vt:lpstr>
      <vt:lpstr>Dedicated Plan</vt:lpstr>
      <vt:lpstr>Durable Functions</vt:lpstr>
      <vt:lpstr>Durable Functions</vt:lpstr>
      <vt:lpstr>Durable Functions</vt:lpstr>
      <vt:lpstr>Cloud Architecture</vt:lpstr>
      <vt:lpstr>How to Choose Compute Type?</vt:lpstr>
      <vt:lpstr>More Compute Options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HP</cp:lastModifiedBy>
  <cp:revision>31</cp:revision>
  <dcterms:created xsi:type="dcterms:W3CDTF">2024-08-30T05:42:21Z</dcterms:created>
  <dcterms:modified xsi:type="dcterms:W3CDTF">2024-09-02T06:46:49Z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2024-08-30T00:00:00Z</vt:filetime>
  </property>
</Properties>
</file>